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63" r:id="rId11"/>
    <p:sldId id="264" r:id="rId12"/>
    <p:sldId id="265" r:id="rId13"/>
    <p:sldId id="271" r:id="rId14"/>
    <p:sldId id="272" r:id="rId15"/>
    <p:sldId id="273" r:id="rId16"/>
    <p:sldId id="266" r:id="rId17"/>
    <p:sldId id="274" r:id="rId18"/>
    <p:sldId id="267" r:id="rId19"/>
    <p:sldId id="268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013F8-62E4-4D03-829A-6B2B9CAB634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08029-4AC2-4FA8-97B9-8F4B052D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2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APUE Chapter 3 Page#61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08029-4AC2-4FA8-97B9-8F4B052D18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APUE Chapter 3 Page#</a:t>
            </a:r>
            <a:r>
              <a:rPr lang="en-US" baseline="0" dirty="0"/>
              <a:t>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08029-4AC2-4FA8-97B9-8F4B052D18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3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APUE Chapter 3 Page#</a:t>
            </a:r>
            <a:r>
              <a:rPr lang="en-US" baseline="0" dirty="0"/>
              <a:t>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08029-4AC2-4FA8-97B9-8F4B052D18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11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</a:t>
            </a:r>
            <a:r>
              <a:rPr lang="en-US" baseline="0" dirty="0"/>
              <a:t> detailed learning please read chapter 3 of APUE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08029-4AC2-4FA8-97B9-8F4B052D18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APUE Chapter 3 Page#61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08029-4AC2-4FA8-97B9-8F4B052D18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APUE Chapter 3 Page#61 &amp; 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08029-4AC2-4FA8-97B9-8F4B052D18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APUE Chapter 3 Page#62</a:t>
            </a:r>
            <a:r>
              <a:rPr lang="en-US" baseline="0" dirty="0"/>
              <a:t> to 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08029-4AC2-4FA8-97B9-8F4B052D18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9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APUE Chapter 3 Page#6</a:t>
            </a:r>
            <a:r>
              <a:rPr lang="en-US" baseline="0" dirty="0"/>
              <a:t>4 &amp; 65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08029-4AC2-4FA8-97B9-8F4B052D1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8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APUE Chapter 3 Page#6</a:t>
            </a:r>
            <a:r>
              <a:rPr lang="en-US" baseline="0" dirty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08029-4AC2-4FA8-97B9-8F4B052D18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APUE Chapter 3 Page#6</a:t>
            </a:r>
            <a:r>
              <a:rPr lang="en-US" baseline="0" dirty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08029-4AC2-4FA8-97B9-8F4B052D18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1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APUE Chapter 3 Page#6</a:t>
            </a:r>
            <a:r>
              <a:rPr lang="en-US" baseline="0" dirty="0"/>
              <a:t>6 to 70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08029-4AC2-4FA8-97B9-8F4B052D18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9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APUE Chapter 3 Page#6</a:t>
            </a:r>
            <a:r>
              <a:rPr lang="en-US" baseline="0" dirty="0"/>
              <a:t>6 to 70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08029-4AC2-4FA8-97B9-8F4B052D18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5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5A9D3D-8E8F-4E98-9679-08D35ACA99F2}" type="datetime1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ED0DB5-C824-4837-BE3B-194314D382F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49650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59E8-5051-49E8-A7BB-F58D3D674D4B}" type="datetime1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5D0D-F701-4314-9312-F3A87303465F}" type="datetime1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A60C-5356-4E17-A3F9-8399A10B8AB4}" type="datetime1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A4ED3B-9DC9-4796-8EA7-CE5B388D7549}" type="datetime1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ED0DB5-C824-4837-BE3B-194314D382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77912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E2E8-228D-40BF-B3CF-EBC2E9F9C7E8}" type="datetime1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4B08-7359-420E-8A2D-B0F5AD8A8F89}" type="datetime1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DB90-5188-42E0-AC6B-7EF26439C51B}" type="datetime1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7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D952-554A-49DE-A74F-A2E0C8440525}" type="datetime1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02298-BBF8-401A-858D-CAEC38E92B12}" type="datetime1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ED0DB5-C824-4837-BE3B-194314D382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80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9E68A6-E35C-4B92-AB2C-249EA541679B}" type="datetime1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ED0DB5-C824-4837-BE3B-194314D382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7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809D97-9B57-4BDC-84BD-D9A45937454E}" type="datetime1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7ED0DB5-C824-4837-BE3B-194314D382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40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920260"/>
            <a:ext cx="8361229" cy="2098226"/>
          </a:xfrm>
        </p:spPr>
        <p:txBody>
          <a:bodyPr/>
          <a:lstStyle/>
          <a:p>
            <a:r>
              <a:rPr lang="en-US" sz="8000" dirty="0"/>
              <a:t>FILE I/O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018487"/>
            <a:ext cx="6831673" cy="2024030"/>
          </a:xfrm>
        </p:spPr>
        <p:txBody>
          <a:bodyPr>
            <a:normAutofit/>
          </a:bodyPr>
          <a:lstStyle/>
          <a:p>
            <a:r>
              <a:rPr lang="en-US" sz="2800" dirty="0"/>
              <a:t>APUE chapter 3</a:t>
            </a:r>
          </a:p>
          <a:p>
            <a:r>
              <a:rPr lang="en-US" sz="2800" dirty="0"/>
              <a:t>Section 3.1 to 3.8</a:t>
            </a:r>
          </a:p>
          <a:p>
            <a:r>
              <a:rPr lang="en-US" dirty="0"/>
              <a:t>Bharat </a:t>
            </a:r>
            <a:r>
              <a:rPr lang="en-US" dirty="0" err="1"/>
              <a:t>Bhavsar</a:t>
            </a:r>
            <a:endParaRPr lang="en-US" dirty="0"/>
          </a:p>
          <a:p>
            <a:r>
              <a:rPr lang="en-US" dirty="0"/>
              <a:t>bmb140330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0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close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9138"/>
            <a:ext cx="9601200" cy="396826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Definition:</a:t>
            </a:r>
          </a:p>
          <a:p>
            <a:pPr marL="1444752" lvl="3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unistd.h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 close(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i="1" dirty="0" err="1"/>
              <a:t>fd</a:t>
            </a:r>
            <a:r>
              <a:rPr lang="en-US" sz="2400" dirty="0"/>
              <a:t>);</a:t>
            </a:r>
            <a:r>
              <a:rPr lang="en-US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Any record locks that the process may have on the file are released once it is closed.</a:t>
            </a:r>
          </a:p>
          <a:p>
            <a:r>
              <a:rPr lang="en-US" sz="2400" dirty="0"/>
              <a:t>When a process terminates, all of its open files are closed automatically by the kernel.</a:t>
            </a:r>
          </a:p>
          <a:p>
            <a:r>
              <a:rPr lang="en-US" sz="2400" dirty="0"/>
              <a:t>Many programs take advantage of this fact and don’t explicitly close open files.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i="1" dirty="0" err="1"/>
              <a:t>lseek</a:t>
            </a:r>
            <a:r>
              <a:rPr lang="en-US" dirty="0"/>
              <a:t>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4733"/>
            <a:ext cx="9601200" cy="4375052"/>
          </a:xfrm>
        </p:spPr>
        <p:txBody>
          <a:bodyPr>
            <a:normAutofit/>
          </a:bodyPr>
          <a:lstStyle/>
          <a:p>
            <a:r>
              <a:rPr lang="en-US" sz="2400" dirty="0"/>
              <a:t>“Current file offset” is associated with any open file, a non-negative integer that measures the number of bytes from the beginning of the file.</a:t>
            </a:r>
          </a:p>
          <a:p>
            <a:r>
              <a:rPr lang="en-US" sz="2400" dirty="0"/>
              <a:t>By default, this offset is initialized to 0 when a file is opened, unless the O_APPEND option is specified.</a:t>
            </a:r>
          </a:p>
          <a:p>
            <a:r>
              <a:rPr lang="en-US" sz="2400" dirty="0" err="1"/>
              <a:t>lseek</a:t>
            </a:r>
            <a:r>
              <a:rPr lang="en-US" sz="2400" dirty="0"/>
              <a:t> is used to set the offset of open file explicitly.</a:t>
            </a:r>
          </a:p>
          <a:p>
            <a:r>
              <a:rPr lang="en-US" sz="2400" dirty="0"/>
              <a:t>Definition:</a:t>
            </a:r>
          </a:p>
          <a:p>
            <a:pPr marL="1901952" lvl="4" indent="0">
              <a:buNone/>
            </a:pPr>
            <a:r>
              <a:rPr lang="en-US" sz="2200" dirty="0"/>
              <a:t>#include &lt;</a:t>
            </a:r>
            <a:r>
              <a:rPr lang="en-US" sz="2200" dirty="0" err="1"/>
              <a:t>unistd.h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 err="1"/>
              <a:t>off_t</a:t>
            </a:r>
            <a:r>
              <a:rPr lang="en-US" sz="2200" dirty="0"/>
              <a:t> </a:t>
            </a:r>
            <a:r>
              <a:rPr lang="en-US" sz="2200" dirty="0" err="1"/>
              <a:t>lseek</a:t>
            </a:r>
            <a:r>
              <a:rPr lang="en-US" sz="2200" dirty="0"/>
              <a:t>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fd</a:t>
            </a:r>
            <a:r>
              <a:rPr lang="en-US" sz="2200" dirty="0"/>
              <a:t>, </a:t>
            </a:r>
            <a:r>
              <a:rPr lang="en-US" sz="2200" dirty="0" err="1"/>
              <a:t>off_t</a:t>
            </a:r>
            <a:r>
              <a:rPr lang="en-US" sz="2200" dirty="0"/>
              <a:t> offset, </a:t>
            </a:r>
            <a:r>
              <a:rPr lang="en-US" sz="2200" dirty="0" err="1"/>
              <a:t>int</a:t>
            </a:r>
            <a:r>
              <a:rPr lang="en-US" sz="2200" dirty="0"/>
              <a:t> whence);</a:t>
            </a:r>
            <a:br>
              <a:rPr lang="en-US" sz="2200" dirty="0"/>
            </a:br>
            <a:r>
              <a:rPr lang="en-US" sz="2200" dirty="0"/>
              <a:t>		Returns: new file offset if OK, −1 on 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8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 err="1"/>
              <a:t>lseek</a:t>
            </a:r>
            <a:r>
              <a:rPr lang="en-US" dirty="0"/>
              <a:t> function?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…continue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offset</a:t>
            </a:r>
            <a:r>
              <a:rPr lang="en-US" dirty="0"/>
              <a:t> depends on the value of the </a:t>
            </a:r>
            <a:r>
              <a:rPr lang="en-US" i="1" dirty="0"/>
              <a:t>whence</a:t>
            </a:r>
            <a:r>
              <a:rPr lang="en-US" dirty="0"/>
              <a:t> argument</a:t>
            </a:r>
          </a:p>
          <a:p>
            <a:pPr lvl="1"/>
            <a:r>
              <a:rPr lang="en-US" dirty="0"/>
              <a:t>If whence is SEEK_SET, the file’s offset is set to offset bytes from the beginning of the file</a:t>
            </a:r>
          </a:p>
          <a:p>
            <a:pPr lvl="1"/>
            <a:r>
              <a:rPr lang="en-US" dirty="0"/>
              <a:t>If whence is SEEK_CUR, the file’s offset is set to its current value plus the offset. The offset can be positive or negative.</a:t>
            </a:r>
          </a:p>
          <a:p>
            <a:pPr lvl="1"/>
            <a:r>
              <a:rPr lang="en-US" dirty="0"/>
              <a:t>If whence is SEEK_END, the file’s offset is set to the size of the file plus the offset. The offset can be positive or negative.</a:t>
            </a:r>
          </a:p>
          <a:p>
            <a:r>
              <a:rPr lang="en-US" dirty="0"/>
              <a:t>Normally, a file’s current offset must be a non-negative integer. It is possible, however, that certain devices could allow negative offsets.</a:t>
            </a:r>
          </a:p>
          <a:p>
            <a:r>
              <a:rPr lang="en-US" dirty="0" err="1"/>
              <a:t>lseek</a:t>
            </a:r>
            <a:r>
              <a:rPr lang="en-US" dirty="0"/>
              <a:t> only records the current file offset within the kernel—it does not cause any I/O to take place.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1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3"/>
            <a:ext cx="9601200" cy="883167"/>
          </a:xfrm>
        </p:spPr>
        <p:txBody>
          <a:bodyPr/>
          <a:lstStyle/>
          <a:p>
            <a:r>
              <a:rPr lang="en-US" dirty="0"/>
              <a:t>Example code: use SEEK_SET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311" y="1294229"/>
            <a:ext cx="8159261" cy="46986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9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7837"/>
            <a:ext cx="9601200" cy="720969"/>
          </a:xfrm>
        </p:spPr>
        <p:txBody>
          <a:bodyPr/>
          <a:lstStyle/>
          <a:p>
            <a:r>
              <a:rPr lang="en-US" dirty="0"/>
              <a:t>Example code: use SEEK_CUR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175" y="998806"/>
            <a:ext cx="8595359" cy="486859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4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812828"/>
          </a:xfrm>
        </p:spPr>
        <p:txBody>
          <a:bodyPr/>
          <a:lstStyle/>
          <a:p>
            <a:r>
              <a:rPr lang="en-US" dirty="0"/>
              <a:t>Example code: use SEEK_END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026942"/>
            <a:ext cx="8503920" cy="484045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1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</a:t>
            </a:r>
          </a:p>
          <a:p>
            <a:pPr marL="0" indent="0">
              <a:buNone/>
            </a:pPr>
            <a:r>
              <a:rPr lang="en-US" dirty="0"/>
              <a:t>		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ssize_t</a:t>
            </a:r>
            <a:r>
              <a:rPr lang="en-US" dirty="0"/>
              <a:t> read(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 err="1"/>
              <a:t>fd</a:t>
            </a:r>
            <a:r>
              <a:rPr lang="en-US" dirty="0"/>
              <a:t>, void *</a:t>
            </a:r>
            <a:r>
              <a:rPr lang="en-US" i="1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i="1" dirty="0" err="1"/>
              <a:t>nbytes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	Returns: number of bytes read, 0 if end of file, -1 on error </a:t>
            </a:r>
          </a:p>
          <a:p>
            <a:r>
              <a:rPr lang="en-US" dirty="0"/>
              <a:t>If the read is successful, the number of bytes read is returned. If the end of file is encountered, 0 is returned.</a:t>
            </a:r>
          </a:p>
          <a:p>
            <a:r>
              <a:rPr lang="en-US" dirty="0"/>
              <a:t>You can encounter several different return scenarios from read function. Please read all those scenarios from book.</a:t>
            </a:r>
          </a:p>
          <a:p>
            <a:r>
              <a:rPr lang="en-US" dirty="0"/>
              <a:t>The read operation starts at the file’s current offset. Before a successful return, the offset is incremented by the number of bytes actually read.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7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194" y="221566"/>
            <a:ext cx="9601200" cy="805375"/>
          </a:xfrm>
        </p:spPr>
        <p:txBody>
          <a:bodyPr/>
          <a:lstStyle/>
          <a:p>
            <a:r>
              <a:rPr lang="en-US" dirty="0"/>
              <a:t>Example code: read existing file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194" y="1026941"/>
            <a:ext cx="7887199" cy="48404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to the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1852"/>
            <a:ext cx="9601200" cy="42355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Definition:</a:t>
            </a:r>
          </a:p>
          <a:p>
            <a:pPr marL="0" indent="0">
              <a:buNone/>
            </a:pPr>
            <a:r>
              <a:rPr lang="en-US" dirty="0"/>
              <a:t>	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ssize_t</a:t>
            </a:r>
            <a:r>
              <a:rPr lang="en-US" dirty="0"/>
              <a:t> write(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 err="1"/>
              <a:t>fd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void *</a:t>
            </a:r>
            <a:r>
              <a:rPr lang="en-US" i="1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i="1" dirty="0" err="1"/>
              <a:t>nbytes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		Returns: number of bytes written if OK, -1 on error </a:t>
            </a:r>
          </a:p>
          <a:p>
            <a:r>
              <a:rPr lang="en-US" dirty="0"/>
              <a:t>The return value is usually equal to the </a:t>
            </a:r>
            <a:r>
              <a:rPr lang="en-US" dirty="0" err="1"/>
              <a:t>nbytes</a:t>
            </a:r>
            <a:r>
              <a:rPr lang="en-US" dirty="0"/>
              <a:t> argument; otherwise, an error has occurred.</a:t>
            </a:r>
          </a:p>
          <a:p>
            <a:r>
              <a:rPr lang="en-US" dirty="0"/>
              <a:t>A common cause for a write error is either filling up a disk or exceeding the file size limit for a given process.</a:t>
            </a:r>
          </a:p>
          <a:p>
            <a:r>
              <a:rPr lang="en-US" dirty="0"/>
              <a:t>For a regular file, the write operation starts at the file’s current offset. If the O_APPEND option was specified when the file was opened, the file’s offset is set to the current end of file before each write operation.</a:t>
            </a:r>
          </a:p>
          <a:p>
            <a:r>
              <a:rPr lang="en-US" dirty="0"/>
              <a:t>After a successful write, the file’s offset is incremented by the number of bytes actually written.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10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7498"/>
            <a:ext cx="9601200" cy="805375"/>
          </a:xfrm>
        </p:spPr>
        <p:txBody>
          <a:bodyPr/>
          <a:lstStyle/>
          <a:p>
            <a:r>
              <a:rPr lang="en-US" dirty="0"/>
              <a:t>Examples code: create file and write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012873"/>
            <a:ext cx="8532055" cy="48545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578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One of the most important topic when we study UNIX.</a:t>
            </a:r>
          </a:p>
          <a:p>
            <a:r>
              <a:rPr lang="en-US" sz="3200" dirty="0"/>
              <a:t>How to open, read, write, edit file?</a:t>
            </a:r>
          </a:p>
          <a:p>
            <a:r>
              <a:rPr lang="en-US" sz="3200" dirty="0"/>
              <a:t>In this chapter we are going to learn different functions used in UNIX for file I/O.</a:t>
            </a:r>
          </a:p>
          <a:p>
            <a:r>
              <a:rPr lang="en-US" sz="3200" dirty="0"/>
              <a:t>These are known as </a:t>
            </a:r>
            <a:r>
              <a:rPr lang="en-US" sz="3200" i="1" dirty="0"/>
              <a:t>unbuffered</a:t>
            </a:r>
            <a:r>
              <a:rPr lang="en-US" sz="3200" dirty="0"/>
              <a:t> I/O in contrast to </a:t>
            </a:r>
            <a:r>
              <a:rPr lang="en-US" sz="3200" i="1" dirty="0"/>
              <a:t>standard</a:t>
            </a:r>
            <a:r>
              <a:rPr lang="en-US" sz="3200" dirty="0"/>
              <a:t> I/O.</a:t>
            </a:r>
          </a:p>
          <a:p>
            <a:r>
              <a:rPr lang="en-US" sz="3200" dirty="0"/>
              <a:t>To learn more about standard I/O please read APUE chapter 5.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90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5972"/>
            <a:ext cx="9601200" cy="763172"/>
          </a:xfrm>
        </p:spPr>
        <p:txBody>
          <a:bodyPr/>
          <a:lstStyle/>
          <a:p>
            <a:r>
              <a:rPr lang="en-US" dirty="0"/>
              <a:t>Example code: open existing file to write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069144"/>
            <a:ext cx="7802793" cy="538424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379" y="1652954"/>
            <a:ext cx="9601200" cy="46634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 during this presentation we learned basic functions that are used with file I/O</a:t>
            </a:r>
          </a:p>
          <a:p>
            <a:r>
              <a:rPr lang="en-US" dirty="0"/>
              <a:t>To open file:</a:t>
            </a:r>
          </a:p>
          <a:p>
            <a:pPr lvl="1"/>
            <a:r>
              <a:rPr lang="en-US" dirty="0"/>
              <a:t>open()</a:t>
            </a:r>
          </a:p>
          <a:p>
            <a:pPr lvl="1"/>
            <a:r>
              <a:rPr lang="en-US" dirty="0" err="1"/>
              <a:t>openat</a:t>
            </a:r>
            <a:r>
              <a:rPr lang="en-US" dirty="0"/>
              <a:t>()</a:t>
            </a:r>
          </a:p>
          <a:p>
            <a:r>
              <a:rPr lang="en-US" dirty="0"/>
              <a:t>To create file:</a:t>
            </a:r>
          </a:p>
          <a:p>
            <a:pPr lvl="1"/>
            <a:r>
              <a:rPr lang="en-US" dirty="0" err="1"/>
              <a:t>creat</a:t>
            </a:r>
            <a:r>
              <a:rPr lang="en-US" dirty="0"/>
              <a:t>()</a:t>
            </a:r>
          </a:p>
          <a:p>
            <a:r>
              <a:rPr lang="en-US" dirty="0"/>
              <a:t>To close file:</a:t>
            </a:r>
          </a:p>
          <a:p>
            <a:pPr lvl="1"/>
            <a:r>
              <a:rPr lang="en-US" dirty="0"/>
              <a:t>close()</a:t>
            </a:r>
          </a:p>
          <a:p>
            <a:r>
              <a:rPr lang="en-US" dirty="0"/>
              <a:t>To read file:</a:t>
            </a:r>
          </a:p>
          <a:p>
            <a:pPr lvl="1"/>
            <a:r>
              <a:rPr lang="en-US" dirty="0"/>
              <a:t>read()</a:t>
            </a:r>
          </a:p>
          <a:p>
            <a:r>
              <a:rPr lang="en-US" dirty="0"/>
              <a:t>To write to file:</a:t>
            </a:r>
          </a:p>
          <a:p>
            <a:pPr lvl="1"/>
            <a:r>
              <a:rPr lang="en-US" dirty="0"/>
              <a:t>write()</a:t>
            </a:r>
          </a:p>
          <a:p>
            <a:r>
              <a:rPr lang="en-US" dirty="0"/>
              <a:t>To find/set offset of file:</a:t>
            </a:r>
          </a:p>
          <a:p>
            <a:pPr lvl="1"/>
            <a:r>
              <a:rPr lang="en-US" dirty="0" err="1"/>
              <a:t>lseek</a:t>
            </a:r>
            <a:r>
              <a:rPr lang="en-US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3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4108"/>
            <a:ext cx="9601200" cy="805375"/>
          </a:xfrm>
        </p:spPr>
        <p:txBody>
          <a:bodyPr/>
          <a:lstStyle/>
          <a:p>
            <a:r>
              <a:rPr lang="en-US" dirty="0"/>
              <a:t>What next you should read?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39483"/>
            <a:ext cx="9601200" cy="4727917"/>
          </a:xfrm>
        </p:spPr>
        <p:txBody>
          <a:bodyPr/>
          <a:lstStyle/>
          <a:p>
            <a:r>
              <a:rPr lang="en-US" dirty="0"/>
              <a:t>This is just a basic of file I/O handling overview.</a:t>
            </a:r>
          </a:p>
          <a:p>
            <a:r>
              <a:rPr lang="en-US" dirty="0"/>
              <a:t>Once you are comfortable with this, you can start learning following:</a:t>
            </a:r>
          </a:p>
          <a:p>
            <a:pPr lvl="1"/>
            <a:r>
              <a:rPr lang="en-US" dirty="0"/>
              <a:t>File sharing</a:t>
            </a:r>
          </a:p>
          <a:p>
            <a:pPr lvl="1"/>
            <a:r>
              <a:rPr lang="en-US" dirty="0"/>
              <a:t>I/O Efficiency</a:t>
            </a:r>
          </a:p>
          <a:p>
            <a:pPr lvl="1"/>
            <a:r>
              <a:rPr lang="en-US" dirty="0"/>
              <a:t>Atomic operations on file</a:t>
            </a:r>
          </a:p>
          <a:p>
            <a:pPr lvl="1"/>
            <a:r>
              <a:rPr lang="en-US" dirty="0"/>
              <a:t>dup/ dup2</a:t>
            </a:r>
          </a:p>
          <a:p>
            <a:r>
              <a:rPr lang="en-US" dirty="0"/>
              <a:t>Where to find these?</a:t>
            </a:r>
          </a:p>
          <a:p>
            <a:pPr lvl="1"/>
            <a:r>
              <a:rPr lang="en-US" dirty="0"/>
              <a:t>APUE chapter 3 section 3.9 onwards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0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47778"/>
            <a:ext cx="9601200" cy="1885070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/>
              <a:t>THANK YOU!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function are we learning?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4732"/>
            <a:ext cx="9601200" cy="4052668"/>
          </a:xfrm>
        </p:spPr>
        <p:txBody>
          <a:bodyPr>
            <a:noAutofit/>
          </a:bodyPr>
          <a:lstStyle/>
          <a:p>
            <a:r>
              <a:rPr lang="en-US" sz="2400" dirty="0"/>
              <a:t>There are 5 functions that we are going to learn in this chapter</a:t>
            </a:r>
          </a:p>
          <a:p>
            <a:pPr lvl="1"/>
            <a:r>
              <a:rPr lang="en-US" sz="2400" dirty="0"/>
              <a:t>open</a:t>
            </a:r>
          </a:p>
          <a:p>
            <a:pPr lvl="1"/>
            <a:r>
              <a:rPr lang="en-US" sz="2400" dirty="0"/>
              <a:t>read</a:t>
            </a:r>
          </a:p>
          <a:p>
            <a:pPr lvl="1"/>
            <a:r>
              <a:rPr lang="en-US" sz="2400" dirty="0"/>
              <a:t>write</a:t>
            </a:r>
          </a:p>
          <a:p>
            <a:pPr lvl="1"/>
            <a:r>
              <a:rPr lang="en-US" sz="2400" dirty="0" err="1"/>
              <a:t>lseek</a:t>
            </a:r>
            <a:endParaRPr lang="en-US" sz="2400" dirty="0"/>
          </a:p>
          <a:p>
            <a:pPr lvl="1"/>
            <a:r>
              <a:rPr lang="en-US" sz="2400" dirty="0"/>
              <a:t>Lose</a:t>
            </a:r>
          </a:p>
          <a:p>
            <a:r>
              <a:rPr lang="en-US" sz="2400" dirty="0"/>
              <a:t>These are </a:t>
            </a:r>
            <a:r>
              <a:rPr lang="en-US" sz="2400" i="1" dirty="0"/>
              <a:t>unbuffered</a:t>
            </a:r>
            <a:r>
              <a:rPr lang="en-US" sz="2400" dirty="0"/>
              <a:t> function means that each read or write invokes a system call in the kernel.</a:t>
            </a:r>
          </a:p>
          <a:p>
            <a:r>
              <a:rPr lang="en-US" sz="2400" dirty="0"/>
              <a:t>As we are dealing with files, some operations of the operations should be atomic in nature to avoid any inconsistency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 the kernel, all open files are referred to by file descriptors.</a:t>
            </a:r>
          </a:p>
          <a:p>
            <a:r>
              <a:rPr lang="en-US" sz="2400" dirty="0"/>
              <a:t>When we open an existing file or create a new file, the kernel returns a file descriptor to the process which is non-negative integer.</a:t>
            </a:r>
          </a:p>
          <a:p>
            <a:r>
              <a:rPr lang="en-US" sz="2400" dirty="0"/>
              <a:t>Default fil descriptor for UNIX</a:t>
            </a:r>
          </a:p>
          <a:p>
            <a:pPr lvl="1"/>
            <a:r>
              <a:rPr lang="en-US" sz="2400" dirty="0"/>
              <a:t>Standard input: 0</a:t>
            </a:r>
          </a:p>
          <a:p>
            <a:pPr lvl="1"/>
            <a:r>
              <a:rPr lang="en-US" sz="2400" dirty="0"/>
              <a:t>Standard output: 1</a:t>
            </a:r>
          </a:p>
          <a:p>
            <a:pPr lvl="1"/>
            <a:r>
              <a:rPr lang="en-US" sz="2400" dirty="0"/>
              <a:t>Error: 2</a:t>
            </a:r>
          </a:p>
          <a:p>
            <a:r>
              <a:rPr lang="en-US" sz="2400" dirty="0"/>
              <a:t>File descriptor range:</a:t>
            </a:r>
          </a:p>
          <a:p>
            <a:pPr lvl="1"/>
            <a:r>
              <a:rPr lang="en-US" sz="2400" dirty="0"/>
              <a:t>0 to OPEN_MAX−1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1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‘open’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4817"/>
            <a:ext cx="9601200" cy="4255477"/>
          </a:xfrm>
        </p:spPr>
        <p:txBody>
          <a:bodyPr>
            <a:noAutofit/>
          </a:bodyPr>
          <a:lstStyle/>
          <a:p>
            <a:r>
              <a:rPr lang="en-US" sz="1800" dirty="0"/>
              <a:t>2 functions are used:</a:t>
            </a:r>
          </a:p>
          <a:p>
            <a:pPr lvl="1"/>
            <a:r>
              <a:rPr lang="en-US" sz="1800" dirty="0"/>
              <a:t>open</a:t>
            </a:r>
          </a:p>
          <a:p>
            <a:pPr lvl="1"/>
            <a:r>
              <a:rPr lang="en-US" sz="1800" dirty="0" err="1"/>
              <a:t>openat</a:t>
            </a:r>
            <a:endParaRPr lang="en-US" sz="1800" dirty="0"/>
          </a:p>
          <a:p>
            <a:r>
              <a:rPr lang="en-US" sz="1800" dirty="0"/>
              <a:t>Definition:</a:t>
            </a:r>
          </a:p>
          <a:p>
            <a:pPr marL="0" indent="0">
              <a:buNone/>
            </a:pPr>
            <a:r>
              <a:rPr lang="en-US" sz="1800" dirty="0"/>
              <a:t>	#include &lt;</a:t>
            </a:r>
            <a:r>
              <a:rPr lang="en-US" sz="1800" dirty="0" err="1"/>
              <a:t>fcntl.h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open(</a:t>
            </a:r>
            <a:r>
              <a:rPr lang="en-US" sz="1800" dirty="0" err="1"/>
              <a:t>const</a:t>
            </a:r>
            <a:r>
              <a:rPr lang="en-US" sz="1800" dirty="0"/>
              <a:t> char *path,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oflag</a:t>
            </a:r>
            <a:r>
              <a:rPr lang="en-US" sz="1800" dirty="0"/>
              <a:t>, ... /* </a:t>
            </a:r>
            <a:r>
              <a:rPr lang="en-US" sz="1800" dirty="0" err="1"/>
              <a:t>mode_t</a:t>
            </a:r>
            <a:r>
              <a:rPr lang="en-US" sz="1800" dirty="0"/>
              <a:t> mode */ 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openat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fd</a:t>
            </a:r>
            <a:r>
              <a:rPr lang="en-US" sz="1800" dirty="0"/>
              <a:t>, </a:t>
            </a:r>
            <a:r>
              <a:rPr lang="en-US" sz="1800" dirty="0" err="1"/>
              <a:t>const</a:t>
            </a:r>
            <a:r>
              <a:rPr lang="en-US" sz="1800" dirty="0"/>
              <a:t> char *path,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oflag</a:t>
            </a:r>
            <a:r>
              <a:rPr lang="en-US" sz="1800" dirty="0"/>
              <a:t>, ... /* </a:t>
            </a:r>
            <a:r>
              <a:rPr lang="en-US" sz="1800" dirty="0" err="1"/>
              <a:t>mode_t</a:t>
            </a:r>
            <a:r>
              <a:rPr lang="en-US" sz="1800" dirty="0"/>
              <a:t> mode */ )</a:t>
            </a:r>
          </a:p>
          <a:p>
            <a:r>
              <a:rPr lang="en-US" sz="1800" dirty="0"/>
              <a:t>Parameters:</a:t>
            </a:r>
          </a:p>
          <a:p>
            <a:pPr lvl="1"/>
            <a:r>
              <a:rPr lang="en-US" sz="1800" i="1" dirty="0"/>
              <a:t>path</a:t>
            </a:r>
            <a:r>
              <a:rPr lang="en-US" sz="1800" dirty="0"/>
              <a:t>: name of the file with path</a:t>
            </a:r>
          </a:p>
          <a:p>
            <a:pPr lvl="1"/>
            <a:r>
              <a:rPr lang="en-US" sz="1800" i="1" dirty="0" err="1"/>
              <a:t>mode_t</a:t>
            </a:r>
            <a:r>
              <a:rPr lang="en-US" sz="1800" i="1" dirty="0"/>
              <a:t> mode</a:t>
            </a:r>
            <a:r>
              <a:rPr lang="en-US" sz="1800" dirty="0"/>
              <a:t>: mode in which user want to open the file. (Please go through Page# 62, 63 &amp; 64 for details on different modes)</a:t>
            </a:r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2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‘open’ file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…continued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417126" cy="3581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</a:t>
            </a:r>
            <a:r>
              <a:rPr lang="en-US" sz="2400" i="1" dirty="0" err="1"/>
              <a:t>fd</a:t>
            </a:r>
            <a:r>
              <a:rPr lang="en-US" sz="2400" dirty="0"/>
              <a:t> parameter distinguishes the ‘</a:t>
            </a:r>
            <a:r>
              <a:rPr lang="en-US" sz="2400" i="1" dirty="0" err="1"/>
              <a:t>openat</a:t>
            </a:r>
            <a:r>
              <a:rPr lang="en-US" sz="2400" i="1" dirty="0"/>
              <a:t>’</a:t>
            </a:r>
            <a:r>
              <a:rPr lang="en-US" sz="2400" dirty="0"/>
              <a:t> function from the ‘</a:t>
            </a:r>
            <a:r>
              <a:rPr lang="en-US" sz="2400" i="1" dirty="0"/>
              <a:t>open’</a:t>
            </a:r>
            <a:r>
              <a:rPr lang="en-US" sz="2400" dirty="0"/>
              <a:t> function with 3 possibilities:</a:t>
            </a:r>
          </a:p>
          <a:p>
            <a:pPr lvl="1"/>
            <a:r>
              <a:rPr lang="en-US" sz="2400" dirty="0"/>
              <a:t>path</a:t>
            </a:r>
            <a:r>
              <a:rPr lang="en-US" sz="2400" i="0" dirty="0"/>
              <a:t> parameter specifies an absolute pathname then </a:t>
            </a:r>
            <a:r>
              <a:rPr lang="en-US" sz="2400" dirty="0" err="1"/>
              <a:t>fd</a:t>
            </a:r>
            <a:r>
              <a:rPr lang="en-US" sz="2400" i="0" dirty="0"/>
              <a:t> parameter is ignored and the </a:t>
            </a:r>
            <a:r>
              <a:rPr lang="en-US" sz="2400" i="0" dirty="0" err="1"/>
              <a:t>openat</a:t>
            </a:r>
            <a:r>
              <a:rPr lang="en-US" sz="2400" i="0" dirty="0"/>
              <a:t> function behaves like the open function.</a:t>
            </a:r>
          </a:p>
          <a:p>
            <a:pPr lvl="1"/>
            <a:r>
              <a:rPr lang="en-US" sz="2400" dirty="0"/>
              <a:t>path</a:t>
            </a:r>
            <a:r>
              <a:rPr lang="en-US" sz="2400" i="0" dirty="0"/>
              <a:t> parameter specifies a relative pathname and the </a:t>
            </a:r>
            <a:r>
              <a:rPr lang="en-US" sz="2400" dirty="0" err="1"/>
              <a:t>fd</a:t>
            </a:r>
            <a:r>
              <a:rPr lang="en-US" sz="2400" i="0" dirty="0"/>
              <a:t> parameter is a file descriptor that specifies the starting location in the file system where the relative pathname is to be evaluated.</a:t>
            </a:r>
          </a:p>
          <a:p>
            <a:pPr lvl="1"/>
            <a:r>
              <a:rPr lang="en-US" sz="2400" dirty="0"/>
              <a:t>path</a:t>
            </a:r>
            <a:r>
              <a:rPr lang="en-US" sz="2400" i="0" dirty="0"/>
              <a:t> parameter specifies a relative pathname and the </a:t>
            </a:r>
            <a:r>
              <a:rPr lang="en-US" sz="2400" dirty="0" err="1"/>
              <a:t>fd</a:t>
            </a:r>
            <a:r>
              <a:rPr lang="en-US" sz="2400" i="0" dirty="0"/>
              <a:t> parameter has the special value AT_FDCWD. In this case, the pathname is evaluated starting in the current working directory and the </a:t>
            </a:r>
            <a:r>
              <a:rPr lang="en-US" sz="2400" i="0" dirty="0" err="1"/>
              <a:t>openat</a:t>
            </a:r>
            <a:r>
              <a:rPr lang="en-US" sz="2400" i="0" dirty="0"/>
              <a:t> function behaves like the open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0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828" y="200744"/>
            <a:ext cx="9601200" cy="749105"/>
          </a:xfrm>
        </p:spPr>
        <p:txBody>
          <a:bodyPr/>
          <a:lstStyle/>
          <a:p>
            <a:r>
              <a:rPr lang="en-US" dirty="0"/>
              <a:t>Example code: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378" y="949849"/>
            <a:ext cx="8271804" cy="528213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i="1" dirty="0"/>
              <a:t>create</a:t>
            </a:r>
            <a:r>
              <a:rPr lang="en-US" dirty="0"/>
              <a:t>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Definition:</a:t>
            </a:r>
          </a:p>
          <a:p>
            <a:pPr marL="530352" lvl="1" indent="0">
              <a:buNone/>
            </a:pPr>
            <a:r>
              <a:rPr lang="en-US" dirty="0"/>
              <a:t>	#include &lt;</a:t>
            </a:r>
            <a:r>
              <a:rPr lang="en-US" dirty="0" err="1"/>
              <a:t>fcntl.h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i="1" dirty="0"/>
              <a:t>path</a:t>
            </a:r>
            <a:r>
              <a:rPr lang="en-US" dirty="0"/>
              <a:t>, </a:t>
            </a:r>
            <a:r>
              <a:rPr lang="en-US" dirty="0" err="1"/>
              <a:t>mode_t</a:t>
            </a:r>
            <a:r>
              <a:rPr lang="en-US" dirty="0"/>
              <a:t> </a:t>
            </a:r>
            <a:r>
              <a:rPr lang="en-US" i="1" dirty="0"/>
              <a:t>mode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	Returns: file descriptor opened for write-only if OK, -1 on error </a:t>
            </a:r>
          </a:p>
          <a:p>
            <a:r>
              <a:rPr lang="en-US" dirty="0"/>
              <a:t>Note that this functions is similar to the open function:</a:t>
            </a:r>
          </a:p>
          <a:p>
            <a:pPr lvl="1"/>
            <a:r>
              <a:rPr lang="en-US" sz="1800" dirty="0"/>
              <a:t>in early versions of the UNIX System, the second argument to open could be only 0, 1, or 2. There was no way to open a file that didn’t already exist. Therefore, a separate system call, </a:t>
            </a:r>
            <a:r>
              <a:rPr lang="en-US" sz="1800" dirty="0" err="1"/>
              <a:t>creat</a:t>
            </a:r>
            <a:r>
              <a:rPr lang="en-US" sz="1800" dirty="0"/>
              <a:t>, was needed to create new files. With the O_CREAT and O_TRUNC options now provided by open, a separate </a:t>
            </a:r>
            <a:r>
              <a:rPr lang="en-US" sz="1800" dirty="0" err="1"/>
              <a:t>creat</a:t>
            </a:r>
            <a:r>
              <a:rPr lang="en-US" sz="1800" dirty="0"/>
              <a:t> function is no longer needed</a:t>
            </a:r>
            <a:endParaRPr lang="en-US" dirty="0"/>
          </a:p>
          <a:p>
            <a:r>
              <a:rPr lang="en-US" dirty="0"/>
              <a:t>One can only write to file once it is created with </a:t>
            </a:r>
            <a:r>
              <a:rPr lang="en-US" dirty="0" err="1"/>
              <a:t>creat</a:t>
            </a:r>
            <a:r>
              <a:rPr lang="en-US" dirty="0"/>
              <a:t> function. To read the file, we have to first close the file and then open it in read mode.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5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5084"/>
            <a:ext cx="9601200" cy="815926"/>
          </a:xfrm>
        </p:spPr>
        <p:txBody>
          <a:bodyPr/>
          <a:lstStyle/>
          <a:p>
            <a:r>
              <a:rPr lang="en-US" dirty="0"/>
              <a:t>Example code: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175" y="1041010"/>
            <a:ext cx="7309235" cy="48263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File I/O from APUE Ch#3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0DB5-C824-4837-BE3B-194314D382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5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147</TotalTime>
  <Words>947</Words>
  <Application>Microsoft Office PowerPoint</Application>
  <PresentationFormat>Widescreen</PresentationFormat>
  <Paragraphs>187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Franklin Gothic Book</vt:lpstr>
      <vt:lpstr>Crop</vt:lpstr>
      <vt:lpstr>FILE I/O</vt:lpstr>
      <vt:lpstr>Introduction</vt:lpstr>
      <vt:lpstr>Which function are we learning? </vt:lpstr>
      <vt:lpstr>File Descriptors</vt:lpstr>
      <vt:lpstr>Function to ‘open’ file</vt:lpstr>
      <vt:lpstr>Function to ‘open’ file        …continued</vt:lpstr>
      <vt:lpstr>Example code:</vt:lpstr>
      <vt:lpstr>How to create file?</vt:lpstr>
      <vt:lpstr>Example code:</vt:lpstr>
      <vt:lpstr>How to close file?</vt:lpstr>
      <vt:lpstr>What is lseek function?</vt:lpstr>
      <vt:lpstr>What is lseek function?        …continue</vt:lpstr>
      <vt:lpstr>Example code: use SEEK_SET</vt:lpstr>
      <vt:lpstr>Example code: use SEEK_CUR</vt:lpstr>
      <vt:lpstr>Example code: use SEEK_END</vt:lpstr>
      <vt:lpstr>How to read file?</vt:lpstr>
      <vt:lpstr>Example code: read existing file</vt:lpstr>
      <vt:lpstr>How to write to the file?</vt:lpstr>
      <vt:lpstr>Examples code: create file and write</vt:lpstr>
      <vt:lpstr>Example code: open existing file to write</vt:lpstr>
      <vt:lpstr>Summery</vt:lpstr>
      <vt:lpstr>What next you should read?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I/O</dc:title>
  <dc:creator>Rohan</dc:creator>
  <cp:lastModifiedBy>Rohan</cp:lastModifiedBy>
  <cp:revision>21</cp:revision>
  <dcterms:created xsi:type="dcterms:W3CDTF">2016-07-30T00:20:55Z</dcterms:created>
  <dcterms:modified xsi:type="dcterms:W3CDTF">2016-07-30T02:48:27Z</dcterms:modified>
</cp:coreProperties>
</file>