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2" r:id="rId1"/>
  </p:sldMasterIdLst>
  <p:notesMasterIdLst>
    <p:notesMasterId r:id="rId15"/>
  </p:notesMasterIdLst>
  <p:sldIdLst>
    <p:sldId id="297" r:id="rId2"/>
    <p:sldId id="258" r:id="rId3"/>
    <p:sldId id="260" r:id="rId4"/>
    <p:sldId id="262" r:id="rId5"/>
    <p:sldId id="298" r:id="rId6"/>
    <p:sldId id="300" r:id="rId7"/>
    <p:sldId id="299" r:id="rId8"/>
    <p:sldId id="261" r:id="rId9"/>
    <p:sldId id="269" r:id="rId10"/>
    <p:sldId id="274" r:id="rId11"/>
    <p:sldId id="277" r:id="rId12"/>
    <p:sldId id="279" r:id="rId13"/>
    <p:sldId id="296" r:id="rId14"/>
  </p:sldIdLst>
  <p:sldSz cx="12192000" cy="6858000"/>
  <p:notesSz cx="6858000" cy="9144000"/>
  <p:embeddedFontLst>
    <p:embeddedFont>
      <p:font typeface="Lucida Sans Unicode" pitchFamily="34" charset="0"/>
      <p:regular r:id="rId16"/>
    </p:embeddedFont>
    <p:embeddedFont>
      <p:font typeface="Wingdings 3" pitchFamily="18" charset="2"/>
      <p:regular r:id="rId17"/>
    </p:embeddedFont>
    <p:embeddedFont>
      <p:font typeface="Georgia" pitchFamily="18" charset="0"/>
      <p:regular r:id="rId18"/>
      <p:bold r:id="rId19"/>
      <p:italic r:id="rId20"/>
      <p:boldItalic r:id="rId21"/>
    </p:embeddedFont>
    <p:embeddedFont>
      <p:font typeface="Calibri" pitchFamily="34" charset="0"/>
      <p:regular r:id="rId22"/>
      <p:bold r:id="rId23"/>
      <p:italic r:id="rId24"/>
      <p:boldItalic r:id="rId25"/>
    </p:embeddedFont>
    <p:embeddedFont>
      <p:font typeface="Verdana" pitchFamily="34" charset="0"/>
      <p:regular r:id="rId26"/>
      <p:bold r:id="rId27"/>
      <p:italic r:id="rId28"/>
      <p:boldItalic r:id="rId29"/>
    </p:embeddedFont>
    <p:embeddedFont>
      <p:font typeface="Wingdings 2" pitchFamily="18" charset="2"/>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1171" y="-408"/>
      </p:cViewPr>
      <p:guideLst>
        <p:guide orient="horz" pos="1570"/>
        <p:guide orient="horz" pos="1571"/>
        <p:guide pos="586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29516459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dirty="0"/>
              <a:t>Add graphical </a:t>
            </a:r>
            <a:endParaRPr dirty="0"/>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500">
              <a:solidFill>
                <a:srgbClr val="000000"/>
              </a:solidFill>
              <a:latin typeface="Arial"/>
              <a:ea typeface="Arial"/>
              <a:cs typeface="Arial"/>
              <a:sym typeface="Arial"/>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5"/>
        <p:cNvGrpSpPr/>
        <p:nvPr/>
      </p:nvGrpSpPr>
      <p:grpSpPr>
        <a:xfrm>
          <a:off x="0" y="0"/>
          <a:ext cx="0" cy="0"/>
          <a:chOff x="0" y="0"/>
          <a:chExt cx="0" cy="0"/>
        </a:xfrm>
      </p:grpSpPr>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24"/>
        <p:cNvGrpSpPr/>
        <p:nvPr/>
      </p:nvGrpSpPr>
      <p:grpSpPr>
        <a:xfrm>
          <a:off x="0" y="0"/>
          <a:ext cx="0" cy="0"/>
          <a:chOff x="0" y="0"/>
          <a:chExt cx="0" cy="0"/>
        </a:xfrm>
      </p:grpSpPr>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500">
              <a:solidFill>
                <a:srgbClr val="000000"/>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500">
              <a:solidFill>
                <a:srgbClr val="000000"/>
              </a:solidFill>
              <a:latin typeface="Arial"/>
              <a:ea typeface="Arial"/>
              <a:cs typeface="Arial"/>
              <a:sym typeface="Arial"/>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500">
              <a:solidFill>
                <a:srgbClr val="000000"/>
              </a:solidFill>
              <a:latin typeface="Arial"/>
              <a:ea typeface="Arial"/>
              <a:cs typeface="Arial"/>
              <a:sym typeface="Aria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jpe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hyperlink" Target="https://www.linkedin.com/in/sharat-chandra" TargetMode="Externa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shot 2025-01-26 215646.png"/>
          <p:cNvPicPr>
            <a:picLocks noChangeAspect="1"/>
          </p:cNvPicPr>
          <p:nvPr/>
        </p:nvPicPr>
        <p:blipFill>
          <a:blip r:embed="rId2"/>
          <a:stretch>
            <a:fillRect/>
          </a:stretch>
        </p:blipFill>
        <p:spPr>
          <a:xfrm>
            <a:off x="0" y="0"/>
            <a:ext cx="12192000" cy="9119615"/>
          </a:xfrm>
          <a:prstGeom prst="rect">
            <a:avLst/>
          </a:prstGeom>
        </p:spPr>
      </p:pic>
      <p:sp>
        <p:nvSpPr>
          <p:cNvPr id="3" name="Text Placeholder 2"/>
          <p:cNvSpPr>
            <a:spLocks noGrp="1"/>
          </p:cNvSpPr>
          <p:nvPr>
            <p:ph idx="1"/>
          </p:nvPr>
        </p:nvSpPr>
        <p:spPr/>
        <p:txBody>
          <a:bodyPr/>
          <a:lstStyle/>
          <a:p>
            <a:r>
              <a:rPr lang="en-IN" b="1" dirty="0" smtClean="0"/>
              <a:t>Created By</a:t>
            </a:r>
            <a:r>
              <a:rPr lang="en-IN" dirty="0" smtClean="0"/>
              <a:t>:</a:t>
            </a:r>
            <a:r>
              <a:rPr lang="en-IN" dirty="0"/>
              <a:t> </a:t>
            </a:r>
            <a:r>
              <a:rPr lang="en-IN" dirty="0" smtClean="0"/>
              <a:t>Bharat </a:t>
            </a:r>
            <a:r>
              <a:rPr lang="en-IN" dirty="0" err="1" smtClean="0"/>
              <a:t>Bhushan</a:t>
            </a:r>
            <a:r>
              <a:rPr lang="en-IN" dirty="0" smtClean="0"/>
              <a:t> Swain</a:t>
            </a:r>
          </a:p>
          <a:p>
            <a:r>
              <a:rPr lang="en-IN" b="1" dirty="0" smtClean="0"/>
              <a:t>Batch</a:t>
            </a:r>
            <a:r>
              <a:rPr lang="en-IN" dirty="0" smtClean="0"/>
              <a:t> :17092024  10AM</a:t>
            </a:r>
          </a:p>
          <a:p>
            <a:r>
              <a:rPr lang="en-IN" b="1" dirty="0" smtClean="0"/>
              <a:t>Institute</a:t>
            </a:r>
            <a:r>
              <a:rPr lang="en-IN" dirty="0" smtClean="0"/>
              <a:t> : 360DigiTMG</a:t>
            </a:r>
          </a:p>
          <a:p>
            <a:r>
              <a:rPr lang="en-IN" sz="3600" b="1" dirty="0" smtClean="0"/>
              <a:t>Mini project </a:t>
            </a:r>
            <a:r>
              <a:rPr lang="en-IN" sz="3600" b="1" dirty="0" smtClean="0"/>
              <a:t>presentation</a:t>
            </a:r>
          </a:p>
          <a:p>
            <a:endParaRPr lang="en-IN" sz="3600" b="1" dirty="0" smtClean="0"/>
          </a:p>
          <a:p>
            <a:pPr lvl="0"/>
            <a:r>
              <a:rPr lang="en-US" b="1" dirty="0"/>
              <a:t>Business Problem</a:t>
            </a:r>
            <a:r>
              <a:rPr lang="en-US" dirty="0"/>
              <a:t>: Unplanned failure of wind turbine engine is leading to huge losses </a:t>
            </a:r>
            <a:r>
              <a:rPr lang="en-US" dirty="0" smtClean="0"/>
              <a:t>and </a:t>
            </a:r>
            <a:r>
              <a:rPr lang="en-US" dirty="0"/>
              <a:t>electricity generation is negatively impacted.</a:t>
            </a:r>
          </a:p>
          <a:p>
            <a:endParaRPr lang="en-IN" dirty="0" smtClean="0"/>
          </a:p>
          <a:p>
            <a:endParaRPr lang="en-IN" dirty="0" smtClean="0"/>
          </a:p>
          <a:p>
            <a:endParaRPr lang="en-IN" b="1" dirty="0" smtClean="0"/>
          </a:p>
        </p:txBody>
      </p:sp>
      <p:sp>
        <p:nvSpPr>
          <p:cNvPr id="2" name="Title 1"/>
          <p:cNvSpPr>
            <a:spLocks noGrp="1"/>
          </p:cNvSpPr>
          <p:nvPr>
            <p:ph type="title"/>
          </p:nvPr>
        </p:nvSpPr>
        <p:spPr/>
        <p:txBody>
          <a:bodyPr/>
          <a:lstStyle/>
          <a:p>
            <a:r>
              <a:rPr lang="en-IN" dirty="0" smtClean="0"/>
              <a:t>Wind Turbine </a:t>
            </a:r>
            <a:r>
              <a:rPr lang="en-IN" dirty="0"/>
              <a:t>F</a:t>
            </a:r>
            <a:r>
              <a:rPr lang="en-IN" dirty="0" smtClean="0"/>
              <a:t>ailure Analysis</a:t>
            </a:r>
            <a:endParaRPr lang="en-IN" dirty="0"/>
          </a:p>
        </p:txBody>
      </p:sp>
      <p:pic>
        <p:nvPicPr>
          <p:cNvPr id="5" name="Google Shape;99;p2"/>
          <p:cNvPicPr preferRelativeResize="0"/>
          <p:nvPr/>
        </p:nvPicPr>
        <p:blipFill rotWithShape="1">
          <a:blip r:embed="rId3">
            <a:alphaModFix/>
          </a:blip>
          <a:srcRect/>
          <a:stretch/>
        </p:blipFill>
        <p:spPr>
          <a:xfrm>
            <a:off x="14086508" y="11637873"/>
            <a:ext cx="158226" cy="163709"/>
          </a:xfrm>
          <a:prstGeom prst="rect">
            <a:avLst/>
          </a:prstGeom>
          <a:noFill/>
          <a:ln>
            <a:noFill/>
          </a:ln>
        </p:spPr>
      </p:pic>
      <p:pic>
        <p:nvPicPr>
          <p:cNvPr id="6" name="Picture 2" descr="360DigiTMG Reviews - 52 Reviews of 360digitmg.com | Sitejabbe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 xmlns:a14="http://schemas.microsoft.com/office/drawing/2010/main">
                <a:solidFill>
                  <a:srgbClr val="FFFFFF"/>
                </a:solidFill>
              </a14:hiddenFill>
            </a:ext>
          </a:extLst>
        </p:spPr>
      </p:pic>
      <p:sp>
        <p:nvSpPr>
          <p:cNvPr id="7" name="Google Shape;98;p2"/>
          <p:cNvSpPr txBox="1"/>
          <p:nvPr/>
        </p:nvSpPr>
        <p:spPr>
          <a:xfrm>
            <a:off x="588925" y="999157"/>
            <a:ext cx="11450293"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sp>
        <p:nvSpPr>
          <p:cNvPr id="8" name="Google Shape;98;p2"/>
          <p:cNvSpPr txBox="1"/>
          <p:nvPr/>
        </p:nvSpPr>
        <p:spPr>
          <a:xfrm>
            <a:off x="741325" y="1151557"/>
            <a:ext cx="11450293"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 xmlns:p14="http://schemas.microsoft.com/office/powerpoint/2010/main" val="2350315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264" name="Google Shape;264;p25"/>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a:t>
            </a:fld>
            <a:endParaRPr/>
          </a:p>
        </p:txBody>
      </p:sp>
      <p:sp>
        <p:nvSpPr>
          <p:cNvPr id="266" name="Google Shape;266;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67" name="Google Shape;267;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8" name="Google Shape;268;p25"/>
          <p:cNvSpPr txBox="1"/>
          <p:nvPr/>
        </p:nvSpPr>
        <p:spPr>
          <a:xfrm>
            <a:off x="6267450" y="1428750"/>
            <a:ext cx="596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350982" y="1348509"/>
            <a:ext cx="11222182" cy="4524315"/>
          </a:xfrm>
          <a:prstGeom prst="rect">
            <a:avLst/>
          </a:prstGeom>
          <a:noFill/>
        </p:spPr>
        <p:txBody>
          <a:bodyPr wrap="square" rtlCol="0">
            <a:spAutoFit/>
          </a:bodyPr>
          <a:lstStyle/>
          <a:p>
            <a:r>
              <a:rPr lang="en-US" sz="2400" b="1" dirty="0" err="1"/>
              <a:t>Univariate</a:t>
            </a:r>
            <a:r>
              <a:rPr lang="en-US" sz="2400" b="1" dirty="0"/>
              <a:t> Analysis</a:t>
            </a:r>
            <a:r>
              <a:rPr lang="en-US" sz="2400" dirty="0" smtClean="0"/>
              <a:t>: Histograms </a:t>
            </a:r>
            <a:r>
              <a:rPr lang="en-US" sz="2400" dirty="0"/>
              <a:t>and density plots for wind speed, rotor speed, and power output</a:t>
            </a:r>
            <a:r>
              <a:rPr lang="en-US" sz="2400" dirty="0" smtClean="0"/>
              <a:t>.</a:t>
            </a:r>
          </a:p>
          <a:p>
            <a:endParaRPr lang="en-US" sz="2400" dirty="0"/>
          </a:p>
          <a:p>
            <a:r>
              <a:rPr lang="en-US" sz="2400" b="1" dirty="0"/>
              <a:t>Bivariate Analysis</a:t>
            </a:r>
            <a:r>
              <a:rPr lang="en-US" sz="2400" dirty="0" smtClean="0"/>
              <a:t>: Scatterplots </a:t>
            </a:r>
            <a:r>
              <a:rPr lang="en-US" sz="2400" dirty="0"/>
              <a:t>to observe relationships, e.g., Wind Speed vs. Power Output</a:t>
            </a:r>
            <a:r>
              <a:rPr lang="en-US" sz="2400" dirty="0" smtClean="0"/>
              <a:t>.</a:t>
            </a:r>
          </a:p>
          <a:p>
            <a:endParaRPr lang="en-US" sz="2400" dirty="0"/>
          </a:p>
          <a:p>
            <a:r>
              <a:rPr lang="en-US" sz="2400" b="1" dirty="0"/>
              <a:t>Correlation </a:t>
            </a:r>
            <a:r>
              <a:rPr lang="en-US" sz="2400" b="1" dirty="0" err="1"/>
              <a:t>Heatmap</a:t>
            </a:r>
            <a:r>
              <a:rPr lang="en-US" sz="2400" dirty="0" smtClean="0"/>
              <a:t>: Analyzing </a:t>
            </a:r>
            <a:r>
              <a:rPr lang="en-US" sz="2400" dirty="0"/>
              <a:t>variable relationships to identify strong predictors</a:t>
            </a:r>
            <a:r>
              <a:rPr lang="en-US" sz="2400" dirty="0" smtClean="0"/>
              <a:t>.</a:t>
            </a:r>
          </a:p>
          <a:p>
            <a:endParaRPr lang="en-US" sz="2400" dirty="0"/>
          </a:p>
          <a:p>
            <a:r>
              <a:rPr lang="en-US" sz="2400" b="1" dirty="0"/>
              <a:t>Insights</a:t>
            </a:r>
            <a:r>
              <a:rPr lang="en-US" sz="2400" dirty="0" smtClean="0"/>
              <a:t>: Failures </a:t>
            </a:r>
            <a:r>
              <a:rPr lang="en-US" sz="2400" dirty="0"/>
              <a:t>increase at extreme wind speeds.</a:t>
            </a:r>
          </a:p>
          <a:p>
            <a:r>
              <a:rPr lang="en-US" sz="2400" dirty="0"/>
              <a:t>Rotor speed and nacelle temperature show strong correlations with power.</a:t>
            </a:r>
          </a:p>
          <a:p>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307" name="Google Shape;307;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120073" y="1428750"/>
            <a:ext cx="12071927" cy="4370427"/>
          </a:xfrm>
          <a:prstGeom prst="rect">
            <a:avLst/>
          </a:prstGeom>
          <a:noFill/>
        </p:spPr>
        <p:txBody>
          <a:bodyPr wrap="square" rtlCol="0">
            <a:spAutoFit/>
          </a:bodyPr>
          <a:lstStyle/>
          <a:p>
            <a:r>
              <a:rPr lang="en-US" sz="2400" b="1" dirty="0"/>
              <a:t>Steps in Data Cleaning</a:t>
            </a:r>
            <a:r>
              <a:rPr lang="en-US" sz="2400" dirty="0" smtClean="0"/>
              <a:t>: Handle </a:t>
            </a:r>
            <a:r>
              <a:rPr lang="en-US" sz="2400" dirty="0"/>
              <a:t>missing values with median imputation for numeric data.</a:t>
            </a:r>
          </a:p>
          <a:p>
            <a:r>
              <a:rPr lang="en-US" sz="2400" dirty="0"/>
              <a:t>Remove duplicate rows to ensure unique data points.</a:t>
            </a:r>
          </a:p>
          <a:p>
            <a:r>
              <a:rPr lang="en-US" sz="2400" dirty="0"/>
              <a:t>Treat outliers using the IQR method</a:t>
            </a:r>
            <a:r>
              <a:rPr lang="en-US" sz="2400" dirty="0" smtClean="0"/>
              <a:t>.</a:t>
            </a:r>
          </a:p>
          <a:p>
            <a:endParaRPr lang="en-US" sz="2400" dirty="0"/>
          </a:p>
          <a:p>
            <a:r>
              <a:rPr lang="en-US" sz="2400" b="1" dirty="0"/>
              <a:t>Feature Engineering</a:t>
            </a:r>
            <a:r>
              <a:rPr lang="en-US" sz="2400" dirty="0" smtClean="0"/>
              <a:t>: Add </a:t>
            </a:r>
            <a:r>
              <a:rPr lang="en-US" sz="2400" dirty="0"/>
              <a:t>columns like:</a:t>
            </a:r>
          </a:p>
          <a:p>
            <a:pPr lvl="1"/>
            <a:r>
              <a:rPr lang="en-US" sz="2400" dirty="0"/>
              <a:t>Power-to-Speed Ratio: Power / Rotor Speed.</a:t>
            </a:r>
          </a:p>
          <a:p>
            <a:pPr lvl="1"/>
            <a:r>
              <a:rPr lang="en-US" sz="2400" dirty="0"/>
              <a:t>Temperature Difference: Nacelle Temperature - Ambient Temperature</a:t>
            </a:r>
            <a:r>
              <a:rPr lang="en-US" sz="2400" dirty="0" smtClean="0"/>
              <a:t>.</a:t>
            </a:r>
          </a:p>
          <a:p>
            <a:pPr lvl="1"/>
            <a:endParaRPr lang="en-US" sz="2400" dirty="0"/>
          </a:p>
          <a:p>
            <a:r>
              <a:rPr lang="en-US" sz="2400" b="1" dirty="0"/>
              <a:t>Scaling</a:t>
            </a:r>
            <a:r>
              <a:rPr lang="en-US" sz="2400" dirty="0" smtClean="0"/>
              <a:t>: </a:t>
            </a:r>
            <a:r>
              <a:rPr lang="en-US" sz="2400" dirty="0" err="1" smtClean="0"/>
              <a:t>StandardScaler</a:t>
            </a:r>
            <a:r>
              <a:rPr lang="en-US" sz="2400" dirty="0" smtClean="0"/>
              <a:t> </a:t>
            </a:r>
            <a:r>
              <a:rPr lang="en-US" sz="2400" dirty="0"/>
              <a:t>for standardization.</a:t>
            </a:r>
          </a:p>
          <a:p>
            <a:r>
              <a:rPr lang="en-US" sz="2400" dirty="0" err="1"/>
              <a:t>MinMaxScaler</a:t>
            </a:r>
            <a:r>
              <a:rPr lang="en-US" sz="2400" dirty="0"/>
              <a:t> for normalization</a:t>
            </a:r>
            <a:r>
              <a:rPr lang="en-US" dirty="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87350" y="926478"/>
            <a:ext cx="3407666" cy="26208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762116" y="926478"/>
            <a:ext cx="3565102" cy="25385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7553935" y="846645"/>
            <a:ext cx="3506163" cy="26541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353452" y="3565758"/>
            <a:ext cx="3144574" cy="2769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3750101" y="3664910"/>
            <a:ext cx="3258128" cy="24663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7272245" y="3492210"/>
            <a:ext cx="4544291" cy="30167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5" name="Picture 2" descr="360DigiTMG Reviews - 52 Reviews of 360digitmg.com | Sitejabbe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9723552" y="5952931"/>
            <a:ext cx="2277039" cy="80833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15" name="Google Shape;115;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116" name="Google Shape;116;p4"/>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117" name="Google Shape;117;p4"/>
          <p:cNvPicPr preferRelativeResize="0"/>
          <p:nvPr/>
        </p:nvPicPr>
        <p:blipFill rotWithShape="1">
          <a:blip r:embed="rId4">
            <a:alphaModFix/>
          </a:blip>
          <a:srcRect/>
          <a:stretch/>
        </p:blipFill>
        <p:spPr>
          <a:xfrm>
            <a:off x="544466" y="1186241"/>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18" name="Google Shape;118;p4"/>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b="0" i="0" u="none" strike="noStrike" cap="none" dirty="0" err="1">
                <a:solidFill>
                  <a:srgbClr val="000000"/>
                </a:solidFill>
                <a:latin typeface="Times New Roman"/>
                <a:ea typeface="Times New Roman"/>
                <a:cs typeface="Times New Roman"/>
                <a:sym typeface="Times New Roman"/>
              </a:rPr>
              <a:t>Sharat</a:t>
            </a:r>
            <a:r>
              <a:rPr lang="en-US" sz="2000" b="0" i="0" u="none" strike="noStrike" cap="none" dirty="0">
                <a:solidFill>
                  <a:srgbClr val="000000"/>
                </a:solidFill>
                <a:latin typeface="Times New Roman"/>
                <a:ea typeface="Times New Roman"/>
                <a:cs typeface="Times New Roman"/>
                <a:sym typeface="Times New Roman"/>
              </a:rPr>
              <a:t> </a:t>
            </a:r>
            <a:r>
              <a:rPr lang="en-US" sz="2000" b="0" i="0" u="none" strike="noStrike" cap="none" dirty="0" err="1">
                <a:solidFill>
                  <a:srgbClr val="000000"/>
                </a:solidFill>
                <a:latin typeface="Times New Roman"/>
                <a:ea typeface="Times New Roman"/>
                <a:cs typeface="Times New Roman"/>
                <a:sym typeface="Times New Roman"/>
              </a:rPr>
              <a:t>Manikonda</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900" b="0" i="0" u="none" strike="noStrike" cap="none" dirty="0">
                <a:solidFill>
                  <a:srgbClr val="000000"/>
                </a:solidFill>
                <a:latin typeface="Times New Roman"/>
                <a:ea typeface="Times New Roman"/>
                <a:cs typeface="Times New Roman"/>
                <a:sym typeface="Times New Roman"/>
              </a:rPr>
              <a:t>Director at </a:t>
            </a:r>
            <a:r>
              <a:rPr lang="en-US" sz="1900" b="0" i="0" u="none" strike="noStrike" cap="none" dirty="0" err="1">
                <a:solidFill>
                  <a:srgbClr val="000000"/>
                </a:solidFill>
                <a:latin typeface="Times New Roman"/>
                <a:ea typeface="Times New Roman"/>
                <a:cs typeface="Times New Roman"/>
                <a:sym typeface="Times New Roman"/>
              </a:rPr>
              <a:t>Innodatatics</a:t>
            </a:r>
            <a:r>
              <a:rPr lang="en-US" sz="1900" b="0" i="0" u="none" strike="noStrike" cap="none" dirty="0">
                <a:solidFill>
                  <a:srgbClr val="000000"/>
                </a:solidFill>
                <a:latin typeface="Times New Roman"/>
                <a:ea typeface="Times New Roman"/>
                <a:cs typeface="Times New Roman"/>
                <a:sym typeface="Times New Roman"/>
              </a:rPr>
              <a:t> and Sponsor</a:t>
            </a:r>
            <a:endParaRPr sz="19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sng" strike="noStrike" cap="none" dirty="0">
                <a:solidFill>
                  <a:srgbClr val="2E75B5"/>
                </a:solidFill>
                <a:latin typeface="Times New Roman"/>
                <a:ea typeface="Times New Roman"/>
                <a:cs typeface="Times New Roman"/>
                <a:sym typeface="Times New Roman"/>
                <a:hlinkClick r:id="rId5">
                  <a:extLst>
                    <a:ext uri="{A12FA001-AC4F-418D-AE19-62706E023703}">
                      <ahyp:hlinkClr xmlns="" xmlns:ahyp="http://schemas.microsoft.com/office/drawing/2018/hyperlinkcolor" val="tx"/>
                    </a:ext>
                  </a:extLst>
                </a:hlinkClick>
              </a:rPr>
              <a:t>linkedin.com/in/</a:t>
            </a:r>
            <a:r>
              <a:rPr lang="en-US" sz="1400" b="1" i="0" u="sng" strike="noStrike" cap="none" dirty="0" err="1">
                <a:solidFill>
                  <a:srgbClr val="2E75B5"/>
                </a:solidFill>
                <a:latin typeface="Times New Roman"/>
                <a:ea typeface="Times New Roman"/>
                <a:cs typeface="Times New Roman"/>
                <a:sym typeface="Times New Roman"/>
                <a:hlinkClick r:id="rId5">
                  <a:extLst>
                    <a:ext uri="{A12FA001-AC4F-418D-AE19-62706E023703}">
                      <ahyp:hlinkClr xmlns="" xmlns:ahyp="http://schemas.microsoft.com/office/drawing/2018/hyperlinkcolor" val="tx"/>
                    </a:ext>
                  </a:extLst>
                </a:hlinkClick>
              </a:rPr>
              <a:t>sharat-chandra</a:t>
            </a:r>
            <a:endParaRPr sz="1400" b="1" i="0" u="none" strike="noStrike" cap="none" dirty="0">
              <a:solidFill>
                <a:srgbClr val="2E75B5"/>
              </a:solidFill>
              <a:latin typeface="Times New Roman"/>
              <a:ea typeface="Times New Roman"/>
              <a:cs typeface="Times New Roman"/>
              <a:sym typeface="Times New Roman"/>
            </a:endParaRPr>
          </a:p>
        </p:txBody>
      </p:sp>
      <p:pic>
        <p:nvPicPr>
          <p:cNvPr id="7" name="Picture 2" descr="360DigiTMG Reviews - 52 Reviews of 360digitmg.com | Sitejabbe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pic>
        <p:nvPicPr>
          <p:cNvPr id="7" name="Picture 6" descr="Screenshot 2025-01-26 215721.png"/>
          <p:cNvPicPr>
            <a:picLocks noChangeAspect="1"/>
          </p:cNvPicPr>
          <p:nvPr/>
        </p:nvPicPr>
        <p:blipFill>
          <a:blip r:embed="rId3"/>
          <a:stretch>
            <a:fillRect/>
          </a:stretch>
        </p:blipFill>
        <p:spPr>
          <a:xfrm>
            <a:off x="6951643" y="0"/>
            <a:ext cx="5240357" cy="6923394"/>
          </a:xfrm>
          <a:prstGeom prst="rect">
            <a:avLst/>
          </a:prstGeom>
        </p:spPr>
      </p:pic>
      <p:sp>
        <p:nvSpPr>
          <p:cNvPr id="139" name="Google Shape;139;gf3a8d4be09_2_180"/>
          <p:cNvSpPr txBox="1">
            <a:spLocks noGrp="1"/>
          </p:cNvSpPr>
          <p:nvPr>
            <p:ph type="title"/>
          </p:nvPr>
        </p:nvSpPr>
        <p:spPr>
          <a:xfrm>
            <a:off x="163274" y="106538"/>
            <a:ext cx="11294267" cy="6462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4000" b="1" dirty="0" smtClean="0">
                <a:latin typeface="Times New Roman"/>
                <a:ea typeface="Times New Roman"/>
                <a:cs typeface="Times New Roman"/>
                <a:sym typeface="Times New Roman"/>
              </a:rPr>
              <a:t>                           Contents</a:t>
            </a:r>
            <a:endParaRPr sz="4000" b="1" dirty="0">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pPr marL="0" marR="0" lvl="0" indent="0" algn="r" rtl="0">
                <a:lnSpc>
                  <a:spcPct val="100000"/>
                </a:lnSpc>
                <a:spcBef>
                  <a:spcPts val="0"/>
                </a:spcBef>
                <a:spcAft>
                  <a:spcPts val="0"/>
                </a:spcAft>
                <a:buClr>
                  <a:srgbClr val="000000"/>
                </a:buClr>
                <a:buSzPts val="1200"/>
                <a:buFont typeface="Arial"/>
                <a:buNone/>
              </a:pPr>
              <a:t>3</a:t>
            </a:fld>
            <a:endParaRPr/>
          </a:p>
        </p:txBody>
      </p:sp>
      <p:sp>
        <p:nvSpPr>
          <p:cNvPr id="142" name="Google Shape;142;gf3a8d4be09_2_180"/>
          <p:cNvSpPr txBox="1"/>
          <p:nvPr/>
        </p:nvSpPr>
        <p:spPr>
          <a:xfrm>
            <a:off x="383125" y="1149375"/>
            <a:ext cx="11034000" cy="4173420"/>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a:t>
            </a:r>
            <a:r>
              <a:rPr lang="en-US" sz="3200" dirty="0" smtClean="0">
                <a:solidFill>
                  <a:schemeClr val="dk1"/>
                </a:solidFill>
                <a:latin typeface="Times New Roman"/>
                <a:ea typeface="Times New Roman"/>
                <a:cs typeface="Times New Roman"/>
                <a:sym typeface="Times New Roman"/>
              </a:rPr>
              <a:t>Problem</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smtClean="0">
                <a:solidFill>
                  <a:schemeClr val="dk1"/>
                </a:solidFill>
                <a:latin typeface="Times New Roman"/>
                <a:ea typeface="Times New Roman"/>
                <a:cs typeface="Times New Roman"/>
                <a:sym typeface="Times New Roman"/>
              </a:rPr>
              <a:t>Project Architecture</a:t>
            </a:r>
          </a:p>
          <a:p>
            <a:pPr marL="457200" indent="-431800">
              <a:lnSpc>
                <a:spcPct val="90000"/>
              </a:lnSpc>
              <a:buClr>
                <a:schemeClr val="dk1"/>
              </a:buClr>
              <a:buSzPts val="3200"/>
              <a:buFont typeface="Times New Roman"/>
              <a:buChar char="●"/>
            </a:pPr>
            <a:r>
              <a:rPr lang="en-US" sz="3200" dirty="0" smtClean="0">
                <a:solidFill>
                  <a:schemeClr val="dk1"/>
                </a:solidFill>
                <a:latin typeface="Times New Roman"/>
                <a:ea typeface="Times New Roman"/>
                <a:cs typeface="Times New Roman"/>
                <a:sym typeface="Times New Roman"/>
              </a:rPr>
              <a:t>Business Constraints</a:t>
            </a:r>
          </a:p>
          <a:p>
            <a:pPr marL="457200" indent="-431800">
              <a:lnSpc>
                <a:spcPct val="90000"/>
              </a:lnSpc>
              <a:buClr>
                <a:schemeClr val="dk1"/>
              </a:buClr>
              <a:buSzPts val="3200"/>
              <a:buFont typeface="Times New Roman"/>
              <a:buChar char="●"/>
            </a:pPr>
            <a:r>
              <a:rPr lang="en-IN" sz="3200" dirty="0" smtClean="0">
                <a:solidFill>
                  <a:schemeClr val="dk1"/>
                </a:solidFill>
                <a:latin typeface="Times New Roman"/>
                <a:ea typeface="Times New Roman"/>
                <a:cs typeface="Times New Roman"/>
                <a:sym typeface="Times New Roman"/>
              </a:rPr>
              <a:t>Success Criteria</a:t>
            </a:r>
          </a:p>
          <a:p>
            <a:pPr marL="457200" indent="-431800">
              <a:lnSpc>
                <a:spcPct val="90000"/>
              </a:lnSpc>
              <a:buClr>
                <a:schemeClr val="dk1"/>
              </a:buClr>
              <a:buSzPts val="3200"/>
              <a:buFont typeface="Times New Roman"/>
              <a:buChar char="●"/>
            </a:pPr>
            <a:r>
              <a:rPr lang="en-US" sz="3200" dirty="0" smtClean="0">
                <a:solidFill>
                  <a:schemeClr val="dk1"/>
                </a:solidFill>
                <a:latin typeface="Times New Roman"/>
                <a:ea typeface="Times New Roman"/>
                <a:cs typeface="Times New Roman"/>
                <a:sym typeface="Times New Roman"/>
              </a:rPr>
              <a:t>Project Overview and Scope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Data </a:t>
            </a:r>
            <a:r>
              <a:rPr lang="en-US" sz="3200" dirty="0" smtClean="0">
                <a:solidFill>
                  <a:schemeClr val="dk1"/>
                </a:solidFill>
                <a:latin typeface="Times New Roman"/>
                <a:ea typeface="Times New Roman"/>
                <a:cs typeface="Times New Roman"/>
                <a:sym typeface="Times New Roman"/>
              </a:rPr>
              <a:t>dictionary</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Exploratory Data </a:t>
            </a:r>
            <a:r>
              <a:rPr lang="en-US" sz="3200" dirty="0" smtClean="0">
                <a:solidFill>
                  <a:schemeClr val="dk1"/>
                </a:solidFill>
                <a:latin typeface="Times New Roman"/>
                <a:ea typeface="Times New Roman"/>
                <a:cs typeface="Times New Roman"/>
                <a:sym typeface="Times New Roman"/>
              </a:rPr>
              <a:t>Analysis</a:t>
            </a:r>
          </a:p>
          <a:p>
            <a:pPr marL="457200" lvl="0" indent="-431800" algn="l" rtl="0">
              <a:lnSpc>
                <a:spcPct val="90000"/>
              </a:lnSpc>
              <a:spcBef>
                <a:spcPts val="0"/>
              </a:spcBef>
              <a:spcAft>
                <a:spcPts val="0"/>
              </a:spcAft>
              <a:buClr>
                <a:schemeClr val="dk1"/>
              </a:buClr>
              <a:buSzPts val="3200"/>
              <a:buFont typeface="Times New Roman"/>
              <a:buChar char="●"/>
            </a:pPr>
            <a:r>
              <a:rPr lang="en-IN" sz="3200" dirty="0" smtClean="0">
                <a:solidFill>
                  <a:schemeClr val="dk1"/>
                </a:solidFill>
                <a:latin typeface="Times New Roman"/>
                <a:ea typeface="Times New Roman"/>
                <a:cs typeface="Times New Roman"/>
                <a:sym typeface="Times New Roman"/>
              </a:rPr>
              <a:t>Data Pre-processing</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smtClean="0">
                <a:solidFill>
                  <a:schemeClr val="dk1"/>
                </a:solidFill>
                <a:latin typeface="Times New Roman"/>
                <a:ea typeface="Times New Roman"/>
                <a:cs typeface="Times New Roman"/>
                <a:sym typeface="Times New Roman"/>
              </a:rPr>
              <a:t>Data Visualization</a:t>
            </a:r>
            <a:endParaRPr sz="3200" dirty="0">
              <a:solidFill>
                <a:schemeClr val="dk1"/>
              </a:solidFill>
              <a:latin typeface="Times New Roman"/>
              <a:ea typeface="Times New Roman"/>
              <a:cs typeface="Times New Roman"/>
              <a:sym typeface="Times New Roman"/>
            </a:endParaRPr>
          </a:p>
        </p:txBody>
      </p:sp>
      <p:pic>
        <p:nvPicPr>
          <p:cNvPr id="6" name="Picture 2" descr="360DigiTMG Reviews - 52 Reviews of 360digitmg.com | Sitejabbe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D017A16-4BF2-9E28-F1B6-185E8826E5C9}"/>
              </a:ext>
            </a:extLst>
          </p:cNvPr>
          <p:cNvSpPr>
            <a:spLocks noGrp="1"/>
          </p:cNvSpPr>
          <p:nvPr>
            <p:ph idx="1"/>
          </p:nvPr>
        </p:nvSpPr>
        <p:spPr>
          <a:xfrm>
            <a:off x="517793" y="1366983"/>
            <a:ext cx="10836007" cy="4571109"/>
          </a:xfrm>
        </p:spPr>
        <p:txBody>
          <a:bodyPr>
            <a:normAutofit/>
          </a:bodyPr>
          <a:lstStyle/>
          <a:p>
            <a:r>
              <a:rPr lang="en-US" b="1" dirty="0"/>
              <a:t>Main Objective</a:t>
            </a:r>
            <a:r>
              <a:rPr lang="en-US" dirty="0" smtClean="0"/>
              <a:t>: Predict </a:t>
            </a:r>
            <a:r>
              <a:rPr lang="en-US" dirty="0"/>
              <a:t>and analyze failures in wind turbines to ensure timely maintenance.</a:t>
            </a:r>
          </a:p>
          <a:p>
            <a:r>
              <a:rPr lang="en-US" b="1" dirty="0"/>
              <a:t>Key Goals</a:t>
            </a:r>
            <a:r>
              <a:rPr lang="en-US" dirty="0" smtClean="0"/>
              <a:t>: Reduce </a:t>
            </a:r>
            <a:r>
              <a:rPr lang="en-US" dirty="0"/>
              <a:t>operational downtime by identifying failure patterns early.</a:t>
            </a:r>
          </a:p>
          <a:p>
            <a:r>
              <a:rPr lang="en-US" dirty="0"/>
              <a:t>Optimize maintenance schedules to lower costs.</a:t>
            </a:r>
          </a:p>
          <a:p>
            <a:r>
              <a:rPr lang="en-US" dirty="0"/>
              <a:t>Improve turbine performance and energy output reliability.</a:t>
            </a:r>
          </a:p>
          <a:p>
            <a:r>
              <a:rPr lang="en-US" dirty="0"/>
              <a:t>Enhance safety and operational compliance.</a:t>
            </a:r>
          </a:p>
          <a:p>
            <a:r>
              <a:rPr lang="en-US" b="1" dirty="0"/>
              <a:t>Problem </a:t>
            </a:r>
            <a:r>
              <a:rPr lang="en-US" b="1" dirty="0" smtClean="0"/>
              <a:t>Statement</a:t>
            </a:r>
            <a:r>
              <a:rPr lang="en-US" dirty="0" smtClean="0"/>
              <a:t>: Unplanned </a:t>
            </a:r>
            <a:r>
              <a:rPr lang="en-US" dirty="0"/>
              <a:t>turbine failures lead to significant maintenance costs and energy production losses.</a:t>
            </a:r>
          </a:p>
          <a:p>
            <a:pPr>
              <a:buNone/>
            </a:pPr>
            <a:endParaRPr lang="en-IN" dirty="0" smtClean="0"/>
          </a:p>
        </p:txBody>
      </p:sp>
      <p:sp>
        <p:nvSpPr>
          <p:cNvPr id="159" name="Google Shape;159;p12"/>
          <p:cNvSpPr txBox="1">
            <a:spLocks noGrp="1"/>
          </p:cNvSpPr>
          <p:nvPr>
            <p:ph type="title"/>
          </p:nvPr>
        </p:nvSpPr>
        <p:spPr>
          <a:xfrm>
            <a:off x="838200" y="704787"/>
            <a:ext cx="10515600" cy="6462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4000" b="1" dirty="0" smtClean="0">
                <a:latin typeface="Times New Roman"/>
                <a:ea typeface="Times New Roman"/>
                <a:cs typeface="Times New Roman"/>
                <a:sym typeface="Times New Roman"/>
              </a:rPr>
              <a:t>                       Business </a:t>
            </a:r>
            <a:r>
              <a:rPr lang="en-US" sz="4000" b="1" dirty="0">
                <a:latin typeface="Times New Roman"/>
                <a:ea typeface="Times New Roman"/>
                <a:cs typeface="Times New Roman"/>
                <a:sym typeface="Times New Roman"/>
              </a:rPr>
              <a:t>Problem</a:t>
            </a:r>
            <a:endParaRPr sz="4000" b="1" dirty="0">
              <a:latin typeface="Times New Roman"/>
              <a:ea typeface="Times New Roman"/>
              <a:cs typeface="Times New Roman"/>
              <a:sym typeface="Times New Roman"/>
            </a:endParaRPr>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5-01-26 213705.png"/>
          <p:cNvPicPr>
            <a:picLocks noGrp="1" noChangeAspect="1"/>
          </p:cNvPicPr>
          <p:nvPr>
            <p:ph idx="1"/>
          </p:nvPr>
        </p:nvPicPr>
        <p:blipFill>
          <a:blip r:embed="rId2"/>
          <a:stretch>
            <a:fillRect/>
          </a:stretch>
        </p:blipFill>
        <p:spPr>
          <a:xfrm>
            <a:off x="1927951" y="994317"/>
            <a:ext cx="7910111" cy="5635360"/>
          </a:xfrm>
        </p:spPr>
      </p:pic>
      <p:sp>
        <p:nvSpPr>
          <p:cNvPr id="3" name="Title 2"/>
          <p:cNvSpPr>
            <a:spLocks noGrp="1"/>
          </p:cNvSpPr>
          <p:nvPr>
            <p:ph type="title"/>
          </p:nvPr>
        </p:nvSpPr>
        <p:spPr/>
        <p:txBody>
          <a:bodyPr>
            <a:normAutofit fontScale="90000"/>
          </a:bodyPr>
          <a:lstStyle/>
          <a:p>
            <a:pPr lvl="0"/>
            <a:r>
              <a:rPr lang="en-US" sz="4400" dirty="0" smtClean="0">
                <a:solidFill>
                  <a:schemeClr val="dk1"/>
                </a:solidFill>
                <a:latin typeface="Times New Roman"/>
                <a:ea typeface="Times New Roman"/>
                <a:cs typeface="Times New Roman"/>
                <a:sym typeface="Times New Roman"/>
              </a:rPr>
              <a:t>                        Project Architecture</a:t>
            </a:r>
            <a:br>
              <a:rPr lang="en-US" sz="4400" dirty="0" smtClean="0">
                <a:solidFill>
                  <a:schemeClr val="dk1"/>
                </a:solidFill>
                <a:latin typeface="Times New Roman"/>
                <a:ea typeface="Times New Roman"/>
                <a:cs typeface="Times New Roman"/>
                <a:sym typeface="Times New Roman"/>
              </a:rPr>
            </a:br>
            <a:endParaRPr lang="en-US" dirty="0"/>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0843" y="1905918"/>
            <a:ext cx="11093986" cy="4527932"/>
          </a:xfrm>
        </p:spPr>
        <p:txBody>
          <a:bodyPr/>
          <a:lstStyle/>
          <a:p>
            <a:r>
              <a:rPr lang="en-US" sz="3200" dirty="0" smtClean="0"/>
              <a:t>• Maximize Power Generation:</a:t>
            </a:r>
          </a:p>
          <a:p>
            <a:pPr>
              <a:buNone/>
            </a:pPr>
            <a:r>
              <a:rPr lang="en-US" sz="3200" dirty="0" smtClean="0"/>
              <a:t>   - Avoid interruptions during maintenance or repair.</a:t>
            </a:r>
          </a:p>
          <a:p>
            <a:r>
              <a:rPr lang="en-US" sz="3200" dirty="0" smtClean="0"/>
              <a:t>• Economic and Operational Balance:</a:t>
            </a:r>
          </a:p>
          <a:p>
            <a:pPr>
              <a:buNone/>
            </a:pPr>
            <a:r>
              <a:rPr lang="en-US" sz="3200" dirty="0" smtClean="0"/>
              <a:t>   - Prevent high operational costs.</a:t>
            </a:r>
          </a:p>
          <a:p>
            <a:pPr>
              <a:buNone/>
            </a:pPr>
            <a:r>
              <a:rPr lang="en-US" sz="3200" dirty="0" smtClean="0"/>
              <a:t>   - Minimize downtime while maintaining output.</a:t>
            </a:r>
          </a:p>
          <a:p>
            <a:pPr>
              <a:buNone/>
            </a:pPr>
            <a:endParaRPr lang="en-US" dirty="0"/>
          </a:p>
        </p:txBody>
      </p:sp>
      <p:sp>
        <p:nvSpPr>
          <p:cNvPr id="3" name="Title 2"/>
          <p:cNvSpPr>
            <a:spLocks noGrp="1"/>
          </p:cNvSpPr>
          <p:nvPr>
            <p:ph type="title"/>
          </p:nvPr>
        </p:nvSpPr>
        <p:spPr>
          <a:xfrm>
            <a:off x="1057618" y="1068635"/>
            <a:ext cx="9452473" cy="66101"/>
          </a:xfrm>
        </p:spPr>
        <p:txBody>
          <a:bodyPr>
            <a:normAutofit fontScale="90000"/>
          </a:bodyPr>
          <a:lstStyle/>
          <a:p>
            <a:pPr lvl="0"/>
            <a:r>
              <a:rPr lang="en-US" sz="4400" dirty="0" smtClean="0">
                <a:solidFill>
                  <a:schemeClr val="dk1"/>
                </a:solidFill>
                <a:latin typeface="Times New Roman"/>
                <a:ea typeface="Times New Roman"/>
                <a:cs typeface="Times New Roman"/>
                <a:sym typeface="Times New Roman"/>
              </a:rPr>
              <a:t>             </a:t>
            </a:r>
            <a:r>
              <a:rPr lang="en-US" sz="6000" dirty="0" smtClean="0">
                <a:solidFill>
                  <a:schemeClr val="dk1"/>
                </a:solidFill>
                <a:latin typeface="Times New Roman"/>
                <a:ea typeface="Times New Roman"/>
                <a:cs typeface="Times New Roman"/>
                <a:sym typeface="Times New Roman"/>
              </a:rPr>
              <a:t>Business Constraints</a:t>
            </a:r>
            <a:r>
              <a:rPr lang="en-US" sz="4400" dirty="0" smtClean="0">
                <a:solidFill>
                  <a:schemeClr val="dk1"/>
                </a:solidFill>
                <a:latin typeface="Times New Roman"/>
                <a:ea typeface="Times New Roman"/>
                <a:cs typeface="Times New Roman"/>
                <a:sym typeface="Times New Roman"/>
              </a:rPr>
              <a:t/>
            </a:r>
            <a:br>
              <a:rPr lang="en-US" sz="4400" dirty="0" smtClean="0">
                <a:solidFill>
                  <a:schemeClr val="dk1"/>
                </a:solidFill>
                <a:latin typeface="Times New Roman"/>
                <a:ea typeface="Times New Roman"/>
                <a:cs typeface="Times New Roman"/>
                <a:sym typeface="Times New Roman"/>
              </a:rPr>
            </a:br>
            <a:endParaRPr lang="en-US" dirty="0"/>
          </a:p>
        </p:txBody>
      </p:sp>
      <p:pic>
        <p:nvPicPr>
          <p:cNvPr id="4" name="Picture 2" descr="360DigiTMG Reviews - 52 Reviews of 360digitmg.com | Sitejabbe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7960" y="1784733"/>
            <a:ext cx="10954439" cy="4222559"/>
          </a:xfrm>
        </p:spPr>
        <p:txBody>
          <a:bodyPr/>
          <a:lstStyle/>
          <a:p>
            <a:r>
              <a:rPr lang="en-US" sz="3200" dirty="0" smtClean="0"/>
              <a:t>1. Business Success:</a:t>
            </a:r>
          </a:p>
          <a:p>
            <a:pPr>
              <a:buNone/>
            </a:pPr>
            <a:r>
              <a:rPr lang="en-US" sz="3200" dirty="0" smtClean="0"/>
              <a:t>     - Reduce unplanned failures by at least 30%.</a:t>
            </a:r>
          </a:p>
          <a:p>
            <a:r>
              <a:rPr lang="en-US" sz="3200" dirty="0" smtClean="0"/>
              <a:t>2. Economic Success:</a:t>
            </a:r>
          </a:p>
          <a:p>
            <a:pPr>
              <a:buNone/>
            </a:pPr>
            <a:r>
              <a:rPr lang="en-US" sz="3200" dirty="0" smtClean="0"/>
              <a:t>     - Achieve $2 million/year in cost savings through better maintenance and reduced downtime.</a:t>
            </a:r>
          </a:p>
          <a:p>
            <a:endParaRPr lang="en-US" dirty="0"/>
          </a:p>
        </p:txBody>
      </p:sp>
      <p:sp>
        <p:nvSpPr>
          <p:cNvPr id="3" name="Title 2"/>
          <p:cNvSpPr>
            <a:spLocks noGrp="1"/>
          </p:cNvSpPr>
          <p:nvPr>
            <p:ph type="title"/>
          </p:nvPr>
        </p:nvSpPr>
        <p:spPr/>
        <p:txBody>
          <a:bodyPr/>
          <a:lstStyle/>
          <a:p>
            <a:r>
              <a:rPr lang="en-US" dirty="0" smtClean="0"/>
              <a:t>                    Success Criteria</a:t>
            </a:r>
            <a:endParaRPr lang="en-US" dirty="0"/>
          </a:p>
        </p:txBody>
      </p:sp>
      <p:pic>
        <p:nvPicPr>
          <p:cNvPr id="4" name="Picture 2" descr="360DigiTMG Reviews - 52 Reviews of 360digitmg.com | Sitejabbe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Project Overview and Scope</a:t>
            </a:r>
            <a:endParaRPr sz="3200" b="1" dirty="0">
              <a:latin typeface="Times New Roman"/>
              <a:ea typeface="Times New Roman"/>
              <a:cs typeface="Times New Roman"/>
              <a:sym typeface="Times New Roman"/>
            </a:endParaRPr>
          </a:p>
        </p:txBody>
      </p:sp>
      <p:sp>
        <p:nvSpPr>
          <p:cNvPr id="148" name="Google Shape;148;gf3a8d4be09_2_92"/>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pPr marL="0" marR="0" lvl="0" indent="0" algn="r" rtl="0">
                <a:lnSpc>
                  <a:spcPct val="100000"/>
                </a:lnSpc>
                <a:spcBef>
                  <a:spcPts val="0"/>
                </a:spcBef>
                <a:spcAft>
                  <a:spcPts val="0"/>
                </a:spcAft>
                <a:buClr>
                  <a:srgbClr val="000000"/>
                </a:buClr>
                <a:buSzPts val="1200"/>
                <a:buFont typeface="Arial"/>
                <a:buNone/>
              </a:pPr>
              <a:t>8</a:t>
            </a:fld>
            <a:endParaRPr/>
          </a:p>
        </p:txBody>
      </p:sp>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363557" y="903383"/>
            <a:ext cx="11402457" cy="5706737"/>
          </a:xfrm>
          <a:prstGeom prst="rect">
            <a:avLst/>
          </a:prstGeom>
          <a:noFill/>
        </p:spPr>
        <p:txBody>
          <a:bodyPr wrap="square" rtlCol="0">
            <a:spAutoFit/>
          </a:bodyPr>
          <a:lstStyle/>
          <a:p>
            <a:r>
              <a:rPr lang="en-US" sz="2400" b="1" dirty="0"/>
              <a:t>Overview:</a:t>
            </a:r>
            <a:r>
              <a:rPr lang="en-US" sz="2400" dirty="0"/>
              <a:t> The project aims to predict and prevent wind turbine failures using historical sensor data. By leveraging machine learning, the goal is to optimize maintenance schedules, reduce downtime, and improve energy efficiency</a:t>
            </a:r>
            <a:r>
              <a:rPr lang="en-US" sz="2400" dirty="0" smtClean="0"/>
              <a:t>.</a:t>
            </a:r>
          </a:p>
          <a:p>
            <a:endParaRPr lang="en-US" sz="2400" dirty="0"/>
          </a:p>
          <a:p>
            <a:r>
              <a:rPr lang="en-US" sz="2400" b="1" dirty="0"/>
              <a:t>Scope</a:t>
            </a:r>
            <a:r>
              <a:rPr lang="en-US" sz="2400" b="1" dirty="0" smtClean="0"/>
              <a:t>:</a:t>
            </a:r>
            <a:endParaRPr lang="en-US" sz="2400" dirty="0"/>
          </a:p>
          <a:p>
            <a:r>
              <a:rPr lang="en-US" sz="2400" b="1" dirty="0"/>
              <a:t>Data:</a:t>
            </a:r>
            <a:r>
              <a:rPr lang="en-US" sz="2400" dirty="0"/>
              <a:t> Analyze turbine parameters (e.g., wind speed, power output, temperatures</a:t>
            </a:r>
            <a:r>
              <a:rPr lang="en-US" sz="2400" dirty="0" smtClean="0"/>
              <a:t>).</a:t>
            </a:r>
          </a:p>
          <a:p>
            <a:endParaRPr lang="en-US" sz="2400" dirty="0"/>
          </a:p>
          <a:p>
            <a:r>
              <a:rPr lang="en-US" sz="2400" b="1" dirty="0"/>
              <a:t>Techniques:</a:t>
            </a:r>
            <a:r>
              <a:rPr lang="en-US" sz="2400" dirty="0"/>
              <a:t> Perform EDA, feature engineering, and predictive modeling</a:t>
            </a:r>
            <a:r>
              <a:rPr lang="en-US" sz="2400" dirty="0" smtClean="0"/>
              <a:t>.</a:t>
            </a:r>
          </a:p>
          <a:p>
            <a:endParaRPr lang="en-US" sz="2400" dirty="0"/>
          </a:p>
          <a:p>
            <a:r>
              <a:rPr lang="en-US" sz="2400" b="1" dirty="0"/>
              <a:t>Deliverables:</a:t>
            </a:r>
            <a:r>
              <a:rPr lang="en-US" sz="2400" dirty="0"/>
              <a:t> A failure detection model and actionable insights for operational </a:t>
            </a:r>
            <a:endParaRPr lang="en-US" sz="2400" dirty="0" smtClean="0"/>
          </a:p>
          <a:p>
            <a:r>
              <a:rPr lang="en-US" sz="2400" dirty="0" smtClean="0"/>
              <a:t>improvements.</a:t>
            </a:r>
          </a:p>
          <a:p>
            <a:endParaRPr lang="en-US" sz="2400" dirty="0"/>
          </a:p>
          <a:p>
            <a:r>
              <a:rPr lang="en-US" sz="2400" b="1" dirty="0"/>
              <a:t>Impact:</a:t>
            </a:r>
            <a:r>
              <a:rPr lang="en-US" sz="2400" dirty="0"/>
              <a:t> Minimized downtime, reduced maintenance costs, and enhanced energy reliability.</a:t>
            </a:r>
          </a:p>
          <a:p>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sz="3200" b="1">
              <a:latin typeface="Times New Roman"/>
              <a:ea typeface="Times New Roman"/>
              <a:cs typeface="Times New Roman"/>
              <a:sym typeface="Times New Roman"/>
            </a:endParaRPr>
          </a:p>
        </p:txBody>
      </p:sp>
      <p:pic>
        <p:nvPicPr>
          <p:cNvPr id="4" name="Picture 2" descr="360DigiTMG Reviews - 52 Reviews of 360digitmg.com | Sitejabbe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692919" y="5896947"/>
            <a:ext cx="2277039" cy="808338"/>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 xmlns:p14="http://schemas.microsoft.com/office/powerpoint/2010/main" val="3449159380"/>
              </p:ext>
            </p:extLst>
          </p:nvPr>
        </p:nvGraphicFramePr>
        <p:xfrm>
          <a:off x="157017" y="1043709"/>
          <a:ext cx="11905674" cy="4853232"/>
        </p:xfrm>
        <a:graphic>
          <a:graphicData uri="http://schemas.openxmlformats.org/drawingml/2006/table">
            <a:tbl>
              <a:tblPr>
                <a:tableStyleId>{2C2D7396-3E8A-4C48-A43C-EBEA59809495}</a:tableStyleId>
              </a:tblPr>
              <a:tblGrid>
                <a:gridCol w="2337578"/>
                <a:gridCol w="3208724"/>
                <a:gridCol w="1045377"/>
                <a:gridCol w="1408354"/>
                <a:gridCol w="1103452"/>
                <a:gridCol w="2802189"/>
              </a:tblGrid>
              <a:tr h="269624">
                <a:tc>
                  <a:txBody>
                    <a:bodyPr/>
                    <a:lstStyle/>
                    <a:p>
                      <a:pPr algn="ctr" fontAlgn="t"/>
                      <a:r>
                        <a:rPr lang="en-US" sz="1100" u="none" strike="noStrike" dirty="0">
                          <a:solidFill>
                            <a:srgbClr val="FF0000"/>
                          </a:solidFill>
                          <a:effectLst/>
                        </a:rPr>
                        <a:t>Column Name</a:t>
                      </a:r>
                      <a:endParaRPr lang="en-US" sz="1100" b="1" i="0" u="none" strike="noStrike" dirty="0">
                        <a:solidFill>
                          <a:srgbClr val="FF0000"/>
                        </a:solidFill>
                        <a:effectLst/>
                        <a:latin typeface="Calibri"/>
                      </a:endParaRPr>
                    </a:p>
                  </a:txBody>
                  <a:tcPr marL="6350" marR="6350" marT="6350" marB="0"/>
                </a:tc>
                <a:tc>
                  <a:txBody>
                    <a:bodyPr/>
                    <a:lstStyle/>
                    <a:p>
                      <a:pPr algn="ctr" fontAlgn="t"/>
                      <a:r>
                        <a:rPr lang="en-US" sz="1100" u="none" strike="noStrike" dirty="0">
                          <a:solidFill>
                            <a:srgbClr val="FF0000"/>
                          </a:solidFill>
                          <a:effectLst/>
                        </a:rPr>
                        <a:t>Description</a:t>
                      </a:r>
                      <a:endParaRPr lang="en-US" sz="1100" b="1" i="0" u="none" strike="noStrike" dirty="0">
                        <a:solidFill>
                          <a:srgbClr val="FF0000"/>
                        </a:solidFill>
                        <a:effectLst/>
                        <a:latin typeface="Calibri"/>
                      </a:endParaRPr>
                    </a:p>
                  </a:txBody>
                  <a:tcPr marL="6350" marR="6350" marT="6350" marB="0"/>
                </a:tc>
                <a:tc>
                  <a:txBody>
                    <a:bodyPr/>
                    <a:lstStyle/>
                    <a:p>
                      <a:pPr algn="ctr" fontAlgn="t"/>
                      <a:r>
                        <a:rPr lang="en-US" sz="1100" u="none" strike="noStrike" dirty="0">
                          <a:solidFill>
                            <a:srgbClr val="FF0000"/>
                          </a:solidFill>
                          <a:effectLst/>
                        </a:rPr>
                        <a:t>Unit</a:t>
                      </a:r>
                      <a:endParaRPr lang="en-US" sz="1100" b="1" i="0" u="none" strike="noStrike" dirty="0">
                        <a:solidFill>
                          <a:srgbClr val="FF0000"/>
                        </a:solidFill>
                        <a:effectLst/>
                        <a:latin typeface="Calibri"/>
                      </a:endParaRPr>
                    </a:p>
                  </a:txBody>
                  <a:tcPr marL="6350" marR="6350" marT="6350" marB="0"/>
                </a:tc>
                <a:tc>
                  <a:txBody>
                    <a:bodyPr/>
                    <a:lstStyle/>
                    <a:p>
                      <a:pPr algn="ctr" fontAlgn="t"/>
                      <a:r>
                        <a:rPr lang="en-US" sz="1100" u="none" strike="noStrike" dirty="0">
                          <a:solidFill>
                            <a:srgbClr val="FF0000"/>
                          </a:solidFill>
                          <a:effectLst/>
                        </a:rPr>
                        <a:t>Range</a:t>
                      </a:r>
                      <a:endParaRPr lang="en-US" sz="1100" b="1" i="0" u="none" strike="noStrike" dirty="0">
                        <a:solidFill>
                          <a:srgbClr val="FF0000"/>
                        </a:solidFill>
                        <a:effectLst/>
                        <a:latin typeface="Calibri"/>
                      </a:endParaRPr>
                    </a:p>
                  </a:txBody>
                  <a:tcPr marL="6350" marR="6350" marT="6350" marB="0"/>
                </a:tc>
                <a:tc>
                  <a:txBody>
                    <a:bodyPr/>
                    <a:lstStyle/>
                    <a:p>
                      <a:pPr algn="ctr" fontAlgn="t"/>
                      <a:r>
                        <a:rPr lang="en-US" sz="1100" u="none" strike="noStrike" dirty="0">
                          <a:solidFill>
                            <a:srgbClr val="FF0000"/>
                          </a:solidFill>
                          <a:effectLst/>
                        </a:rPr>
                        <a:t>Scale</a:t>
                      </a:r>
                      <a:endParaRPr lang="en-US" sz="1100" b="1" i="0" u="none" strike="noStrike" dirty="0">
                        <a:solidFill>
                          <a:srgbClr val="FF0000"/>
                        </a:solidFill>
                        <a:effectLst/>
                        <a:latin typeface="Calibri"/>
                      </a:endParaRPr>
                    </a:p>
                  </a:txBody>
                  <a:tcPr marL="6350" marR="6350" marT="6350" marB="0"/>
                </a:tc>
                <a:tc>
                  <a:txBody>
                    <a:bodyPr/>
                    <a:lstStyle/>
                    <a:p>
                      <a:pPr algn="ctr" fontAlgn="t"/>
                      <a:r>
                        <a:rPr lang="en-US" sz="1100" u="none" strike="noStrike" dirty="0">
                          <a:solidFill>
                            <a:srgbClr val="FF0000"/>
                          </a:solidFill>
                          <a:effectLst/>
                        </a:rPr>
                        <a:t>Relevance</a:t>
                      </a:r>
                      <a:endParaRPr lang="en-US" sz="1100" b="1" i="0" u="none" strike="noStrike" dirty="0">
                        <a:solidFill>
                          <a:srgbClr val="FF0000"/>
                        </a:solidFill>
                        <a:effectLst/>
                        <a:latin typeface="Calibri"/>
                      </a:endParaRPr>
                    </a:p>
                  </a:txBody>
                  <a:tcPr marL="6350" marR="6350" marT="6350" marB="0"/>
                </a:tc>
              </a:tr>
              <a:tr h="269624">
                <a:tc>
                  <a:txBody>
                    <a:bodyPr/>
                    <a:lstStyle/>
                    <a:p>
                      <a:pPr algn="l" fontAlgn="b"/>
                      <a:r>
                        <a:rPr lang="en-US" sz="1100" u="none" strike="noStrike">
                          <a:effectLst/>
                        </a:rPr>
                        <a:t>date</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Date of the observation</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Date</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N/A</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Nominal</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Temporal reference</a:t>
                      </a:r>
                      <a:endParaRPr lang="en-US" sz="1100" b="0" i="0" u="none" strike="noStrike">
                        <a:solidFill>
                          <a:srgbClr val="000000"/>
                        </a:solidFill>
                        <a:effectLst/>
                        <a:latin typeface="Calibri"/>
                      </a:endParaRPr>
                    </a:p>
                  </a:txBody>
                  <a:tcPr marL="6350" marR="6350" marT="6350" marB="0" anchor="b"/>
                </a:tc>
              </a:tr>
              <a:tr h="269624">
                <a:tc>
                  <a:txBody>
                    <a:bodyPr/>
                    <a:lstStyle/>
                    <a:p>
                      <a:pPr algn="l" fontAlgn="b"/>
                      <a:r>
                        <a:rPr lang="en-US" sz="1100" u="none" strike="noStrike">
                          <a:effectLst/>
                        </a:rPr>
                        <a:t>Wind_speed</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Wind speed near the turbine</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m/s</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~7.8–43.8</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Ratio</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Performance factor</a:t>
                      </a:r>
                      <a:endParaRPr lang="en-US" sz="1100" b="0" i="0" u="none" strike="noStrike">
                        <a:solidFill>
                          <a:srgbClr val="000000"/>
                        </a:solidFill>
                        <a:effectLst/>
                        <a:latin typeface="Calibri"/>
                      </a:endParaRPr>
                    </a:p>
                  </a:txBody>
                  <a:tcPr marL="6350" marR="6350" marT="6350" marB="0" anchor="b"/>
                </a:tc>
              </a:tr>
              <a:tr h="269624">
                <a:tc>
                  <a:txBody>
                    <a:bodyPr/>
                    <a:lstStyle/>
                    <a:p>
                      <a:pPr algn="l" fontAlgn="b"/>
                      <a:r>
                        <a:rPr lang="en-US" sz="1100" u="none" strike="noStrike">
                          <a:effectLst/>
                        </a:rPr>
                        <a:t>Power</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Power output of the turbine</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kW</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~0.15–2.97</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Ratio</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Key performance metric</a:t>
                      </a:r>
                      <a:endParaRPr lang="en-US" sz="1100" b="0" i="0" u="none" strike="noStrike">
                        <a:solidFill>
                          <a:srgbClr val="000000"/>
                        </a:solidFill>
                        <a:effectLst/>
                        <a:latin typeface="Calibri"/>
                      </a:endParaRPr>
                    </a:p>
                  </a:txBody>
                  <a:tcPr marL="6350" marR="6350" marT="6350" marB="0" anchor="b"/>
                </a:tc>
              </a:tr>
              <a:tr h="269624">
                <a:tc>
                  <a:txBody>
                    <a:bodyPr/>
                    <a:lstStyle/>
                    <a:p>
                      <a:pPr algn="l" fontAlgn="b"/>
                      <a:r>
                        <a:rPr lang="en-US" sz="1100" u="none" strike="noStrike">
                          <a:effectLst/>
                        </a:rPr>
                        <a:t>Nacelle_ambient_temperature</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Ambient temperature at the nacelle</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°C</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~-56.0–40.0</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Interval</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Performance and failure indicator</a:t>
                      </a:r>
                      <a:endParaRPr lang="en-US" sz="1100" b="0" i="0" u="none" strike="noStrike">
                        <a:solidFill>
                          <a:srgbClr val="000000"/>
                        </a:solidFill>
                        <a:effectLst/>
                        <a:latin typeface="Calibri"/>
                      </a:endParaRPr>
                    </a:p>
                  </a:txBody>
                  <a:tcPr marL="6350" marR="6350" marT="6350" marB="0" anchor="b"/>
                </a:tc>
              </a:tr>
              <a:tr h="269624">
                <a:tc>
                  <a:txBody>
                    <a:bodyPr/>
                    <a:lstStyle/>
                    <a:p>
                      <a:pPr algn="l" fontAlgn="b"/>
                      <a:r>
                        <a:rPr lang="en-US" sz="1100" u="none" strike="noStrike">
                          <a:effectLst/>
                        </a:rPr>
                        <a:t>Generator_bearing_temperature</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Temperature of the generator bearing</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°C</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~46.8–89.5</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Interval</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Reliability and wear</a:t>
                      </a:r>
                      <a:endParaRPr lang="en-US" sz="1100" b="0" i="0" u="none" strike="noStrike">
                        <a:solidFill>
                          <a:srgbClr val="000000"/>
                        </a:solidFill>
                        <a:effectLst/>
                        <a:latin typeface="Calibri"/>
                      </a:endParaRPr>
                    </a:p>
                  </a:txBody>
                  <a:tcPr marL="6350" marR="6350" marT="6350" marB="0" anchor="b"/>
                </a:tc>
              </a:tr>
              <a:tr h="269624">
                <a:tc>
                  <a:txBody>
                    <a:bodyPr/>
                    <a:lstStyle/>
                    <a:p>
                      <a:pPr algn="l" fontAlgn="b"/>
                      <a:r>
                        <a:rPr lang="en-US" sz="1100" u="none" strike="noStrike">
                          <a:effectLst/>
                        </a:rPr>
                        <a:t>Gear_oil_temperature</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Temperature of the gear oil</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°C</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~50.0–112.2</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Interval</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Lubrication and performance</a:t>
                      </a:r>
                      <a:endParaRPr lang="en-US" sz="1100" b="0" i="0" u="none" strike="noStrike">
                        <a:solidFill>
                          <a:srgbClr val="000000"/>
                        </a:solidFill>
                        <a:effectLst/>
                        <a:latin typeface="Calibri"/>
                      </a:endParaRPr>
                    </a:p>
                  </a:txBody>
                  <a:tcPr marL="6350" marR="6350" marT="6350" marB="0" anchor="b"/>
                </a:tc>
              </a:tr>
              <a:tr h="269624">
                <a:tc>
                  <a:txBody>
                    <a:bodyPr/>
                    <a:lstStyle/>
                    <a:p>
                      <a:pPr algn="l" fontAlgn="b"/>
                      <a:r>
                        <a:rPr lang="en-US" sz="1100" u="none" strike="noStrike">
                          <a:effectLst/>
                        </a:rPr>
                        <a:t>Ambient_temperature</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General ambient temperature</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°C</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~-17.6–40.0</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Interval</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Environmental factor</a:t>
                      </a:r>
                      <a:endParaRPr lang="en-US" sz="1100" b="0" i="0" u="none" strike="noStrike">
                        <a:solidFill>
                          <a:srgbClr val="000000"/>
                        </a:solidFill>
                        <a:effectLst/>
                        <a:latin typeface="Calibri"/>
                      </a:endParaRPr>
                    </a:p>
                  </a:txBody>
                  <a:tcPr marL="6350" marR="6350" marT="6350" marB="0" anchor="b"/>
                </a:tc>
              </a:tr>
              <a:tr h="269624">
                <a:tc>
                  <a:txBody>
                    <a:bodyPr/>
                    <a:lstStyle/>
                    <a:p>
                      <a:pPr algn="l" fontAlgn="b"/>
                      <a:r>
                        <a:rPr lang="en-US" sz="1100" u="none" strike="noStrike">
                          <a:effectLst/>
                        </a:rPr>
                        <a:t>Rotor_Speed</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Rotor speed</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RPM</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~24.2–134.5</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Ratio</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Efficiency indicator</a:t>
                      </a:r>
                      <a:endParaRPr lang="en-US" sz="1100" b="0" i="0" u="none" strike="noStrike">
                        <a:solidFill>
                          <a:srgbClr val="000000"/>
                        </a:solidFill>
                        <a:effectLst/>
                        <a:latin typeface="Calibri"/>
                      </a:endParaRPr>
                    </a:p>
                  </a:txBody>
                  <a:tcPr marL="6350" marR="6350" marT="6350" marB="0" anchor="b"/>
                </a:tc>
              </a:tr>
              <a:tr h="269624">
                <a:tc>
                  <a:txBody>
                    <a:bodyPr/>
                    <a:lstStyle/>
                    <a:p>
                      <a:pPr algn="l" fontAlgn="b"/>
                      <a:r>
                        <a:rPr lang="en-US" sz="1100" u="none" strike="noStrike">
                          <a:effectLst/>
                        </a:rPr>
                        <a:t>Nacelle_temperature</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Internal temperature of the nacelle</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°C</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~-4.9–56.5</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Interval</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Failure indicator</a:t>
                      </a:r>
                      <a:endParaRPr lang="en-US" sz="1100" b="0" i="0" u="none" strike="noStrike">
                        <a:solidFill>
                          <a:srgbClr val="000000"/>
                        </a:solidFill>
                        <a:effectLst/>
                        <a:latin typeface="Calibri"/>
                      </a:endParaRPr>
                    </a:p>
                  </a:txBody>
                  <a:tcPr marL="6350" marR="6350" marT="6350" marB="0" anchor="b"/>
                </a:tc>
              </a:tr>
              <a:tr h="269624">
                <a:tc>
                  <a:txBody>
                    <a:bodyPr/>
                    <a:lstStyle/>
                    <a:p>
                      <a:pPr algn="l" fontAlgn="b"/>
                      <a:r>
                        <a:rPr lang="en-US" sz="1100" u="none" strike="noStrike">
                          <a:effectLst/>
                        </a:rPr>
                        <a:t>Bearing_temperature</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Temperature of bearings</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°C</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~15.8–100.0</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Interval</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Maintenance trigger</a:t>
                      </a:r>
                      <a:endParaRPr lang="en-US" sz="1100" b="0" i="0" u="none" strike="noStrike">
                        <a:solidFill>
                          <a:srgbClr val="000000"/>
                        </a:solidFill>
                        <a:effectLst/>
                        <a:latin typeface="Calibri"/>
                      </a:endParaRPr>
                    </a:p>
                  </a:txBody>
                  <a:tcPr marL="6350" marR="6350" marT="6350" marB="0" anchor="b"/>
                </a:tc>
              </a:tr>
              <a:tr h="269624">
                <a:tc>
                  <a:txBody>
                    <a:bodyPr/>
                    <a:lstStyle/>
                    <a:p>
                      <a:pPr algn="l" fontAlgn="b"/>
                      <a:r>
                        <a:rPr lang="en-US" sz="1100" u="none" strike="noStrike">
                          <a:effectLst/>
                        </a:rPr>
                        <a:t>Generator_speed</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Speed of the generator</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RPM</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~361.9–1456.0</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Ratio</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Performance factor</a:t>
                      </a:r>
                      <a:endParaRPr lang="en-US" sz="1100" b="0" i="0" u="none" strike="noStrike">
                        <a:solidFill>
                          <a:srgbClr val="000000"/>
                        </a:solidFill>
                        <a:effectLst/>
                        <a:latin typeface="Calibri"/>
                      </a:endParaRPr>
                    </a:p>
                  </a:txBody>
                  <a:tcPr marL="6350" marR="6350" marT="6350" marB="0" anchor="b"/>
                </a:tc>
              </a:tr>
              <a:tr h="269624">
                <a:tc>
                  <a:txBody>
                    <a:bodyPr/>
                    <a:lstStyle/>
                    <a:p>
                      <a:pPr algn="l" fontAlgn="b"/>
                      <a:r>
                        <a:rPr lang="en-US" sz="1100" u="none" strike="noStrike">
                          <a:effectLst/>
                        </a:rPr>
                        <a:t>Yaw_angle</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Orientation angle of the nacelle</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Degrees</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~13.5–165.9</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Interval</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Operational alignment</a:t>
                      </a:r>
                      <a:endParaRPr lang="en-US" sz="1100" b="0" i="0" u="none" strike="noStrike">
                        <a:solidFill>
                          <a:srgbClr val="000000"/>
                        </a:solidFill>
                        <a:effectLst/>
                        <a:latin typeface="Calibri"/>
                      </a:endParaRPr>
                    </a:p>
                  </a:txBody>
                  <a:tcPr marL="6350" marR="6350" marT="6350" marB="0" anchor="b"/>
                </a:tc>
              </a:tr>
              <a:tr h="269624">
                <a:tc>
                  <a:txBody>
                    <a:bodyPr/>
                    <a:lstStyle/>
                    <a:p>
                      <a:pPr algn="l" fontAlgn="b"/>
                      <a:r>
                        <a:rPr lang="en-US" sz="1100" u="none" strike="noStrike">
                          <a:effectLst/>
                        </a:rPr>
                        <a:t>Wind_direction</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Direction of the wind relative to the turbine</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Degrees</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~7.3–218.7</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Interval</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Efficiency determinant</a:t>
                      </a:r>
                      <a:endParaRPr lang="en-US" sz="1100" b="0" i="0" u="none" strike="noStrike">
                        <a:solidFill>
                          <a:srgbClr val="000000"/>
                        </a:solidFill>
                        <a:effectLst/>
                        <a:latin typeface="Calibri"/>
                      </a:endParaRPr>
                    </a:p>
                  </a:txBody>
                  <a:tcPr marL="6350" marR="6350" marT="6350" marB="0" anchor="b"/>
                </a:tc>
              </a:tr>
              <a:tr h="269624">
                <a:tc>
                  <a:txBody>
                    <a:bodyPr/>
                    <a:lstStyle/>
                    <a:p>
                      <a:pPr algn="l" fontAlgn="b"/>
                      <a:r>
                        <a:rPr lang="en-US" sz="1100" u="none" strike="noStrike">
                          <a:effectLst/>
                        </a:rPr>
                        <a:t>Wheel_hub_temperature</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Temperature of the wheel hub</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°C</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~-75.9–62.9</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Interval</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Potential failure metric</a:t>
                      </a:r>
                      <a:endParaRPr lang="en-US" sz="1100" b="0" i="0" u="none" strike="noStrike">
                        <a:solidFill>
                          <a:srgbClr val="000000"/>
                        </a:solidFill>
                        <a:effectLst/>
                        <a:latin typeface="Calibri"/>
                      </a:endParaRPr>
                    </a:p>
                  </a:txBody>
                  <a:tcPr marL="6350" marR="6350" marT="6350" marB="0" anchor="b"/>
                </a:tc>
              </a:tr>
              <a:tr h="269624">
                <a:tc>
                  <a:txBody>
                    <a:bodyPr/>
                    <a:lstStyle/>
                    <a:p>
                      <a:pPr algn="l" fontAlgn="b"/>
                      <a:r>
                        <a:rPr lang="en-US" sz="1100" u="none" strike="noStrike">
                          <a:effectLst/>
                        </a:rPr>
                        <a:t>Gear_box_inlet_temperature</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Inlet temperature of the gearbox</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°C</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~11.3–28.1</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Interval</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Lubrication condition</a:t>
                      </a:r>
                      <a:endParaRPr lang="en-US" sz="1100" b="0" i="0" u="none" strike="noStrike">
                        <a:solidFill>
                          <a:srgbClr val="000000"/>
                        </a:solidFill>
                        <a:effectLst/>
                        <a:latin typeface="Calibri"/>
                      </a:endParaRPr>
                    </a:p>
                  </a:txBody>
                  <a:tcPr marL="6350" marR="6350" marT="6350" marB="0" anchor="b"/>
                </a:tc>
              </a:tr>
              <a:tr h="269624">
                <a:tc>
                  <a:txBody>
                    <a:bodyPr/>
                    <a:lstStyle/>
                    <a:p>
                      <a:pPr algn="l" fontAlgn="b"/>
                      <a:r>
                        <a:rPr lang="en-US" sz="1100" u="none" strike="noStrike">
                          <a:effectLst/>
                        </a:rPr>
                        <a:t>Failure_status</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Status of the turbine (failure or not)</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Categorical</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Failure/No_failure</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Nominal</a:t>
                      </a:r>
                      <a:endParaRPr lang="en-US" sz="1100" b="0" i="0" u="none" strike="noStrike">
                        <a:solidFill>
                          <a:srgbClr val="000000"/>
                        </a:solidFill>
                        <a:effectLst/>
                        <a:latin typeface="Calibri"/>
                      </a:endParaRPr>
                    </a:p>
                  </a:txBody>
                  <a:tcPr marL="6350" marR="6350" marT="6350" marB="0" anchor="b"/>
                </a:tc>
                <a:tc>
                  <a:txBody>
                    <a:bodyPr/>
                    <a:lstStyle/>
                    <a:p>
                      <a:pPr algn="l" fontAlgn="b"/>
                      <a:r>
                        <a:rPr lang="en-US" sz="1100" u="none" strike="noStrike">
                          <a:effectLst/>
                        </a:rPr>
                        <a:t>Binary classification target</a:t>
                      </a:r>
                      <a:endParaRPr lang="en-US" sz="1100" b="0" i="0" u="none" strike="noStrike">
                        <a:solidFill>
                          <a:srgbClr val="000000"/>
                        </a:solidFill>
                        <a:effectLst/>
                        <a:latin typeface="Calibri"/>
                      </a:endParaRPr>
                    </a:p>
                  </a:txBody>
                  <a:tcPr marL="6350" marR="6350" marT="6350" marB="0" anchor="b"/>
                </a:tc>
              </a:tr>
              <a:tr h="269624">
                <a:tc>
                  <a:txBody>
                    <a:bodyPr/>
                    <a:lstStyle/>
                    <a:p>
                      <a:pPr algn="l" fontAlgn="b"/>
                      <a:endParaRPr lang="en-US" sz="1100" b="0" i="0" u="none" strike="noStrike">
                        <a:solidFill>
                          <a:srgbClr val="000000"/>
                        </a:solidFill>
                        <a:effectLst/>
                        <a:latin typeface="Calibri"/>
                      </a:endParaRPr>
                    </a:p>
                  </a:txBody>
                  <a:tcPr marL="6350" marR="6350" marT="6350" marB="0" anchor="b"/>
                </a:tc>
                <a:tc>
                  <a:txBody>
                    <a:bodyPr/>
                    <a:lstStyle/>
                    <a:p>
                      <a:pPr algn="l" fontAlgn="b"/>
                      <a:endParaRPr lang="en-US" sz="1100" b="0" i="0" u="none" strike="noStrike">
                        <a:solidFill>
                          <a:srgbClr val="000000"/>
                        </a:solidFill>
                        <a:effectLst/>
                        <a:latin typeface="Calibri"/>
                      </a:endParaRPr>
                    </a:p>
                  </a:txBody>
                  <a:tcPr marL="6350" marR="6350" marT="6350" marB="0" anchor="b"/>
                </a:tc>
                <a:tc>
                  <a:txBody>
                    <a:bodyPr/>
                    <a:lstStyle/>
                    <a:p>
                      <a:pPr algn="l" fontAlgn="b"/>
                      <a:endParaRPr lang="en-US" sz="1100" b="0" i="0" u="none" strike="noStrike">
                        <a:solidFill>
                          <a:srgbClr val="000000"/>
                        </a:solidFill>
                        <a:effectLst/>
                        <a:latin typeface="Calibri"/>
                      </a:endParaRPr>
                    </a:p>
                  </a:txBody>
                  <a:tcPr marL="6350" marR="6350" marT="6350" marB="0" anchor="b"/>
                </a:tc>
                <a:tc>
                  <a:txBody>
                    <a:bodyPr/>
                    <a:lstStyle/>
                    <a:p>
                      <a:pPr algn="l" fontAlgn="b"/>
                      <a:endParaRPr lang="en-US" sz="1100" b="0" i="0" u="none" strike="noStrike">
                        <a:solidFill>
                          <a:srgbClr val="000000"/>
                        </a:solidFill>
                        <a:effectLst/>
                        <a:latin typeface="Calibri"/>
                      </a:endParaRPr>
                    </a:p>
                  </a:txBody>
                  <a:tcPr marL="6350" marR="6350" marT="6350" marB="0" anchor="b"/>
                </a:tc>
                <a:tc>
                  <a:txBody>
                    <a:bodyPr/>
                    <a:lstStyle/>
                    <a:p>
                      <a:pPr algn="l" fontAlgn="b"/>
                      <a:endParaRPr lang="en-US" sz="1100" b="0" i="0" u="none" strike="noStrike">
                        <a:solidFill>
                          <a:srgbClr val="000000"/>
                        </a:solidFill>
                        <a:effectLst/>
                        <a:latin typeface="Calibri"/>
                      </a:endParaRPr>
                    </a:p>
                  </a:txBody>
                  <a:tcPr marL="6350" marR="6350" marT="6350" marB="0" anchor="b"/>
                </a:tc>
                <a:tc>
                  <a:txBody>
                    <a:bodyPr/>
                    <a:lstStyle/>
                    <a:p>
                      <a:pPr algn="l" fontAlgn="b"/>
                      <a:endParaRPr lang="en-US" sz="1100" b="0" i="0" u="none" strike="noStrike" dirty="0">
                        <a:solidFill>
                          <a:srgbClr val="000000"/>
                        </a:solidFill>
                        <a:effectLst/>
                        <a:latin typeface="Calibri"/>
                      </a:endParaRPr>
                    </a:p>
                  </a:txBody>
                  <a:tcPr marL="6350" marR="6350" marT="6350" marB="0" anchor="b"/>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170</TotalTime>
  <Words>687</Words>
  <Application>Microsoft Office PowerPoint</Application>
  <PresentationFormat>Custom</PresentationFormat>
  <Paragraphs>188</Paragraphs>
  <Slides>13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Lucida Sans Unicode</vt:lpstr>
      <vt:lpstr>Wingdings 3</vt:lpstr>
      <vt:lpstr>Times New Roman</vt:lpstr>
      <vt:lpstr>Georgia</vt:lpstr>
      <vt:lpstr>Calibri</vt:lpstr>
      <vt:lpstr>Verdana</vt:lpstr>
      <vt:lpstr>Wingdings 2</vt:lpstr>
      <vt:lpstr>Concourse</vt:lpstr>
      <vt:lpstr>Wind Turbine Failure Analysis</vt:lpstr>
      <vt:lpstr>Project Leadership</vt:lpstr>
      <vt:lpstr>                           Contents</vt:lpstr>
      <vt:lpstr>                       Business Problem</vt:lpstr>
      <vt:lpstr>                        Project Architecture </vt:lpstr>
      <vt:lpstr>             Business Constraints </vt:lpstr>
      <vt:lpstr>                    Success Criteria</vt:lpstr>
      <vt:lpstr>Project Overview and Scope</vt:lpstr>
      <vt:lpstr>Data Dictionary </vt:lpstr>
      <vt:lpstr>Exploratory Data Analysis [EDA]</vt:lpstr>
      <vt:lpstr>Data Preprocessing</vt:lpstr>
      <vt:lpstr>Data Visualization </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HP</cp:lastModifiedBy>
  <cp:revision>16</cp:revision>
  <dcterms:created xsi:type="dcterms:W3CDTF">2022-02-16T01:47:29Z</dcterms:created>
  <dcterms:modified xsi:type="dcterms:W3CDTF">2025-01-26T16:34:35Z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