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4" r:id="rId11"/>
    <p:sldId id="266" r:id="rId12"/>
    <p:sldId id="267" r:id="rId13"/>
    <p:sldId id="275" r:id="rId14"/>
    <p:sldId id="269" r:id="rId15"/>
    <p:sldId id="270" r:id="rId16"/>
    <p:sldId id="277" r:id="rId17"/>
    <p:sldId id="271" r:id="rId18"/>
    <p:sldId id="276" r:id="rId19"/>
    <p:sldId id="272" r:id="rId20"/>
    <p:sldId id="27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86C3C6-7761-4431-AAB2-9C7727C0EC04}">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17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 Bitra" userId="4c3188773d72379b" providerId="LiveId" clId="{4F151068-6CCC-456F-AA9D-ED8570012A5E}"/>
    <pc:docChg chg="modSld">
      <pc:chgData name="Bharat Bitra" userId="4c3188773d72379b" providerId="LiveId" clId="{4F151068-6CCC-456F-AA9D-ED8570012A5E}" dt="2024-11-08T19:27:56.355" v="37" actId="20577"/>
      <pc:docMkLst>
        <pc:docMk/>
      </pc:docMkLst>
      <pc:sldChg chg="modSp mod">
        <pc:chgData name="Bharat Bitra" userId="4c3188773d72379b" providerId="LiveId" clId="{4F151068-6CCC-456F-AA9D-ED8570012A5E}" dt="2024-11-08T19:27:56.355" v="37" actId="20577"/>
        <pc:sldMkLst>
          <pc:docMk/>
          <pc:sldMk cId="0" sldId="256"/>
        </pc:sldMkLst>
        <pc:spChg chg="mod">
          <ac:chgData name="Bharat Bitra" userId="4c3188773d72379b" providerId="LiveId" clId="{4F151068-6CCC-456F-AA9D-ED8570012A5E}" dt="2024-11-08T19:27:56.355" v="37" actId="20577"/>
          <ac:spMkLst>
            <pc:docMk/>
            <pc:sldMk cId="0" sldId="256"/>
            <ac:spMk id="58"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08T13:36:57.807"/>
    </inkml:context>
    <inkml:brush xml:id="br0">
      <inkml:brushProperty name="width" value="0.1" units="cm"/>
      <inkml:brushProperty name="height" value="0.1" units="cm"/>
    </inkml:brush>
  </inkml:definitions>
  <inkml:trace contextRef="#ctx0" brushRef="#br0">13483 10038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2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EF9C237E-F053-CC6C-0209-06DFFC3AE977}"/>
            </a:ext>
          </a:extLst>
        </p:cNvPr>
        <p:cNvGrpSpPr/>
        <p:nvPr/>
      </p:nvGrpSpPr>
      <p:grpSpPr>
        <a:xfrm>
          <a:off x="0" y="0"/>
          <a:ext cx="0" cy="0"/>
          <a:chOff x="0" y="0"/>
          <a:chExt cx="0" cy="0"/>
        </a:xfrm>
      </p:grpSpPr>
      <p:sp>
        <p:nvSpPr>
          <p:cNvPr id="123" name="Google Shape;123;g30adf3d297a_0_63:notes">
            <a:extLst>
              <a:ext uri="{FF2B5EF4-FFF2-40B4-BE49-F238E27FC236}">
                <a16:creationId xmlns:a16="http://schemas.microsoft.com/office/drawing/2014/main" id="{9F30F973-8435-77CA-65FC-2882A5F9B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a:extLst>
              <a:ext uri="{FF2B5EF4-FFF2-40B4-BE49-F238E27FC236}">
                <a16:creationId xmlns:a16="http://schemas.microsoft.com/office/drawing/2014/main" id="{531C7657-E108-01F1-C4E4-E037220B76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96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adf3d297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adf3d29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2E761DF4-6B2A-235D-D347-834FACF6E756}"/>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62ACEEC3-7D34-6BED-699F-0FF81DF06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AE1590CD-5991-337E-CD1D-4CD28EF785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71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818A6BC-6E73-5E32-307B-DED69708F2CF}"/>
            </a:ext>
          </a:extLst>
        </p:cNvPr>
        <p:cNvGrpSpPr/>
        <p:nvPr/>
      </p:nvGrpSpPr>
      <p:grpSpPr>
        <a:xfrm>
          <a:off x="0" y="0"/>
          <a:ext cx="0" cy="0"/>
          <a:chOff x="0" y="0"/>
          <a:chExt cx="0" cy="0"/>
        </a:xfrm>
      </p:grpSpPr>
      <p:sp>
        <p:nvSpPr>
          <p:cNvPr id="148" name="Google Shape;148;g30adf3d297a_0_84:notes">
            <a:extLst>
              <a:ext uri="{FF2B5EF4-FFF2-40B4-BE49-F238E27FC236}">
                <a16:creationId xmlns:a16="http://schemas.microsoft.com/office/drawing/2014/main" id="{B211B58A-9DC5-C1B3-C268-0CE6B69BF0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a:extLst>
              <a:ext uri="{FF2B5EF4-FFF2-40B4-BE49-F238E27FC236}">
                <a16:creationId xmlns:a16="http://schemas.microsoft.com/office/drawing/2014/main" id="{B5A85296-4747-2201-1D2D-253D96DCB5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5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398425"/>
            <a:ext cx="8520600" cy="1847723"/>
          </a:xfrm>
          <a:prstGeom prst="rect">
            <a:avLst/>
          </a:prstGeom>
        </p:spPr>
        <p:txBody>
          <a:bodyPr spcFirstLastPara="1" wrap="square" lIns="91425" tIns="91425" rIns="91425" bIns="91425" anchor="b" anchorCtr="0">
            <a:normAutofit/>
          </a:bodyPr>
          <a:lstStyle/>
          <a:p>
            <a:r>
              <a:rPr lang="en" sz="3600" dirty="0"/>
              <a:t>DAA PROJECT IMPLEMENTATION</a:t>
            </a:r>
            <a:endParaRPr lang="en-US" sz="3600" dirty="0"/>
          </a:p>
        </p:txBody>
      </p:sp>
      <p:sp>
        <p:nvSpPr>
          <p:cNvPr id="56" name="Google Shape;56;p13"/>
          <p:cNvSpPr txBox="1">
            <a:spLocks noGrp="1"/>
          </p:cNvSpPr>
          <p:nvPr>
            <p:ph type="subTitle" idx="1"/>
          </p:nvPr>
        </p:nvSpPr>
        <p:spPr>
          <a:xfrm>
            <a:off x="311700" y="1443116"/>
            <a:ext cx="8520600" cy="792600"/>
          </a:xfrm>
          <a:prstGeom prst="rect">
            <a:avLst/>
          </a:prstGeom>
        </p:spPr>
        <p:txBody>
          <a:bodyPr spcFirstLastPara="1" wrap="square" lIns="91425" tIns="91425" rIns="91425" bIns="91425" anchor="t" anchorCtr="0">
            <a:normAutofit/>
          </a:bodyPr>
          <a:lstStyle/>
          <a:p>
            <a:pPr marL="0" indent="0"/>
            <a:r>
              <a:rPr lang="en" dirty="0" err="1"/>
              <a:t>Module:Course</a:t>
            </a:r>
            <a:r>
              <a:rPr lang="en" dirty="0"/>
              <a:t> Outcome</a:t>
            </a:r>
          </a:p>
        </p:txBody>
      </p:sp>
      <p:sp>
        <p:nvSpPr>
          <p:cNvPr id="57" name="Google Shape;57;p13"/>
          <p:cNvSpPr txBox="1"/>
          <p:nvPr/>
        </p:nvSpPr>
        <p:spPr>
          <a:xfrm>
            <a:off x="509000" y="2050127"/>
            <a:ext cx="3014111" cy="515400"/>
          </a:xfrm>
          <a:prstGeom prst="rect">
            <a:avLst/>
          </a:prstGeom>
          <a:noFill/>
          <a:ln>
            <a:noFill/>
          </a:ln>
        </p:spPr>
        <p:txBody>
          <a:bodyPr spcFirstLastPara="1" wrap="square" lIns="91425" tIns="91425" rIns="91425" bIns="91425" anchor="t" anchorCtr="0">
            <a:noAutofit/>
          </a:bodyPr>
          <a:lstStyle/>
          <a:p>
            <a:r>
              <a:rPr lang="en" sz="1800" b="1" dirty="0">
                <a:solidFill>
                  <a:schemeClr val="dk2"/>
                </a:solidFill>
              </a:rPr>
              <a:t>Submitted By:</a:t>
            </a:r>
            <a:r>
              <a:rPr lang="en" sz="1800" dirty="0">
                <a:solidFill>
                  <a:schemeClr val="dk2"/>
                </a:solidFill>
              </a:rPr>
              <a:t> Team Unity</a:t>
            </a:r>
            <a:endParaRPr sz="1800" dirty="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58" name="Google Shape;58;p13"/>
          <p:cNvSpPr txBox="1"/>
          <p:nvPr/>
        </p:nvSpPr>
        <p:spPr>
          <a:xfrm>
            <a:off x="509000" y="2424668"/>
            <a:ext cx="6590100" cy="1524175"/>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800" dirty="0">
                <a:solidFill>
                  <a:schemeClr val="dk2"/>
                </a:solidFill>
              </a:rPr>
              <a:t>Yaswanth Reddy     | AP23110011164</a:t>
            </a:r>
            <a:br>
              <a:rPr lang="en" sz="1800" dirty="0">
                <a:solidFill>
                  <a:schemeClr val="dk2"/>
                </a:solidFill>
              </a:rPr>
            </a:br>
            <a:r>
              <a:rPr lang="en" sz="1800" dirty="0">
                <a:solidFill>
                  <a:schemeClr val="dk2"/>
                </a:solidFill>
              </a:rPr>
              <a:t>Lohith Kudeti           | AP23110011152</a:t>
            </a:r>
            <a:br>
              <a:rPr lang="en" sz="1800" dirty="0">
                <a:solidFill>
                  <a:schemeClr val="dk2"/>
                </a:solidFill>
              </a:rPr>
            </a:br>
            <a:r>
              <a:rPr lang="en" sz="1800" dirty="0">
                <a:solidFill>
                  <a:schemeClr val="dk2"/>
                </a:solidFill>
              </a:rPr>
              <a:t>Jayakrishna Panditi | AP23110011205</a:t>
            </a:r>
            <a:br>
              <a:rPr lang="en" sz="1800" dirty="0">
                <a:solidFill>
                  <a:schemeClr val="dk2"/>
                </a:solidFill>
              </a:rPr>
            </a:br>
            <a:r>
              <a:rPr lang="en" sz="1800" dirty="0">
                <a:solidFill>
                  <a:schemeClr val="dk2"/>
                </a:solidFill>
              </a:rPr>
              <a:t>Bharat Bitra             | AP23110010717</a:t>
            </a:r>
          </a:p>
          <a:p>
            <a:pPr>
              <a:buClr>
                <a:schemeClr val="dk1"/>
              </a:buClr>
              <a:buSzPts val="1100"/>
            </a:pPr>
            <a:r>
              <a:rPr lang="en" sz="1800">
                <a:solidFill>
                  <a:schemeClr val="dk2"/>
                </a:solidFill>
              </a:rPr>
              <a:t>Subhash </a:t>
            </a:r>
            <a:r>
              <a:rPr lang="en" sz="1800" dirty="0">
                <a:solidFill>
                  <a:schemeClr val="dk2"/>
                </a:solidFill>
              </a:rPr>
              <a:t>Chembeti  | AP23110011160</a:t>
            </a:r>
            <a:br>
              <a:rPr lang="en" sz="1800" dirty="0">
                <a:solidFill>
                  <a:schemeClr val="dk2"/>
                </a:solidFill>
              </a:rPr>
            </a:br>
            <a:br>
              <a:rPr lang="en" sz="1800" dirty="0">
                <a:solidFill>
                  <a:schemeClr val="dk2"/>
                </a:solidFill>
              </a:rPr>
            </a:br>
            <a:r>
              <a:rPr lang="en" sz="1800" dirty="0">
                <a:solidFill>
                  <a:schemeClr val="dk2"/>
                </a:solidFill>
              </a:rPr>
              <a:t>BTECH | CSE-Q | SEMESTER-3 | 2023-2027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t>Course Outcome: Sorting Algorithm used</a:t>
            </a:r>
            <a:endParaRPr dirty="0"/>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nSpc>
                <a:spcPct val="114999"/>
              </a:lnSpc>
            </a:pPr>
            <a:r>
              <a:rPr lang="en" dirty="0"/>
              <a:t>Quick Sort</a:t>
            </a:r>
            <a:endParaRPr lang="en-US" dirty="0"/>
          </a:p>
          <a:p>
            <a:pPr marL="457200" lvl="0" indent="-342900" algn="l" rtl="0">
              <a:spcBef>
                <a:spcPts val="0"/>
              </a:spcBef>
              <a:spcAft>
                <a:spcPts val="0"/>
              </a:spcAft>
              <a:buSzPts val="1800"/>
              <a:buChar char="●"/>
            </a:pPr>
            <a:r>
              <a:rPr lang="en" dirty="0"/>
              <a:t>Algorithm:</a:t>
            </a:r>
            <a:endParaRPr dirty="0"/>
          </a:p>
          <a:p>
            <a:pPr marL="914400" lvl="1" indent="-317500" algn="l" rtl="0">
              <a:spcBef>
                <a:spcPts val="0"/>
              </a:spcBef>
              <a:spcAft>
                <a:spcPts val="0"/>
              </a:spcAft>
              <a:buSzPts val="1400"/>
              <a:buChar char="○"/>
            </a:pPr>
            <a:r>
              <a:rPr lang="en" dirty="0"/>
              <a:t>Step-1:</a:t>
            </a:r>
            <a:r>
              <a:rPr lang="en-US" dirty="0"/>
              <a:t>Choose a "pivot" element from the array (usually the last element).</a:t>
            </a:r>
          </a:p>
          <a:p>
            <a:pPr marL="914400" lvl="1" indent="-317500" algn="l" rtl="0">
              <a:spcBef>
                <a:spcPts val="0"/>
              </a:spcBef>
              <a:spcAft>
                <a:spcPts val="0"/>
              </a:spcAft>
              <a:buSzPts val="1400"/>
              <a:buChar char="○"/>
            </a:pPr>
            <a:r>
              <a:rPr lang="en" dirty="0"/>
              <a:t>Step-2:</a:t>
            </a:r>
            <a:r>
              <a:rPr lang="en-US" dirty="0"/>
              <a:t>Partition the array into two parts:</a:t>
            </a:r>
          </a:p>
          <a:p>
            <a:pPr lvl="2">
              <a:buChar char="○"/>
            </a:pPr>
            <a:r>
              <a:rPr lang="en-US" dirty="0"/>
              <a:t>Elements less than the pivot on the left.</a:t>
            </a:r>
          </a:p>
          <a:p>
            <a:pPr lvl="2">
              <a:buChar char="○"/>
            </a:pPr>
            <a:r>
              <a:rPr lang="en-US" dirty="0"/>
              <a:t>Elements greater than the pivot on the right.</a:t>
            </a:r>
          </a:p>
          <a:p>
            <a:pPr marL="914400" lvl="1" indent="-317500" algn="l" rtl="0">
              <a:spcBef>
                <a:spcPts val="0"/>
              </a:spcBef>
              <a:spcAft>
                <a:spcPts val="0"/>
              </a:spcAft>
              <a:buSzPts val="1400"/>
              <a:buChar char="○"/>
            </a:pPr>
            <a:r>
              <a:rPr lang="en-US" dirty="0"/>
              <a:t>Step-3:Recursively apply Quick Sort to the left and right partitions.</a:t>
            </a:r>
          </a:p>
          <a:p>
            <a:pPr marL="914400" lvl="1" indent="-317500" algn="l" rtl="0">
              <a:spcBef>
                <a:spcPts val="0"/>
              </a:spcBef>
              <a:spcAft>
                <a:spcPts val="0"/>
              </a:spcAft>
              <a:buSzPts val="1400"/>
              <a:buChar char="○"/>
            </a:pPr>
            <a:r>
              <a:rPr lang="en-US" dirty="0"/>
              <a:t>Step-4:Combine the partitions to get a fully sorted array.</a:t>
            </a:r>
            <a:endParaRPr dirty="0"/>
          </a:p>
        </p:txBody>
      </p:sp>
    </p:spTree>
    <p:extLst>
      <p:ext uri="{BB962C8B-B14F-4D97-AF65-F5344CB8AC3E}">
        <p14:creationId xmlns:p14="http://schemas.microsoft.com/office/powerpoint/2010/main" val="2923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843997"/>
            <a:ext cx="8520600" cy="572700"/>
          </a:xfrm>
          <a:prstGeom prst="rect">
            <a:avLst/>
          </a:prstGeom>
        </p:spPr>
        <p:txBody>
          <a:bodyPr spcFirstLastPara="1" wrap="square" lIns="91425" tIns="91425" rIns="91425" bIns="91425" anchor="t" anchorCtr="0">
            <a:normAutofit fontScale="90000"/>
          </a:bodyPr>
          <a:lstStyle/>
          <a:p>
            <a:pPr>
              <a:buSzPct val="39285"/>
            </a:pPr>
            <a:r>
              <a:rPr lang="en" dirty="0"/>
              <a:t>Course Outcome: Time Complexity of Sorting Algorithm</a:t>
            </a:r>
            <a:endParaRPr dirty="0"/>
          </a:p>
        </p:txBody>
      </p:sp>
      <p:graphicFrame>
        <p:nvGraphicFramePr>
          <p:cNvPr id="121" name="Google Shape;121;p23"/>
          <p:cNvGraphicFramePr/>
          <p:nvPr>
            <p:extLst>
              <p:ext uri="{D42A27DB-BD31-4B8C-83A1-F6EECF244321}">
                <p14:modId xmlns:p14="http://schemas.microsoft.com/office/powerpoint/2010/main" val="98757952"/>
              </p:ext>
            </p:extLst>
          </p:nvPr>
        </p:nvGraphicFramePr>
        <p:xfrm>
          <a:off x="599800" y="2051382"/>
          <a:ext cx="7547600" cy="1525575"/>
        </p:xfrm>
        <a:graphic>
          <a:graphicData uri="http://schemas.openxmlformats.org/drawingml/2006/table">
            <a:tbl>
              <a:tblPr>
                <a:noFill/>
                <a:tableStyleId>{77222B53-23D7-4DE1-8DA7-6C95670A6CF3}</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r>
                        <a:rPr lang="en" sz="1500" b="1" dirty="0" err="1"/>
                        <a:t>Sl.No</a:t>
                      </a:r>
                      <a:endParaRPr sz="1500" b="1" dirty="0" err="1"/>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 of Algorithm</a:t>
                      </a:r>
                      <a:endParaRPr sz="1500" b="1" dirty="0"/>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r>
                        <a:rPr lang="en-US" sz="1800" b="1" dirty="0"/>
                        <a:t>1</a:t>
                      </a:r>
                      <a:endParaRPr sz="1800" b="1" dirty="0"/>
                    </a:p>
                  </a:txBody>
                  <a:tcPr marL="91425" marR="91425" marT="91425" marB="91425"/>
                </a:tc>
                <a:tc>
                  <a:txBody>
                    <a:bodyPr/>
                    <a:lstStyle/>
                    <a:p>
                      <a:pPr marL="0" lvl="0" indent="0" algn="l" rtl="0">
                        <a:spcBef>
                          <a:spcPts val="0"/>
                        </a:spcBef>
                        <a:spcAft>
                          <a:spcPts val="0"/>
                        </a:spcAft>
                        <a:buNone/>
                      </a:pPr>
                      <a:r>
                        <a:rPr lang="en-US" sz="1800" b="1" dirty="0"/>
                        <a:t>Bubble Sort</a:t>
                      </a:r>
                      <a:endParaRPr sz="1800" b="1" dirty="0"/>
                    </a:p>
                  </a:txBody>
                  <a:tcPr marL="91425" marR="91425" marT="91425" marB="91425"/>
                </a:tc>
                <a:tc>
                  <a:txBody>
                    <a:bodyPr/>
                    <a:lstStyle/>
                    <a:p>
                      <a:pPr marL="0" lvl="0" indent="0" algn="l">
                        <a:spcBef>
                          <a:spcPts val="0"/>
                        </a:spcBef>
                        <a:spcAft>
                          <a:spcPts val="0"/>
                        </a:spcAft>
                        <a:buNone/>
                      </a:pPr>
                      <a:r>
                        <a:rPr lang="en-US" sz="1800" b="1" i="0" u="none" strike="noStrike" noProof="0" dirty="0">
                          <a:latin typeface="Arial"/>
                        </a:rPr>
                        <a:t>O(n^2)</a:t>
                      </a:r>
                      <a:endParaRPr sz="1800" b="1" i="0" u="none" strike="noStrike" noProof="0" dirty="0">
                        <a:latin typeface="Arial"/>
                      </a:endParaRPr>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US" sz="1800" b="1" dirty="0"/>
                        <a:t>2</a:t>
                      </a:r>
                      <a:endParaRPr sz="1800" b="1" dirty="0"/>
                    </a:p>
                  </a:txBody>
                  <a:tcPr marL="91425" marR="91425" marT="91425" marB="91425"/>
                </a:tc>
                <a:tc>
                  <a:txBody>
                    <a:bodyPr/>
                    <a:lstStyle/>
                    <a:p>
                      <a:pPr marL="0" lvl="0" indent="0" algn="l" rtl="0">
                        <a:spcBef>
                          <a:spcPts val="0"/>
                        </a:spcBef>
                        <a:spcAft>
                          <a:spcPts val="0"/>
                        </a:spcAft>
                        <a:buNone/>
                      </a:pPr>
                      <a:r>
                        <a:rPr lang="en-US" sz="1800" b="1" dirty="0"/>
                        <a:t>Quick Sort</a:t>
                      </a:r>
                      <a:endParaRPr sz="1800" b="1" dirty="0"/>
                    </a:p>
                  </a:txBody>
                  <a:tcPr marL="91425" marR="91425" marT="91425" marB="91425"/>
                </a:tc>
                <a:tc>
                  <a:txBody>
                    <a:bodyPr/>
                    <a:lstStyle/>
                    <a:p>
                      <a:pPr marL="0" lvl="0" indent="0" algn="l" rtl="0">
                        <a:spcBef>
                          <a:spcPts val="0"/>
                        </a:spcBef>
                        <a:spcAft>
                          <a:spcPts val="0"/>
                        </a:spcAft>
                        <a:buNone/>
                      </a:pPr>
                      <a:r>
                        <a:rPr lang="en-US" sz="1800" b="1" dirty="0"/>
                        <a:t>O(n log n)</a:t>
                      </a:r>
                      <a:endParaRPr sz="1800" b="1"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t>Course Outcome: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dirty="0"/>
              <a:t>Linear search</a:t>
            </a:r>
            <a:endParaRPr dirty="0"/>
          </a:p>
          <a:p>
            <a:pPr marL="457200" lvl="0" indent="-342900" algn="l" rtl="0">
              <a:spcBef>
                <a:spcPts val="0"/>
              </a:spcBef>
              <a:spcAft>
                <a:spcPts val="0"/>
              </a:spcAft>
              <a:buSzPts val="1800"/>
              <a:buChar char="●"/>
            </a:pPr>
            <a:r>
              <a:rPr lang="en" dirty="0"/>
              <a:t>Algorithm:</a:t>
            </a:r>
            <a:endParaRPr dirty="0"/>
          </a:p>
          <a:p>
            <a:pPr marL="914400" lvl="1" indent="-317500" algn="l" rtl="0">
              <a:spcBef>
                <a:spcPts val="0"/>
              </a:spcBef>
              <a:spcAft>
                <a:spcPts val="0"/>
              </a:spcAft>
              <a:buSzPts val="1400"/>
              <a:buChar char="○"/>
            </a:pPr>
            <a:r>
              <a:rPr lang="en" dirty="0"/>
              <a:t>Step-1</a:t>
            </a:r>
            <a:r>
              <a:rPr lang="en-US" dirty="0"/>
              <a:t>:Start from the first element and compare each element's </a:t>
            </a:r>
            <a:r>
              <a:rPr lang="en-US" dirty="0" err="1"/>
              <a:t>cour_out_code</a:t>
            </a:r>
            <a:r>
              <a:rPr lang="en-US" dirty="0"/>
              <a:t> with the target.</a:t>
            </a:r>
          </a:p>
          <a:p>
            <a:pPr marL="914400" lvl="1" indent="-317500" algn="l" rtl="0">
              <a:spcBef>
                <a:spcPts val="0"/>
              </a:spcBef>
              <a:spcAft>
                <a:spcPts val="0"/>
              </a:spcAft>
              <a:buSzPts val="1400"/>
              <a:buChar char="○"/>
            </a:pPr>
            <a:r>
              <a:rPr lang="en-US" dirty="0"/>
              <a:t>Step-2:If a match is found, return the index of the element.</a:t>
            </a:r>
          </a:p>
          <a:p>
            <a:pPr marL="914400" lvl="1" indent="-317500" algn="l" rtl="0">
              <a:spcBef>
                <a:spcPts val="0"/>
              </a:spcBef>
              <a:spcAft>
                <a:spcPts val="0"/>
              </a:spcAft>
              <a:buSzPts val="1400"/>
              <a:buChar char="○"/>
            </a:pPr>
            <a:r>
              <a:rPr lang="en-US" dirty="0"/>
              <a:t>Step-3:If no match is found by the end, return -1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F0E13CE7-AC73-83E7-2D53-24664960F0F2}"/>
            </a:ext>
          </a:extLst>
        </p:cNvPr>
        <p:cNvGrpSpPr/>
        <p:nvPr/>
      </p:nvGrpSpPr>
      <p:grpSpPr>
        <a:xfrm>
          <a:off x="0" y="0"/>
          <a:ext cx="0" cy="0"/>
          <a:chOff x="0" y="0"/>
          <a:chExt cx="0" cy="0"/>
        </a:xfrm>
      </p:grpSpPr>
      <p:sp>
        <p:nvSpPr>
          <p:cNvPr id="126" name="Google Shape;126;p24">
            <a:extLst>
              <a:ext uri="{FF2B5EF4-FFF2-40B4-BE49-F238E27FC236}">
                <a16:creationId xmlns:a16="http://schemas.microsoft.com/office/drawing/2014/main" id="{EF1D1388-53EE-FC9C-569F-E6214B90A26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t>Course Outcome: Searching Algorithm used</a:t>
            </a:r>
            <a:endParaRPr dirty="0"/>
          </a:p>
        </p:txBody>
      </p:sp>
      <p:sp>
        <p:nvSpPr>
          <p:cNvPr id="127" name="Google Shape;127;p24">
            <a:extLst>
              <a:ext uri="{FF2B5EF4-FFF2-40B4-BE49-F238E27FC236}">
                <a16:creationId xmlns:a16="http://schemas.microsoft.com/office/drawing/2014/main" id="{DAE516C4-908D-D065-D1D4-99B77D14186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dirty="0"/>
              <a:t>Binary Search</a:t>
            </a:r>
            <a:endParaRPr dirty="0"/>
          </a:p>
          <a:p>
            <a:pPr marL="457200" lvl="0" indent="-342900" algn="l" rtl="0">
              <a:spcBef>
                <a:spcPts val="0"/>
              </a:spcBef>
              <a:spcAft>
                <a:spcPts val="0"/>
              </a:spcAft>
              <a:buSzPts val="1800"/>
              <a:buChar char="●"/>
            </a:pPr>
            <a:r>
              <a:rPr lang="en" dirty="0"/>
              <a:t>Algorithm:</a:t>
            </a:r>
            <a:endParaRPr dirty="0"/>
          </a:p>
          <a:p>
            <a:pPr marL="914400" lvl="1" indent="-317500" algn="l" rtl="0">
              <a:spcBef>
                <a:spcPts val="0"/>
              </a:spcBef>
              <a:spcAft>
                <a:spcPts val="0"/>
              </a:spcAft>
              <a:buSzPts val="1400"/>
              <a:buChar char="○"/>
            </a:pPr>
            <a:r>
              <a:rPr lang="en" dirty="0"/>
              <a:t>Step-1</a:t>
            </a:r>
            <a:r>
              <a:rPr lang="en-US" dirty="0"/>
              <a:t>:Ensure the list is sorted.</a:t>
            </a:r>
          </a:p>
          <a:p>
            <a:pPr marL="914400" lvl="1" indent="-317500" algn="l" rtl="0">
              <a:spcBef>
                <a:spcPts val="0"/>
              </a:spcBef>
              <a:spcAft>
                <a:spcPts val="0"/>
              </a:spcAft>
              <a:buSzPts val="1400"/>
              <a:buChar char="○"/>
            </a:pPr>
            <a:r>
              <a:rPr lang="en" dirty="0"/>
              <a:t>Step-2</a:t>
            </a:r>
            <a:r>
              <a:rPr lang="en-US" dirty="0"/>
              <a:t>:Set pointers for the low (start) and high (end) indices of the array.</a:t>
            </a:r>
          </a:p>
          <a:p>
            <a:pPr marL="914400" lvl="1" indent="-317500" algn="l" rtl="0">
              <a:spcBef>
                <a:spcPts val="0"/>
              </a:spcBef>
              <a:spcAft>
                <a:spcPts val="0"/>
              </a:spcAft>
              <a:buSzPts val="1400"/>
              <a:buChar char="○"/>
            </a:pPr>
            <a:r>
              <a:rPr lang="en" dirty="0"/>
              <a:t>Step-3</a:t>
            </a:r>
            <a:r>
              <a:rPr lang="en-US" dirty="0"/>
              <a:t>:Calculate the middle index and compare the middle element's </a:t>
            </a:r>
            <a:r>
              <a:rPr lang="en-US" dirty="0" err="1"/>
              <a:t>cour_out_code</a:t>
            </a:r>
            <a:r>
              <a:rPr lang="en-US" dirty="0"/>
              <a:t> with the target.</a:t>
            </a:r>
          </a:p>
          <a:p>
            <a:pPr marL="914400" lvl="1" indent="-317500" algn="l" rtl="0">
              <a:spcBef>
                <a:spcPts val="0"/>
              </a:spcBef>
              <a:spcAft>
                <a:spcPts val="0"/>
              </a:spcAft>
              <a:buSzPts val="1400"/>
              <a:buChar char="○"/>
            </a:pPr>
            <a:r>
              <a:rPr lang="en" dirty="0"/>
              <a:t>Step-4</a:t>
            </a:r>
            <a:r>
              <a:rPr lang="en-US" dirty="0"/>
              <a:t>:If a match is found, return the index.</a:t>
            </a:r>
          </a:p>
          <a:p>
            <a:pPr marL="914400" lvl="1" indent="-317500" algn="l" rtl="0">
              <a:spcBef>
                <a:spcPts val="0"/>
              </a:spcBef>
              <a:spcAft>
                <a:spcPts val="0"/>
              </a:spcAft>
              <a:buSzPts val="1400"/>
              <a:buChar char="○"/>
            </a:pPr>
            <a:r>
              <a:rPr lang="en" dirty="0"/>
              <a:t>Step-5</a:t>
            </a:r>
            <a:r>
              <a:rPr lang="en-US" dirty="0"/>
              <a:t>:If the target is smaller, repeat the search in the left half; if larger, search in the right half.</a:t>
            </a:r>
          </a:p>
          <a:p>
            <a:pPr marL="914400" lvl="1" indent="-317500" algn="l" rtl="0">
              <a:spcBef>
                <a:spcPts val="0"/>
              </a:spcBef>
              <a:spcAft>
                <a:spcPts val="0"/>
              </a:spcAft>
              <a:buSzPts val="1400"/>
              <a:buChar char="○"/>
            </a:pPr>
            <a:r>
              <a:rPr lang="en" dirty="0"/>
              <a:t>Step-6</a:t>
            </a:r>
            <a:r>
              <a:rPr lang="en-US" dirty="0"/>
              <a:t>:Continue until the target is found or the search space is exhausted.</a:t>
            </a:r>
            <a:endParaRPr dirty="0"/>
          </a:p>
        </p:txBody>
      </p:sp>
    </p:spTree>
    <p:extLst>
      <p:ext uri="{BB962C8B-B14F-4D97-AF65-F5344CB8AC3E}">
        <p14:creationId xmlns:p14="http://schemas.microsoft.com/office/powerpoint/2010/main" val="178958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84399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Course Outcome: Time Complexity of Searching Algorithm</a:t>
            </a:r>
            <a:endParaRPr dirty="0"/>
          </a:p>
        </p:txBody>
      </p:sp>
      <p:graphicFrame>
        <p:nvGraphicFramePr>
          <p:cNvPr id="140" name="Google Shape;140;p26"/>
          <p:cNvGraphicFramePr/>
          <p:nvPr>
            <p:extLst>
              <p:ext uri="{D42A27DB-BD31-4B8C-83A1-F6EECF244321}">
                <p14:modId xmlns:p14="http://schemas.microsoft.com/office/powerpoint/2010/main" val="2665020437"/>
              </p:ext>
            </p:extLst>
          </p:nvPr>
        </p:nvGraphicFramePr>
        <p:xfrm>
          <a:off x="599800" y="2072948"/>
          <a:ext cx="7547600" cy="1525575"/>
        </p:xfrm>
        <a:graphic>
          <a:graphicData uri="http://schemas.openxmlformats.org/drawingml/2006/table">
            <a:tbl>
              <a:tblPr>
                <a:noFill/>
                <a:tableStyleId>{77222B53-23D7-4DE1-8DA7-6C95670A6CF3}</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r>
                        <a:rPr lang="en" sz="1500" b="1" dirty="0" err="1"/>
                        <a:t>Sl.No</a:t>
                      </a:r>
                      <a:endParaRPr sz="1500" b="1" dirty="0" err="1"/>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Compared Algorithm</a:t>
                      </a:r>
                      <a:endParaRPr sz="1500" b="1" dirty="0"/>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r>
                        <a:rPr lang="en-US" sz="1800" b="1" dirty="0"/>
                        <a:t>1</a:t>
                      </a:r>
                      <a:endParaRPr sz="1800" b="1" dirty="0"/>
                    </a:p>
                  </a:txBody>
                  <a:tcPr marL="91425" marR="91425" marT="91425" marB="91425"/>
                </a:tc>
                <a:tc>
                  <a:txBody>
                    <a:bodyPr/>
                    <a:lstStyle/>
                    <a:p>
                      <a:pPr marL="0" lvl="0" indent="0" algn="l" rtl="0">
                        <a:spcBef>
                          <a:spcPts val="0"/>
                        </a:spcBef>
                        <a:spcAft>
                          <a:spcPts val="0"/>
                        </a:spcAft>
                        <a:buNone/>
                      </a:pPr>
                      <a:r>
                        <a:rPr lang="en-US" sz="1800" b="1" dirty="0"/>
                        <a:t>Linear Search</a:t>
                      </a:r>
                      <a:endParaRPr sz="1800" b="1" dirty="0"/>
                    </a:p>
                  </a:txBody>
                  <a:tcPr marL="91425" marR="91425" marT="91425" marB="91425"/>
                </a:tc>
                <a:tc>
                  <a:txBody>
                    <a:bodyPr/>
                    <a:lstStyle/>
                    <a:p>
                      <a:pPr marL="0" lvl="0" indent="0" algn="l" rtl="0">
                        <a:spcBef>
                          <a:spcPts val="0"/>
                        </a:spcBef>
                        <a:spcAft>
                          <a:spcPts val="0"/>
                        </a:spcAft>
                        <a:buNone/>
                      </a:pPr>
                      <a:r>
                        <a:rPr lang="en-US" sz="1800" b="1"/>
                        <a:t>O(n)</a:t>
                      </a:r>
                      <a:endParaRPr sz="1800" b="1"/>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US" sz="1800" b="1" dirty="0"/>
                        <a:t>2</a:t>
                      </a:r>
                      <a:endParaRPr sz="1800" b="1" dirty="0"/>
                    </a:p>
                  </a:txBody>
                  <a:tcPr marL="91425" marR="91425" marT="91425" marB="91425"/>
                </a:tc>
                <a:tc>
                  <a:txBody>
                    <a:bodyPr/>
                    <a:lstStyle/>
                    <a:p>
                      <a:pPr marL="0" lvl="0" indent="0" algn="l" rtl="0">
                        <a:spcBef>
                          <a:spcPts val="0"/>
                        </a:spcBef>
                        <a:spcAft>
                          <a:spcPts val="0"/>
                        </a:spcAft>
                        <a:buNone/>
                      </a:pPr>
                      <a:r>
                        <a:rPr lang="en-US" sz="1800" b="1" dirty="0"/>
                        <a:t>Binary Search</a:t>
                      </a:r>
                      <a:endParaRPr sz="1800" b="1" dirty="0"/>
                    </a:p>
                  </a:txBody>
                  <a:tcPr marL="91425" marR="91425" marT="91425" marB="91425"/>
                </a:tc>
                <a:tc>
                  <a:txBody>
                    <a:bodyPr/>
                    <a:lstStyle/>
                    <a:p>
                      <a:pPr marL="0" lvl="0" indent="0" algn="l" rtl="0">
                        <a:spcBef>
                          <a:spcPts val="0"/>
                        </a:spcBef>
                        <a:spcAft>
                          <a:spcPts val="0"/>
                        </a:spcAft>
                        <a:buNone/>
                      </a:pPr>
                      <a:r>
                        <a:rPr lang="en-US" sz="1800" b="1" dirty="0"/>
                        <a:t>O(log n)</a:t>
                      </a:r>
                      <a:endParaRPr sz="1800" b="1"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8" name="Text Placeholder 7">
            <a:extLst>
              <a:ext uri="{FF2B5EF4-FFF2-40B4-BE49-F238E27FC236}">
                <a16:creationId xmlns:a16="http://schemas.microsoft.com/office/drawing/2014/main" id="{0027AFAF-97D0-386E-21D7-6CA9DB331524}"/>
              </a:ext>
            </a:extLst>
          </p:cNvPr>
          <p:cNvSpPr>
            <a:spLocks noGrp="1"/>
          </p:cNvSpPr>
          <p:nvPr>
            <p:ph type="body" idx="1"/>
          </p:nvPr>
        </p:nvSpPr>
        <p:spPr/>
        <p:txBody>
          <a:bodyPr>
            <a:normAutofit fontScale="40000" lnSpcReduction="20000"/>
          </a:bodyPr>
          <a:lstStyle/>
          <a:p>
            <a:pPr marL="139700" indent="0">
              <a:buNone/>
            </a:pPr>
            <a:r>
              <a:rPr lang="en-IN" dirty="0"/>
              <a:t>#include &lt;</a:t>
            </a:r>
            <a:r>
              <a:rPr lang="en-IN" dirty="0" err="1"/>
              <a:t>stdio.h</a:t>
            </a:r>
            <a:r>
              <a:rPr lang="en-IN" dirty="0"/>
              <a:t>&gt;</a:t>
            </a:r>
          </a:p>
          <a:p>
            <a:pPr marL="139700" indent="0">
              <a:buNone/>
            </a:pPr>
            <a:r>
              <a:rPr lang="en-IN" dirty="0"/>
              <a:t>#include &lt;</a:t>
            </a:r>
            <a:r>
              <a:rPr lang="en-IN" dirty="0" err="1"/>
              <a:t>stdlib.h</a:t>
            </a:r>
            <a:r>
              <a:rPr lang="en-IN" dirty="0"/>
              <a:t>&gt;</a:t>
            </a:r>
          </a:p>
          <a:p>
            <a:pPr marL="139700" indent="0">
              <a:buNone/>
            </a:pPr>
            <a:r>
              <a:rPr lang="en-IN" dirty="0"/>
              <a:t>#include &lt;</a:t>
            </a:r>
            <a:r>
              <a:rPr lang="en-IN" dirty="0" err="1"/>
              <a:t>string.h</a:t>
            </a:r>
            <a:r>
              <a:rPr lang="en-IN" dirty="0"/>
              <a:t>&gt;</a:t>
            </a:r>
          </a:p>
          <a:p>
            <a:pPr marL="139700" indent="0">
              <a:buNone/>
            </a:pPr>
            <a:endParaRPr lang="en-IN" dirty="0"/>
          </a:p>
          <a:p>
            <a:pPr marL="139700" indent="0">
              <a:buNone/>
            </a:pPr>
            <a:r>
              <a:rPr lang="en-IN" dirty="0"/>
              <a:t>#define MAX_OUTCOMES 100</a:t>
            </a:r>
          </a:p>
          <a:p>
            <a:pPr marL="139700" indent="0">
              <a:buNone/>
            </a:pPr>
            <a:r>
              <a:rPr lang="en-IN" dirty="0"/>
              <a:t>#define FILENAME "course_outcomes.txt"</a:t>
            </a:r>
          </a:p>
          <a:p>
            <a:pPr marL="139700" indent="0">
              <a:buNone/>
            </a:pPr>
            <a:endParaRPr lang="en-IN" dirty="0"/>
          </a:p>
          <a:p>
            <a:pPr marL="139700" indent="0">
              <a:buNone/>
            </a:pPr>
            <a:r>
              <a:rPr lang="en-IN" dirty="0"/>
              <a:t>typedef struct {</a:t>
            </a:r>
          </a:p>
          <a:p>
            <a:pPr marL="139700" indent="0">
              <a:buNone/>
            </a:pPr>
            <a:r>
              <a:rPr lang="en-IN" dirty="0"/>
              <a:t>    char </a:t>
            </a:r>
            <a:r>
              <a:rPr lang="en-IN" dirty="0" err="1"/>
              <a:t>cour_out_code</a:t>
            </a:r>
            <a:r>
              <a:rPr lang="en-IN" dirty="0"/>
              <a:t>[20];</a:t>
            </a:r>
          </a:p>
          <a:p>
            <a:pPr marL="139700" indent="0">
              <a:buNone/>
            </a:pPr>
            <a:r>
              <a:rPr lang="en-IN" dirty="0"/>
              <a:t>    char </a:t>
            </a:r>
            <a:r>
              <a:rPr lang="en-IN" dirty="0" err="1"/>
              <a:t>cour_id</a:t>
            </a:r>
            <a:r>
              <a:rPr lang="en-IN" dirty="0"/>
              <a:t>[20];</a:t>
            </a:r>
          </a:p>
          <a:p>
            <a:pPr marL="139700" indent="0">
              <a:buNone/>
            </a:pPr>
            <a:r>
              <a:rPr lang="en-IN" dirty="0"/>
              <a:t>    char </a:t>
            </a:r>
            <a:r>
              <a:rPr lang="en-IN" dirty="0" err="1"/>
              <a:t>bloom_id</a:t>
            </a:r>
            <a:r>
              <a:rPr lang="en-IN" dirty="0"/>
              <a:t>[20];</a:t>
            </a:r>
          </a:p>
          <a:p>
            <a:pPr marL="139700" indent="0">
              <a:buNone/>
            </a:pPr>
            <a:r>
              <a:rPr lang="en-IN" dirty="0"/>
              <a:t>    float </a:t>
            </a:r>
            <a:r>
              <a:rPr lang="en-IN" dirty="0" err="1"/>
              <a:t>e_proficiency</a:t>
            </a:r>
            <a:r>
              <a:rPr lang="en-IN" dirty="0"/>
              <a:t>;</a:t>
            </a:r>
          </a:p>
          <a:p>
            <a:pPr marL="139700" indent="0">
              <a:buNone/>
            </a:pPr>
            <a:r>
              <a:rPr lang="en-IN" dirty="0"/>
              <a:t>    float </a:t>
            </a:r>
            <a:r>
              <a:rPr lang="en-IN" dirty="0" err="1"/>
              <a:t>e_attainment</a:t>
            </a:r>
            <a:r>
              <a:rPr lang="en-IN" dirty="0"/>
              <a:t>;</a:t>
            </a:r>
          </a:p>
          <a:p>
            <a:pPr marL="139700" indent="0">
              <a:buNone/>
            </a:pPr>
            <a:r>
              <a:rPr lang="en-IN" dirty="0"/>
              <a:t>} </a:t>
            </a:r>
            <a:r>
              <a:rPr lang="en-IN" dirty="0" err="1"/>
              <a:t>CourseOutcome</a:t>
            </a:r>
            <a:r>
              <a:rPr lang="en-IN" dirty="0"/>
              <a:t>;</a:t>
            </a:r>
          </a:p>
          <a:p>
            <a:pPr marL="139700" indent="0">
              <a:buNone/>
            </a:pPr>
            <a:endParaRPr lang="en-IN" dirty="0"/>
          </a:p>
          <a:p>
            <a:pPr marL="139700" indent="0">
              <a:buNone/>
            </a:pPr>
            <a:r>
              <a:rPr lang="en-IN" dirty="0" err="1"/>
              <a:t>CourseOutcome</a:t>
            </a:r>
            <a:r>
              <a:rPr lang="en-IN" dirty="0"/>
              <a:t> outcomes[MAX_OUTCOMES];</a:t>
            </a:r>
          </a:p>
          <a:p>
            <a:pPr marL="139700" indent="0">
              <a:buNone/>
            </a:pPr>
            <a:r>
              <a:rPr lang="en-IN" dirty="0"/>
              <a:t>int </a:t>
            </a:r>
            <a:r>
              <a:rPr lang="en-IN" dirty="0" err="1"/>
              <a:t>outcome_count</a:t>
            </a:r>
            <a:r>
              <a:rPr lang="en-IN" dirty="0"/>
              <a:t> = 0;</a:t>
            </a:r>
          </a:p>
          <a:p>
            <a:pPr marL="139700" indent="0">
              <a:buNone/>
            </a:pPr>
            <a:endParaRPr lang="en-IN" dirty="0"/>
          </a:p>
          <a:p>
            <a:pPr marL="139700" indent="0">
              <a:buNone/>
            </a:pPr>
            <a:r>
              <a:rPr lang="en-IN" dirty="0"/>
              <a:t>// Function to load course outcomes from a file</a:t>
            </a:r>
          </a:p>
          <a:p>
            <a:pPr marL="139700" indent="0">
              <a:buNone/>
            </a:pPr>
            <a:r>
              <a:rPr lang="en-IN" dirty="0"/>
              <a:t>void </a:t>
            </a:r>
            <a:r>
              <a:rPr lang="en-IN" dirty="0" err="1"/>
              <a:t>load_outcomes_from_file</a:t>
            </a:r>
            <a:r>
              <a:rPr lang="en-IN" dirty="0"/>
              <a:t>();</a:t>
            </a:r>
          </a:p>
          <a:p>
            <a:pPr marL="139700" indent="0">
              <a:buNone/>
            </a:pPr>
            <a:endParaRPr lang="en-IN" dirty="0"/>
          </a:p>
          <a:p>
            <a:pPr marL="139700" indent="0">
              <a:buNone/>
            </a:pPr>
            <a:r>
              <a:rPr lang="en-IN" dirty="0"/>
              <a:t>// Function to save course outcomes to a file</a:t>
            </a:r>
          </a:p>
          <a:p>
            <a:pPr marL="139700" indent="0">
              <a:buNone/>
            </a:pPr>
            <a:r>
              <a:rPr lang="en-IN" dirty="0"/>
              <a:t>void </a:t>
            </a:r>
            <a:r>
              <a:rPr lang="en-IN" dirty="0" err="1"/>
              <a:t>save_outcomes_to_file</a:t>
            </a:r>
            <a:r>
              <a:rPr lang="en-IN" dirty="0"/>
              <a:t>();</a:t>
            </a:r>
          </a:p>
          <a:p>
            <a:pPr marL="139700" indent="0">
              <a:buNone/>
            </a:pPr>
            <a:endParaRPr lang="en-IN" dirty="0"/>
          </a:p>
          <a:p>
            <a:pPr marL="139700" indent="0">
              <a:buNone/>
            </a:pPr>
            <a:r>
              <a:rPr lang="en-IN" dirty="0"/>
              <a:t>// Function to create a new course outcome</a:t>
            </a:r>
          </a:p>
          <a:p>
            <a:pPr marL="139700" indent="0">
              <a:buNone/>
            </a:pPr>
            <a:r>
              <a:rPr lang="en-IN" dirty="0"/>
              <a:t>void </a:t>
            </a:r>
            <a:r>
              <a:rPr lang="en-IN" dirty="0" err="1"/>
              <a:t>create_outcome</a:t>
            </a:r>
            <a:r>
              <a:rPr lang="en-IN" dirty="0"/>
              <a:t>();</a:t>
            </a:r>
          </a:p>
          <a:p>
            <a:pPr marL="139700" indent="0">
              <a:buNone/>
            </a:pPr>
            <a:endParaRPr lang="en-IN" dirty="0"/>
          </a:p>
          <a:p>
            <a:pPr marL="139700" indent="0">
              <a:buNone/>
            </a:pPr>
            <a:r>
              <a:rPr lang="en-IN" dirty="0"/>
              <a:t>// Function to retrieve and display all course outcomes</a:t>
            </a:r>
          </a:p>
          <a:p>
            <a:pPr marL="139700" indent="0">
              <a:buNone/>
            </a:pPr>
            <a:r>
              <a:rPr lang="en-IN" dirty="0"/>
              <a:t>void </a:t>
            </a:r>
            <a:r>
              <a:rPr lang="en-IN" dirty="0" err="1"/>
              <a:t>retrieve_outcomes</a:t>
            </a:r>
            <a:r>
              <a:rPr lang="en-IN" dirty="0"/>
              <a:t>();</a:t>
            </a:r>
          </a:p>
          <a:p>
            <a:pPr marL="139700" indent="0">
              <a:buNone/>
            </a:pPr>
            <a:endParaRPr lang="en-IN" dirty="0"/>
          </a:p>
          <a:p>
            <a:pPr marL="139700" indent="0">
              <a:buNone/>
            </a:pPr>
            <a:r>
              <a:rPr lang="en-IN" dirty="0"/>
              <a:t>// Function to update an existing course outcome</a:t>
            </a:r>
          </a:p>
          <a:p>
            <a:pPr marL="139700" indent="0">
              <a:buNone/>
            </a:pPr>
            <a:r>
              <a:rPr lang="en-IN" dirty="0"/>
              <a:t>void </a:t>
            </a:r>
            <a:r>
              <a:rPr lang="en-IN" dirty="0" err="1"/>
              <a:t>update_outcome</a:t>
            </a:r>
            <a:r>
              <a:rPr lang="en-IN" dirty="0"/>
              <a:t>();</a:t>
            </a:r>
          </a:p>
          <a:p>
            <a:pPr marL="139700" indent="0">
              <a:buNone/>
            </a:pPr>
            <a:endParaRPr lang="en-IN" dirty="0"/>
          </a:p>
          <a:p>
            <a:pPr marL="139700" indent="0">
              <a:buNone/>
            </a:pPr>
            <a:r>
              <a:rPr lang="en-IN" dirty="0"/>
              <a:t>// Function to delete a specific course outcome</a:t>
            </a:r>
          </a:p>
          <a:p>
            <a:pPr marL="139700" indent="0">
              <a:buNone/>
            </a:pPr>
            <a:r>
              <a:rPr lang="en-IN" dirty="0"/>
              <a:t>void </a:t>
            </a:r>
            <a:r>
              <a:rPr lang="en-IN" dirty="0" err="1"/>
              <a:t>delete_outcome</a:t>
            </a:r>
            <a:r>
              <a:rPr lang="en-IN" dirty="0"/>
              <a:t>();</a:t>
            </a:r>
          </a:p>
          <a:p>
            <a:pPr marL="139700" indent="0">
              <a:buNone/>
            </a:pPr>
            <a:endParaRPr lang="en-IN" dirty="0"/>
          </a:p>
          <a:p>
            <a:pPr marL="13970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93E5D9D3-9607-80D8-0FCF-4874D7218E62}"/>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61B97EEB-89A9-D29D-6E7D-856AD9DDA676}"/>
              </a:ext>
            </a:extLst>
          </p:cNvPr>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2" name="Text Placeholder 1">
            <a:extLst>
              <a:ext uri="{FF2B5EF4-FFF2-40B4-BE49-F238E27FC236}">
                <a16:creationId xmlns:a16="http://schemas.microsoft.com/office/drawing/2014/main" id="{09DAB542-3262-85FE-9D40-AEA953E771D2}"/>
              </a:ext>
            </a:extLst>
          </p:cNvPr>
          <p:cNvSpPr>
            <a:spLocks noGrp="1"/>
          </p:cNvSpPr>
          <p:nvPr>
            <p:ph type="body" idx="1"/>
          </p:nvPr>
        </p:nvSpPr>
        <p:spPr/>
        <p:txBody>
          <a:bodyPr>
            <a:normAutofit fontScale="40000" lnSpcReduction="20000"/>
          </a:bodyPr>
          <a:lstStyle/>
          <a:p>
            <a:pPr marL="139700" indent="0">
              <a:buNone/>
            </a:pPr>
            <a:r>
              <a:rPr lang="en-IN" dirty="0"/>
              <a:t>// Main function to display the menu and handle user choices</a:t>
            </a:r>
          </a:p>
          <a:p>
            <a:pPr marL="139700" indent="0">
              <a:buNone/>
            </a:pPr>
            <a:r>
              <a:rPr lang="en-IN" dirty="0"/>
              <a:t>int main() {</a:t>
            </a:r>
          </a:p>
          <a:p>
            <a:pPr marL="139700" indent="0">
              <a:buNone/>
            </a:pPr>
            <a:r>
              <a:rPr lang="en-IN" dirty="0"/>
              <a:t>    int choice;</a:t>
            </a:r>
          </a:p>
          <a:p>
            <a:pPr marL="139700" indent="0">
              <a:buNone/>
            </a:pPr>
            <a:r>
              <a:rPr lang="en-IN" dirty="0"/>
              <a:t>    </a:t>
            </a:r>
            <a:r>
              <a:rPr lang="en-IN" dirty="0" err="1"/>
              <a:t>load_outcomes_from_file</a:t>
            </a:r>
            <a:r>
              <a:rPr lang="en-IN" dirty="0"/>
              <a:t>();</a:t>
            </a:r>
          </a:p>
          <a:p>
            <a:pPr marL="139700" indent="0">
              <a:buNone/>
            </a:pPr>
            <a:endParaRPr lang="en-IN" dirty="0"/>
          </a:p>
          <a:p>
            <a:pPr marL="139700" indent="0">
              <a:buNone/>
            </a:pPr>
            <a:r>
              <a:rPr lang="en-IN" dirty="0"/>
              <a:t>    while (1) {</a:t>
            </a:r>
          </a:p>
          <a:p>
            <a:pPr marL="139700" indent="0">
              <a:buNone/>
            </a:pPr>
            <a:r>
              <a:rPr lang="en-IN" dirty="0"/>
              <a:t>        </a:t>
            </a:r>
            <a:r>
              <a:rPr lang="en-IN" dirty="0" err="1"/>
              <a:t>printf</a:t>
            </a:r>
            <a:r>
              <a:rPr lang="en-IN" dirty="0"/>
              <a:t>("\</a:t>
            </a:r>
            <a:r>
              <a:rPr lang="en-IN" dirty="0" err="1"/>
              <a:t>nCourse</a:t>
            </a:r>
            <a:r>
              <a:rPr lang="en-IN" dirty="0"/>
              <a:t> Outcome Management System\n");</a:t>
            </a:r>
          </a:p>
          <a:p>
            <a:pPr marL="139700" indent="0">
              <a:buNone/>
            </a:pPr>
            <a:r>
              <a:rPr lang="en-IN" dirty="0"/>
              <a:t>        </a:t>
            </a:r>
            <a:r>
              <a:rPr lang="en-IN" dirty="0" err="1"/>
              <a:t>printf</a:t>
            </a:r>
            <a:r>
              <a:rPr lang="en-IN" dirty="0"/>
              <a:t>("1. Create Course Outcome\n");</a:t>
            </a:r>
          </a:p>
          <a:p>
            <a:pPr marL="139700" indent="0">
              <a:buNone/>
            </a:pPr>
            <a:r>
              <a:rPr lang="en-IN" dirty="0"/>
              <a:t>        </a:t>
            </a:r>
            <a:r>
              <a:rPr lang="en-IN" dirty="0" err="1"/>
              <a:t>printf</a:t>
            </a:r>
            <a:r>
              <a:rPr lang="en-IN" dirty="0"/>
              <a:t>("2. Retrieve Course Outcomes\n");</a:t>
            </a:r>
          </a:p>
          <a:p>
            <a:pPr marL="139700" indent="0">
              <a:buNone/>
            </a:pPr>
            <a:r>
              <a:rPr lang="en-IN" dirty="0"/>
              <a:t>        </a:t>
            </a:r>
            <a:r>
              <a:rPr lang="en-IN" dirty="0" err="1"/>
              <a:t>printf</a:t>
            </a:r>
            <a:r>
              <a:rPr lang="en-IN" dirty="0"/>
              <a:t>("3. Update Course Outcome\n");</a:t>
            </a:r>
          </a:p>
          <a:p>
            <a:pPr marL="139700" indent="0">
              <a:buNone/>
            </a:pPr>
            <a:r>
              <a:rPr lang="en-IN" dirty="0"/>
              <a:t>        </a:t>
            </a:r>
            <a:r>
              <a:rPr lang="en-IN" dirty="0" err="1"/>
              <a:t>printf</a:t>
            </a:r>
            <a:r>
              <a:rPr lang="en-IN" dirty="0"/>
              <a:t>("4. Delete Course Outcome\n");</a:t>
            </a:r>
          </a:p>
          <a:p>
            <a:pPr marL="139700" indent="0">
              <a:buNone/>
            </a:pPr>
            <a:r>
              <a:rPr lang="en-IN" dirty="0"/>
              <a:t>        </a:t>
            </a:r>
            <a:r>
              <a:rPr lang="en-IN" dirty="0" err="1"/>
              <a:t>printf</a:t>
            </a:r>
            <a:r>
              <a:rPr lang="en-IN" dirty="0"/>
              <a:t>("5. Exit\n");</a:t>
            </a:r>
          </a:p>
          <a:p>
            <a:pPr marL="139700" indent="0">
              <a:buNone/>
            </a:pPr>
            <a:r>
              <a:rPr lang="en-IN" dirty="0"/>
              <a:t>        </a:t>
            </a:r>
            <a:r>
              <a:rPr lang="en-IN" dirty="0" err="1"/>
              <a:t>printf</a:t>
            </a:r>
            <a:r>
              <a:rPr lang="en-IN" dirty="0"/>
              <a:t>("Enter your choice: ");</a:t>
            </a:r>
          </a:p>
          <a:p>
            <a:pPr marL="139700" indent="0">
              <a:buNone/>
            </a:pPr>
            <a:r>
              <a:rPr lang="en-IN" dirty="0"/>
              <a:t>        </a:t>
            </a:r>
            <a:r>
              <a:rPr lang="en-IN" dirty="0" err="1"/>
              <a:t>scanf</a:t>
            </a:r>
            <a:r>
              <a:rPr lang="en-IN" dirty="0"/>
              <a:t>("%d", &amp;choice);</a:t>
            </a:r>
          </a:p>
          <a:p>
            <a:pPr marL="139700" indent="0">
              <a:buNone/>
            </a:pPr>
            <a:endParaRPr lang="en-IN" dirty="0"/>
          </a:p>
          <a:p>
            <a:pPr marL="139700" indent="0">
              <a:buNone/>
            </a:pPr>
            <a:r>
              <a:rPr lang="en-IN" dirty="0"/>
              <a:t>        switch (choice) {</a:t>
            </a:r>
          </a:p>
          <a:p>
            <a:pPr marL="139700" indent="0">
              <a:buNone/>
            </a:pPr>
            <a:r>
              <a:rPr lang="en-IN" dirty="0"/>
              <a:t>            case 1:</a:t>
            </a:r>
          </a:p>
          <a:p>
            <a:pPr marL="139700" indent="0">
              <a:buNone/>
            </a:pPr>
            <a:r>
              <a:rPr lang="en-IN" dirty="0"/>
              <a:t>                </a:t>
            </a:r>
            <a:r>
              <a:rPr lang="en-IN" dirty="0" err="1"/>
              <a:t>create_outcome</a:t>
            </a:r>
            <a:r>
              <a:rPr lang="en-IN" dirty="0"/>
              <a:t>();</a:t>
            </a:r>
          </a:p>
          <a:p>
            <a:pPr marL="139700" indent="0">
              <a:buNone/>
            </a:pPr>
            <a:r>
              <a:rPr lang="en-IN" dirty="0"/>
              <a:t>                break;</a:t>
            </a:r>
          </a:p>
          <a:p>
            <a:pPr marL="139700" indent="0">
              <a:buNone/>
            </a:pPr>
            <a:r>
              <a:rPr lang="en-IN" dirty="0"/>
              <a:t>            case 2:</a:t>
            </a:r>
          </a:p>
          <a:p>
            <a:pPr marL="139700" indent="0">
              <a:buNone/>
            </a:pPr>
            <a:r>
              <a:rPr lang="en-IN" dirty="0"/>
              <a:t>                </a:t>
            </a:r>
            <a:r>
              <a:rPr lang="en-IN" dirty="0" err="1"/>
              <a:t>retrieve_outcomes</a:t>
            </a:r>
            <a:r>
              <a:rPr lang="en-IN" dirty="0"/>
              <a:t>();</a:t>
            </a:r>
          </a:p>
          <a:p>
            <a:pPr marL="139700" indent="0">
              <a:buNone/>
            </a:pPr>
            <a:r>
              <a:rPr lang="en-IN" dirty="0"/>
              <a:t>                break;</a:t>
            </a:r>
          </a:p>
          <a:p>
            <a:pPr marL="139700" indent="0">
              <a:buNone/>
            </a:pPr>
            <a:r>
              <a:rPr lang="en-IN" dirty="0"/>
              <a:t>            case 3:</a:t>
            </a:r>
          </a:p>
          <a:p>
            <a:pPr marL="139700" indent="0">
              <a:buNone/>
            </a:pPr>
            <a:r>
              <a:rPr lang="en-IN" dirty="0"/>
              <a:t>                </a:t>
            </a:r>
            <a:r>
              <a:rPr lang="en-IN" dirty="0" err="1"/>
              <a:t>update_outcome</a:t>
            </a:r>
            <a:r>
              <a:rPr lang="en-IN" dirty="0"/>
              <a:t>();</a:t>
            </a:r>
          </a:p>
          <a:p>
            <a:pPr marL="139700" indent="0">
              <a:buNone/>
            </a:pPr>
            <a:r>
              <a:rPr lang="en-IN" dirty="0"/>
              <a:t>                break;</a:t>
            </a:r>
          </a:p>
          <a:p>
            <a:pPr marL="139700" indent="0">
              <a:buNone/>
            </a:pPr>
            <a:r>
              <a:rPr lang="en-IN" dirty="0"/>
              <a:t>            case 4:</a:t>
            </a:r>
          </a:p>
          <a:p>
            <a:pPr marL="139700" indent="0">
              <a:buNone/>
            </a:pPr>
            <a:r>
              <a:rPr lang="en-IN" dirty="0"/>
              <a:t>                </a:t>
            </a:r>
            <a:r>
              <a:rPr lang="en-IN" dirty="0" err="1"/>
              <a:t>delete_outcome</a:t>
            </a:r>
            <a:r>
              <a:rPr lang="en-IN" dirty="0"/>
              <a:t>();</a:t>
            </a:r>
          </a:p>
          <a:p>
            <a:pPr marL="139700" indent="0">
              <a:buNone/>
            </a:pPr>
            <a:r>
              <a:rPr lang="en-IN" dirty="0"/>
              <a:t>                break;</a:t>
            </a:r>
          </a:p>
          <a:p>
            <a:pPr marL="139700" indent="0">
              <a:buNone/>
            </a:pPr>
            <a:r>
              <a:rPr lang="en-IN" dirty="0"/>
              <a:t>            case 5:</a:t>
            </a:r>
          </a:p>
          <a:p>
            <a:pPr marL="139700" indent="0">
              <a:buNone/>
            </a:pPr>
            <a:r>
              <a:rPr lang="en-IN" dirty="0"/>
              <a:t>                </a:t>
            </a:r>
            <a:r>
              <a:rPr lang="en-IN" dirty="0" err="1"/>
              <a:t>printf</a:t>
            </a:r>
            <a:r>
              <a:rPr lang="en-IN" dirty="0"/>
              <a:t>("Exiting the program.\n");</a:t>
            </a:r>
          </a:p>
          <a:p>
            <a:pPr marL="139700" indent="0">
              <a:buNone/>
            </a:pPr>
            <a:r>
              <a:rPr lang="en-IN" dirty="0"/>
              <a:t>                return 0;</a:t>
            </a:r>
          </a:p>
          <a:p>
            <a:pPr marL="139700" indent="0">
              <a:buNone/>
            </a:pPr>
            <a:r>
              <a:rPr lang="en-IN" dirty="0"/>
              <a:t>            default:</a:t>
            </a:r>
          </a:p>
          <a:p>
            <a:pPr marL="139700" indent="0">
              <a:buNone/>
            </a:pPr>
            <a:r>
              <a:rPr lang="en-IN" dirty="0"/>
              <a:t>                </a:t>
            </a:r>
            <a:r>
              <a:rPr lang="en-IN" dirty="0" err="1"/>
              <a:t>printf</a:t>
            </a:r>
            <a:r>
              <a:rPr lang="en-IN" dirty="0"/>
              <a:t>("Invalid choice. Please try again.\n");</a:t>
            </a:r>
          </a:p>
          <a:p>
            <a:pPr marL="139700" indent="0">
              <a:buNone/>
            </a:pPr>
            <a:r>
              <a:rPr lang="en-IN" dirty="0"/>
              <a:t>        }</a:t>
            </a:r>
          </a:p>
          <a:p>
            <a:pPr marL="139700" indent="0">
              <a:buNone/>
            </a:pPr>
            <a:r>
              <a:rPr lang="en-IN" dirty="0"/>
              <a:t>    }</a:t>
            </a:r>
          </a:p>
          <a:p>
            <a:pPr marL="139700" indent="0">
              <a:buNone/>
            </a:pPr>
            <a:r>
              <a:rPr lang="en-IN" dirty="0"/>
              <a:t>    return 0;</a:t>
            </a:r>
          </a:p>
          <a:p>
            <a:pPr marL="139700" indent="0">
              <a:buNone/>
            </a:pPr>
            <a:r>
              <a:rPr lang="en-IN" dirty="0"/>
              <a:t>}</a:t>
            </a:r>
          </a:p>
          <a:p>
            <a:pPr marL="139700" indent="0">
              <a:buNone/>
            </a:pPr>
            <a:endParaRPr lang="en-IN" dirty="0"/>
          </a:p>
        </p:txBody>
      </p:sp>
    </p:spTree>
    <p:extLst>
      <p:ext uri="{BB962C8B-B14F-4D97-AF65-F5344CB8AC3E}">
        <p14:creationId xmlns:p14="http://schemas.microsoft.com/office/powerpoint/2010/main" val="5001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pic>
        <p:nvPicPr>
          <p:cNvPr id="2" name="Picture 1">
            <a:extLst>
              <a:ext uri="{FF2B5EF4-FFF2-40B4-BE49-F238E27FC236}">
                <a16:creationId xmlns:a16="http://schemas.microsoft.com/office/drawing/2014/main" id="{0160B2B1-F0BD-67AD-5066-C7ED3FE4ED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0175" y="1012634"/>
            <a:ext cx="1640755" cy="1957851"/>
          </a:xfrm>
          <a:prstGeom prst="rect">
            <a:avLst/>
          </a:prstGeom>
          <a:noFill/>
          <a:ln>
            <a:noFill/>
          </a:ln>
        </p:spPr>
      </p:pic>
      <p:pic>
        <p:nvPicPr>
          <p:cNvPr id="3" name="Picture 2">
            <a:extLst>
              <a:ext uri="{FF2B5EF4-FFF2-40B4-BE49-F238E27FC236}">
                <a16:creationId xmlns:a16="http://schemas.microsoft.com/office/drawing/2014/main" id="{FF94CC21-5DBA-5EE5-FFE0-C4810355A3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878" y="1017725"/>
            <a:ext cx="1694937" cy="1952760"/>
          </a:xfrm>
          <a:prstGeom prst="rect">
            <a:avLst/>
          </a:prstGeom>
          <a:noFill/>
          <a:ln>
            <a:noFill/>
          </a:ln>
        </p:spPr>
      </p:pic>
      <p:pic>
        <p:nvPicPr>
          <p:cNvPr id="4" name="Picture 3">
            <a:extLst>
              <a:ext uri="{FF2B5EF4-FFF2-40B4-BE49-F238E27FC236}">
                <a16:creationId xmlns:a16="http://schemas.microsoft.com/office/drawing/2014/main" id="{6EC79800-EF95-382A-3541-83E6603FBF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1134" y="997903"/>
            <a:ext cx="1878271" cy="1972582"/>
          </a:xfrm>
          <a:prstGeom prst="rect">
            <a:avLst/>
          </a:prstGeom>
          <a:noFill/>
          <a:ln>
            <a:noFill/>
          </a:ln>
        </p:spPr>
      </p:pic>
      <p:pic>
        <p:nvPicPr>
          <p:cNvPr id="5" name="Picture 4">
            <a:extLst>
              <a:ext uri="{FF2B5EF4-FFF2-40B4-BE49-F238E27FC236}">
                <a16:creationId xmlns:a16="http://schemas.microsoft.com/office/drawing/2014/main" id="{3825C6D6-767A-25E1-608C-1B6EC9DD833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0878" y="3205901"/>
            <a:ext cx="3074296" cy="1726680"/>
          </a:xfrm>
          <a:prstGeom prst="rect">
            <a:avLst/>
          </a:prstGeom>
          <a:noFill/>
          <a:ln>
            <a:noFill/>
          </a:ln>
        </p:spPr>
      </p:pic>
      <p:pic>
        <p:nvPicPr>
          <p:cNvPr id="6" name="Picture 5">
            <a:extLst>
              <a:ext uri="{FF2B5EF4-FFF2-40B4-BE49-F238E27FC236}">
                <a16:creationId xmlns:a16="http://schemas.microsoft.com/office/drawing/2014/main" id="{963ACF2F-A482-A21D-6813-E36924A062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43836" y="3205901"/>
            <a:ext cx="1996316" cy="1700089"/>
          </a:xfrm>
          <a:prstGeom prst="rect">
            <a:avLst/>
          </a:prstGeom>
          <a:noFill/>
          <a:ln>
            <a:noFill/>
          </a:ln>
        </p:spPr>
      </p:pic>
      <p:pic>
        <p:nvPicPr>
          <p:cNvPr id="7" name="Picture 6">
            <a:extLst>
              <a:ext uri="{FF2B5EF4-FFF2-40B4-BE49-F238E27FC236}">
                <a16:creationId xmlns:a16="http://schemas.microsoft.com/office/drawing/2014/main" id="{ABB7CCF2-895C-2FBE-6662-5B1262A03F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38814" y="3205901"/>
            <a:ext cx="1910712" cy="1682848"/>
          </a:xfrm>
          <a:prstGeom prst="rect">
            <a:avLst/>
          </a:prstGeom>
          <a:noFill/>
          <a:ln>
            <a:noFill/>
          </a:ln>
        </p:spPr>
      </p:pic>
      <p:pic>
        <p:nvPicPr>
          <p:cNvPr id="8" name="Picture 7">
            <a:extLst>
              <a:ext uri="{FF2B5EF4-FFF2-40B4-BE49-F238E27FC236}">
                <a16:creationId xmlns:a16="http://schemas.microsoft.com/office/drawing/2014/main" id="{4A2C9D6E-AC00-94CD-6AA5-B19F1B6D6E0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68474" y="936280"/>
            <a:ext cx="1918444" cy="19725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E6D6F0-50C8-F7B2-3901-4643BAE87532}"/>
            </a:ext>
          </a:extLst>
        </p:cNvPr>
        <p:cNvGrpSpPr/>
        <p:nvPr/>
      </p:nvGrpSpPr>
      <p:grpSpPr>
        <a:xfrm>
          <a:off x="0" y="0"/>
          <a:ext cx="0" cy="0"/>
          <a:chOff x="0" y="0"/>
          <a:chExt cx="0" cy="0"/>
        </a:xfrm>
      </p:grpSpPr>
      <p:sp>
        <p:nvSpPr>
          <p:cNvPr id="151" name="Google Shape;151;p28">
            <a:extLst>
              <a:ext uri="{FF2B5EF4-FFF2-40B4-BE49-F238E27FC236}">
                <a16:creationId xmlns:a16="http://schemas.microsoft.com/office/drawing/2014/main" id="{F93E6949-342C-C513-46D0-240128EAAE9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pic>
        <p:nvPicPr>
          <p:cNvPr id="13" name="Picture 12">
            <a:extLst>
              <a:ext uri="{FF2B5EF4-FFF2-40B4-BE49-F238E27FC236}">
                <a16:creationId xmlns:a16="http://schemas.microsoft.com/office/drawing/2014/main" id="{C3230823-9D25-CE41-89A2-9F410CB215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035" y="1086950"/>
            <a:ext cx="1820368" cy="1941064"/>
          </a:xfrm>
          <a:prstGeom prst="rect">
            <a:avLst/>
          </a:prstGeom>
          <a:noFill/>
          <a:ln>
            <a:noFill/>
          </a:ln>
        </p:spPr>
      </p:pic>
      <p:pic>
        <p:nvPicPr>
          <p:cNvPr id="14" name="Picture 13">
            <a:extLst>
              <a:ext uri="{FF2B5EF4-FFF2-40B4-BE49-F238E27FC236}">
                <a16:creationId xmlns:a16="http://schemas.microsoft.com/office/drawing/2014/main" id="{7F85C602-7182-8B82-B361-9D1F25E1AB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6917" y="1086950"/>
            <a:ext cx="1788259" cy="1887147"/>
          </a:xfrm>
          <a:prstGeom prst="rect">
            <a:avLst/>
          </a:prstGeom>
          <a:noFill/>
          <a:ln>
            <a:noFill/>
          </a:ln>
        </p:spPr>
      </p:pic>
      <p:pic>
        <p:nvPicPr>
          <p:cNvPr id="15" name="Picture 14">
            <a:extLst>
              <a:ext uri="{FF2B5EF4-FFF2-40B4-BE49-F238E27FC236}">
                <a16:creationId xmlns:a16="http://schemas.microsoft.com/office/drawing/2014/main" id="{3F70F52C-8783-D9F4-55AF-C3C3F6E899E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03690" y="1017725"/>
            <a:ext cx="1971646" cy="1995665"/>
          </a:xfrm>
          <a:prstGeom prst="rect">
            <a:avLst/>
          </a:prstGeom>
          <a:noFill/>
          <a:ln>
            <a:noFill/>
          </a:ln>
        </p:spPr>
      </p:pic>
      <p:pic>
        <p:nvPicPr>
          <p:cNvPr id="16" name="Picture 15">
            <a:extLst>
              <a:ext uri="{FF2B5EF4-FFF2-40B4-BE49-F238E27FC236}">
                <a16:creationId xmlns:a16="http://schemas.microsoft.com/office/drawing/2014/main" id="{DD3BD876-DF2B-8391-9F5D-335D1905868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6041" y="1017725"/>
            <a:ext cx="2086259" cy="1956372"/>
          </a:xfrm>
          <a:prstGeom prst="rect">
            <a:avLst/>
          </a:prstGeom>
          <a:noFill/>
          <a:ln>
            <a:noFill/>
          </a:ln>
        </p:spPr>
      </p:pic>
      <p:pic>
        <p:nvPicPr>
          <p:cNvPr id="17" name="Picture 16">
            <a:extLst>
              <a:ext uri="{FF2B5EF4-FFF2-40B4-BE49-F238E27FC236}">
                <a16:creationId xmlns:a16="http://schemas.microsoft.com/office/drawing/2014/main" id="{D29BA1F6-951B-AEA6-C014-74A31B8CC29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37383" y="3097239"/>
            <a:ext cx="2067325" cy="1887148"/>
          </a:xfrm>
          <a:prstGeom prst="rect">
            <a:avLst/>
          </a:prstGeom>
          <a:noFill/>
          <a:ln>
            <a:noFill/>
          </a:ln>
        </p:spPr>
      </p:pic>
      <p:pic>
        <p:nvPicPr>
          <p:cNvPr id="18" name="Picture 17">
            <a:extLst>
              <a:ext uri="{FF2B5EF4-FFF2-40B4-BE49-F238E27FC236}">
                <a16:creationId xmlns:a16="http://schemas.microsoft.com/office/drawing/2014/main" id="{B149B0DB-D14F-362B-3E06-DD5C4A52EF3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32989" y="3097239"/>
            <a:ext cx="1999516" cy="1887148"/>
          </a:xfrm>
          <a:prstGeom prst="rect">
            <a:avLst/>
          </a:prstGeom>
          <a:noFill/>
          <a:ln>
            <a:noFill/>
          </a:ln>
        </p:spPr>
      </p:pic>
    </p:spTree>
    <p:extLst>
      <p:ext uri="{BB962C8B-B14F-4D97-AF65-F5344CB8AC3E}">
        <p14:creationId xmlns:p14="http://schemas.microsoft.com/office/powerpoint/2010/main" val="334869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Course Outcome Management module efficiently handles course outcome records with CRUD operations, sorting, and searching, ensuring easy organization and access. Data persistence in course_outcome.txt supports consistent use, and the project highlights practical data management and algorithm comparisons.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Project</a:t>
            </a:r>
            <a:endParaRPr dirty="0"/>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Course Outcome Management module organizes course outcomes by providing create, view, update, and delete functions. It includes sorting and searching features for quick access, with data saved in course_outcome.txt for persistent storage. This project demonstrates efficient data handling and comparisons of sorting and searching methods.</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49" y="2098623"/>
            <a:ext cx="1893391" cy="6485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p>
        </p:txBody>
      </p:sp>
      <p:pic>
        <p:nvPicPr>
          <p:cNvPr id="2" name="Picture 1" descr="A diagram of a program&#10;&#10;Description automatically generated">
            <a:extLst>
              <a:ext uri="{FF2B5EF4-FFF2-40B4-BE49-F238E27FC236}">
                <a16:creationId xmlns:a16="http://schemas.microsoft.com/office/drawing/2014/main" id="{D82932B8-1B37-E7BA-F71C-A59D490A7EE6}"/>
              </a:ext>
            </a:extLst>
          </p:cNvPr>
          <p:cNvPicPr>
            <a:picLocks noChangeAspect="1"/>
          </p:cNvPicPr>
          <p:nvPr/>
        </p:nvPicPr>
        <p:blipFill>
          <a:blip r:embed="rId3"/>
          <a:stretch>
            <a:fillRect/>
          </a:stretch>
        </p:blipFill>
        <p:spPr>
          <a:xfrm>
            <a:off x="273730" y="1007836"/>
            <a:ext cx="8696325" cy="38100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C3FB537-2EBB-95A3-273E-79FF5EF27EC1}"/>
                  </a:ext>
                </a:extLst>
              </p14:cNvPr>
              <p14:cNvContentPartPr/>
              <p14:nvPr/>
            </p14:nvContentPartPr>
            <p14:xfrm>
              <a:off x="4848678" y="3576410"/>
              <a:ext cx="11339" cy="11339"/>
            </p14:xfrm>
          </p:contentPart>
        </mc:Choice>
        <mc:Fallback xmlns="">
          <p:pic>
            <p:nvPicPr>
              <p:cNvPr id="9" name="Ink 8">
                <a:extLst>
                  <a:ext uri="{FF2B5EF4-FFF2-40B4-BE49-F238E27FC236}">
                    <a16:creationId xmlns:a16="http://schemas.microsoft.com/office/drawing/2014/main" id="{9C3FB537-2EBB-95A3-273E-79FF5EF27EC1}"/>
                  </a:ext>
                </a:extLst>
              </p:cNvPr>
              <p:cNvPicPr/>
              <p:nvPr/>
            </p:nvPicPr>
            <p:blipFill>
              <a:blip r:embed="rId5"/>
              <a:stretch>
                <a:fillRect/>
              </a:stretch>
            </p:blipFill>
            <p:spPr>
              <a:xfrm>
                <a:off x="4281728" y="3009460"/>
                <a:ext cx="1133900" cy="1133900"/>
              </a:xfrm>
              <a:prstGeom prst="rect">
                <a:avLst/>
              </a:prstGeom>
            </p:spPr>
          </p:pic>
        </mc:Fallback>
      </mc:AlternateContent>
      <p:sp>
        <p:nvSpPr>
          <p:cNvPr id="13" name="Rectangle 12">
            <a:extLst>
              <a:ext uri="{FF2B5EF4-FFF2-40B4-BE49-F238E27FC236}">
                <a16:creationId xmlns:a16="http://schemas.microsoft.com/office/drawing/2014/main" id="{50F2D88D-E4DA-A910-7B25-4EA935886346}"/>
              </a:ext>
            </a:extLst>
          </p:cNvPr>
          <p:cNvSpPr/>
          <p:nvPr/>
        </p:nvSpPr>
        <p:spPr>
          <a:xfrm>
            <a:off x="4633658" y="3568776"/>
            <a:ext cx="1195942" cy="11315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Module Description : Course Outcome</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IN" sz="1800" dirty="0">
                <a:effectLst/>
                <a:latin typeface="+mj-lt"/>
                <a:ea typeface="Arial" panose="020B0604020202020204" pitchFamily="34" charset="0"/>
              </a:rPr>
              <a:t>This Course Outcome Management System module is designed to perform operations on course outcomes data, which include creating, updating, retrieving, and deleting records (commonly referred to as CRUD operations). This module serves as a complete solution for managing course outcome data, with flexible options for CRUD operations, sorting, and searching, ensuring both efficiency and ease of use for users</a:t>
            </a:r>
            <a:endParaRPr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t>Course </a:t>
            </a:r>
            <a:r>
              <a:rPr lang="en" dirty="0" err="1"/>
              <a:t>Outcome:Field</a:t>
            </a:r>
            <a:r>
              <a:rPr lang="en" dirty="0"/>
              <a:t>/table details</a:t>
            </a:r>
            <a:endParaRPr dirty="0"/>
          </a:p>
        </p:txBody>
      </p:sp>
      <p:graphicFrame>
        <p:nvGraphicFramePr>
          <p:cNvPr id="2" name="Table 1">
            <a:extLst>
              <a:ext uri="{FF2B5EF4-FFF2-40B4-BE49-F238E27FC236}">
                <a16:creationId xmlns:a16="http://schemas.microsoft.com/office/drawing/2014/main" id="{1EC31BE2-A52E-8EF3-1D9D-C79E027E06A0}"/>
              </a:ext>
            </a:extLst>
          </p:cNvPr>
          <p:cNvGraphicFramePr>
            <a:graphicFrameLocks noGrp="1"/>
          </p:cNvGraphicFramePr>
          <p:nvPr>
            <p:extLst>
              <p:ext uri="{D42A27DB-BD31-4B8C-83A1-F6EECF244321}">
                <p14:modId xmlns:p14="http://schemas.microsoft.com/office/powerpoint/2010/main" val="3857395442"/>
              </p:ext>
            </p:extLst>
          </p:nvPr>
        </p:nvGraphicFramePr>
        <p:xfrm>
          <a:off x="862641" y="1283179"/>
          <a:ext cx="7358403" cy="3245628"/>
        </p:xfrm>
        <a:graphic>
          <a:graphicData uri="http://schemas.openxmlformats.org/drawingml/2006/table">
            <a:tbl>
              <a:tblPr firstRow="1" bandRow="1">
                <a:tableStyleId>{7186C3C6-7761-4431-AAB2-9C7727C0EC04}</a:tableStyleId>
              </a:tblPr>
              <a:tblGrid>
                <a:gridCol w="3585882">
                  <a:extLst>
                    <a:ext uri="{9D8B030D-6E8A-4147-A177-3AD203B41FA5}">
                      <a16:colId xmlns:a16="http://schemas.microsoft.com/office/drawing/2014/main" val="3574540492"/>
                    </a:ext>
                  </a:extLst>
                </a:gridCol>
                <a:gridCol w="3772521">
                  <a:extLst>
                    <a:ext uri="{9D8B030D-6E8A-4147-A177-3AD203B41FA5}">
                      <a16:colId xmlns:a16="http://schemas.microsoft.com/office/drawing/2014/main" val="4039771257"/>
                    </a:ext>
                  </a:extLst>
                </a:gridCol>
              </a:tblGrid>
              <a:tr h="540938">
                <a:tc>
                  <a:txBody>
                    <a:bodyPr/>
                    <a:lstStyle/>
                    <a:p>
                      <a:r>
                        <a:rPr lang="en-US" dirty="0"/>
                        <a:t>Field Name</a:t>
                      </a:r>
                    </a:p>
                  </a:txBody>
                  <a:tcPr/>
                </a:tc>
                <a:tc>
                  <a:txBody>
                    <a:bodyPr/>
                    <a:lstStyle/>
                    <a:p>
                      <a:r>
                        <a:rPr lang="en-US" dirty="0"/>
                        <a:t>Data Type</a:t>
                      </a:r>
                    </a:p>
                  </a:txBody>
                  <a:tcPr/>
                </a:tc>
                <a:extLst>
                  <a:ext uri="{0D108BD9-81ED-4DB2-BD59-A6C34878D82A}">
                    <a16:rowId xmlns:a16="http://schemas.microsoft.com/office/drawing/2014/main" val="3591119997"/>
                  </a:ext>
                </a:extLst>
              </a:tr>
              <a:tr h="540938">
                <a:tc>
                  <a:txBody>
                    <a:bodyPr/>
                    <a:lstStyle/>
                    <a:p>
                      <a:r>
                        <a:rPr lang="en-US" dirty="0" err="1"/>
                        <a:t>cour_out_code</a:t>
                      </a:r>
                    </a:p>
                  </a:txBody>
                  <a:tcPr/>
                </a:tc>
                <a:tc>
                  <a:txBody>
                    <a:bodyPr/>
                    <a:lstStyle/>
                    <a:p>
                      <a:r>
                        <a:rPr lang="en-US" dirty="0"/>
                        <a:t>string</a:t>
                      </a:r>
                    </a:p>
                  </a:txBody>
                  <a:tcPr/>
                </a:tc>
                <a:extLst>
                  <a:ext uri="{0D108BD9-81ED-4DB2-BD59-A6C34878D82A}">
                    <a16:rowId xmlns:a16="http://schemas.microsoft.com/office/drawing/2014/main" val="4113456534"/>
                  </a:ext>
                </a:extLst>
              </a:tr>
              <a:tr h="540938">
                <a:tc>
                  <a:txBody>
                    <a:bodyPr/>
                    <a:lstStyle/>
                    <a:p>
                      <a:r>
                        <a:rPr lang="en-US" dirty="0" err="1"/>
                        <a:t>cour_id</a:t>
                      </a:r>
                    </a:p>
                  </a:txBody>
                  <a:tcPr/>
                </a:tc>
                <a:tc>
                  <a:txBody>
                    <a:bodyPr/>
                    <a:lstStyle/>
                    <a:p>
                      <a:r>
                        <a:rPr lang="en-US" dirty="0"/>
                        <a:t>string</a:t>
                      </a:r>
                    </a:p>
                  </a:txBody>
                  <a:tcPr/>
                </a:tc>
                <a:extLst>
                  <a:ext uri="{0D108BD9-81ED-4DB2-BD59-A6C34878D82A}">
                    <a16:rowId xmlns:a16="http://schemas.microsoft.com/office/drawing/2014/main" val="3040967422"/>
                  </a:ext>
                </a:extLst>
              </a:tr>
              <a:tr h="540938">
                <a:tc>
                  <a:txBody>
                    <a:bodyPr/>
                    <a:lstStyle/>
                    <a:p>
                      <a:r>
                        <a:rPr lang="en-US" dirty="0" err="1"/>
                        <a:t>bloom_id</a:t>
                      </a:r>
                    </a:p>
                  </a:txBody>
                  <a:tcPr/>
                </a:tc>
                <a:tc>
                  <a:txBody>
                    <a:bodyPr/>
                    <a:lstStyle/>
                    <a:p>
                      <a:r>
                        <a:rPr lang="en-US" dirty="0"/>
                        <a:t>string</a:t>
                      </a:r>
                    </a:p>
                  </a:txBody>
                  <a:tcPr/>
                </a:tc>
                <a:extLst>
                  <a:ext uri="{0D108BD9-81ED-4DB2-BD59-A6C34878D82A}">
                    <a16:rowId xmlns:a16="http://schemas.microsoft.com/office/drawing/2014/main" val="1964717204"/>
                  </a:ext>
                </a:extLst>
              </a:tr>
              <a:tr h="540938">
                <a:tc>
                  <a:txBody>
                    <a:bodyPr/>
                    <a:lstStyle/>
                    <a:p>
                      <a:r>
                        <a:rPr lang="en-US" dirty="0" err="1"/>
                        <a:t>e_proficiency</a:t>
                      </a:r>
                    </a:p>
                  </a:txBody>
                  <a:tcPr/>
                </a:tc>
                <a:tc>
                  <a:txBody>
                    <a:bodyPr/>
                    <a:lstStyle/>
                    <a:p>
                      <a:r>
                        <a:rPr lang="en-US" dirty="0"/>
                        <a:t>float</a:t>
                      </a:r>
                    </a:p>
                  </a:txBody>
                  <a:tcPr/>
                </a:tc>
                <a:extLst>
                  <a:ext uri="{0D108BD9-81ED-4DB2-BD59-A6C34878D82A}">
                    <a16:rowId xmlns:a16="http://schemas.microsoft.com/office/drawing/2014/main" val="1107010927"/>
                  </a:ext>
                </a:extLst>
              </a:tr>
              <a:tr h="540938">
                <a:tc>
                  <a:txBody>
                    <a:bodyPr/>
                    <a:lstStyle/>
                    <a:p>
                      <a:r>
                        <a:rPr lang="en-US" dirty="0" err="1"/>
                        <a:t>e_attainment</a:t>
                      </a:r>
                    </a:p>
                  </a:txBody>
                  <a:tcPr/>
                </a:tc>
                <a:tc>
                  <a:txBody>
                    <a:bodyPr/>
                    <a:lstStyle/>
                    <a:p>
                      <a:r>
                        <a:rPr lang="en-US" dirty="0"/>
                        <a:t>float</a:t>
                      </a:r>
                    </a:p>
                  </a:txBody>
                  <a:tcPr/>
                </a:tc>
                <a:extLst>
                  <a:ext uri="{0D108BD9-81ED-4DB2-BD59-A6C34878D82A}">
                    <a16:rowId xmlns:a16="http://schemas.microsoft.com/office/drawing/2014/main" val="17845632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buSzPct val="39285"/>
            </a:pPr>
            <a:r>
              <a:rPr lang="en" dirty="0"/>
              <a:t>Course </a:t>
            </a:r>
            <a:r>
              <a:rPr lang="en" dirty="0" err="1"/>
              <a:t>Outcome:Programming</a:t>
            </a:r>
            <a:r>
              <a:rPr lang="en" dirty="0"/>
              <a:t> Details</a:t>
            </a: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rPr>
              <a:t>File name:</a:t>
            </a:r>
            <a:r>
              <a:rPr lang="en" dirty="0">
                <a:solidFill>
                  <a:schemeClr val="dk1"/>
                </a:solidFill>
              </a:rPr>
              <a:t>course_outcome.txt</a:t>
            </a: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Create:</a:t>
            </a:r>
            <a:r>
              <a:rPr lang="en" sz="1800" dirty="0">
                <a:solidFill>
                  <a:schemeClr val="dk1"/>
                </a:solidFill>
              </a:rPr>
              <a:t>Team_unity_create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err="1">
                <a:solidFill>
                  <a:schemeClr val="dk1"/>
                </a:solidFill>
              </a:rPr>
              <a:t>Update:</a:t>
            </a:r>
            <a:r>
              <a:rPr lang="en" sz="1800" dirty="0" err="1">
                <a:solidFill>
                  <a:schemeClr val="dk1"/>
                </a:solidFill>
              </a:rPr>
              <a:t>Team_unity_update</a:t>
            </a:r>
            <a:endParaRPr sz="1800" dirty="0" err="1">
              <a:solidFill>
                <a:schemeClr val="dk1"/>
              </a:solidFill>
            </a:endParaRPr>
          </a:p>
          <a:p>
            <a:pPr marL="914400" lvl="1" indent="-342900" algn="l" rtl="0">
              <a:spcBef>
                <a:spcPts val="0"/>
              </a:spcBef>
              <a:spcAft>
                <a:spcPts val="0"/>
              </a:spcAft>
              <a:buClr>
                <a:schemeClr val="dk1"/>
              </a:buClr>
              <a:buSzPts val="1800"/>
              <a:buChar char="○"/>
            </a:pPr>
            <a:r>
              <a:rPr lang="en" sz="1800" b="1" dirty="0" err="1">
                <a:solidFill>
                  <a:schemeClr val="dk1"/>
                </a:solidFill>
              </a:rPr>
              <a:t>Retrieve:</a:t>
            </a:r>
            <a:r>
              <a:rPr lang="en" sz="1800" dirty="0" err="1">
                <a:solidFill>
                  <a:schemeClr val="dk1"/>
                </a:solidFill>
              </a:rPr>
              <a:t>Team_unity_retrive</a:t>
            </a:r>
            <a:endParaRPr sz="1800" dirty="0" err="1">
              <a:solidFill>
                <a:schemeClr val="dk1"/>
              </a:solidFill>
            </a:endParaRPr>
          </a:p>
          <a:p>
            <a:pPr marL="914400" lvl="1" indent="-342900" algn="l" rtl="0">
              <a:spcBef>
                <a:spcPts val="0"/>
              </a:spcBef>
              <a:spcAft>
                <a:spcPts val="0"/>
              </a:spcAft>
              <a:buClr>
                <a:schemeClr val="dk1"/>
              </a:buClr>
              <a:buSzPts val="1800"/>
              <a:buChar char="○"/>
            </a:pPr>
            <a:r>
              <a:rPr lang="en" sz="1800" b="1" dirty="0" err="1">
                <a:solidFill>
                  <a:schemeClr val="dk1"/>
                </a:solidFill>
              </a:rPr>
              <a:t>Delete:</a:t>
            </a:r>
            <a:r>
              <a:rPr lang="en" sz="1800" dirty="0" err="1">
                <a:solidFill>
                  <a:schemeClr val="dk1"/>
                </a:solidFill>
              </a:rPr>
              <a:t>Team_unity_delete</a:t>
            </a:r>
            <a:endParaRPr sz="1800" dirty="0" err="1">
              <a:solidFill>
                <a:schemeClr val="dk1"/>
              </a:solidFill>
            </a:endParaRPr>
          </a:p>
          <a:p>
            <a:pPr lvl="1" indent="-342900">
              <a:buClr>
                <a:schemeClr val="dk1"/>
              </a:buClr>
              <a:buSzPts val="1800"/>
            </a:pPr>
            <a:r>
              <a:rPr lang="en" sz="1800" b="1" dirty="0">
                <a:solidFill>
                  <a:schemeClr val="dk1"/>
                </a:solidFill>
              </a:rPr>
              <a:t>Sorting:(</a:t>
            </a:r>
            <a:r>
              <a:rPr lang="en" sz="1800" b="1" dirty="0" err="1">
                <a:solidFill>
                  <a:schemeClr val="dk1"/>
                </a:solidFill>
              </a:rPr>
              <a:t>i</a:t>
            </a:r>
            <a:r>
              <a:rPr lang="en" sz="1800" b="1" dirty="0">
                <a:solidFill>
                  <a:schemeClr val="dk1"/>
                </a:solidFill>
              </a:rPr>
              <a:t>)</a:t>
            </a:r>
            <a:r>
              <a:rPr lang="en" sz="1800" dirty="0" err="1">
                <a:solidFill>
                  <a:schemeClr val="dk1"/>
                </a:solidFill>
              </a:rPr>
              <a:t>Team_unity_bubble_sort</a:t>
            </a:r>
            <a:br>
              <a:rPr lang="en" sz="1800" dirty="0">
                <a:solidFill>
                  <a:schemeClr val="dk1"/>
                </a:solidFill>
              </a:rPr>
            </a:br>
            <a:r>
              <a:rPr lang="en" sz="1800" dirty="0">
                <a:solidFill>
                  <a:schemeClr val="dk1"/>
                </a:solidFill>
              </a:rPr>
              <a:t>      (ii)</a:t>
            </a:r>
            <a:r>
              <a:rPr lang="en" sz="1800" dirty="0" err="1">
                <a:solidFill>
                  <a:schemeClr val="dk1"/>
                </a:solidFill>
              </a:rPr>
              <a:t>Team_unity_quick_sort</a:t>
            </a:r>
          </a:p>
          <a:p>
            <a:pPr lvl="1" indent="-342900">
              <a:buClr>
                <a:schemeClr val="dk1"/>
              </a:buClr>
              <a:buSzPts val="1800"/>
            </a:pPr>
            <a:r>
              <a:rPr lang="en" sz="1800" b="1" dirty="0">
                <a:solidFill>
                  <a:schemeClr val="dk1"/>
                </a:solidFill>
              </a:rPr>
              <a:t>Searching:</a:t>
            </a:r>
            <a:r>
              <a:rPr lang="en" sz="1800" dirty="0">
                <a:solidFill>
                  <a:schemeClr val="dk1"/>
                </a:solidFill>
              </a:rPr>
              <a:t>(</a:t>
            </a:r>
            <a:r>
              <a:rPr lang="en" sz="1800" dirty="0" err="1">
                <a:solidFill>
                  <a:schemeClr val="dk1"/>
                </a:solidFill>
              </a:rPr>
              <a:t>i</a:t>
            </a:r>
            <a:r>
              <a:rPr lang="en" sz="1800" dirty="0">
                <a:solidFill>
                  <a:schemeClr val="dk1"/>
                </a:solidFill>
              </a:rPr>
              <a:t>)</a:t>
            </a:r>
            <a:r>
              <a:rPr lang="en" sz="1800" dirty="0" err="1">
                <a:solidFill>
                  <a:schemeClr val="dk1"/>
                </a:solidFill>
              </a:rPr>
              <a:t>Team_unity_linear_search</a:t>
            </a:r>
            <a:br>
              <a:rPr lang="en-US" dirty="0"/>
            </a:br>
            <a:r>
              <a:rPr lang="en" sz="1800" dirty="0">
                <a:solidFill>
                  <a:schemeClr val="dk1"/>
                </a:solidFill>
              </a:rPr>
              <a:t>               (ii)</a:t>
            </a:r>
            <a:r>
              <a:rPr lang="en" sz="1800" dirty="0" err="1">
                <a:solidFill>
                  <a:schemeClr val="dk1"/>
                </a:solidFill>
              </a:rPr>
              <a:t>Team_unity_binary_search</a:t>
            </a:r>
            <a:r>
              <a:rPr lang="en" sz="1800" dirty="0">
                <a:solidFill>
                  <a:schemeClr val="dk1"/>
                </a:solidFill>
              </a:rPr>
              <a:t>       </a:t>
            </a:r>
          </a:p>
          <a:p>
            <a:pPr marL="914400" lvl="1" indent="-342900" algn="l" rtl="0">
              <a:spcBef>
                <a:spcPts val="0"/>
              </a:spcBef>
              <a:spcAft>
                <a:spcPts val="0"/>
              </a:spcAft>
              <a:buClr>
                <a:schemeClr val="dk1"/>
              </a:buClr>
              <a:buSzPts val="1800"/>
              <a:buChar char="○"/>
            </a:pPr>
            <a:r>
              <a:rPr lang="en" sz="1800" b="1" dirty="0" err="1">
                <a:solidFill>
                  <a:schemeClr val="dk1"/>
                </a:solidFill>
              </a:rPr>
              <a:t>Storing:</a:t>
            </a:r>
            <a:r>
              <a:rPr lang="en" sz="1800" dirty="0" err="1">
                <a:solidFill>
                  <a:schemeClr val="dk1"/>
                </a:solidFill>
              </a:rPr>
              <a:t>Team_unity_storing</a:t>
            </a:r>
            <a:endParaRPr sz="1800" dirty="0" err="1">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buSzPct val="39285"/>
            </a:pPr>
            <a:r>
              <a:rPr lang="en" dirty="0"/>
              <a:t>Course </a:t>
            </a:r>
            <a:r>
              <a:rPr lang="en" dirty="0" err="1"/>
              <a:t>Outcome:Programming</a:t>
            </a:r>
            <a:r>
              <a:rPr lang="en" dirty="0"/>
              <a:t> Details</a:t>
            </a:r>
            <a:endParaRPr dirty="0"/>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lvl="2" indent="-342900">
              <a:buClr>
                <a:schemeClr val="dk1"/>
              </a:buClr>
              <a:buSzPts val="1800"/>
            </a:pPr>
            <a:r>
              <a:rPr lang="en" sz="1800" dirty="0">
                <a:solidFill>
                  <a:schemeClr val="dk1"/>
                </a:solidFill>
              </a:rPr>
              <a:t>For Searching-(</a:t>
            </a:r>
            <a:r>
              <a:rPr lang="en" sz="1800" dirty="0" err="1">
                <a:solidFill>
                  <a:schemeClr val="dk1"/>
                </a:solidFill>
              </a:rPr>
              <a:t>i</a:t>
            </a:r>
            <a:r>
              <a:rPr lang="en" sz="1800" dirty="0">
                <a:solidFill>
                  <a:schemeClr val="dk1"/>
                </a:solidFill>
              </a:rPr>
              <a:t>)Team_unity_Compare_Search_linear</a:t>
            </a:r>
            <a:endParaRPr sz="1800" dirty="0">
              <a:solidFill>
                <a:schemeClr val="dk1"/>
              </a:solidFill>
            </a:endParaRPr>
          </a:p>
          <a:p>
            <a:pPr lvl="2" indent="-342900">
              <a:lnSpc>
                <a:spcPct val="114999"/>
              </a:lnSpc>
              <a:buClr>
                <a:schemeClr val="dk1"/>
              </a:buClr>
              <a:buSzPts val="1800"/>
            </a:pPr>
            <a:r>
              <a:rPr lang="en" sz="1800" dirty="0">
                <a:solidFill>
                  <a:schemeClr val="dk1"/>
                </a:solidFill>
              </a:rPr>
              <a:t>                       (ii)</a:t>
            </a:r>
            <a:r>
              <a:rPr lang="en" sz="1800" dirty="0" err="1">
                <a:solidFill>
                  <a:schemeClr val="dk1"/>
                </a:solidFill>
              </a:rPr>
              <a:t>Team_unity_Compare_Search_binary</a:t>
            </a:r>
          </a:p>
          <a:p>
            <a:pPr lvl="2" indent="-342900">
              <a:buClr>
                <a:schemeClr val="dk1"/>
              </a:buClr>
              <a:buSzPts val="1800"/>
            </a:pPr>
            <a:r>
              <a:rPr lang="en" sz="1800" dirty="0">
                <a:solidFill>
                  <a:schemeClr val="dk1"/>
                </a:solidFill>
              </a:rPr>
              <a:t>For Sorting-(</a:t>
            </a:r>
            <a:r>
              <a:rPr lang="en" sz="1800" dirty="0" err="1">
                <a:solidFill>
                  <a:schemeClr val="dk1"/>
                </a:solidFill>
              </a:rPr>
              <a:t>i</a:t>
            </a:r>
            <a:r>
              <a:rPr lang="en" sz="1800" dirty="0">
                <a:solidFill>
                  <a:schemeClr val="dk1"/>
                </a:solidFill>
              </a:rPr>
              <a:t>)</a:t>
            </a:r>
            <a:r>
              <a:rPr lang="en" sz="1800" dirty="0" err="1">
                <a:solidFill>
                  <a:schemeClr val="dk1"/>
                </a:solidFill>
              </a:rPr>
              <a:t>Team_unity_Compare_sorting_bubble</a:t>
            </a:r>
            <a:br>
              <a:rPr lang="en" sz="1800" dirty="0">
                <a:solidFill>
                  <a:schemeClr val="dk1"/>
                </a:solidFill>
              </a:rPr>
            </a:br>
            <a:r>
              <a:rPr lang="en" sz="1800" dirty="0">
                <a:solidFill>
                  <a:schemeClr val="dk1"/>
                </a:solidFill>
              </a:rPr>
              <a:t>                   (ii)Team_unity_Compare_sorting_quick</a:t>
            </a:r>
          </a:p>
          <a:p>
            <a:pPr marL="914400" lvl="1"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r>
              <a:rPr lang="en" sz="1800" dirty="0" err="1">
                <a:solidFill>
                  <a:schemeClr val="dk1"/>
                </a:solidFill>
              </a:rPr>
              <a:t>Team_unity_complexity_Search</a:t>
            </a:r>
            <a:endParaRPr sz="1800" dirty="0" err="1">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r>
              <a:rPr lang="en" sz="1800" dirty="0" err="1">
                <a:solidFill>
                  <a:schemeClr val="dk1"/>
                </a:solidFill>
              </a:rPr>
              <a:t>Team_unity_complexity_sorting</a:t>
            </a:r>
            <a:endParaRPr sz="1800" dirty="0" err="1">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Course Outcome:Programming Details</a:t>
            </a:r>
            <a:endParaRPr dirty="0"/>
          </a:p>
          <a:p>
            <a:pPr marL="0" lvl="0" indent="0" algn="l" rtl="0">
              <a:spcBef>
                <a:spcPts val="0"/>
              </a:spcBef>
              <a:spcAft>
                <a:spcPts val="0"/>
              </a:spcAft>
              <a:buNone/>
            </a:pP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r>
              <a:rPr lang="en" sz="1800" dirty="0" err="1">
                <a:solidFill>
                  <a:schemeClr val="dk1"/>
                </a:solidFill>
              </a:rPr>
              <a:t>Team_unity_Search_algorithm_details</a:t>
            </a:r>
            <a:endParaRPr sz="1800" dirty="0" err="1">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r>
              <a:rPr lang="en" sz="1800" dirty="0" err="1">
                <a:solidFill>
                  <a:schemeClr val="dk1"/>
                </a:solidFill>
              </a:rPr>
              <a:t>Team_unity_sort_algorithm_details</a:t>
            </a:r>
            <a:endParaRPr sz="1800" dirty="0" err="1">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File name to be used is:-course_outcome.txt</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t>Course Outcome: Sorting Algorithm used</a:t>
            </a:r>
            <a:endParaRPr dirty="0"/>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nSpc>
                <a:spcPct val="114999"/>
              </a:lnSpc>
            </a:pPr>
            <a:r>
              <a:rPr lang="en" dirty="0"/>
              <a:t>Bubble Sort</a:t>
            </a:r>
            <a:endParaRPr lang="en-US" dirty="0"/>
          </a:p>
          <a:p>
            <a:pPr marL="457200" lvl="0" indent="-342900" algn="l" rtl="0">
              <a:spcBef>
                <a:spcPts val="0"/>
              </a:spcBef>
              <a:spcAft>
                <a:spcPts val="0"/>
              </a:spcAft>
              <a:buSzPts val="1800"/>
              <a:buChar char="●"/>
            </a:pPr>
            <a:r>
              <a:rPr lang="en" dirty="0"/>
              <a:t>Algorithm:</a:t>
            </a:r>
            <a:endParaRPr dirty="0"/>
          </a:p>
          <a:p>
            <a:pPr marL="914400" lvl="1" indent="-317500" algn="l" rtl="0">
              <a:spcBef>
                <a:spcPts val="0"/>
              </a:spcBef>
              <a:spcAft>
                <a:spcPts val="0"/>
              </a:spcAft>
              <a:buSzPts val="1400"/>
              <a:buChar char="○"/>
            </a:pPr>
            <a:r>
              <a:rPr lang="en" dirty="0"/>
              <a:t>Step-1:</a:t>
            </a:r>
            <a:r>
              <a:rPr lang="en-US" dirty="0"/>
              <a:t>Start from the first element and compare each pair of adjacent elements.</a:t>
            </a:r>
          </a:p>
          <a:p>
            <a:pPr marL="914400" lvl="1" indent="-317500" algn="l" rtl="0">
              <a:spcBef>
                <a:spcPts val="0"/>
              </a:spcBef>
              <a:spcAft>
                <a:spcPts val="0"/>
              </a:spcAft>
              <a:buSzPts val="1400"/>
              <a:buChar char="○"/>
            </a:pPr>
            <a:r>
              <a:rPr lang="en-US" dirty="0"/>
              <a:t>Step-2:If the current element is greater than the next, swap them.</a:t>
            </a:r>
          </a:p>
          <a:p>
            <a:pPr marL="914400" lvl="1" indent="-317500" algn="l" rtl="0">
              <a:spcBef>
                <a:spcPts val="0"/>
              </a:spcBef>
              <a:spcAft>
                <a:spcPts val="0"/>
              </a:spcAft>
              <a:buSzPts val="1400"/>
              <a:buChar char="○"/>
            </a:pPr>
            <a:r>
              <a:rPr lang="en-US" dirty="0"/>
              <a:t>Step-3:Repeat this process for each pair of adjacent elements.</a:t>
            </a:r>
          </a:p>
          <a:p>
            <a:pPr marL="914400" lvl="1" indent="-317500" algn="l" rtl="0">
              <a:spcBef>
                <a:spcPts val="0"/>
              </a:spcBef>
              <a:spcAft>
                <a:spcPts val="0"/>
              </a:spcAft>
              <a:buSzPts val="1400"/>
              <a:buChar char="○"/>
            </a:pPr>
            <a:r>
              <a:rPr lang="en-US" dirty="0"/>
              <a:t>Step-4:After each full pass, the largest unsorted element "bubbles up" to its correct position at the end.</a:t>
            </a:r>
          </a:p>
          <a:p>
            <a:pPr marL="914400" lvl="1" indent="-317500" algn="l" rtl="0">
              <a:spcBef>
                <a:spcPts val="0"/>
              </a:spcBef>
              <a:spcAft>
                <a:spcPts val="0"/>
              </a:spcAft>
              <a:buSzPts val="1400"/>
              <a:buChar char="○"/>
            </a:pPr>
            <a:r>
              <a:rPr lang="en-US" dirty="0"/>
              <a:t>Step-5:Continue until no more swaps are needed, indicating the list is sorted.</a:t>
            </a:r>
            <a:endParaRPr dirty="0"/>
          </a:p>
          <a:p>
            <a:pPr marL="596900" lvl="1" indent="0" algn="l" rtl="0">
              <a:spcBef>
                <a:spcPts val="0"/>
              </a:spcBef>
              <a:spcAft>
                <a:spcPts val="0"/>
              </a:spcAft>
              <a:buSzPts val="14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1317</Words>
  <Application>Microsoft Office PowerPoint</Application>
  <PresentationFormat>On-screen Show (16:9)</PresentationFormat>
  <Paragraphs>182</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DAA PROJECT IMPLEMENTATION</vt:lpstr>
      <vt:lpstr>Introduction to Project</vt:lpstr>
      <vt:lpstr>Architecture Diagram</vt:lpstr>
      <vt:lpstr>Module Description : Course Outcome</vt:lpstr>
      <vt:lpstr>Course Outcome:Field/table details</vt:lpstr>
      <vt:lpstr>Course Outcome:Programming Details</vt:lpstr>
      <vt:lpstr>Course Outcome:Programming Details </vt:lpstr>
      <vt:lpstr>Course Outcome:Programming Details </vt:lpstr>
      <vt:lpstr>Course Outcome: Sorting Algorithm used</vt:lpstr>
      <vt:lpstr>Course Outcome: Sorting Algorithm used</vt:lpstr>
      <vt:lpstr>Course Outcome: Time Complexity of Sorting Algorithm</vt:lpstr>
      <vt:lpstr>Course Outcome: Searching Algorithm used</vt:lpstr>
      <vt:lpstr>Course Outcome: Searching Algorithm used</vt:lpstr>
      <vt:lpstr>Course Outcome: Time Complexity of Searching Algorithm</vt:lpstr>
      <vt:lpstr>Sample Source Code</vt:lpstr>
      <vt:lpstr>Sample Source Code</vt:lpstr>
      <vt:lpstr>Sample Screen Shots</vt:lpstr>
      <vt:lpstr>Sample Screen 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Teja Bitra</dc:creator>
  <cp:lastModifiedBy>Bharat Bitra</cp:lastModifiedBy>
  <cp:revision>216</cp:revision>
  <dcterms:modified xsi:type="dcterms:W3CDTF">2024-11-08T19:28:00Z</dcterms:modified>
</cp:coreProperties>
</file>