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erriweather Light"/>
      <p:regular r:id="rId23"/>
      <p:bold r:id="rId24"/>
      <p:italic r:id="rId25"/>
      <p:boldItalic r:id="rId26"/>
    </p:embeddedFont>
    <p:embeddedFont>
      <p:font typeface="Lora"/>
      <p:regular r:id="rId27"/>
      <p:bold r:id="rId28"/>
      <p:italic r:id="rId29"/>
      <p:boldItalic r:id="rId30"/>
    </p:embeddedFont>
    <p:embeddedFont>
      <p:font typeface="EB Garamond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209626-275E-4710-854D-EA6E8A3813CC}">
  <a:tblStyle styleId="{37209626-275E-4710-854D-EA6E8A381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Light-bold.fntdata"/><Relationship Id="rId23" Type="http://schemas.openxmlformats.org/officeDocument/2006/relationships/font" Target="fonts/Merriweather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Light-boldItalic.fntdata"/><Relationship Id="rId25" Type="http://schemas.openxmlformats.org/officeDocument/2006/relationships/font" Target="fonts/MerriweatherLight-italic.fntdata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BGaramond-regular.fntdata"/><Relationship Id="rId30" Type="http://schemas.openxmlformats.org/officeDocument/2006/relationships/font" Target="fonts/Lora-boldItalic.fntdata"/><Relationship Id="rId11" Type="http://schemas.openxmlformats.org/officeDocument/2006/relationships/slide" Target="slides/slide5.xml"/><Relationship Id="rId33" Type="http://schemas.openxmlformats.org/officeDocument/2006/relationships/font" Target="fonts/EBGaramond-italic.fntdata"/><Relationship Id="rId10" Type="http://schemas.openxmlformats.org/officeDocument/2006/relationships/slide" Target="slides/slide4.xml"/><Relationship Id="rId32" Type="http://schemas.openxmlformats.org/officeDocument/2006/relationships/font" Target="fonts/EBGaramond-bold.fntdata"/><Relationship Id="rId13" Type="http://schemas.openxmlformats.org/officeDocument/2006/relationships/slide" Target="slides/slide7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6.xml"/><Relationship Id="rId34" Type="http://schemas.openxmlformats.org/officeDocument/2006/relationships/font" Target="fonts/EBGaramond-bold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6d2aa622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6d2aa622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fae1b6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fae1b6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6d2aa622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6d2aa622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c06c775f16748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c06c775f16748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6d2aa622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6d2aa622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fae1b6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6fae1b6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1439006708362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1439006708362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6d2aa622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6d2aa622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d2aa6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6d2aa6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143900670836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143900670836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d2aa6f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d2aa6f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d2aa62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d2aa62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fae1b6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fae1b6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d2aa6f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d2aa6f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d2aa622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d2aa62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ceef81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ceef81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22173" r="22681" t="0"/>
          <a:stretch/>
        </p:blipFill>
        <p:spPr>
          <a:xfrm>
            <a:off x="8380950" y="88125"/>
            <a:ext cx="731700" cy="56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haratbrijwasi/Major-Project-1-GLA-UNIVERSITY-/blob/main/Arduino%20code.txt" TargetMode="External"/><Relationship Id="rId4" Type="http://schemas.openxmlformats.org/officeDocument/2006/relationships/hyperlink" Target="https://github.com/bharatbrijwasi/Major-Project-1-GLA-UNIVERSITY-" TargetMode="External"/><Relationship Id="rId5" Type="http://schemas.openxmlformats.org/officeDocument/2006/relationships/hyperlink" Target="https://github.com/bharatbrijwasi/Major-Project-1-GLA-UNIVERSITY-/blob/main/Google%20Spreadsheet%20Code.tx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gleadservices.com/pagead/aclk?sa=L&amp;ai=DChcSEwjewvT-gtn0AhUXVWAKHRZZCdUYABAHGgJ0bQ&amp;ae=2&amp;ohost=www.google.com&amp;cid=CAESQeD2Vr6uFp69cmxYbxlZLIrctn8C9NXfS8OjnsfUtlK9OF7v_ycD3gXqcFG-fikWbt0yLBAHohkk_vR-21JR8MB4&amp;sig=AOD64_1u21Y0ipg1S8E61nCYkJy1a7inHg&amp;ctype=5&amp;q=&amp;ved=2ahUKEwj5luj-gtn0AhXOrVYBHQT9DhIQ9aACegQIARAR&amp;adurl=" TargetMode="External"/><Relationship Id="rId4" Type="http://schemas.openxmlformats.org/officeDocument/2006/relationships/hyperlink" Target="https://www.google.com/aclk?sa=l&amp;ai=DChcSEwia3tKlhNn0AhWgmGYCHahqAc0YABABGgJzbQ&amp;sig=AOD64_2VNX4vxkoXLYU74bd-2sWu5nQcdw&amp;ctype=5&amp;q=&amp;ved=0ahUKEwiw8MilhNn0AhX3sFYBHRYMAhIQww8IsAc&amp;adurl=" TargetMode="External"/><Relationship Id="rId9" Type="http://schemas.openxmlformats.org/officeDocument/2006/relationships/hyperlink" Target="https://www.google.com/aclk?sa=l&amp;ai=DChcSEwjhsu61hdn0AhXvk2YCHaEnCq4YABABGgJzbQ&amp;sig=AOD64_2z2BSAVSYkgdGonBAq5TFYDZkIqQ&amp;ctype=5&amp;q=&amp;ved=0ahUKEwiA5ui1hdn0AhVNzzgGHdijACkQww8ItQc&amp;adurl=" TargetMode="External"/><Relationship Id="rId5" Type="http://schemas.openxmlformats.org/officeDocument/2006/relationships/hyperlink" Target="https://www.googleadservices.com/pagead/aclk?sa=L&amp;ai=DChcSEwjP_pLQg9n0AhUI2JYKHQCeC8UYABAEGgJ0bA&amp;ae=2&amp;ohost=www.google.com&amp;cid=CAESQeD2gQEKrZyKl9wmij3eLjZoi4dOeYQ0ZzV-4LZSlgCyVhARxc7sVizzWN5u5ZYlC3NWn6Cf7AtOg7XvUW79WZRJ&amp;sig=AOD64_3gOmJ29hD0MloH9Vjonx-BSP6JOg&amp;ctype=5&amp;q=&amp;ved=2ahUKEwiviYjQg9n0AhU1h1YBHWShBxMQ9aACegQIARBH&amp;adurl=" TargetMode="External"/><Relationship Id="rId6" Type="http://schemas.openxmlformats.org/officeDocument/2006/relationships/hyperlink" Target="https://www.google.com/aclk?sa=l&amp;ai=DChcSEwip7_HIhNn0AhXPmmYCHWWhCdYYABABGgJzbQ&amp;sig=AOD64_3ZMh_my7juMqBvKGQnEngCbAwePw&amp;ctype=5&amp;q=&amp;ved=0ahUKEwi92tvIhNn0AhVGsVYBHWkYCBEQww8I1Ac&amp;adurl=" TargetMode="External"/><Relationship Id="rId7" Type="http://schemas.openxmlformats.org/officeDocument/2006/relationships/hyperlink" Target="https://www.google.com/aclk?sa=l&amp;ai=DChcSEwju2cvyhNn0AhVgmmYCHZRfDxAYABABGgJzbQ&amp;sig=AOD64_2At8JIZio1LZL1rYeuqCgqsX-ETQ&amp;ctype=5&amp;q=&amp;ved=0ahUKEwjomcTyhNn0AhXdrlYBHb9WBhEQww8ItQc&amp;adurl=" TargetMode="External"/><Relationship Id="rId8" Type="http://schemas.openxmlformats.org/officeDocument/2006/relationships/hyperlink" Target="https://www.google.com/aclk?sa=l&amp;ai=DChcSEwiPj_mOhdn0AhX0k2YCHWeoC5UYABABGgJzbQ&amp;sig=AOD64_0U1cD8RsrN49MifCABF37-fY6cAw&amp;ctype=5&amp;q=&amp;ved=0ahUKEwjYzvGOhdn0AhWHslYBHSCsBxMQww8I-gc&amp;adurl=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9" Type="http://schemas.openxmlformats.org/officeDocument/2006/relationships/slide" Target="/ppt/slides/slide4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4.xml"/><Relationship Id="rId8" Type="http://schemas.openxmlformats.org/officeDocument/2006/relationships/slide" Target="/ppt/slides/slide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3.jpg"/><Relationship Id="rId8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10.png"/><Relationship Id="rId7" Type="http://schemas.openxmlformats.org/officeDocument/2006/relationships/image" Target="../media/image14.jp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1984350" y="1502900"/>
            <a:ext cx="6693025" cy="226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66666"/>
                </a:solidFill>
              </a:rPr>
              <a:t>MAJOR - P</a:t>
            </a:r>
            <a:r>
              <a:rPr b="1" lang="en" sz="2700">
                <a:solidFill>
                  <a:srgbClr val="666666"/>
                </a:solidFill>
              </a:rPr>
              <a:t>ROJECT ON</a:t>
            </a:r>
            <a:endParaRPr b="1" sz="2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</a:rPr>
              <a:t>WEATHER </a:t>
            </a:r>
            <a:r>
              <a:rPr b="1" lang="en" sz="2700">
                <a:solidFill>
                  <a:srgbClr val="666666"/>
                </a:solidFill>
              </a:rPr>
              <a:t>FORECAST USING IOT &amp; ML</a:t>
            </a:r>
            <a:endParaRPr b="1" sz="2700">
              <a:solidFill>
                <a:srgbClr val="666666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54560" y="2960200"/>
            <a:ext cx="52731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10200000" dist="152400">
              <a:srgbClr val="CCCCCC">
                <a:alpha val="27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98075" y="1188525"/>
            <a:ext cx="3962700" cy="21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Arduino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Google Sheet Code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65900" y="282600"/>
            <a:ext cx="434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</a:rPr>
              <a:t>Project Code</a:t>
            </a:r>
            <a:endParaRPr sz="3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23"/>
          <p:cNvGraphicFramePr/>
          <p:nvPr/>
        </p:nvGraphicFramePr>
        <p:xfrm>
          <a:off x="129234" y="1001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{37209626-275E-4710-854D-EA6E8A3813CC}</a:tableStyleId>
              </a:tblPr>
              <a:tblGrid>
                <a:gridCol w="385725"/>
                <a:gridCol w="1751475"/>
                <a:gridCol w="913575"/>
                <a:gridCol w="1046075"/>
                <a:gridCol w="1314550"/>
                <a:gridCol w="1078875"/>
                <a:gridCol w="1199875"/>
                <a:gridCol w="1324625"/>
              </a:tblGrid>
              <a:tr h="3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S.N</a:t>
                      </a:r>
                      <a:endParaRPr sz="9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 of Components</a:t>
                      </a:r>
                      <a:endParaRPr sz="9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Unit price</a:t>
                      </a:r>
                      <a:endParaRPr sz="9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</a:t>
                      </a:r>
                      <a:endParaRPr sz="9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Vendor Name</a:t>
                      </a:r>
                      <a:endParaRPr sz="9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Link of Vendor</a:t>
                      </a:r>
                      <a:endParaRPr sz="9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Life Span</a:t>
                      </a:r>
                      <a:endParaRPr sz="9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Power(kwh)/month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NodeMCU</a:t>
                      </a:r>
                      <a:endParaRPr sz="1000">
                        <a:solidFill>
                          <a:srgbClr val="434343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218.00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218.00(1x)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electronicscomp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click here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Wind Dir. &amp; Speed Sensor</a:t>
                      </a:r>
                      <a:endParaRPr sz="1000">
                        <a:solidFill>
                          <a:srgbClr val="434343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4799.00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4799</a:t>
                      </a: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.00(1x)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Robo.in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click here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DHT11</a:t>
                      </a:r>
                      <a:endParaRPr sz="1000">
                        <a:solidFill>
                          <a:srgbClr val="434343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125.00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125.00(1x)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electronicscomp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click here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Barometer</a:t>
                      </a:r>
                      <a:endParaRPr sz="1000">
                        <a:solidFill>
                          <a:srgbClr val="434343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54</a:t>
                      </a: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.00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54</a:t>
                      </a: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.00(1x)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electronicscomp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click here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Rainfall Sensor</a:t>
                      </a:r>
                      <a:endParaRPr sz="1000">
                        <a:solidFill>
                          <a:srgbClr val="434343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99</a:t>
                      </a: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.00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99</a:t>
                      </a: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.00(1x)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Robo.in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7"/>
                        </a:rPr>
                        <a:t>click here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breadboard</a:t>
                      </a:r>
                      <a:endParaRPr sz="1000">
                        <a:solidFill>
                          <a:srgbClr val="434343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65</a:t>
                      </a: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.00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65</a:t>
                      </a: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.00(1x)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electronicscomp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8"/>
                        </a:rPr>
                        <a:t>click here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Jumper wire</a:t>
                      </a:r>
                      <a:endParaRPr sz="1000">
                        <a:solidFill>
                          <a:srgbClr val="434343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49.00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147.00(1x)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electronicscomp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9"/>
                        </a:rPr>
                        <a:t>click here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–-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3"/>
          <p:cNvGraphicFramePr/>
          <p:nvPr/>
        </p:nvGraphicFramePr>
        <p:xfrm>
          <a:off x="543650" y="454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{37209626-275E-4710-854D-EA6E8A3813CC}</a:tableStyleId>
              </a:tblPr>
              <a:tblGrid>
                <a:gridCol w="1776575"/>
                <a:gridCol w="926675"/>
                <a:gridCol w="970375"/>
              </a:tblGrid>
              <a:tr h="2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Estimated Cost(Rs)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5408.00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5507.00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3"/>
          <p:cNvSpPr txBox="1"/>
          <p:nvPr/>
        </p:nvSpPr>
        <p:spPr>
          <a:xfrm>
            <a:off x="335750" y="143350"/>
            <a:ext cx="2323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F9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Pricing table</a:t>
            </a:r>
            <a:endParaRPr sz="1700">
              <a:solidFill>
                <a:srgbClr val="BF90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111600" y="459525"/>
            <a:ext cx="3579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erriweather"/>
                <a:ea typeface="Merriweather"/>
                <a:cs typeface="Merriweather"/>
                <a:sym typeface="Merriweather"/>
              </a:rPr>
              <a:t>Hardware Components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7724200" y="454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{37209626-275E-4710-854D-EA6E8A3813CC}</a:tableStyleId>
              </a:tblPr>
              <a:tblGrid>
                <a:gridCol w="1343625"/>
              </a:tblGrid>
              <a:tr h="35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0.00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2527675" y="1580325"/>
            <a:ext cx="16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solidFill>
                  <a:srgbClr val="9900FF"/>
                </a:solidFill>
              </a:rPr>
              <a:t>Software</a:t>
            </a:r>
            <a:endParaRPr sz="2620">
              <a:solidFill>
                <a:srgbClr val="9900FF"/>
              </a:solidFill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2424275" y="2153025"/>
            <a:ext cx="1616700" cy="17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Studio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Sheet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 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221750" y="2153025"/>
            <a:ext cx="39012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4144375" y="1580325"/>
            <a:ext cx="39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Language</a:t>
            </a:r>
            <a:endParaRPr>
              <a:solidFill>
                <a:srgbClr val="9900FF"/>
              </a:solidFill>
            </a:endParaRPr>
          </a:p>
        </p:txBody>
      </p:sp>
      <p:cxnSp>
        <p:nvCxnSpPr>
          <p:cNvPr id="203" name="Google Shape;203;p24"/>
          <p:cNvCxnSpPr/>
          <p:nvPr/>
        </p:nvCxnSpPr>
        <p:spPr>
          <a:xfrm>
            <a:off x="4092675" y="1770500"/>
            <a:ext cx="0" cy="2067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0" y="11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{37209626-275E-4710-854D-EA6E8A3813CC}</a:tableStyleId>
              </a:tblPr>
              <a:tblGrid>
                <a:gridCol w="721025"/>
                <a:gridCol w="2479725"/>
                <a:gridCol w="1133625"/>
                <a:gridCol w="1146925"/>
                <a:gridCol w="3662700"/>
              </a:tblGrid>
              <a:tr h="42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S.N</a:t>
                      </a: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Components</a:t>
                      </a: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Monthly</a:t>
                      </a: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Yearly</a:t>
                      </a: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Remark</a:t>
                      </a: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Hardware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5507.00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These hardware can run several years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Software/ cloud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0.00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0.00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We use open source 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platforms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internet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.00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240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0.00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May be vary with time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Electricity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Installation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Maintenance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Deployment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--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25"/>
          <p:cNvSpPr/>
          <p:nvPr/>
        </p:nvSpPr>
        <p:spPr>
          <a:xfrm>
            <a:off x="0" y="119425"/>
            <a:ext cx="6318100" cy="8341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Overall pricing</a:t>
            </a:r>
            <a:endParaRPr sz="16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Cost Estimate</a:t>
            </a:r>
            <a:endParaRPr b="1" sz="2500">
              <a:solidFill>
                <a:srgbClr val="CC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211" name="Google Shape;211;p25"/>
          <p:cNvGraphicFramePr/>
          <p:nvPr/>
        </p:nvGraphicFramePr>
        <p:xfrm>
          <a:off x="3200750" y="460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{37209626-275E-4710-854D-EA6E8A3813CC}</a:tableStyleId>
              </a:tblPr>
              <a:tblGrid>
                <a:gridCol w="1076700"/>
                <a:gridCol w="120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7907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Google Shape;212;p25"/>
          <p:cNvGraphicFramePr/>
          <p:nvPr/>
        </p:nvGraphicFramePr>
        <p:xfrm>
          <a:off x="5405100" y="452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{37209626-275E-4710-854D-EA6E8A3813CC}</a:tableStyleId>
              </a:tblPr>
              <a:tblGrid>
                <a:gridCol w="362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Some cost of the project module not added</a:t>
                      </a:r>
                      <a:endParaRPr sz="1300">
                        <a:highlight>
                          <a:srgbClr val="FFFF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26"/>
          <p:cNvGraphicFramePr/>
          <p:nvPr/>
        </p:nvGraphicFramePr>
        <p:xfrm>
          <a:off x="770375" y="1195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{37209626-275E-4710-854D-EA6E8A3813CC}</a:tableStyleId>
              </a:tblPr>
              <a:tblGrid>
                <a:gridCol w="1775650"/>
                <a:gridCol w="2663475"/>
                <a:gridCol w="1388450"/>
                <a:gridCol w="1775650"/>
              </a:tblGrid>
              <a:tr h="46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Phase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Activities</a:t>
                      </a:r>
                      <a:endParaRPr b="1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Status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Remark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74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Project requirement analysis</a:t>
                      </a:r>
                      <a:r>
                        <a:rPr lang="en" sz="1600">
                          <a:solidFill>
                            <a:srgbClr val="0000FF"/>
                          </a:solidFill>
                        </a:rPr>
                        <a:t> </a:t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10% of project done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1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Project Design &amp;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Prototyping</a:t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20% of project done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71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chemeClr val="hlink"/>
                          </a:solidFill>
                          <a:hlinkClick action="ppaction://hlinksldjump" r:id="rId6"/>
                        </a:rPr>
                        <a:t>Project Development and Code</a:t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running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60% of project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46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chemeClr val="hlink"/>
                          </a:solidFill>
                          <a:hlinkClick action="ppaction://hlinksldjump" r:id="rId7"/>
                        </a:rPr>
                        <a:t>Project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hlinkClick action="ppaction://hlinksldjump" r:id="rId8"/>
                        </a:rPr>
                        <a:t>Deployment</a:t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Pending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80% of project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46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chemeClr val="hlink"/>
                          </a:solidFill>
                          <a:hlinkClick action="ppaction://hlinksldjump" r:id="rId9"/>
                        </a:rPr>
                        <a:t>Project Testing </a:t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Pending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100% of project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26"/>
          <p:cNvSpPr txBox="1"/>
          <p:nvPr/>
        </p:nvSpPr>
        <p:spPr>
          <a:xfrm>
            <a:off x="770375" y="260000"/>
            <a:ext cx="3626700" cy="63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666666"/>
                </a:solidFill>
              </a:rPr>
              <a:t>Project Gantt chart</a:t>
            </a:r>
            <a:endParaRPr sz="2900">
              <a:solidFill>
                <a:srgbClr val="666666"/>
              </a:solidFill>
            </a:endParaRPr>
          </a:p>
        </p:txBody>
      </p:sp>
      <p:cxnSp>
        <p:nvCxnSpPr>
          <p:cNvPr id="219" name="Google Shape;219;p26"/>
          <p:cNvCxnSpPr/>
          <p:nvPr/>
        </p:nvCxnSpPr>
        <p:spPr>
          <a:xfrm>
            <a:off x="828150" y="813925"/>
            <a:ext cx="30750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768900" y="368825"/>
            <a:ext cx="64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666666"/>
                </a:solidFill>
              </a:rPr>
              <a:t>Application Areas.</a:t>
            </a:r>
            <a:endParaRPr b="1" sz="2720">
              <a:solidFill>
                <a:srgbClr val="666666"/>
              </a:solidFill>
            </a:endParaRPr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692700" y="1304875"/>
            <a:ext cx="66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❖"/>
            </a:pPr>
            <a:r>
              <a:rPr lang="en" sz="1900">
                <a:solidFill>
                  <a:srgbClr val="0000FF"/>
                </a:solidFill>
              </a:rPr>
              <a:t>Agriculture  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❖"/>
            </a:pPr>
            <a:r>
              <a:rPr lang="en" sz="1900">
                <a:solidFill>
                  <a:srgbClr val="0000FF"/>
                </a:solidFill>
              </a:rPr>
              <a:t>Sports  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❖"/>
            </a:pPr>
            <a:r>
              <a:rPr lang="en" sz="1900">
                <a:solidFill>
                  <a:srgbClr val="0000FF"/>
                </a:solidFill>
              </a:rPr>
              <a:t>Tourism  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❖"/>
            </a:pPr>
            <a:r>
              <a:rPr lang="en" sz="1900">
                <a:solidFill>
                  <a:srgbClr val="0000FF"/>
                </a:solidFill>
              </a:rPr>
              <a:t>Air Traffic  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❖"/>
            </a:pPr>
            <a:r>
              <a:rPr lang="en" sz="1900">
                <a:solidFill>
                  <a:srgbClr val="0000FF"/>
                </a:solidFill>
              </a:rPr>
              <a:t>Marine and Forestry  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❖"/>
            </a:pPr>
            <a:r>
              <a:rPr lang="en" sz="1900">
                <a:solidFill>
                  <a:srgbClr val="0000FF"/>
                </a:solidFill>
              </a:rPr>
              <a:t>Manufacturing Industries at Cloudy side </a:t>
            </a:r>
            <a:endParaRPr sz="1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/>
          <p:nvPr/>
        </p:nvSpPr>
        <p:spPr>
          <a:xfrm>
            <a:off x="3023900" y="1150850"/>
            <a:ext cx="5464800" cy="1915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80000"/>
                </a:solidFill>
              </a:rPr>
              <a:t>THANK YOU !</a:t>
            </a:r>
            <a:endParaRPr b="1" sz="27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For Your Attention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 flipH="1">
            <a:off x="3035000" y="1727600"/>
            <a:ext cx="4500" cy="768000"/>
          </a:xfrm>
          <a:prstGeom prst="straightConnector1">
            <a:avLst/>
          </a:prstGeom>
          <a:noFill/>
          <a:ln cap="flat" cmpd="sng" w="2286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8"/>
          <p:cNvCxnSpPr/>
          <p:nvPr/>
        </p:nvCxnSpPr>
        <p:spPr>
          <a:xfrm flipH="1" rot="10800000">
            <a:off x="3224700" y="2107850"/>
            <a:ext cx="22410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302200"/>
            <a:ext cx="1168375" cy="393600"/>
          </a:xfrm>
          <a:prstGeom prst="flowChartProcess">
            <a:avLst/>
          </a:prstGeom>
          <a:solidFill>
            <a:srgbClr val="1155CC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Group-</a:t>
            </a:r>
            <a:r>
              <a:rPr b="1" lang="en" sz="1500">
                <a:solidFill>
                  <a:srgbClr val="FFFFFF"/>
                </a:solidFill>
              </a:rPr>
              <a:t>22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100475" y="136388"/>
            <a:ext cx="6943050" cy="725200"/>
          </a:xfrm>
          <a:prstGeom prst="flowChartProcess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B0F00"/>
                </a:solidFill>
              </a:rPr>
              <a:t>MEET </a:t>
            </a:r>
            <a:r>
              <a:rPr b="1" lang="en" sz="2500" u="sng">
                <a:solidFill>
                  <a:srgbClr val="5B0F00"/>
                </a:solidFill>
              </a:rPr>
              <a:t>OUR</a:t>
            </a:r>
            <a:r>
              <a:rPr b="1" lang="en" sz="2500">
                <a:solidFill>
                  <a:srgbClr val="5B0F00"/>
                </a:solidFill>
              </a:rPr>
              <a:t> TEAM</a:t>
            </a:r>
            <a:endParaRPr b="1" sz="2500">
              <a:solidFill>
                <a:srgbClr val="5B0F00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168375" y="695800"/>
            <a:ext cx="7829400" cy="2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531300" y="861600"/>
            <a:ext cx="4137425" cy="4010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Bharat Sharma (</a:t>
            </a:r>
            <a:r>
              <a:rPr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191599003)</a:t>
            </a:r>
            <a:endParaRPr sz="1800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Merriweather"/>
                <a:ea typeface="Merriweather"/>
                <a:cs typeface="Merriweather"/>
                <a:sym typeface="Merriweather"/>
              </a:rPr>
              <a:t>Role :</a:t>
            </a:r>
            <a:r>
              <a:rPr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Team Lead, Model Building, Model Deployment, Project Documentation</a:t>
            </a:r>
            <a:endParaRPr sz="18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Mohit Sharma (191599011)</a:t>
            </a:r>
            <a:endParaRPr sz="1800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Merriweather"/>
                <a:ea typeface="Merriweather"/>
                <a:cs typeface="Merriweather"/>
                <a:sym typeface="Merriweather"/>
              </a:rPr>
              <a:t>Role :</a:t>
            </a:r>
            <a:r>
              <a:rPr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Hardware coding</a:t>
            </a:r>
            <a:endParaRPr sz="18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Abhishek Tomar (181500030)</a:t>
            </a:r>
            <a:endParaRPr sz="1800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Merriweather"/>
                <a:ea typeface="Merriweather"/>
                <a:cs typeface="Merriweather"/>
                <a:sym typeface="Merriweather"/>
              </a:rPr>
              <a:t>Role :</a:t>
            </a:r>
            <a:r>
              <a:rPr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Hardware Integration</a:t>
            </a:r>
            <a:endParaRPr sz="18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Pushpraj Singh (191599015)</a:t>
            </a:r>
            <a:endParaRPr sz="1800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Merriweather"/>
                <a:ea typeface="Merriweather"/>
                <a:cs typeface="Merriweather"/>
                <a:sym typeface="Merriweather"/>
              </a:rPr>
              <a:t>Role :</a:t>
            </a:r>
            <a:r>
              <a:rPr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Data Pre-processing, Model Testing </a:t>
            </a:r>
            <a:endParaRPr sz="1800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829900" y="709200"/>
            <a:ext cx="3468750" cy="3635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Mentor</a:t>
            </a:r>
            <a:endParaRPr sz="19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Merriweather"/>
                <a:ea typeface="Merriweather"/>
                <a:cs typeface="Merriweather"/>
                <a:sym typeface="Merriweather"/>
              </a:rPr>
              <a:t>Mr. Jitesh Kumar Bhatia</a:t>
            </a:r>
            <a:endParaRPr sz="1800">
              <a:solidFill>
                <a:srgbClr val="FF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		Ass. Professor GLA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5321025" y="2235350"/>
            <a:ext cx="11400" cy="610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INTRODUCTION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1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just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❖"/>
            </a:pPr>
            <a:r>
              <a:rPr lang="en" sz="1900">
                <a:solidFill>
                  <a:srgbClr val="4A86E8"/>
                </a:solidFill>
              </a:rPr>
              <a:t>Weather forecasting is the application of science and technology to predict the state of the atmosphere for a particular location.</a:t>
            </a:r>
            <a:endParaRPr sz="19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❖"/>
            </a:pPr>
            <a:r>
              <a:rPr lang="en">
                <a:solidFill>
                  <a:srgbClr val="4A86E8"/>
                </a:solidFill>
              </a:rPr>
              <a:t>This system will predict weather parameters through hardware such as temperature, humidity, wind speed, wind direction and rainfall value.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075" y="917550"/>
            <a:ext cx="3894900" cy="35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606290" y="2652136"/>
            <a:ext cx="563400" cy="32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0</a:t>
            </a:r>
            <a:r>
              <a:rPr lang="en" sz="2200">
                <a:solidFill>
                  <a:schemeClr val="lt1"/>
                </a:solidFill>
              </a:rPr>
              <a:t>1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477021" y="2652081"/>
            <a:ext cx="673200" cy="32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0</a:t>
            </a:r>
            <a:r>
              <a:rPr lang="en" sz="2200">
                <a:solidFill>
                  <a:schemeClr val="lt1"/>
                </a:solidFill>
              </a:rPr>
              <a:t>2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407122" y="2652081"/>
            <a:ext cx="673200" cy="32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0</a:t>
            </a:r>
            <a:r>
              <a:rPr lang="en" sz="2300">
                <a:solidFill>
                  <a:schemeClr val="lt1"/>
                </a:solidFill>
              </a:rPr>
              <a:t>3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352047" y="2667931"/>
            <a:ext cx="673200" cy="32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0</a:t>
            </a:r>
            <a:r>
              <a:rPr lang="en" sz="2200">
                <a:solidFill>
                  <a:schemeClr val="lt1"/>
                </a:solidFill>
              </a:rPr>
              <a:t>4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996372" y="0"/>
            <a:ext cx="31083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Project phases</a:t>
            </a:r>
            <a:endParaRPr sz="2800">
              <a:solidFill>
                <a:srgbClr val="666666"/>
              </a:solidFill>
            </a:endParaRPr>
          </a:p>
        </p:txBody>
      </p:sp>
      <p:cxnSp>
        <p:nvCxnSpPr>
          <p:cNvPr id="83" name="Google Shape;83;p16"/>
          <p:cNvCxnSpPr/>
          <p:nvPr/>
        </p:nvCxnSpPr>
        <p:spPr>
          <a:xfrm flipH="1" rot="10800000">
            <a:off x="2881900" y="542800"/>
            <a:ext cx="2662200" cy="12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/>
          <p:nvPr/>
        </p:nvSpPr>
        <p:spPr>
          <a:xfrm>
            <a:off x="8219425" y="2667913"/>
            <a:ext cx="694200" cy="32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0</a:t>
            </a:r>
            <a:r>
              <a:rPr lang="en" sz="2200">
                <a:solidFill>
                  <a:schemeClr val="lt1"/>
                </a:solidFill>
              </a:rPr>
              <a:t>5</a:t>
            </a:r>
            <a:endParaRPr sz="2200">
              <a:solidFill>
                <a:schemeClr val="lt1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 flipH="1" rot="10800000">
            <a:off x="2831061" y="1972906"/>
            <a:ext cx="126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80" idx="2"/>
            <a:endCxn id="87" idx="0"/>
          </p:cNvCxnSpPr>
          <p:nvPr/>
        </p:nvCxnSpPr>
        <p:spPr>
          <a:xfrm>
            <a:off x="4743722" y="2979981"/>
            <a:ext cx="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/>
          <p:nvPr/>
        </p:nvCxnSpPr>
        <p:spPr>
          <a:xfrm>
            <a:off x="8593753" y="2987776"/>
            <a:ext cx="8400" cy="6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78" idx="2"/>
          </p:cNvCxnSpPr>
          <p:nvPr/>
        </p:nvCxnSpPr>
        <p:spPr>
          <a:xfrm>
            <a:off x="887990" y="2980036"/>
            <a:ext cx="5700" cy="6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1" idx="0"/>
          </p:cNvCxnSpPr>
          <p:nvPr/>
        </p:nvCxnSpPr>
        <p:spPr>
          <a:xfrm rot="10800000">
            <a:off x="6685347" y="1933531"/>
            <a:ext cx="3300" cy="7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endCxn id="79" idx="1"/>
          </p:cNvCxnSpPr>
          <p:nvPr/>
        </p:nvCxnSpPr>
        <p:spPr>
          <a:xfrm>
            <a:off x="1169621" y="2816031"/>
            <a:ext cx="13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79" idx="3"/>
            <a:endCxn id="80" idx="1"/>
          </p:cNvCxnSpPr>
          <p:nvPr/>
        </p:nvCxnSpPr>
        <p:spPr>
          <a:xfrm>
            <a:off x="3150221" y="2816031"/>
            <a:ext cx="12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stCxn id="80" idx="3"/>
            <a:endCxn id="81" idx="1"/>
          </p:cNvCxnSpPr>
          <p:nvPr/>
        </p:nvCxnSpPr>
        <p:spPr>
          <a:xfrm>
            <a:off x="5080322" y="2816031"/>
            <a:ext cx="12717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81" idx="3"/>
            <a:endCxn id="84" idx="1"/>
          </p:cNvCxnSpPr>
          <p:nvPr/>
        </p:nvCxnSpPr>
        <p:spPr>
          <a:xfrm>
            <a:off x="7025247" y="2831881"/>
            <a:ext cx="11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206750" y="3588253"/>
            <a:ext cx="2517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Project requirement analysis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problems statements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Hardware and software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Database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815072" y="3692631"/>
            <a:ext cx="1857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Development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Data Pre-processing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Model Building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345558" y="939522"/>
            <a:ext cx="268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Deployment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Model deployment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Model performance/accuracy analysis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Dashboard for results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804037" y="3708430"/>
            <a:ext cx="2109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Testing 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Model testing by using other 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ML techniques.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686214" y="939522"/>
            <a:ext cx="225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Project Design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Sensors integration with software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Data Collection</a:t>
            </a:r>
            <a:endParaRPr sz="13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049325" y="4723050"/>
            <a:ext cx="103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Gantt chart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7"/>
          <p:cNvCxnSpPr/>
          <p:nvPr/>
        </p:nvCxnSpPr>
        <p:spPr>
          <a:xfrm flipH="1" rot="10800000">
            <a:off x="0" y="756600"/>
            <a:ext cx="5788200" cy="3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/>
          <p:nvPr/>
        </p:nvSpPr>
        <p:spPr>
          <a:xfrm>
            <a:off x="0" y="0"/>
            <a:ext cx="5828400" cy="69835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A61C00"/>
                </a:solidFill>
                <a:latin typeface="Lora"/>
                <a:ea typeface="Lora"/>
                <a:cs typeface="Lora"/>
                <a:sym typeface="Lora"/>
              </a:rPr>
              <a:t>PROJECT PROBLEM STATEMENTS</a:t>
            </a:r>
            <a:endParaRPr b="1" sz="2600">
              <a:solidFill>
                <a:srgbClr val="A61C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8225" l="0" r="5186" t="2845"/>
          <a:stretch/>
        </p:blipFill>
        <p:spPr>
          <a:xfrm>
            <a:off x="0" y="1002763"/>
            <a:ext cx="1977275" cy="20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8030" l="3259" r="5450" t="14377"/>
          <a:stretch/>
        </p:blipFill>
        <p:spPr>
          <a:xfrm>
            <a:off x="127925" y="2950538"/>
            <a:ext cx="1886800" cy="20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1525" y="1047351"/>
            <a:ext cx="2275800" cy="160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5749" y="3352900"/>
            <a:ext cx="2275800" cy="16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6565750" y="2537100"/>
            <a:ext cx="22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Wind Speed &amp; Direction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177275" y="3070500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Rainfall 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2380488" y="1835200"/>
            <a:ext cx="3605700" cy="20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AutoNum type="arabicPeriod"/>
            </a:pPr>
            <a:r>
              <a:rPr lang="en" sz="1900">
                <a:solidFill>
                  <a:srgbClr val="0000FF"/>
                </a:solidFill>
              </a:rPr>
              <a:t>Collect Data from the sensor.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AutoNum type="arabicPeriod"/>
            </a:pPr>
            <a:r>
              <a:rPr lang="en" sz="1900">
                <a:solidFill>
                  <a:srgbClr val="0000FF"/>
                </a:solidFill>
              </a:rPr>
              <a:t>Data Pre-processing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AutoNum type="arabicPeriod"/>
            </a:pPr>
            <a:r>
              <a:rPr lang="en" sz="1900">
                <a:solidFill>
                  <a:srgbClr val="0000FF"/>
                </a:solidFill>
              </a:rPr>
              <a:t>Model Building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AutoNum type="arabicPeriod"/>
            </a:pPr>
            <a:r>
              <a:rPr lang="en" sz="1900">
                <a:solidFill>
                  <a:srgbClr val="0000FF"/>
                </a:solidFill>
              </a:rPr>
              <a:t>Deployment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AutoNum type="arabicPeriod"/>
            </a:pPr>
            <a:r>
              <a:rPr lang="en" sz="1900">
                <a:solidFill>
                  <a:srgbClr val="0000FF"/>
                </a:solidFill>
              </a:rPr>
              <a:t>Testing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 rot="10800000">
            <a:off x="1977250" y="1422800"/>
            <a:ext cx="4471500" cy="4146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27BA0"/>
          </a:solidFill>
          <a:ln cap="flat" cmpd="sng" w="19050">
            <a:solidFill>
              <a:schemeClr val="lt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4" name="Google Shape;114;p17"/>
          <p:cNvSpPr/>
          <p:nvPr/>
        </p:nvSpPr>
        <p:spPr>
          <a:xfrm>
            <a:off x="2053450" y="3861200"/>
            <a:ext cx="4471500" cy="4146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27BA0"/>
          </a:solidFill>
          <a:ln cap="flat" cmpd="sng" w="19050">
            <a:solidFill>
              <a:schemeClr val="lt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7">
            <a:alphaModFix/>
          </a:blip>
          <a:srcRect b="0" l="0" r="38968" t="0"/>
          <a:stretch/>
        </p:blipFill>
        <p:spPr>
          <a:xfrm>
            <a:off x="2370275" y="4199600"/>
            <a:ext cx="3615925" cy="7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Parameter to be measured and predict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Weather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Weather Humidity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Wind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Wind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Weather rainfall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Weather </a:t>
            </a:r>
            <a:r>
              <a:rPr lang="en"/>
              <a:t>Atmospheric</a:t>
            </a:r>
            <a:r>
              <a:rPr lang="en"/>
              <a:t> Pressure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Process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collect all the values from the sensor and send to the google sheet through nodemcu.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used this data in R for data pre-processing and prediction model building by using some historical data sample.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2266900" y="100075"/>
            <a:ext cx="540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</a:rPr>
              <a:t>Hardware &amp; Software Communication</a:t>
            </a:r>
            <a:endParaRPr sz="2300">
              <a:solidFill>
                <a:srgbClr val="666666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4770" r="0" t="0"/>
          <a:stretch/>
        </p:blipFill>
        <p:spPr>
          <a:xfrm>
            <a:off x="1253295" y="960650"/>
            <a:ext cx="808902" cy="76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9828" r="0" t="0"/>
          <a:stretch/>
        </p:blipFill>
        <p:spPr>
          <a:xfrm rot="2972784">
            <a:off x="515843" y="1393706"/>
            <a:ext cx="669048" cy="76266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57658">
            <a:off x="120269" y="2868874"/>
            <a:ext cx="1055488" cy="942011"/>
          </a:xfrm>
          <a:prstGeom prst="diamond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2322" y="3828730"/>
            <a:ext cx="972363" cy="8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">
            <a:off x="1087486" y="2273442"/>
            <a:ext cx="2141995" cy="942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9"/>
          <p:cNvCxnSpPr>
            <a:stCxn id="127" idx="2"/>
            <a:endCxn id="131" idx="0"/>
          </p:cNvCxnSpPr>
          <p:nvPr/>
        </p:nvCxnSpPr>
        <p:spPr>
          <a:xfrm>
            <a:off x="1657746" y="1724484"/>
            <a:ext cx="500700" cy="5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8" idx="6"/>
          </p:cNvCxnSpPr>
          <p:nvPr/>
        </p:nvCxnSpPr>
        <p:spPr>
          <a:xfrm>
            <a:off x="1067417" y="2029590"/>
            <a:ext cx="3570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/>
          <p:nvPr/>
        </p:nvCxnSpPr>
        <p:spPr>
          <a:xfrm flipH="1" rot="10800000">
            <a:off x="1042153" y="3242937"/>
            <a:ext cx="9327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endCxn id="131" idx="2"/>
          </p:cNvCxnSpPr>
          <p:nvPr/>
        </p:nvCxnSpPr>
        <p:spPr>
          <a:xfrm flipH="1" rot="10800000">
            <a:off x="1445084" y="3215521"/>
            <a:ext cx="713400" cy="6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>
            <a:stCxn id="131" idx="3"/>
            <a:endCxn id="137" idx="1"/>
          </p:cNvCxnSpPr>
          <p:nvPr/>
        </p:nvCxnSpPr>
        <p:spPr>
          <a:xfrm>
            <a:off x="3229482" y="2744478"/>
            <a:ext cx="1254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19"/>
          <p:cNvPicPr preferRelativeResize="0"/>
          <p:nvPr/>
        </p:nvPicPr>
        <p:blipFill rotWithShape="1">
          <a:blip r:embed="rId8">
            <a:alphaModFix/>
          </a:blip>
          <a:srcRect b="29252" l="22777" r="26210" t="-3817"/>
          <a:stretch/>
        </p:blipFill>
        <p:spPr>
          <a:xfrm>
            <a:off x="4484475" y="2094838"/>
            <a:ext cx="972350" cy="1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1825" y="1974363"/>
            <a:ext cx="2325000" cy="15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9"/>
          <p:cNvCxnSpPr>
            <a:stCxn id="137" idx="3"/>
            <a:endCxn id="138" idx="1"/>
          </p:cNvCxnSpPr>
          <p:nvPr/>
        </p:nvCxnSpPr>
        <p:spPr>
          <a:xfrm>
            <a:off x="5456825" y="2744487"/>
            <a:ext cx="1254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9"/>
          <p:cNvSpPr txBox="1"/>
          <p:nvPr/>
        </p:nvSpPr>
        <p:spPr>
          <a:xfrm>
            <a:off x="4320375" y="3427325"/>
            <a:ext cx="209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Data on GoogleSheet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567850" y="3427325"/>
            <a:ext cx="2434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Data Pre-processing</a:t>
            </a:r>
            <a:endParaRPr sz="16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Model Building</a:t>
            </a:r>
            <a:endParaRPr sz="16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Model Testing</a:t>
            </a:r>
            <a:endParaRPr sz="16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Model Deployment</a:t>
            </a:r>
            <a:endParaRPr sz="16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2262975" y="1446125"/>
            <a:ext cx="209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4 sensors send data to nodemcu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">
            <a:off x="4403659" y="379830"/>
            <a:ext cx="3044839" cy="135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4770" r="0" t="0"/>
          <a:stretch/>
        </p:blipFill>
        <p:spPr>
          <a:xfrm>
            <a:off x="156425" y="2931365"/>
            <a:ext cx="1756266" cy="168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 b="0" l="9828" r="0" t="0"/>
          <a:stretch/>
        </p:blipFill>
        <p:spPr>
          <a:xfrm rot="2996711">
            <a:off x="1934484" y="2855027"/>
            <a:ext cx="1801342" cy="204618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79484">
            <a:off x="3285805" y="2800957"/>
            <a:ext cx="1935417" cy="1736158"/>
          </a:xfrm>
          <a:prstGeom prst="diamond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7">
            <a:alphaModFix/>
          </a:blip>
          <a:srcRect b="0" l="7706" r="12434" t="0"/>
          <a:stretch/>
        </p:blipFill>
        <p:spPr>
          <a:xfrm>
            <a:off x="7543477" y="2794336"/>
            <a:ext cx="1461348" cy="1632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7371467" y="2105658"/>
            <a:ext cx="16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 Board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486493" y="2105658"/>
            <a:ext cx="22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Barometer Sensor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167304" y="2105658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DHT11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128375" y="858713"/>
            <a:ext cx="25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NodeMCU Micro-Controller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52864" y="2105658"/>
            <a:ext cx="22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Rainfall sensor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20"/>
          <p:cNvSpPr/>
          <p:nvPr/>
        </p:nvSpPr>
        <p:spPr>
          <a:xfrm rot="5400000">
            <a:off x="948465" y="2736772"/>
            <a:ext cx="370500" cy="102000"/>
          </a:xfrm>
          <a:prstGeom prst="rightArrow">
            <a:avLst>
              <a:gd fmla="val 85749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7915376" y="2528215"/>
            <a:ext cx="370500" cy="102000"/>
          </a:xfrm>
          <a:prstGeom prst="rightArrow">
            <a:avLst>
              <a:gd fmla="val 85749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rot="5400000">
            <a:off x="2439234" y="2733760"/>
            <a:ext cx="370500" cy="102000"/>
          </a:xfrm>
          <a:prstGeom prst="rightArrow">
            <a:avLst>
              <a:gd fmla="val 85749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0"/>
          <p:cNvCxnSpPr>
            <a:stCxn id="155" idx="3"/>
            <a:endCxn id="147" idx="1"/>
          </p:cNvCxnSpPr>
          <p:nvPr/>
        </p:nvCxnSpPr>
        <p:spPr>
          <a:xfrm>
            <a:off x="3675375" y="1058813"/>
            <a:ext cx="72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1" name="Google Shape;16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5933" y="2853971"/>
            <a:ext cx="1659315" cy="15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 rot="5400000">
            <a:off x="5970548" y="2596730"/>
            <a:ext cx="370500" cy="102000"/>
          </a:xfrm>
          <a:prstGeom prst="rightArrow">
            <a:avLst>
              <a:gd fmla="val 85749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 rot="5400000">
            <a:off x="4017055" y="2665245"/>
            <a:ext cx="370500" cy="102000"/>
          </a:xfrm>
          <a:prstGeom prst="rightArrow">
            <a:avLst>
              <a:gd fmla="val 85749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5397321" y="1911383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Wind Speed &amp; direction sensor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414800" y="1911375"/>
            <a:ext cx="83874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413550" y="0"/>
            <a:ext cx="304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434343"/>
                </a:solidFill>
              </a:rPr>
              <a:t>Hardware required</a:t>
            </a:r>
            <a:r>
              <a:rPr b="1" lang="en" sz="2500">
                <a:solidFill>
                  <a:srgbClr val="434343"/>
                </a:solidFill>
              </a:rPr>
              <a:t>    </a:t>
            </a:r>
            <a:endParaRPr b="1" sz="2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00" y="873375"/>
            <a:ext cx="7541300" cy="41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547" y="1009330"/>
            <a:ext cx="972363" cy="8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199" y="1085524"/>
            <a:ext cx="874500" cy="8745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 flipH="1" rot="-5400000">
            <a:off x="3632375" y="2094350"/>
            <a:ext cx="881700" cy="112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/>
          <p:nvPr/>
        </p:nvCxnSpPr>
        <p:spPr>
          <a:xfrm flipH="1">
            <a:off x="4593425" y="1822950"/>
            <a:ext cx="1198200" cy="825300"/>
          </a:xfrm>
          <a:prstGeom prst="bentConnector3">
            <a:avLst>
              <a:gd fmla="val 99063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 rot="5400000">
            <a:off x="4457675" y="2942200"/>
            <a:ext cx="2464500" cy="271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 rot="5400000">
            <a:off x="2682650" y="2557825"/>
            <a:ext cx="2136900" cy="373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>
            <p:ph type="title"/>
          </p:nvPr>
        </p:nvSpPr>
        <p:spPr>
          <a:xfrm>
            <a:off x="830225" y="63600"/>
            <a:ext cx="64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666666"/>
                </a:solidFill>
              </a:rPr>
              <a:t>Pin Diagram</a:t>
            </a:r>
            <a:endParaRPr b="1" sz="2720">
              <a:solidFill>
                <a:srgbClr val="666666"/>
              </a:solidFill>
            </a:endParaRPr>
          </a:p>
        </p:txBody>
      </p:sp>
      <p:sp>
        <p:nvSpPr>
          <p:cNvPr id="179" name="Google Shape;179;p21"/>
          <p:cNvSpPr txBox="1"/>
          <p:nvPr>
            <p:ph type="title"/>
          </p:nvPr>
        </p:nvSpPr>
        <p:spPr>
          <a:xfrm>
            <a:off x="0" y="1085525"/>
            <a:ext cx="42921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0000FF"/>
                </a:solidFill>
              </a:rPr>
              <a:t>Nodemcu D2 - DHT11</a:t>
            </a:r>
            <a:endParaRPr b="1" sz="192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0000FF"/>
                </a:solidFill>
              </a:rPr>
              <a:t>Nodemcu A0 - rainfall</a:t>
            </a:r>
            <a:endParaRPr b="1" sz="192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0000FF"/>
                </a:solidFill>
              </a:rPr>
              <a:t>Nodemcu D1 - barometer SCL</a:t>
            </a:r>
            <a:endParaRPr b="1" sz="192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0000FF"/>
                </a:solidFill>
              </a:rPr>
              <a:t>Nodemcu D2 - barometer SDA</a:t>
            </a:r>
            <a:endParaRPr b="1" sz="192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