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rat%20Dogra\Desktop\D.S.%20Assignment\Sep%2018\Assignmen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rat%20Dogra\Desktop\D.S.%20Assignment\Sep%2018\Assignmen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rat%20Dogra\Desktop\D.S.%20Assignment\Sep%2018\Assignmen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harat%20Dogra\Desktop\D.S.%20Assignment\Sep%2018\Assignment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</a:t>
            </a:r>
            <a:r>
              <a:rPr lang="en-US" baseline="0"/>
              <a:t> of Orders from different Sources as per Weeks</a:t>
            </a:r>
          </a:p>
        </c:rich>
      </c:tx>
      <c:layout>
        <c:manualLayout>
          <c:xMode val="edge"/>
          <c:yMode val="edge"/>
          <c:x val="0.3213427592907671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Sheet2!$C$1</c:f>
              <c:strCache>
                <c:ptCount val="1"/>
                <c:pt idx="0">
                  <c:v>Net Expenses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Sheet2!$C$2:$C$21</c:f>
            </c:numRef>
          </c:val>
          <c:extLst>
            <c:ext xmlns:c16="http://schemas.microsoft.com/office/drawing/2014/chart" uri="{C3380CC4-5D6E-409C-BE32-E72D297353CC}">
              <c16:uniqueId val="{00000000-C006-44F8-A100-29E4DE6BC06C}"/>
            </c:ext>
          </c:extLst>
        </c:ser>
        <c:ser>
          <c:idx val="1"/>
          <c:order val="1"/>
          <c:tx>
            <c:strRef>
              <c:f>Sheet2!$D$1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Sheet2!$D$2:$D$21</c:f>
            </c:numRef>
          </c:val>
          <c:extLst>
            <c:ext xmlns:c16="http://schemas.microsoft.com/office/drawing/2014/chart" uri="{C3380CC4-5D6E-409C-BE32-E72D297353CC}">
              <c16:uniqueId val="{00000001-C006-44F8-A100-29E4DE6BC06C}"/>
            </c:ext>
          </c:extLst>
        </c:ser>
        <c:ser>
          <c:idx val="2"/>
          <c:order val="2"/>
          <c:tx>
            <c:strRef>
              <c:f>Sheet2!$E$1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Sheet2!$E$2:$E$21</c:f>
            </c:numRef>
          </c:val>
          <c:extLst>
            <c:ext xmlns:c16="http://schemas.microsoft.com/office/drawing/2014/chart" uri="{C3380CC4-5D6E-409C-BE32-E72D297353CC}">
              <c16:uniqueId val="{00000002-C006-44F8-A100-29E4DE6BC06C}"/>
            </c:ext>
          </c:extLst>
        </c:ser>
        <c:ser>
          <c:idx val="3"/>
          <c:order val="3"/>
          <c:tx>
            <c:strRef>
              <c:f>Sheet2!$F$1</c:f>
              <c:strCache>
                <c:ptCount val="1"/>
                <c:pt idx="0">
                  <c:v>Average Footfall(Weekdays)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Sheet2!$F$2:$F$21</c:f>
              <c:numCache>
                <c:formatCode>General</c:formatCode>
                <c:ptCount val="20"/>
                <c:pt idx="0">
                  <c:v>24</c:v>
                </c:pt>
                <c:pt idx="1">
                  <c:v>30</c:v>
                </c:pt>
                <c:pt idx="2">
                  <c:v>28</c:v>
                </c:pt>
                <c:pt idx="3">
                  <c:v>22</c:v>
                </c:pt>
                <c:pt idx="4">
                  <c:v>27</c:v>
                </c:pt>
                <c:pt idx="5">
                  <c:v>27</c:v>
                </c:pt>
                <c:pt idx="6">
                  <c:v>26</c:v>
                </c:pt>
                <c:pt idx="7">
                  <c:v>24</c:v>
                </c:pt>
                <c:pt idx="8">
                  <c:v>17</c:v>
                </c:pt>
                <c:pt idx="9">
                  <c:v>13</c:v>
                </c:pt>
                <c:pt idx="10">
                  <c:v>12</c:v>
                </c:pt>
                <c:pt idx="11">
                  <c:v>13</c:v>
                </c:pt>
                <c:pt idx="12">
                  <c:v>11</c:v>
                </c:pt>
                <c:pt idx="13">
                  <c:v>9</c:v>
                </c:pt>
                <c:pt idx="14">
                  <c:v>7</c:v>
                </c:pt>
                <c:pt idx="15">
                  <c:v>7</c:v>
                </c:pt>
                <c:pt idx="16">
                  <c:v>9</c:v>
                </c:pt>
                <c:pt idx="17">
                  <c:v>7</c:v>
                </c:pt>
                <c:pt idx="18">
                  <c:v>8</c:v>
                </c:pt>
                <c:pt idx="1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06-44F8-A100-29E4DE6BC06C}"/>
            </c:ext>
          </c:extLst>
        </c:ser>
        <c:ser>
          <c:idx val="4"/>
          <c:order val="4"/>
          <c:tx>
            <c:strRef>
              <c:f>Sheet2!$G$1</c:f>
              <c:strCache>
                <c:ptCount val="1"/>
                <c:pt idx="0">
                  <c:v>Average Footfall(Weekends)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Sheet2!$G$2:$G$21</c:f>
              <c:numCache>
                <c:formatCode>General</c:formatCode>
                <c:ptCount val="20"/>
                <c:pt idx="0">
                  <c:v>23</c:v>
                </c:pt>
                <c:pt idx="1">
                  <c:v>24</c:v>
                </c:pt>
                <c:pt idx="2">
                  <c:v>22</c:v>
                </c:pt>
                <c:pt idx="3">
                  <c:v>22</c:v>
                </c:pt>
                <c:pt idx="4">
                  <c:v>25</c:v>
                </c:pt>
                <c:pt idx="5">
                  <c:v>25</c:v>
                </c:pt>
                <c:pt idx="6">
                  <c:v>22</c:v>
                </c:pt>
                <c:pt idx="7">
                  <c:v>23</c:v>
                </c:pt>
                <c:pt idx="8">
                  <c:v>13</c:v>
                </c:pt>
                <c:pt idx="9">
                  <c:v>13</c:v>
                </c:pt>
                <c:pt idx="10">
                  <c:v>12</c:v>
                </c:pt>
                <c:pt idx="11">
                  <c:v>12</c:v>
                </c:pt>
                <c:pt idx="12">
                  <c:v>11</c:v>
                </c:pt>
                <c:pt idx="13">
                  <c:v>8</c:v>
                </c:pt>
                <c:pt idx="14">
                  <c:v>7</c:v>
                </c:pt>
                <c:pt idx="15">
                  <c:v>8</c:v>
                </c:pt>
                <c:pt idx="16">
                  <c:v>9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06-44F8-A100-29E4DE6BC06C}"/>
            </c:ext>
          </c:extLst>
        </c:ser>
        <c:ser>
          <c:idx val="5"/>
          <c:order val="5"/>
          <c:tx>
            <c:strRef>
              <c:f>Sheet2!$H$1</c:f>
              <c:strCache>
                <c:ptCount val="1"/>
                <c:pt idx="0">
                  <c:v>Average offline Orders (Takeaways  Weekdays)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Sheet2!$H$2:$H$21</c:f>
              <c:numCache>
                <c:formatCode>General</c:formatCode>
                <c:ptCount val="20"/>
                <c:pt idx="0">
                  <c:v>24</c:v>
                </c:pt>
                <c:pt idx="1">
                  <c:v>27</c:v>
                </c:pt>
                <c:pt idx="2">
                  <c:v>25</c:v>
                </c:pt>
                <c:pt idx="3">
                  <c:v>22</c:v>
                </c:pt>
                <c:pt idx="4">
                  <c:v>25</c:v>
                </c:pt>
                <c:pt idx="5">
                  <c:v>25</c:v>
                </c:pt>
                <c:pt idx="6">
                  <c:v>24</c:v>
                </c:pt>
                <c:pt idx="7">
                  <c:v>21</c:v>
                </c:pt>
                <c:pt idx="8">
                  <c:v>14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6</c:v>
                </c:pt>
                <c:pt idx="13">
                  <c:v>7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06-44F8-A100-29E4DE6BC06C}"/>
            </c:ext>
          </c:extLst>
        </c:ser>
        <c:ser>
          <c:idx val="6"/>
          <c:order val="6"/>
          <c:tx>
            <c:strRef>
              <c:f>Sheet2!$I$1</c:f>
              <c:strCache>
                <c:ptCount val="1"/>
                <c:pt idx="0">
                  <c:v>Average offline Orders (Takeaways  Weekends)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Sheet2!$I$2:$I$21</c:f>
              <c:numCache>
                <c:formatCode>General</c:formatCode>
                <c:ptCount val="20"/>
                <c:pt idx="0">
                  <c:v>23</c:v>
                </c:pt>
                <c:pt idx="1">
                  <c:v>24</c:v>
                </c:pt>
                <c:pt idx="2">
                  <c:v>21</c:v>
                </c:pt>
                <c:pt idx="3">
                  <c:v>24</c:v>
                </c:pt>
                <c:pt idx="4">
                  <c:v>23</c:v>
                </c:pt>
                <c:pt idx="5">
                  <c:v>23</c:v>
                </c:pt>
                <c:pt idx="6">
                  <c:v>24</c:v>
                </c:pt>
                <c:pt idx="7">
                  <c:v>21</c:v>
                </c:pt>
                <c:pt idx="8">
                  <c:v>12</c:v>
                </c:pt>
                <c:pt idx="9">
                  <c:v>13</c:v>
                </c:pt>
                <c:pt idx="10">
                  <c:v>12</c:v>
                </c:pt>
                <c:pt idx="11">
                  <c:v>12</c:v>
                </c:pt>
                <c:pt idx="12">
                  <c:v>4</c:v>
                </c:pt>
                <c:pt idx="13">
                  <c:v>5</c:v>
                </c:pt>
                <c:pt idx="14">
                  <c:v>5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006-44F8-A100-29E4DE6BC06C}"/>
            </c:ext>
          </c:extLst>
        </c:ser>
        <c:ser>
          <c:idx val="7"/>
          <c:order val="7"/>
          <c:tx>
            <c:strRef>
              <c:f>Sheet2!$J$1</c:f>
              <c:strCache>
                <c:ptCount val="1"/>
                <c:pt idx="0">
                  <c:v>Average Direct Online Orders(Weekdays)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Sheet2!$J$2:$J$21</c:f>
              <c:numCache>
                <c:formatCode>General</c:formatCode>
                <c:ptCount val="20"/>
                <c:pt idx="0">
                  <c:v>22</c:v>
                </c:pt>
                <c:pt idx="1">
                  <c:v>23</c:v>
                </c:pt>
                <c:pt idx="2">
                  <c:v>20</c:v>
                </c:pt>
                <c:pt idx="3">
                  <c:v>22</c:v>
                </c:pt>
                <c:pt idx="4">
                  <c:v>23</c:v>
                </c:pt>
                <c:pt idx="5">
                  <c:v>22</c:v>
                </c:pt>
                <c:pt idx="6">
                  <c:v>23</c:v>
                </c:pt>
                <c:pt idx="7">
                  <c:v>20</c:v>
                </c:pt>
                <c:pt idx="8">
                  <c:v>10</c:v>
                </c:pt>
                <c:pt idx="9">
                  <c:v>10</c:v>
                </c:pt>
                <c:pt idx="10">
                  <c:v>11</c:v>
                </c:pt>
                <c:pt idx="11">
                  <c:v>10</c:v>
                </c:pt>
                <c:pt idx="12">
                  <c:v>4</c:v>
                </c:pt>
                <c:pt idx="13">
                  <c:v>4</c:v>
                </c:pt>
                <c:pt idx="14">
                  <c:v>8</c:v>
                </c:pt>
                <c:pt idx="15">
                  <c:v>4</c:v>
                </c:pt>
                <c:pt idx="16">
                  <c:v>5</c:v>
                </c:pt>
                <c:pt idx="17">
                  <c:v>5</c:v>
                </c:pt>
                <c:pt idx="18">
                  <c:v>5</c:v>
                </c:pt>
                <c:pt idx="19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006-44F8-A100-29E4DE6BC06C}"/>
            </c:ext>
          </c:extLst>
        </c:ser>
        <c:ser>
          <c:idx val="8"/>
          <c:order val="8"/>
          <c:tx>
            <c:strRef>
              <c:f>Sheet2!$K$1</c:f>
              <c:strCache>
                <c:ptCount val="1"/>
                <c:pt idx="0">
                  <c:v>Average Direct Online Orders (Weekends)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Sheet2!$K$2:$K$21</c:f>
              <c:numCache>
                <c:formatCode>General</c:formatCode>
                <c:ptCount val="20"/>
                <c:pt idx="0">
                  <c:v>27</c:v>
                </c:pt>
                <c:pt idx="1">
                  <c:v>29</c:v>
                </c:pt>
                <c:pt idx="2">
                  <c:v>26</c:v>
                </c:pt>
                <c:pt idx="3">
                  <c:v>26</c:v>
                </c:pt>
                <c:pt idx="4">
                  <c:v>27</c:v>
                </c:pt>
                <c:pt idx="5">
                  <c:v>29</c:v>
                </c:pt>
                <c:pt idx="6">
                  <c:v>26</c:v>
                </c:pt>
                <c:pt idx="7">
                  <c:v>27</c:v>
                </c:pt>
                <c:pt idx="8">
                  <c:v>17</c:v>
                </c:pt>
                <c:pt idx="9">
                  <c:v>16</c:v>
                </c:pt>
                <c:pt idx="10">
                  <c:v>15</c:v>
                </c:pt>
                <c:pt idx="11">
                  <c:v>14</c:v>
                </c:pt>
                <c:pt idx="12">
                  <c:v>6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5</c:v>
                </c:pt>
                <c:pt idx="18">
                  <c:v>5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006-44F8-A100-29E4DE6BC06C}"/>
            </c:ext>
          </c:extLst>
        </c:ser>
        <c:ser>
          <c:idx val="9"/>
          <c:order val="9"/>
          <c:tx>
            <c:strRef>
              <c:f>Sheet2!$L$1</c:f>
              <c:strCache>
                <c:ptCount val="1"/>
                <c:pt idx="0">
                  <c:v>Average Online Orders through Zomato/Swiggy (Weekdays)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Sheet2!$L$2:$L$21</c:f>
              <c:numCache>
                <c:formatCode>General</c:formatCode>
                <c:ptCount val="20"/>
                <c:pt idx="0">
                  <c:v>26</c:v>
                </c:pt>
                <c:pt idx="1">
                  <c:v>30</c:v>
                </c:pt>
                <c:pt idx="2">
                  <c:v>27</c:v>
                </c:pt>
                <c:pt idx="3">
                  <c:v>27</c:v>
                </c:pt>
                <c:pt idx="4">
                  <c:v>28</c:v>
                </c:pt>
                <c:pt idx="5">
                  <c:v>27</c:v>
                </c:pt>
                <c:pt idx="6">
                  <c:v>28</c:v>
                </c:pt>
                <c:pt idx="7">
                  <c:v>28</c:v>
                </c:pt>
                <c:pt idx="8">
                  <c:v>16</c:v>
                </c:pt>
                <c:pt idx="9">
                  <c:v>15</c:v>
                </c:pt>
                <c:pt idx="10">
                  <c:v>13</c:v>
                </c:pt>
                <c:pt idx="11">
                  <c:v>14</c:v>
                </c:pt>
                <c:pt idx="12">
                  <c:v>6</c:v>
                </c:pt>
                <c:pt idx="13">
                  <c:v>5</c:v>
                </c:pt>
                <c:pt idx="14">
                  <c:v>6</c:v>
                </c:pt>
                <c:pt idx="15">
                  <c:v>7</c:v>
                </c:pt>
                <c:pt idx="16">
                  <c:v>6</c:v>
                </c:pt>
                <c:pt idx="17">
                  <c:v>7</c:v>
                </c:pt>
                <c:pt idx="18">
                  <c:v>6</c:v>
                </c:pt>
                <c:pt idx="1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006-44F8-A100-29E4DE6BC06C}"/>
            </c:ext>
          </c:extLst>
        </c:ser>
        <c:ser>
          <c:idx val="10"/>
          <c:order val="10"/>
          <c:tx>
            <c:strRef>
              <c:f>Sheet2!$M$1</c:f>
              <c:strCache>
                <c:ptCount val="1"/>
                <c:pt idx="0">
                  <c:v>Average Online Orders through Zomato/Swiggy (Weekends)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Sheet2!$A$2:$A$21</c:f>
              <c:strCache>
                <c:ptCount val="17"/>
                <c:pt idx="0">
                  <c:v>1st Month</c:v>
                </c:pt>
                <c:pt idx="4">
                  <c:v>2nd Month</c:v>
                </c:pt>
                <c:pt idx="8">
                  <c:v>3rd Month</c:v>
                </c:pt>
                <c:pt idx="12">
                  <c:v>4th Month</c:v>
                </c:pt>
                <c:pt idx="16">
                  <c:v>5th Month</c:v>
                </c:pt>
              </c:strCache>
              <c:extLst/>
            </c:strRef>
          </c:cat>
          <c:val>
            <c:numRef>
              <c:f>Sheet2!$M$2:$M$21</c:f>
              <c:numCache>
                <c:formatCode>General</c:formatCode>
                <c:ptCount val="20"/>
                <c:pt idx="0">
                  <c:v>26</c:v>
                </c:pt>
                <c:pt idx="1">
                  <c:v>27</c:v>
                </c:pt>
                <c:pt idx="2">
                  <c:v>27</c:v>
                </c:pt>
                <c:pt idx="3">
                  <c:v>25</c:v>
                </c:pt>
                <c:pt idx="4">
                  <c:v>27</c:v>
                </c:pt>
                <c:pt idx="5">
                  <c:v>25</c:v>
                </c:pt>
                <c:pt idx="6">
                  <c:v>25</c:v>
                </c:pt>
                <c:pt idx="7">
                  <c:v>25</c:v>
                </c:pt>
                <c:pt idx="8">
                  <c:v>17</c:v>
                </c:pt>
                <c:pt idx="9">
                  <c:v>16</c:v>
                </c:pt>
                <c:pt idx="10">
                  <c:v>15</c:v>
                </c:pt>
                <c:pt idx="11">
                  <c:v>14</c:v>
                </c:pt>
                <c:pt idx="12">
                  <c:v>5</c:v>
                </c:pt>
                <c:pt idx="13">
                  <c:v>6</c:v>
                </c:pt>
                <c:pt idx="14">
                  <c:v>4</c:v>
                </c:pt>
                <c:pt idx="15">
                  <c:v>6</c:v>
                </c:pt>
                <c:pt idx="16">
                  <c:v>7</c:v>
                </c:pt>
                <c:pt idx="17">
                  <c:v>7</c:v>
                </c:pt>
                <c:pt idx="18">
                  <c:v>6</c:v>
                </c:pt>
                <c:pt idx="1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006-44F8-A100-29E4DE6BC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241176"/>
        <c:axId val="546250032"/>
      </c:barChart>
      <c:catAx>
        <c:axId val="546241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50032"/>
        <c:crosses val="autoZero"/>
        <c:auto val="1"/>
        <c:lblAlgn val="ctr"/>
        <c:lblOffset val="100"/>
        <c:noMultiLvlLbl val="0"/>
      </c:catAx>
      <c:valAx>
        <c:axId val="54625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41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Weekday Weekend</a:t>
            </a:r>
            <a:r>
              <a:rPr lang="en-US" baseline="0"/>
              <a:t> Order  Over Different Weeks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Sheet2!$N$1</c:f>
              <c:strCache>
                <c:ptCount val="1"/>
                <c:pt idx="0">
                  <c:v>Total Orders Week days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Sheet2!$N$2:$N$21</c:f>
              <c:numCache>
                <c:formatCode>General</c:formatCode>
                <c:ptCount val="20"/>
                <c:pt idx="0">
                  <c:v>96</c:v>
                </c:pt>
                <c:pt idx="1">
                  <c:v>110</c:v>
                </c:pt>
                <c:pt idx="2">
                  <c:v>100</c:v>
                </c:pt>
                <c:pt idx="3">
                  <c:v>93</c:v>
                </c:pt>
                <c:pt idx="4">
                  <c:v>103</c:v>
                </c:pt>
                <c:pt idx="5">
                  <c:v>101</c:v>
                </c:pt>
                <c:pt idx="6">
                  <c:v>101</c:v>
                </c:pt>
                <c:pt idx="7">
                  <c:v>93</c:v>
                </c:pt>
                <c:pt idx="8">
                  <c:v>57</c:v>
                </c:pt>
                <c:pt idx="9">
                  <c:v>51</c:v>
                </c:pt>
                <c:pt idx="10">
                  <c:v>49</c:v>
                </c:pt>
                <c:pt idx="11">
                  <c:v>50</c:v>
                </c:pt>
                <c:pt idx="12">
                  <c:v>27</c:v>
                </c:pt>
                <c:pt idx="13">
                  <c:v>25</c:v>
                </c:pt>
                <c:pt idx="14">
                  <c:v>27</c:v>
                </c:pt>
                <c:pt idx="15">
                  <c:v>24</c:v>
                </c:pt>
                <c:pt idx="16">
                  <c:v>26</c:v>
                </c:pt>
                <c:pt idx="17">
                  <c:v>25</c:v>
                </c:pt>
                <c:pt idx="18">
                  <c:v>25</c:v>
                </c:pt>
                <c:pt idx="1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91-4889-B89F-FE8857D36790}"/>
            </c:ext>
          </c:extLst>
        </c:ser>
        <c:ser>
          <c:idx val="1"/>
          <c:order val="1"/>
          <c:tx>
            <c:strRef>
              <c:f>Sheet2!$O$1</c:f>
              <c:strCache>
                <c:ptCount val="1"/>
                <c:pt idx="0">
                  <c:v>Total Orders Weekends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Sheet2!$O$2:$O$21</c:f>
              <c:numCache>
                <c:formatCode>General</c:formatCode>
                <c:ptCount val="20"/>
                <c:pt idx="0">
                  <c:v>99</c:v>
                </c:pt>
                <c:pt idx="1">
                  <c:v>104</c:v>
                </c:pt>
                <c:pt idx="2">
                  <c:v>96</c:v>
                </c:pt>
                <c:pt idx="3">
                  <c:v>97</c:v>
                </c:pt>
                <c:pt idx="4">
                  <c:v>102</c:v>
                </c:pt>
                <c:pt idx="5">
                  <c:v>102</c:v>
                </c:pt>
                <c:pt idx="6">
                  <c:v>97</c:v>
                </c:pt>
                <c:pt idx="7">
                  <c:v>96</c:v>
                </c:pt>
                <c:pt idx="8">
                  <c:v>59</c:v>
                </c:pt>
                <c:pt idx="9">
                  <c:v>58</c:v>
                </c:pt>
                <c:pt idx="10">
                  <c:v>54</c:v>
                </c:pt>
                <c:pt idx="11">
                  <c:v>52</c:v>
                </c:pt>
                <c:pt idx="12">
                  <c:v>26</c:v>
                </c:pt>
                <c:pt idx="13">
                  <c:v>25</c:v>
                </c:pt>
                <c:pt idx="14">
                  <c:v>23</c:v>
                </c:pt>
                <c:pt idx="15">
                  <c:v>26</c:v>
                </c:pt>
                <c:pt idx="16">
                  <c:v>28</c:v>
                </c:pt>
                <c:pt idx="17">
                  <c:v>25</c:v>
                </c:pt>
                <c:pt idx="18">
                  <c:v>24</c:v>
                </c:pt>
                <c:pt idx="1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91-4889-B89F-FE8857D367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254296"/>
        <c:axId val="546252328"/>
      </c:barChart>
      <c:catAx>
        <c:axId val="546254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52328"/>
        <c:crosses val="autoZero"/>
        <c:auto val="1"/>
        <c:lblAlgn val="ctr"/>
        <c:lblOffset val="100"/>
        <c:noMultiLvlLbl val="0"/>
      </c:catAx>
      <c:valAx>
        <c:axId val="546252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25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Sheet2!$P$1</c:f>
              <c:strCache>
                <c:ptCount val="1"/>
                <c:pt idx="0">
                  <c:v>Revenue Generated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Sheet2!$P$2:$P$21</c:f>
              <c:numCache>
                <c:formatCode>General</c:formatCode>
                <c:ptCount val="20"/>
                <c:pt idx="0">
                  <c:v>78000</c:v>
                </c:pt>
                <c:pt idx="1">
                  <c:v>85600</c:v>
                </c:pt>
                <c:pt idx="2">
                  <c:v>78400</c:v>
                </c:pt>
                <c:pt idx="3">
                  <c:v>76000</c:v>
                </c:pt>
                <c:pt idx="4">
                  <c:v>82000</c:v>
                </c:pt>
                <c:pt idx="5">
                  <c:v>81200</c:v>
                </c:pt>
                <c:pt idx="6">
                  <c:v>79200</c:v>
                </c:pt>
                <c:pt idx="7">
                  <c:v>75600</c:v>
                </c:pt>
                <c:pt idx="8">
                  <c:v>46400</c:v>
                </c:pt>
                <c:pt idx="9">
                  <c:v>43600</c:v>
                </c:pt>
                <c:pt idx="10">
                  <c:v>41200</c:v>
                </c:pt>
                <c:pt idx="11">
                  <c:v>40800</c:v>
                </c:pt>
                <c:pt idx="12">
                  <c:v>26500</c:v>
                </c:pt>
                <c:pt idx="13">
                  <c:v>25000</c:v>
                </c:pt>
                <c:pt idx="14">
                  <c:v>25000</c:v>
                </c:pt>
                <c:pt idx="15">
                  <c:v>25000</c:v>
                </c:pt>
                <c:pt idx="16">
                  <c:v>27000</c:v>
                </c:pt>
                <c:pt idx="17">
                  <c:v>25000</c:v>
                </c:pt>
                <c:pt idx="18">
                  <c:v>24500</c:v>
                </c:pt>
                <c:pt idx="19">
                  <c:v>23000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093-4896-9BD9-E6C645825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463992"/>
        <c:axId val="184464320"/>
      </c:scatterChart>
      <c:valAx>
        <c:axId val="184463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64320"/>
        <c:crosses val="autoZero"/>
        <c:crossBetween val="midCat"/>
      </c:valAx>
      <c:valAx>
        <c:axId val="184464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463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Sheet2!$Q$1</c:f>
              <c:strCache>
                <c:ptCount val="1"/>
                <c:pt idx="0">
                  <c:v>Average Ratings per week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Sheet2!$Q$2:$Q$21</c:f>
              <c:numCache>
                <c:formatCode>General</c:formatCode>
                <c:ptCount val="20"/>
                <c:pt idx="0">
                  <c:v>4.5</c:v>
                </c:pt>
                <c:pt idx="1">
                  <c:v>4.3</c:v>
                </c:pt>
                <c:pt idx="2">
                  <c:v>4.0999999999999996</c:v>
                </c:pt>
                <c:pt idx="3">
                  <c:v>3.5</c:v>
                </c:pt>
                <c:pt idx="4">
                  <c:v>4.7</c:v>
                </c:pt>
                <c:pt idx="5">
                  <c:v>4.25</c:v>
                </c:pt>
                <c:pt idx="6">
                  <c:v>3.9</c:v>
                </c:pt>
                <c:pt idx="7">
                  <c:v>3.4</c:v>
                </c:pt>
                <c:pt idx="8">
                  <c:v>4.0999999999999996</c:v>
                </c:pt>
                <c:pt idx="9">
                  <c:v>3.7</c:v>
                </c:pt>
                <c:pt idx="10">
                  <c:v>3.4</c:v>
                </c:pt>
                <c:pt idx="11">
                  <c:v>2.9</c:v>
                </c:pt>
                <c:pt idx="12">
                  <c:v>3.5</c:v>
                </c:pt>
                <c:pt idx="13">
                  <c:v>3.1</c:v>
                </c:pt>
                <c:pt idx="14">
                  <c:v>2.75</c:v>
                </c:pt>
                <c:pt idx="15">
                  <c:v>2.5</c:v>
                </c:pt>
                <c:pt idx="16">
                  <c:v>2.7</c:v>
                </c:pt>
                <c:pt idx="17">
                  <c:v>2.4</c:v>
                </c:pt>
                <c:pt idx="18">
                  <c:v>3.1</c:v>
                </c:pt>
                <c:pt idx="19">
                  <c:v>2.6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C4-4E86-ADAE-6AE9C942F9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9041168"/>
        <c:axId val="549041496"/>
      </c:scatterChart>
      <c:valAx>
        <c:axId val="549041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41496"/>
        <c:crosses val="autoZero"/>
        <c:crossBetween val="midCat"/>
      </c:valAx>
      <c:valAx>
        <c:axId val="549041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9041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7CDC-0DC5-AC11-F15F-BE94BA5B9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64B7F-6BAD-CA34-EFF3-CB763D0E3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D6772-B346-2956-AEF5-E552A9F3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65E61-2A11-7A13-B303-EA254CEE6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5F77-7D41-6D56-8F29-91FD1D5D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73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74A4-23F3-B9E7-C3E7-3EC558CA2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9E1956-AF66-0908-ADC1-AF842647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C5912-B19B-FC76-0692-4EE428F9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2A9F-8582-205D-DFFE-FD881B1B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0C20-897E-CEDC-F40B-7FCBF880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2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98841-D2A8-7CB3-6A5C-0CA097A5C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CDE75-0FD7-CD89-4494-91563C32B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FC092-FD86-7F3C-84FC-BE95A80E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3509-7CEA-69D7-89D5-3ED31D23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323-0235-0159-D358-63FDE96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5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634D-F6BC-8AE5-85E6-8D514A7D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75D1E-3367-782C-0843-EB3CFCD8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DED48-B794-A0BD-55D3-0C9F0D6D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B5A8-9221-784F-2678-C1FC8322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849D-E58B-468A-3054-80F4391E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2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D5A2-4CE0-7437-F80D-C24F7E30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59C86-31A5-DDF5-26DF-F4BFE9B3C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A6E0-91B2-7294-F67F-E0443BF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09E7-A55A-03BA-F13B-8B799552F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5C3C-AD44-3661-6F8E-BE2BD5DC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4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5EE-2E71-6DF1-367D-472F9465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EEE2A-71F8-5A73-4988-097B2B81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97A54-87EA-15ED-F7D8-2AEB9D576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2C6B0-DE0C-B673-1783-247D9FC4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E5C32-BB9C-A6C2-5E65-BB71D4F5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40AC0-4945-3761-E682-9003D2FB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1291-C832-8FBC-4556-9225EC074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A5E78-F5F8-0399-1D8F-61678F91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EC62-6026-7E44-9AC1-014A81A8D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D4891-0540-695F-6A38-D4D9868FA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CBEAB-0C7E-4A5D-A054-697B62F69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C7EA0-55DE-721E-7FC4-0DF2CB8BD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AD2BD-4772-CF63-118A-4F393AE5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58ABA-B66C-74E3-3DF8-B8B740A4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2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24C0-4B71-BBBB-3D7A-5B12B14D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60498-60F8-EA19-EBA9-B8EC800C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DEF6F-0F28-E175-F97E-71E02C91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993FA-DF8A-B233-76ED-5A5596D4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A41A3-7730-4A80-CB5C-4BB717F4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7AF79-48AE-49D7-E40B-03A8C74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53D62-32A5-5FBB-4D4D-8CCF9EF0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5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DC96-C911-4C16-2877-B4902255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DC76-A5B2-BFD3-4796-CAC21F6E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F8C97-6D54-BE4E-3C2F-A2A179CFD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CEF77-F7D6-6521-303E-3D754684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4BDA-5B6D-01DF-0AD4-7932BAE9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6313F-7DEB-ED56-4999-B469A395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4D8F-0178-1729-B586-B8678DE65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E2EB2-C20D-22BB-ADEB-5FB3320C9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FD26A-6758-666A-270E-92D97F23C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B257-9FB0-9B5E-86A1-D36B4763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6C9EC-54D7-1D10-3F19-FE0E5E5E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2FFFA-E004-8F58-B279-AA5A0D50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0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B6128-85DC-FC3D-9E68-567618FE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87B6F-D494-4738-991B-EFBF758B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9922-9A19-9C23-334D-79C1D9365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FA6B6-34F0-44C0-9717-A0B11BEAB2AB}" type="datetimeFigureOut">
              <a:rPr lang="en-US" smtClean="0"/>
              <a:t>10/15/2022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01A2-CED2-114A-6C6F-3270F5ED5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F9E4-BE51-4C3F-1727-4EAA29DC3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0C64F-718D-41CB-AECE-B24E80AA4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7EBCF-5AEE-2557-E215-2671814F9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Food - BTM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E97B7-ADE7-AB5B-E055-C9126ECFC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71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B4E6-859A-775B-22A4-9AC256D0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 for Declining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7B07-36E8-1C95-674E-9CD79145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Decrease in revenue during the later week might be due to change in taste as the raw material losses freshness over a period of time</a:t>
            </a:r>
          </a:p>
          <a:p>
            <a:r>
              <a:rPr lang="en-US" dirty="0"/>
              <a:t>staff crunch during the peak hours might lead to unsatisfied customer</a:t>
            </a:r>
          </a:p>
          <a:p>
            <a:r>
              <a:rPr lang="en-US" dirty="0"/>
              <a:t>more time to deliver</a:t>
            </a:r>
          </a:p>
          <a:p>
            <a:r>
              <a:rPr lang="en-US" dirty="0"/>
              <a:t>less </a:t>
            </a:r>
            <a:r>
              <a:rPr lang="en-US" dirty="0" err="1"/>
              <a:t>cleaniness</a:t>
            </a:r>
            <a:r>
              <a:rPr lang="en-US" dirty="0"/>
              <a:t> over a period of time</a:t>
            </a:r>
          </a:p>
          <a:p>
            <a:r>
              <a:rPr lang="en-US" dirty="0"/>
              <a:t>cash only option</a:t>
            </a:r>
          </a:p>
          <a:p>
            <a:r>
              <a:rPr lang="en-US" dirty="0"/>
              <a:t>ineffective menu prices and blindly placing raw material orders</a:t>
            </a:r>
          </a:p>
          <a:p>
            <a:r>
              <a:rPr lang="en-US" dirty="0"/>
              <a:t>inconsistent food and service</a:t>
            </a:r>
          </a:p>
          <a:p>
            <a:r>
              <a:rPr lang="en-US" dirty="0"/>
              <a:t>higher staff turnover rate</a:t>
            </a:r>
          </a:p>
          <a:p>
            <a:r>
              <a:rPr lang="en-US" dirty="0"/>
              <a:t>spending less on marketing after a good start. Out of sight is out of mind.</a:t>
            </a:r>
          </a:p>
        </p:txBody>
      </p:sp>
    </p:spTree>
    <p:extLst>
      <p:ext uri="{BB962C8B-B14F-4D97-AF65-F5344CB8AC3E}">
        <p14:creationId xmlns:p14="http://schemas.microsoft.com/office/powerpoint/2010/main" val="3486211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B4E6-859A-775B-22A4-9AC256D0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 for Declining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7B07-36E8-1C95-674E-9CD79145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change in Clientele</a:t>
            </a:r>
          </a:p>
          <a:p>
            <a:r>
              <a:rPr lang="en-US" dirty="0"/>
              <a:t>higher food wastage</a:t>
            </a:r>
          </a:p>
          <a:p>
            <a:r>
              <a:rPr lang="en-US" dirty="0"/>
              <a:t>no loyalty program. Less repeat customers</a:t>
            </a:r>
          </a:p>
          <a:p>
            <a:r>
              <a:rPr lang="en-US" dirty="0"/>
              <a:t>change in ambiance</a:t>
            </a:r>
          </a:p>
          <a:p>
            <a:r>
              <a:rPr lang="en-US" dirty="0"/>
              <a:t>poor customer experience</a:t>
            </a:r>
          </a:p>
          <a:p>
            <a:r>
              <a:rPr lang="en-US" dirty="0"/>
              <a:t>less adaptability</a:t>
            </a:r>
          </a:p>
          <a:p>
            <a:r>
              <a:rPr lang="en-US" dirty="0"/>
              <a:t>poor inventory management</a:t>
            </a:r>
          </a:p>
          <a:p>
            <a:r>
              <a:rPr lang="en-US" dirty="0"/>
              <a:t>not keeping waste log</a:t>
            </a:r>
          </a:p>
          <a:p>
            <a:r>
              <a:rPr lang="en-US" dirty="0"/>
              <a:t>less skilled staff</a:t>
            </a:r>
          </a:p>
          <a:p>
            <a:r>
              <a:rPr lang="en-US" dirty="0"/>
              <a:t>inflation</a:t>
            </a:r>
          </a:p>
        </p:txBody>
      </p:sp>
    </p:spTree>
    <p:extLst>
      <p:ext uri="{BB962C8B-B14F-4D97-AF65-F5344CB8AC3E}">
        <p14:creationId xmlns:p14="http://schemas.microsoft.com/office/powerpoint/2010/main" val="229953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0DFD-B80E-89E0-4521-FECA2AC2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9B05-D132-1ACB-204D-5687D2468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Hire a good Chef</a:t>
            </a:r>
          </a:p>
          <a:p>
            <a:r>
              <a:rPr lang="en-US" dirty="0"/>
              <a:t>Offer Discounts by reducing Margins</a:t>
            </a:r>
          </a:p>
          <a:p>
            <a:r>
              <a:rPr lang="en-US" dirty="0"/>
              <a:t>Offer Combos</a:t>
            </a:r>
          </a:p>
          <a:p>
            <a:r>
              <a:rPr lang="en-US" dirty="0"/>
              <a:t>Hire an expert for assistance</a:t>
            </a:r>
          </a:p>
          <a:p>
            <a:r>
              <a:rPr lang="en-US"/>
              <a:t>Educate the </a:t>
            </a:r>
            <a:r>
              <a:rPr lang="en-US" dirty="0"/>
              <a:t>staff for better time and resource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D478-03C0-2157-972B-C3AED493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A01-C845-620A-2C37-86461321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man has took a shop in Rent near BTM Layout, Bangalore, not in the main road but as a local shop. The rent of the shop is 14000 per month. The man took the shop to sell fast food like - Biryani, Maggie, Egg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Bhujia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1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Omlets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Chicken Kabab etc. </a:t>
            </a:r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a. In the first 3 months he make a profit of around 100000, with a sales of around 300000.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b. In the 1st month he was selling veg food also, but he stopped after the 2nd month as it stock was not getting out.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c. After 4 – 5 months down the line the man is making a huge loss in his investment. He has a due of 2 months to pay the rent.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d. The sale has drastically gone down and he is thinking to close the shop.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e. The Man is very lazy in working hard and also very poor in any other investment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8C09-896D-F339-1257-CDA567BAE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D36E-1BA4-0E35-6E6D-EF9F3FE8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672"/>
            <a:ext cx="10515600" cy="5370990"/>
          </a:xfrm>
        </p:spPr>
        <p:txBody>
          <a:bodyPr>
            <a:normAutofit/>
          </a:bodyPr>
          <a:lstStyle/>
          <a:p>
            <a:r>
              <a:rPr lang="en-US" sz="1800" dirty="0"/>
              <a:t>Cleaning</a:t>
            </a:r>
          </a:p>
          <a:p>
            <a:r>
              <a:rPr lang="en-US" sz="1800" dirty="0"/>
              <a:t>Rent</a:t>
            </a:r>
          </a:p>
          <a:p>
            <a:r>
              <a:rPr lang="en-US" sz="1800" dirty="0"/>
              <a:t>Raw Material Vegetables</a:t>
            </a:r>
          </a:p>
          <a:p>
            <a:r>
              <a:rPr lang="en-US" sz="1800" dirty="0"/>
              <a:t>Raw Material Meat</a:t>
            </a:r>
          </a:p>
          <a:p>
            <a:r>
              <a:rPr lang="en-US" sz="1800" dirty="0"/>
              <a:t>Staff</a:t>
            </a:r>
          </a:p>
          <a:p>
            <a:r>
              <a:rPr lang="en-US" sz="1800" dirty="0"/>
              <a:t>EMI </a:t>
            </a:r>
          </a:p>
          <a:p>
            <a:r>
              <a:rPr lang="en-US" sz="1800" dirty="0"/>
              <a:t>Waste Disposal</a:t>
            </a:r>
          </a:p>
          <a:p>
            <a:r>
              <a:rPr lang="en-US" sz="1800" dirty="0"/>
              <a:t>Cold Drinks</a:t>
            </a:r>
          </a:p>
          <a:p>
            <a:r>
              <a:rPr lang="en-US" sz="1800" dirty="0"/>
              <a:t>Water Bill</a:t>
            </a:r>
          </a:p>
          <a:p>
            <a:r>
              <a:rPr lang="en-US" sz="1800" dirty="0"/>
              <a:t>Light Bill</a:t>
            </a:r>
          </a:p>
          <a:p>
            <a:r>
              <a:rPr lang="en-US" sz="1800" dirty="0"/>
              <a:t>Gas Bill</a:t>
            </a:r>
          </a:p>
          <a:p>
            <a:r>
              <a:rPr lang="en-US" sz="1800" dirty="0"/>
              <a:t>Delivery Expense</a:t>
            </a:r>
          </a:p>
          <a:p>
            <a:r>
              <a:rPr lang="en-US" sz="1800" dirty="0" err="1"/>
              <a:t>Miscelleneous</a:t>
            </a:r>
            <a:endParaRPr lang="en-US" sz="1800" dirty="0"/>
          </a:p>
          <a:p>
            <a:r>
              <a:rPr lang="en-US" sz="1800" dirty="0"/>
              <a:t>Profit Sharing</a:t>
            </a:r>
          </a:p>
        </p:txBody>
      </p:sp>
    </p:spTree>
    <p:extLst>
      <p:ext uri="{BB962C8B-B14F-4D97-AF65-F5344CB8AC3E}">
        <p14:creationId xmlns:p14="http://schemas.microsoft.com/office/powerpoint/2010/main" val="3820700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698D-C508-03B2-EB41-6F28231C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Contributors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C26B-9BB3-7C78-9998-80E9C532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Footfall(Weekdays)</a:t>
            </a:r>
          </a:p>
          <a:p>
            <a:r>
              <a:rPr lang="en-US" dirty="0"/>
              <a:t>Average Footfall(Weekends)</a:t>
            </a:r>
          </a:p>
          <a:p>
            <a:r>
              <a:rPr lang="en-US" dirty="0"/>
              <a:t>Average offline Orders (Takeaways  Weekdays)</a:t>
            </a:r>
          </a:p>
          <a:p>
            <a:r>
              <a:rPr lang="en-US" dirty="0"/>
              <a:t>Average offline Orders (Takeaways  Weekends)</a:t>
            </a:r>
          </a:p>
          <a:p>
            <a:r>
              <a:rPr lang="en-US" dirty="0"/>
              <a:t>Average Direct Online Orders(Weekdays)</a:t>
            </a:r>
          </a:p>
          <a:p>
            <a:r>
              <a:rPr lang="en-US" dirty="0"/>
              <a:t>Average Direct Online Orders (Weekends)</a:t>
            </a:r>
          </a:p>
          <a:p>
            <a:r>
              <a:rPr lang="en-US" dirty="0"/>
              <a:t>Average Online Orders through Zomato/</a:t>
            </a:r>
            <a:r>
              <a:rPr lang="en-US" dirty="0" err="1"/>
              <a:t>Swiggy</a:t>
            </a:r>
            <a:r>
              <a:rPr lang="en-US" dirty="0"/>
              <a:t> (Weekdays)</a:t>
            </a:r>
          </a:p>
          <a:p>
            <a:r>
              <a:rPr lang="en-US" dirty="0"/>
              <a:t>Average Online Orders through Zomato/</a:t>
            </a:r>
            <a:r>
              <a:rPr lang="en-US" dirty="0" err="1"/>
              <a:t>Swiggy</a:t>
            </a:r>
            <a:r>
              <a:rPr lang="en-US" dirty="0"/>
              <a:t> (Weekends)</a:t>
            </a:r>
          </a:p>
        </p:txBody>
      </p:sp>
    </p:spTree>
    <p:extLst>
      <p:ext uri="{BB962C8B-B14F-4D97-AF65-F5344CB8AC3E}">
        <p14:creationId xmlns:p14="http://schemas.microsoft.com/office/powerpoint/2010/main" val="64388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EFF65E-1B6B-4E67-AA06-6B4AA5638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283029"/>
              </p:ext>
            </p:extLst>
          </p:nvPr>
        </p:nvGraphicFramePr>
        <p:xfrm>
          <a:off x="0" y="304800"/>
          <a:ext cx="12192000" cy="65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225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20989E-1282-4012-A2E7-AD25C874E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857372"/>
              </p:ext>
            </p:extLst>
          </p:nvPr>
        </p:nvGraphicFramePr>
        <p:xfrm>
          <a:off x="0" y="210344"/>
          <a:ext cx="5391150" cy="3218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8C0D8BC-40CC-4F69-A143-DCE630CC9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4333338"/>
              </p:ext>
            </p:extLst>
          </p:nvPr>
        </p:nvGraphicFramePr>
        <p:xfrm>
          <a:off x="6800850" y="152400"/>
          <a:ext cx="5391150" cy="3218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3D0CFD-F74F-4E24-8D02-131EF95BE9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6124346"/>
              </p:ext>
            </p:extLst>
          </p:nvPr>
        </p:nvGraphicFramePr>
        <p:xfrm>
          <a:off x="2743200" y="3486945"/>
          <a:ext cx="6457950" cy="3371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020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E134-1517-9E71-2085-4ABC285D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from the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40D9-5EC0-1C95-2B81-A5C7B4DD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Declining Orders</a:t>
            </a:r>
          </a:p>
          <a:p>
            <a:r>
              <a:rPr lang="en-US" dirty="0"/>
              <a:t>Declining Revenues</a:t>
            </a:r>
          </a:p>
          <a:p>
            <a:r>
              <a:rPr lang="en-US" dirty="0"/>
              <a:t>Declining Rating</a:t>
            </a:r>
          </a:p>
        </p:txBody>
      </p:sp>
    </p:spTree>
    <p:extLst>
      <p:ext uri="{BB962C8B-B14F-4D97-AF65-F5344CB8AC3E}">
        <p14:creationId xmlns:p14="http://schemas.microsoft.com/office/powerpoint/2010/main" val="289280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B4E6-859A-775B-22A4-9AC256D0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 for Declining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7B07-36E8-1C95-674E-9CD79145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hot weather decreases non vegetarian option</a:t>
            </a:r>
          </a:p>
          <a:p>
            <a:r>
              <a:rPr lang="en-US" dirty="0"/>
              <a:t>Laziness of Owner</a:t>
            </a:r>
          </a:p>
          <a:p>
            <a:r>
              <a:rPr lang="en-US" dirty="0"/>
              <a:t>only non vegetarian food reduced groups with mix crowd</a:t>
            </a:r>
          </a:p>
          <a:p>
            <a:r>
              <a:rPr lang="en-US" dirty="0"/>
              <a:t>chef was changed</a:t>
            </a:r>
          </a:p>
          <a:p>
            <a:r>
              <a:rPr lang="en-US" dirty="0" err="1"/>
              <a:t>compedition</a:t>
            </a:r>
            <a:r>
              <a:rPr lang="en-US" dirty="0"/>
              <a:t> increased</a:t>
            </a:r>
          </a:p>
          <a:p>
            <a:r>
              <a:rPr lang="en-US" dirty="0"/>
              <a:t>prices of raw material increased</a:t>
            </a:r>
          </a:p>
          <a:p>
            <a:r>
              <a:rPr lang="en-US" dirty="0"/>
              <a:t>foot fall decreased</a:t>
            </a:r>
          </a:p>
          <a:p>
            <a:r>
              <a:rPr lang="en-US" dirty="0"/>
              <a:t>take away order decreased</a:t>
            </a:r>
          </a:p>
        </p:txBody>
      </p:sp>
    </p:spTree>
    <p:extLst>
      <p:ext uri="{BB962C8B-B14F-4D97-AF65-F5344CB8AC3E}">
        <p14:creationId xmlns:p14="http://schemas.microsoft.com/office/powerpoint/2010/main" val="230121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B4E6-859A-775B-22A4-9AC256D07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 for Declining Profits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7B07-36E8-1C95-674E-9CD79145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 online orders decreased</a:t>
            </a:r>
          </a:p>
          <a:p>
            <a:r>
              <a:rPr lang="en-US" dirty="0"/>
              <a:t>orders through online partners decreased</a:t>
            </a:r>
          </a:p>
          <a:p>
            <a:r>
              <a:rPr lang="en-US" dirty="0"/>
              <a:t>Increased per person cost after 3 months</a:t>
            </a:r>
          </a:p>
          <a:p>
            <a:r>
              <a:rPr lang="en-US" dirty="0"/>
              <a:t>non </a:t>
            </a:r>
            <a:r>
              <a:rPr lang="en-US" dirty="0" err="1"/>
              <a:t>availabilty</a:t>
            </a:r>
            <a:r>
              <a:rPr lang="en-US" dirty="0"/>
              <a:t> of hard drinks</a:t>
            </a:r>
          </a:p>
          <a:p>
            <a:r>
              <a:rPr lang="en-US" dirty="0"/>
              <a:t>serving only full portions of food / snack option not available or vice-verse</a:t>
            </a:r>
          </a:p>
          <a:p>
            <a:r>
              <a:rPr lang="en-US" dirty="0"/>
              <a:t>Decreased ratings making it less favorable restaurant option</a:t>
            </a:r>
          </a:p>
          <a:p>
            <a:r>
              <a:rPr lang="en-US" dirty="0"/>
              <a:t>water clogging due to heavy rain making it less aesthetic for persons walking in for food</a:t>
            </a:r>
          </a:p>
          <a:p>
            <a:r>
              <a:rPr lang="en-US" dirty="0"/>
              <a:t>only non veg options invites higher cost on electricity bill due to increase refrigeration cost</a:t>
            </a:r>
          </a:p>
        </p:txBody>
      </p:sp>
    </p:spTree>
    <p:extLst>
      <p:ext uri="{BB962C8B-B14F-4D97-AF65-F5344CB8AC3E}">
        <p14:creationId xmlns:p14="http://schemas.microsoft.com/office/powerpoint/2010/main" val="44558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Fast Food - BTM Layout</vt:lpstr>
      <vt:lpstr>Problem Statement</vt:lpstr>
      <vt:lpstr>Expense Contributors</vt:lpstr>
      <vt:lpstr>Income Contributors</vt:lpstr>
      <vt:lpstr>PowerPoint Presentation</vt:lpstr>
      <vt:lpstr>PowerPoint Presentation</vt:lpstr>
      <vt:lpstr>Observations from the Graph</vt:lpstr>
      <vt:lpstr>Possible Reasons for Declining Profits</vt:lpstr>
      <vt:lpstr>Possible Reasons for Declining Profits</vt:lpstr>
      <vt:lpstr>Possible Reasons for Declining Profits</vt:lpstr>
      <vt:lpstr>Possible Reasons for Declining Profits</vt:lpstr>
      <vt:lpstr>Suggestions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Food - BTM Layout</dc:title>
  <dc:creator>Windows User</dc:creator>
  <cp:lastModifiedBy>Windows User</cp:lastModifiedBy>
  <cp:revision>2</cp:revision>
  <dcterms:created xsi:type="dcterms:W3CDTF">2022-10-14T23:32:06Z</dcterms:created>
  <dcterms:modified xsi:type="dcterms:W3CDTF">2022-10-14T23:38:15Z</dcterms:modified>
</cp:coreProperties>
</file>