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A83DE-AF67-4897-BEBA-B628E8A6410F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9FE2F-BA46-4FA1-B8F1-A847B1B62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9FE2F-BA46-4FA1-B8F1-A847B1B62C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BD65-1EE7-4DE8-B6C4-65FC6FFB27FB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502A-1B31-40BD-8120-9673AD0AA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-Shape 11"/>
          <p:cNvSpPr/>
          <p:nvPr/>
        </p:nvSpPr>
        <p:spPr>
          <a:xfrm rot="16200000">
            <a:off x="3485645" y="300513"/>
            <a:ext cx="4572030" cy="6256972"/>
          </a:xfrm>
          <a:prstGeom prst="corner">
            <a:avLst>
              <a:gd name="adj1" fmla="val 97622"/>
              <a:gd name="adj2" fmla="val 46378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9"/>
          <p:cNvGrpSpPr/>
          <p:nvPr/>
        </p:nvGrpSpPr>
        <p:grpSpPr>
          <a:xfrm>
            <a:off x="394383" y="214290"/>
            <a:ext cx="9535467" cy="6462393"/>
            <a:chOff x="274749" y="189963"/>
            <a:chExt cx="9535467" cy="6462393"/>
          </a:xfrm>
        </p:grpSpPr>
        <p:sp>
          <p:nvSpPr>
            <p:cNvPr id="9" name="L-Shape 8"/>
            <p:cNvSpPr/>
            <p:nvPr/>
          </p:nvSpPr>
          <p:spPr>
            <a:xfrm>
              <a:off x="348648" y="1404409"/>
              <a:ext cx="8175684" cy="4215721"/>
            </a:xfrm>
            <a:prstGeom prst="corner">
              <a:avLst>
                <a:gd name="adj1" fmla="val 48167"/>
                <a:gd name="adj2" fmla="val 45463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135258" y="3333235"/>
              <a:ext cx="1609724" cy="428628"/>
            </a:xfrm>
            <a:prstGeom prst="roundRect">
              <a:avLst>
                <a:gd name="adj" fmla="val 41048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4749" y="189963"/>
              <a:ext cx="8610600" cy="6400800"/>
            </a:xfrm>
            <a:prstGeom prst="rect">
              <a:avLst/>
            </a:prstGeom>
            <a:noFill/>
            <a:ln w="38100" cmpd="dbl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5" name="TextBox 4124"/>
            <p:cNvSpPr txBox="1"/>
            <p:nvPr/>
          </p:nvSpPr>
          <p:spPr>
            <a:xfrm>
              <a:off x="348803" y="5959859"/>
              <a:ext cx="946141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** Blue </a:t>
              </a:r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Box is setup of Primary + DR </a:t>
              </a:r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(i.e. complete AG setup on Azure</a:t>
              </a:r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</a:p>
            <a:p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** </a:t>
              </a:r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Orange </a:t>
              </a:r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box above is setup at DC with replication for </a:t>
              </a:r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MPLUS and Green </a:t>
              </a:r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box above is setup at DC with replication for HCS</a:t>
              </a:r>
              <a:endPara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** Client/Application </a:t>
              </a:r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will connect to SQL Server (Listeners) using FQDN (</a:t>
              </a:r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xxxxxx.brobot.com</a:t>
              </a:r>
              <a:r>
                <a:rPr lang="en-US" sz="105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</a:p>
            <a:p>
              <a:endPara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" name="Group 4123"/>
            <p:cNvGrpSpPr/>
            <p:nvPr/>
          </p:nvGrpSpPr>
          <p:grpSpPr>
            <a:xfrm>
              <a:off x="277211" y="975781"/>
              <a:ext cx="6143668" cy="4801860"/>
              <a:chOff x="1384607" y="1191816"/>
              <a:chExt cx="5591466" cy="424449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579657" y="1570692"/>
                <a:ext cx="1170307" cy="46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RGIPRMPLUSDB</a:t>
                </a:r>
              </a:p>
              <a:p>
                <a:pPr algn="ctr"/>
                <a:r>
                  <a:rPr lang="en-US" sz="9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10.62.190.152</a:t>
                </a:r>
              </a:p>
              <a:p>
                <a:pPr algn="ctr"/>
                <a:r>
                  <a:rPr lang="en-IN" sz="1000" b="1" dirty="0" smtClean="0"/>
                  <a:t>RGIMPLUSAG</a:t>
                </a:r>
                <a:endParaRPr lang="en-IN" sz="9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364016" y="4791138"/>
                <a:ext cx="2200348" cy="44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RGIDRMPLUSHCSDB</a:t>
                </a:r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US" sz="9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10.62.174.69</a:t>
                </a:r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sz="900" b="1" dirty="0" smtClean="0">
                    <a:highlight>
                      <a:srgbClr val="FFFF00"/>
                    </a:highligh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RGIDRMPLUSHCSDB.BROBOT.COM</a:t>
                </a:r>
              </a:p>
            </p:txBody>
          </p:sp>
          <p:sp>
            <p:nvSpPr>
              <p:cNvPr id="4097" name="Rounded Rectangle 4096"/>
              <p:cNvSpPr/>
              <p:nvPr/>
            </p:nvSpPr>
            <p:spPr>
              <a:xfrm>
                <a:off x="1384607" y="1191816"/>
                <a:ext cx="5591466" cy="4244495"/>
              </a:xfrm>
              <a:prstGeom prst="roundRect">
                <a:avLst>
                  <a:gd name="adj" fmla="val 5541"/>
                </a:avLst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6" name="Picture 1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48" t="5071" r="14443"/>
            <a:stretch/>
          </p:blipFill>
          <p:spPr bwMode="auto">
            <a:xfrm>
              <a:off x="3309358" y="4190491"/>
              <a:ext cx="785818" cy="919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7238448" y="5119185"/>
              <a:ext cx="10999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RGIDWHDB02</a:t>
              </a:r>
            </a:p>
            <a:p>
              <a:pPr algn="ctr"/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10.65.5.111</a:t>
              </a:r>
              <a:endPara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US" sz="9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Subscriber</a:t>
              </a:r>
              <a:endPara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06696" y="3333235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Transactional Replication Configured</a:t>
              </a:r>
            </a:p>
          </p:txBody>
        </p:sp>
        <p:sp>
          <p:nvSpPr>
            <p:cNvPr id="80" name="Action Button: Document 79">
              <a:hlinkClick r:id="" action="ppaction://noaction" highlightClick="1"/>
            </p:cNvPr>
            <p:cNvSpPr/>
            <p:nvPr/>
          </p:nvSpPr>
          <p:spPr>
            <a:xfrm>
              <a:off x="594714" y="4619119"/>
              <a:ext cx="457200" cy="596348"/>
            </a:xfrm>
            <a:prstGeom prst="actionButton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0400" y="5333499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u="sng" dirty="0"/>
                <a:t>Cloud Witness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1838" y="4261929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u="sng" dirty="0"/>
                <a:t>Quorum</a:t>
              </a:r>
            </a:p>
          </p:txBody>
        </p:sp>
        <p:pic>
          <p:nvPicPr>
            <p:cNvPr id="34" name="Picture 1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48" t="5071" r="14443"/>
            <a:stretch/>
          </p:blipFill>
          <p:spPr bwMode="auto">
            <a:xfrm>
              <a:off x="7421010" y="4333367"/>
              <a:ext cx="671509" cy="785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9B810F8A-A5AB-4C27-8216-1CD59DC8F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48" t="5071" r="14443"/>
          <a:stretch/>
        </p:blipFill>
        <p:spPr bwMode="auto">
          <a:xfrm>
            <a:off x="5643570" y="500042"/>
            <a:ext cx="380962" cy="44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4B7B201-0779-4F54-BE72-9C55705A2464}"/>
              </a:ext>
            </a:extLst>
          </p:cNvPr>
          <p:cNvSpPr txBox="1"/>
          <p:nvPr/>
        </p:nvSpPr>
        <p:spPr>
          <a:xfrm>
            <a:off x="5143504" y="214290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u="sng" dirty="0" smtClean="0">
                <a:latin typeface="Verdana" pitchFamily="34" charset="0"/>
                <a:ea typeface="Verdana" pitchFamily="34" charset="0"/>
              </a:rPr>
              <a:t>HCS APP</a:t>
            </a:r>
            <a:endParaRPr lang="en-US" sz="1050" i="1" u="sng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C75F5A2D-55B1-49D1-88AE-11E1A77FD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48" t="5071" r="14443"/>
          <a:stretch/>
        </p:blipFill>
        <p:spPr bwMode="auto">
          <a:xfrm>
            <a:off x="1785918" y="500042"/>
            <a:ext cx="380962" cy="44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42DEBA3-7CD1-46CB-BB56-0C4ADF800D41}"/>
              </a:ext>
            </a:extLst>
          </p:cNvPr>
          <p:cNvSpPr txBox="1"/>
          <p:nvPr/>
        </p:nvSpPr>
        <p:spPr>
          <a:xfrm>
            <a:off x="1500166" y="214290"/>
            <a:ext cx="1624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u="sng" dirty="0" smtClean="0">
                <a:latin typeface="Verdana" pitchFamily="34" charset="0"/>
                <a:ea typeface="Verdana" pitchFamily="34" charset="0"/>
              </a:rPr>
              <a:t>MPLUS APP</a:t>
            </a:r>
            <a:endParaRPr lang="en-US" sz="1050" i="1" u="sng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43768" y="1357298"/>
            <a:ext cx="1785950" cy="3571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Transactional Replication Configured</a:t>
            </a: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48" t="5071" r="14443"/>
          <a:stretch/>
        </p:blipFill>
        <p:spPr bwMode="auto">
          <a:xfrm>
            <a:off x="7500958" y="1714488"/>
            <a:ext cx="671509" cy="78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143768" y="2500306"/>
            <a:ext cx="15001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RGIDWHDB01</a:t>
            </a:r>
          </a:p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10.65.5.109</a:t>
            </a:r>
            <a:endParaRPr lang="en-US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Subscriber</a:t>
            </a: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48" t="5071" r="14443"/>
          <a:stretch/>
        </p:blipFill>
        <p:spPr bwMode="auto">
          <a:xfrm>
            <a:off x="6572264" y="3286124"/>
            <a:ext cx="649436" cy="71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6429388" y="3929066"/>
            <a:ext cx="15716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RGIDWHWEBSRV01</a:t>
            </a:r>
          </a:p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10.62.190.55</a:t>
            </a:r>
          </a:p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Distributor</a:t>
            </a:r>
            <a:endParaRPr lang="en-US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2000" y="1214422"/>
            <a:ext cx="11272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RGIPRHCSDB</a:t>
            </a:r>
          </a:p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10.62.190.151</a:t>
            </a:r>
          </a:p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RGIHCSAG</a:t>
            </a:r>
            <a:endParaRPr lang="en-IN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48" t="5071" r="14443"/>
          <a:stretch/>
        </p:blipFill>
        <p:spPr bwMode="auto">
          <a:xfrm>
            <a:off x="4643438" y="1714488"/>
            <a:ext cx="928800" cy="107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6" name="Straight Arrow Connector 275"/>
          <p:cNvCxnSpPr>
            <a:stCxn id="35" idx="2"/>
          </p:cNvCxnSpPr>
          <p:nvPr/>
        </p:nvCxnSpPr>
        <p:spPr>
          <a:xfrm rot="16200000" flipH="1">
            <a:off x="4961584" y="1818320"/>
            <a:ext cx="1840204" cy="95271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48" t="5071" r="14443"/>
          <a:stretch/>
        </p:blipFill>
        <p:spPr bwMode="auto">
          <a:xfrm>
            <a:off x="1071538" y="2000240"/>
            <a:ext cx="928694" cy="112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7" name="Rectangle 406"/>
          <p:cNvSpPr/>
          <p:nvPr/>
        </p:nvSpPr>
        <p:spPr>
          <a:xfrm>
            <a:off x="500034" y="3143248"/>
            <a:ext cx="23574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RGIMPLUSLISTNER</a:t>
            </a:r>
          </a:p>
          <a:p>
            <a:pPr algn="ctr"/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(listener IP)</a:t>
            </a:r>
          </a:p>
          <a:p>
            <a:pPr algn="ctr"/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@PR 10.62.190.155</a:t>
            </a:r>
          </a:p>
          <a:p>
            <a:pPr algn="ctr"/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@DR </a:t>
            </a:r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10.62.174.71</a:t>
            </a:r>
          </a:p>
          <a:p>
            <a:pPr algn="ctr"/>
            <a:r>
              <a:rPr lang="en-IN" sz="900" b="1" dirty="0" smtClean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RGIMPLUSLISTNER.BROBOT.COM</a:t>
            </a:r>
            <a:endParaRPr lang="en-US" sz="900" b="1" dirty="0" smtClean="0">
              <a:highlight>
                <a:srgbClr val="FFFF00"/>
              </a:highligh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4214810" y="2786058"/>
            <a:ext cx="24288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RGIHCSLISTNER</a:t>
            </a:r>
            <a:endParaRPr lang="nb-NO" sz="9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(listener IP)</a:t>
            </a:r>
          </a:p>
          <a:p>
            <a:pPr algn="ctr"/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@</a:t>
            </a:r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 10.62.190.154</a:t>
            </a:r>
          </a:p>
          <a:p>
            <a:pPr algn="ctr"/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@DR </a:t>
            </a:r>
            <a:r>
              <a:rPr lang="nb-NO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10.62.174.70</a:t>
            </a:r>
          </a:p>
          <a:p>
            <a:pPr algn="ctr"/>
            <a:r>
              <a:rPr lang="en-US" sz="900" b="1" dirty="0" smtClean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RGIHCSLISTNER.BROBOT.COM</a:t>
            </a:r>
          </a:p>
        </p:txBody>
      </p:sp>
      <p:cxnSp>
        <p:nvCxnSpPr>
          <p:cNvPr id="412" name="Straight Arrow Connector 411"/>
          <p:cNvCxnSpPr/>
          <p:nvPr/>
        </p:nvCxnSpPr>
        <p:spPr>
          <a:xfrm rot="5400000">
            <a:off x="750067" y="1893084"/>
            <a:ext cx="2214579" cy="285752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323" idx="3"/>
          </p:cNvCxnSpPr>
          <p:nvPr/>
        </p:nvCxnSpPr>
        <p:spPr>
          <a:xfrm>
            <a:off x="2000232" y="2561895"/>
            <a:ext cx="1642280" cy="1725155"/>
          </a:xfrm>
          <a:prstGeom prst="bentConnector2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1928794" y="2643182"/>
            <a:ext cx="17434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1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RGIMPLUSLISTNER</a:t>
            </a:r>
            <a:endParaRPr lang="en-US" sz="10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50" name="Straight Connector 449"/>
          <p:cNvCxnSpPr>
            <a:stCxn id="71" idx="1"/>
          </p:cNvCxnSpPr>
          <p:nvPr/>
        </p:nvCxnSpPr>
        <p:spPr>
          <a:xfrm rot="10800000" flipV="1">
            <a:off x="4071934" y="2250334"/>
            <a:ext cx="571504" cy="2035922"/>
          </a:xfrm>
          <a:prstGeom prst="bentConnector2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4071934" y="3786190"/>
            <a:ext cx="1446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1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RGIHCSLISTNER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00760" y="357166"/>
            <a:ext cx="2928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Server </a:t>
            </a:r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2022 Cluster</a:t>
            </a:r>
            <a:endParaRPr lang="en-US" sz="9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Name: RGICLMPLUSHCS</a:t>
            </a:r>
          </a:p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Address: </a:t>
            </a:r>
            <a:endParaRPr lang="en-US" sz="9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10.62.190.153 OR 10.62.174.72</a:t>
            </a:r>
            <a:endParaRPr lang="en-US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00298" y="214290"/>
            <a:ext cx="20002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Always on connectivity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71736" y="571480"/>
            <a:ext cx="16369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 to db connectivity</a:t>
            </a:r>
            <a:endParaRPr lang="en-US" sz="9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326678BC-5B6C-4384-801C-EBA1530EEF86}"/>
              </a:ext>
            </a:extLst>
          </p:cNvPr>
          <p:cNvCxnSpPr>
            <a:cxnSpLocks/>
          </p:cNvCxnSpPr>
          <p:nvPr/>
        </p:nvCxnSpPr>
        <p:spPr>
          <a:xfrm>
            <a:off x="2714612" y="500042"/>
            <a:ext cx="1643074" cy="158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F083211E-9972-436C-94B3-976D53A56434}"/>
              </a:ext>
            </a:extLst>
          </p:cNvPr>
          <p:cNvCxnSpPr>
            <a:cxnSpLocks/>
          </p:cNvCxnSpPr>
          <p:nvPr/>
        </p:nvCxnSpPr>
        <p:spPr>
          <a:xfrm flipH="1" flipV="1">
            <a:off x="2928926" y="857232"/>
            <a:ext cx="917319" cy="4491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429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CEE561E8ADCF4EAF1C88E2B0A5031B" ma:contentTypeVersion="13" ma:contentTypeDescription="Create a new document." ma:contentTypeScope="" ma:versionID="36ccbe6f7871fc2977a382036720af37">
  <xsd:schema xmlns:xsd="http://www.w3.org/2001/XMLSchema" xmlns:xs="http://www.w3.org/2001/XMLSchema" xmlns:p="http://schemas.microsoft.com/office/2006/metadata/properties" xmlns:ns2="9da84ac8-4e57-4a73-bc12-87595871d4b5" xmlns:ns3="714cd180-9143-41c4-a6d8-91b11a22bd74" targetNamespace="http://schemas.microsoft.com/office/2006/metadata/properties" ma:root="true" ma:fieldsID="73312d5fe0452dabceadb7c7dc346d99" ns2:_="" ns3:_="">
    <xsd:import namespace="9da84ac8-4e57-4a73-bc12-87595871d4b5"/>
    <xsd:import namespace="714cd180-9143-41c4-a6d8-91b11a22bd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84ac8-4e57-4a73-bc12-87595871d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a9401e0-3410-4fff-a7e4-8533319a9f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cd180-9143-41c4-a6d8-91b11a22bd7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487f15-3804-4990-9bef-4b39e62665d5}" ma:internalName="TaxCatchAll" ma:showField="CatchAllData" ma:web="714cd180-9143-41c4-a6d8-91b11a22bd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4cd180-9143-41c4-a6d8-91b11a22bd74" xsi:nil="true"/>
    <lcf76f155ced4ddcb4097134ff3c332f xmlns="9da84ac8-4e57-4a73-bc12-87595871d4b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FE2806-115A-47F9-AE02-D0C67C17DD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287C7B-80BB-417E-964C-7F07B37CA9AB}"/>
</file>

<file path=customXml/itemProps3.xml><?xml version="1.0" encoding="utf-8"?>
<ds:datastoreItem xmlns:ds="http://schemas.openxmlformats.org/officeDocument/2006/customXml" ds:itemID="{4E57708C-8790-407C-97ED-D6610C363DE7}"/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139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jayesh.mali</dc:creator>
  <cp:lastModifiedBy>50020815</cp:lastModifiedBy>
  <cp:revision>34</cp:revision>
  <dcterms:created xsi:type="dcterms:W3CDTF">2022-11-03T06:21:38Z</dcterms:created>
  <dcterms:modified xsi:type="dcterms:W3CDTF">2023-02-16T12:26:39Z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0x0101005FCEE561E8ADCF4EAF1C88E2B0A5031B</vt:lpwstr>
  </property>
</Properties>
</file>