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D94E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D94E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1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developer.mozilla.org/en-US/docs/Web/JavaScript/Reference/Global_Objects/parseInt" TargetMode="External"/><Relationship Id="rId4" Type="http://schemas.openxmlformats.org/officeDocument/2006/relationships/hyperlink" Target="https://developer.mozilla.org/en-US/docs/Web/JavaScript/Reference/Global_Objects/parseFloa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developer.mozilla.org/en-US/docs/Web/JavaScript/Guide/Loops_and_iteration#for...in_statement" TargetMode="External"/><Relationship Id="rId4" Type="http://schemas.openxmlformats.org/officeDocument/2006/relationships/hyperlink" Target="https://developer.mozilla.org/en-US/docs/Web/JavaScript/Guide/Loops_and_iteration#for...of_statement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8" name="Rectangle 7"/>
          <p:cNvGrpSpPr/>
          <p:nvPr/>
        </p:nvGrpSpPr>
        <p:grpSpPr>
          <a:xfrm>
            <a:off x="1524000" y="3207220"/>
            <a:ext cx="9144000" cy="2994671"/>
            <a:chOff x="0" y="0"/>
            <a:chExt cx="9144000" cy="2994670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144000" cy="299467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Call , bind &amp; Apply in JavaScript"/>
            <p:cNvSpPr txBox="1"/>
            <p:nvPr/>
          </p:nvSpPr>
          <p:spPr>
            <a:xfrm>
              <a:off x="45718" y="1023409"/>
              <a:ext cx="9052563" cy="947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JS ground Zero</a:t>
              </a:r>
            </a:p>
          </p:txBody>
        </p:sp>
      </p:grpSp>
      <p:grpSp>
        <p:nvGrpSpPr>
          <p:cNvPr id="101" name="Rectangle 4"/>
          <p:cNvGrpSpPr/>
          <p:nvPr/>
        </p:nvGrpSpPr>
        <p:grpSpPr>
          <a:xfrm>
            <a:off x="4133850" y="2849878"/>
            <a:ext cx="3924300" cy="729938"/>
            <a:chOff x="0" y="0"/>
            <a:chExt cx="3924300" cy="729937"/>
          </a:xfrm>
        </p:grpSpPr>
        <p:sp>
          <p:nvSpPr>
            <p:cNvPr id="99" name="Rectangle"/>
            <p:cNvSpPr/>
            <p:nvPr/>
          </p:nvSpPr>
          <p:spPr>
            <a:xfrm>
              <a:off x="0" y="0"/>
              <a:ext cx="3924300" cy="729938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S dev 101"/>
            <p:cNvSpPr/>
            <p:nvPr/>
          </p:nvSpPr>
          <p:spPr>
            <a:xfrm>
              <a:off x="45718" y="364962"/>
              <a:ext cx="383286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4000"/>
              </a:lvl1pPr>
            </a:lstStyle>
            <a:p>
              <a:pPr/>
              <a:r>
                <a:t>FS dev 101</a:t>
              </a:r>
            </a:p>
          </p:txBody>
        </p:sp>
      </p:grpSp>
      <p:sp>
        <p:nvSpPr>
          <p:cNvPr id="102" name="Rectangle 9"/>
          <p:cNvSpPr txBox="1"/>
          <p:nvPr/>
        </p:nvSpPr>
        <p:spPr>
          <a:xfrm>
            <a:off x="3034653" y="-378142"/>
            <a:ext cx="6363725" cy="373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23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Basics - variables</a:t>
            </a:r>
          </a:p>
        </p:txBody>
      </p:sp>
      <p:sp>
        <p:nvSpPr>
          <p:cNvPr id="106" name="&quot;use strict&quot;;…"/>
          <p:cNvSpPr txBox="1"/>
          <p:nvPr>
            <p:ph type="body" idx="1"/>
          </p:nvPr>
        </p:nvSpPr>
        <p:spPr>
          <a:xfrm>
            <a:off x="838200" y="1469181"/>
            <a:ext cx="10864354" cy="4855866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guvi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“foobar”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</a:t>
            </a:r>
            <a:r>
              <a:rPr>
                <a:solidFill>
                  <a:srgbClr val="0077AA"/>
                </a:solidFill>
              </a:rPr>
              <a:t>ar</a:t>
            </a:r>
            <a:r>
              <a:rPr>
                <a:solidFill>
                  <a:srgbClr val="333333"/>
                </a:solidFill>
              </a:rPr>
              <a:t> guvi_var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23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const</a:t>
            </a:r>
            <a:r>
              <a:rPr>
                <a:solidFill>
                  <a:srgbClr val="333333"/>
                </a:solidFill>
              </a:rPr>
              <a:t> CONST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33.2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a one line comment</a:t>
            </a:r>
            <a:endParaRPr>
              <a:solidFill>
                <a:srgbClr val="333333"/>
              </a:solidFill>
            </a:endParaRP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 this is a longer, 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 multi-line comment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*/</a:t>
            </a:r>
            <a:endParaRPr>
              <a:solidFill>
                <a:srgbClr val="333333"/>
              </a:solidFill>
            </a:endParaRP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 You can't, however, /* nest comments */</a:t>
            </a:r>
            <a:r>
              <a:rPr>
                <a:solidFill>
                  <a:srgbClr val="333333"/>
                </a:solidFill>
              </a:rPr>
              <a:t> SyntaxError </a:t>
            </a:r>
            <a:r>
              <a:rPr>
                <a:solidFill>
                  <a:srgbClr val="9A6E3A"/>
                </a:solidFill>
              </a:rPr>
              <a:t>*/</a:t>
            </a:r>
            <a:endParaRPr>
              <a:solidFill>
                <a:srgbClr val="9A6E3A"/>
              </a:solidFill>
            </a:endParaRP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333333"/>
              </a:solidFill>
            </a:endParaRPr>
          </a:p>
          <a:p>
            <a:pPr marL="0" indent="0" defTabSz="443484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194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console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DD4A68"/>
                </a:solidFill>
              </a:rPr>
              <a:t>log</a:t>
            </a:r>
            <a:r>
              <a:rPr>
                <a:solidFill>
                  <a:srgbClr val="999999"/>
                </a:solidFill>
              </a:rPr>
              <a:t>(</a:t>
            </a:r>
            <a:r>
              <a:t>'The value of a is '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A6E3A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a</a:t>
            </a:r>
            <a:r>
              <a:rPr>
                <a:solidFill>
                  <a:srgbClr val="999999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10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600"/>
              </a:spcBef>
              <a:buClr>
                <a:srgbClr val="3D7E9A"/>
              </a:buClr>
              <a:buFont typeface="Courier"/>
              <a:defRPr sz="2000">
                <a:solidFill>
                  <a:srgbClr val="3D7E9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parseInt()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600"/>
              </a:spcBef>
              <a:buClr>
                <a:srgbClr val="3D7E9A"/>
              </a:buClr>
              <a:buFont typeface="Courier"/>
              <a:defRPr sz="2000">
                <a:solidFill>
                  <a:srgbClr val="3D7E9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parseFloat()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600"/>
              </a:spcBef>
              <a:buClr>
                <a:srgbClr val="3D7E9A"/>
              </a:buClr>
              <a:buFont typeface="Courier"/>
              <a:defRPr sz="2000">
                <a:solidFill>
                  <a:srgbClr val="3D7E9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A6E3A"/>
                </a:solidFill>
              </a:rPr>
              <a:t>+</a:t>
            </a:r>
            <a:r>
              <a:rPr>
                <a:solidFill>
                  <a:srgbClr val="669900"/>
                </a:solidFill>
              </a:rPr>
              <a:t>’1.1'</a:t>
            </a:r>
            <a:r>
              <a:rPr>
                <a:solidFill>
                  <a:srgbClr val="999999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A6E3A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A6E3A"/>
                </a:solidFill>
              </a:rPr>
              <a:t>+</a:t>
            </a:r>
            <a:r>
              <a:rPr>
                <a:solidFill>
                  <a:srgbClr val="669900"/>
                </a:solidFill>
              </a:rPr>
              <a:t>'1.1'</a:t>
            </a:r>
            <a:r>
              <a:rPr>
                <a:solidFill>
                  <a:srgbClr val="999999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t>// 2.2  </a:t>
            </a:r>
          </a:p>
          <a:p>
            <a:pPr lvl="1" marL="596900" indent="-317500" defTabSz="457200">
              <a:lnSpc>
                <a:spcPct val="100000"/>
              </a:lnSpc>
              <a:spcBef>
                <a:spcPts val="600"/>
              </a:spcBef>
              <a:buClr>
                <a:srgbClr val="3D7E9A"/>
              </a:buClr>
              <a:buFont typeface="Courier"/>
              <a:defRPr sz="2000">
                <a:solidFill>
                  <a:srgbClr val="3D7E9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77AA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quote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"He read \"The Cremation of Sam McGee\" by R.W. Service.”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999999"/>
              </a:solidFill>
            </a:endParaRPr>
          </a:p>
          <a:p>
            <a:pPr lvl="1" marL="596900" indent="-317500" defTabSz="457200">
              <a:lnSpc>
                <a:spcPct val="100000"/>
              </a:lnSpc>
              <a:spcBef>
                <a:spcPts val="600"/>
              </a:spcBef>
              <a:buClr>
                <a:srgbClr val="3D7E9A"/>
              </a:buClr>
              <a:buFont typeface="Courier"/>
              <a:defRPr sz="2000">
                <a:solidFill>
                  <a:srgbClr val="3D7E9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99999"/>
                </a:solidFill>
              </a:rPr>
              <a:t>  </a:t>
            </a:r>
            <a:r>
              <a:t>console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DD4A68"/>
                </a:solidFill>
              </a:rPr>
              <a:t>log</a:t>
            </a:r>
            <a:r>
              <a:rPr>
                <a:solidFill>
                  <a:srgbClr val="999999"/>
                </a:solidFill>
              </a:rPr>
              <a:t>(</a:t>
            </a:r>
            <a:r>
              <a:t>quote</a:t>
            </a:r>
            <a:r>
              <a:rPr>
                <a:solidFill>
                  <a:srgbClr val="999999"/>
                </a:solidFill>
              </a:rPr>
              <a:t>);</a:t>
            </a:r>
            <a:endParaRPr>
              <a:solidFill>
                <a:srgbClr val="999999"/>
              </a:solidFill>
            </a:endParaRPr>
          </a:p>
          <a:p>
            <a:pPr marL="457200" indent="-317500" defTabSz="457200">
              <a:lnSpc>
                <a:spcPct val="100000"/>
              </a:lnSpc>
              <a:spcBef>
                <a:spcPts val="600"/>
              </a:spcBef>
              <a:buClr>
                <a:srgbClr val="3D7E9A"/>
              </a:buClr>
              <a:buFont typeface="Courier"/>
              <a:defRPr sz="2000">
                <a:solidFill>
                  <a:srgbClr val="3D7E9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77AA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home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'c:\\temp'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5400"/>
              </a:lnSpc>
              <a:spcBef>
                <a:spcPts val="0"/>
              </a:spcBef>
              <a:buClr>
                <a:srgbClr val="3D7E9A"/>
              </a:buClr>
              <a:buFont typeface="Courier"/>
              <a:defRPr sz="200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57200" indent="-317500" defTabSz="457200">
              <a:lnSpc>
                <a:spcPts val="5400"/>
              </a:lnSpc>
              <a:spcBef>
                <a:spcPts val="0"/>
              </a:spcBef>
              <a:buClr>
                <a:srgbClr val="3D7E9A"/>
              </a:buClr>
              <a:buFont typeface="Courier"/>
              <a:defRPr sz="20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57200" indent="-317500" defTabSz="457200">
              <a:lnSpc>
                <a:spcPts val="5400"/>
              </a:lnSpc>
              <a:spcBef>
                <a:spcPts val="0"/>
              </a:spcBef>
              <a:buClr>
                <a:srgbClr val="3D7E9A"/>
              </a:buClr>
              <a:buFont typeface="Courier"/>
              <a:defRPr sz="200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Arrays &amp; JSON</a:t>
            </a:r>
          </a:p>
        </p:txBody>
      </p:sp>
      <p:sp>
        <p:nvSpPr>
          <p:cNvPr id="114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ts val="5400"/>
              </a:lnSpc>
              <a:spcBef>
                <a:spcPts val="0"/>
              </a:spcBef>
              <a:buClr>
                <a:srgbClr val="3D7E9A"/>
              </a:buClr>
              <a:buFont typeface="Courier"/>
              <a:defRPr sz="200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foods = ['French Roast', 'Idly', 'Roti Dal’];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5400"/>
              </a:lnSpc>
              <a:spcBef>
                <a:spcPts val="0"/>
              </a:spcBef>
              <a:buClr>
                <a:srgbClr val="3D7E9A"/>
              </a:buClr>
              <a:buFont typeface="Courier"/>
              <a:defRPr sz="200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7AA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fish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[</a:t>
            </a:r>
            <a:r>
              <a:t>'Lion'</a:t>
            </a:r>
            <a:r>
              <a:rPr>
                <a:solidFill>
                  <a:srgbClr val="999999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'Angel'</a:t>
            </a:r>
            <a:r>
              <a:rPr>
                <a:solidFill>
                  <a:srgbClr val="333333"/>
                </a:solidFill>
              </a:rPr>
              <a:t>]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Block statement</a:t>
            </a:r>
          </a:p>
        </p:txBody>
      </p:sp>
      <p:sp>
        <p:nvSpPr>
          <p:cNvPr id="118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statement_1;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statement_2;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⋮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statement_n;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604601">
              <a:spcBef>
                <a:spcPts val="600"/>
              </a:spcBef>
              <a:buSzTx/>
              <a:buNone/>
              <a:defRPr sz="1827"/>
            </a:p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1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2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console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DD4A68"/>
                </a:solidFill>
              </a:rPr>
              <a:t>log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x</a:t>
            </a:r>
            <a:r>
              <a:rPr>
                <a:solidFill>
                  <a:srgbClr val="999999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t>// outputs 2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- else - ladder</a:t>
            </a:r>
          </a:p>
        </p:txBody>
      </p:sp>
      <p:sp>
        <p:nvSpPr>
          <p:cNvPr id="122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(condition) {</a:t>
            </a: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statement_1;</a:t>
            </a: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else {</a:t>
            </a: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statement_2;</a:t>
            </a: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Prone to being misread as "x == y"</a:t>
            </a:r>
            <a:endParaRPr>
              <a:solidFill>
                <a:srgbClr val="333333"/>
              </a:solidFill>
            </a:endParaRP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x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y</a:t>
            </a:r>
            <a:r>
              <a:rPr>
                <a:solidFill>
                  <a:srgbClr val="999999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/* statements here */</a:t>
            </a:r>
            <a:endParaRPr>
              <a:solidFill>
                <a:srgbClr val="333333"/>
              </a:solidFill>
            </a:endParaRP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 defTabSz="429768">
              <a:lnSpc>
                <a:spcPts val="5000"/>
              </a:lnSpc>
              <a:spcBef>
                <a:spcPts val="0"/>
              </a:spcBef>
              <a:buSzTx/>
              <a:buFontTx/>
              <a:buNone/>
              <a:defRPr sz="1879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</a:t>
            </a:r>
          </a:p>
        </p:txBody>
      </p:sp>
      <p:sp>
        <p:nvSpPr>
          <p:cNvPr id="126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Read about Switch statement 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for...in statement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for...of statement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statement</a:t>
            </a:r>
          </a:p>
        </p:txBody>
      </p:sp>
      <p:sp>
        <p:nvSpPr>
          <p:cNvPr id="130" name="&quot;use strict&quot;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statement_1;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statement_2;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⋮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statement_n;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604601">
              <a:spcBef>
                <a:spcPts val="600"/>
              </a:spcBef>
              <a:buSzTx/>
              <a:buNone/>
              <a:defRPr sz="1827"/>
            </a:p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1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2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FontTx/>
              <a:buNone/>
              <a:defRPr sz="1740">
                <a:solidFill>
                  <a:srgbClr val="70809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console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DD4A68"/>
                </a:solidFill>
              </a:rPr>
              <a:t>log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333333"/>
                </a:solidFill>
              </a:rPr>
              <a:t>x</a:t>
            </a:r>
            <a:r>
              <a:rPr>
                <a:solidFill>
                  <a:srgbClr val="999999"/>
                </a:solidFill>
              </a:rPr>
              <a:t>);</a:t>
            </a:r>
            <a:r>
              <a:rPr>
                <a:solidFill>
                  <a:srgbClr val="333333"/>
                </a:solidFill>
              </a:rPr>
              <a:t> </a:t>
            </a:r>
            <a:r>
              <a:t>// outputs 2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