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8" y="2834125"/>
            <a:ext cx="8520603" cy="792602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/>
          <p:nvPr>
            <p:ph type="title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Title Text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"/>
          <p:cNvSpPr/>
          <p:nvPr/>
        </p:nvSpPr>
        <p:spPr>
          <a:xfrm>
            <a:off x="1135856" y="-5955"/>
            <a:ext cx="6872288" cy="7810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" y="66"/>
                </a:moveTo>
                <a:lnTo>
                  <a:pt x="9513" y="0"/>
                </a:lnTo>
                <a:cubicBezTo>
                  <a:pt x="10276" y="3326"/>
                  <a:pt x="14325" y="12084"/>
                  <a:pt x="16368" y="12084"/>
                </a:cubicBezTo>
                <a:cubicBezTo>
                  <a:pt x="18412" y="12084"/>
                  <a:pt x="20679" y="5005"/>
                  <a:pt x="21578" y="1811"/>
                </a:cubicBezTo>
                <a:lnTo>
                  <a:pt x="21600" y="7013"/>
                </a:lnTo>
                <a:cubicBezTo>
                  <a:pt x="21218" y="8462"/>
                  <a:pt x="18771" y="14521"/>
                  <a:pt x="16099" y="14455"/>
                </a:cubicBezTo>
                <a:cubicBezTo>
                  <a:pt x="13427" y="14389"/>
                  <a:pt x="8252" y="5433"/>
                  <a:pt x="5568" y="6618"/>
                </a:cubicBezTo>
                <a:cubicBezTo>
                  <a:pt x="2807" y="6882"/>
                  <a:pt x="1010" y="15871"/>
                  <a:pt x="0" y="21600"/>
                </a:cubicBezTo>
                <a:lnTo>
                  <a:pt x="22" y="66"/>
                </a:lnTo>
                <a:close/>
              </a:path>
            </a:pathLst>
          </a:custGeom>
          <a:gradFill>
            <a:gsLst>
              <a:gs pos="0">
                <a:srgbClr val="00EBF8">
                  <a:alpha val="54998"/>
                </a:srgbClr>
              </a:gs>
              <a:gs pos="100000">
                <a:srgbClr val="0079AF">
                  <a:alpha val="4499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/>
          <a:lstStyle/>
          <a:p>
            <a:pPr defTabSz="685800">
              <a:defRPr sz="1200">
                <a:latin typeface="Constantia"/>
                <a:ea typeface="Constantia"/>
                <a:cs typeface="Constantia"/>
                <a:sym typeface="Constantia"/>
              </a:defRPr>
            </a:pPr>
          </a:p>
        </p:txBody>
      </p:sp>
      <p:sp>
        <p:nvSpPr>
          <p:cNvPr id="108" name="Shape"/>
          <p:cNvSpPr/>
          <p:nvPr/>
        </p:nvSpPr>
        <p:spPr>
          <a:xfrm>
            <a:off x="4429124" y="-5955"/>
            <a:ext cx="3571876" cy="455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52" fill="norm" stroke="1" extrusionOk="0">
                <a:moveTo>
                  <a:pt x="0" y="0"/>
                </a:moveTo>
                <a:cubicBezTo>
                  <a:pt x="1253" y="3703"/>
                  <a:pt x="8410" y="19349"/>
                  <a:pt x="12010" y="20475"/>
                </a:cubicBezTo>
                <a:cubicBezTo>
                  <a:pt x="15610" y="21600"/>
                  <a:pt x="20002" y="10128"/>
                  <a:pt x="21600" y="6752"/>
                </a:cubicBezTo>
                <a:lnTo>
                  <a:pt x="21600" y="21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9BE5">
                  <a:alpha val="29998"/>
                </a:srgbClr>
              </a:gs>
              <a:gs pos="19999">
                <a:srgbClr val="009BE5">
                  <a:alpha val="32998"/>
                </a:srgbClr>
              </a:gs>
              <a:gs pos="100000">
                <a:srgbClr val="00ADB6">
                  <a:alpha val="4499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/>
          <a:lstStyle/>
          <a:p>
            <a:pPr defTabSz="685800">
              <a:defRPr sz="1200">
                <a:latin typeface="Constantia"/>
                <a:ea typeface="Constantia"/>
                <a:cs typeface="Constantia"/>
                <a:sym typeface="Constantia"/>
              </a:defRPr>
            </a:pPr>
          </a:p>
        </p:txBody>
      </p:sp>
      <p:grpSp>
        <p:nvGrpSpPr>
          <p:cNvPr id="111" name="Group"/>
          <p:cNvGrpSpPr/>
          <p:nvPr/>
        </p:nvGrpSpPr>
        <p:grpSpPr>
          <a:xfrm>
            <a:off x="1138427" y="-18288"/>
            <a:ext cx="6867147" cy="786386"/>
            <a:chOff x="0" y="0"/>
            <a:chExt cx="6867145" cy="786385"/>
          </a:xfrm>
        </p:grpSpPr>
        <p:pic>
          <p:nvPicPr>
            <p:cNvPr id="109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853430" cy="7863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0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54863"/>
              <a:ext cx="6867147" cy="6812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2" name="Slide Number"/>
          <p:cNvSpPr txBox="1"/>
          <p:nvPr>
            <p:ph type="sldNum" sz="quarter" idx="2"/>
          </p:nvPr>
        </p:nvSpPr>
        <p:spPr>
          <a:xfrm>
            <a:off x="7531100" y="4901406"/>
            <a:ext cx="127001" cy="139701"/>
          </a:xfrm>
          <a:prstGeom prst="rect">
            <a:avLst/>
          </a:prstGeom>
        </p:spPr>
        <p:txBody>
          <a:bodyPr lIns="0" tIns="0" rIns="0" bIns="0" anchor="b"/>
          <a:lstStyle>
            <a:lvl1pPr defTabSz="685800">
              <a:defRPr sz="900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8" y="1152475"/>
            <a:ext cx="3999903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13"/>
          </p:nvPr>
        </p:nvSpPr>
        <p:spPr>
          <a:xfrm>
            <a:off x="4832398" y="1152475"/>
            <a:ext cx="3999903" cy="3416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8"/>
            <a:ext cx="6367801" cy="4090803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13"/>
          </p:nvPr>
        </p:nvSpPr>
        <p:spPr>
          <a:xfrm>
            <a:off x="4939500" y="724074"/>
            <a:ext cx="3837000" cy="3695103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7" y="4700820"/>
            <a:ext cx="336812" cy="318394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spAutoFit/>
          </a:bodyPr>
          <a:lstStyle>
            <a:lvl1pPr algn="r">
              <a:defRPr sz="1000">
                <a:solidFill>
                  <a:srgbClr val="585858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6pPr>
      <a:lvl7pPr marL="3291113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7pPr>
      <a:lvl8pPr marL="37483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8pPr>
      <a:lvl9pPr marL="42055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6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hyperlink" Target="https://www.quora.com/What-is-the-difference-between-div-and-section-tag" TargetMode="External"/><Relationship Id="rId4" Type="http://schemas.openxmlformats.org/officeDocument/2006/relationships/image" Target="../media/image7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3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5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3997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5;p13"/>
          <p:cNvSpPr txBox="1"/>
          <p:nvPr>
            <p:ph type="ctrTitle"/>
          </p:nvPr>
        </p:nvSpPr>
        <p:spPr>
          <a:xfrm>
            <a:off x="2230198" y="1806599"/>
            <a:ext cx="4683603" cy="1530303"/>
          </a:xfrm>
          <a:prstGeom prst="rect">
            <a:avLst/>
          </a:prstGeom>
        </p:spPr>
        <p:txBody>
          <a:bodyPr/>
          <a:lstStyle>
            <a:lvl1pPr defTabSz="905255">
              <a:lnSpc>
                <a:spcPct val="125000"/>
              </a:lnSpc>
              <a:spcBef>
                <a:spcPts val="2300"/>
              </a:spcBef>
              <a:defRPr b="1" sz="3500">
                <a:solidFill>
                  <a:srgbClr val="24292E"/>
                </a:solidFill>
              </a:defRPr>
            </a:lvl1pPr>
          </a:lstStyle>
          <a:p>
            <a:pPr/>
            <a:r>
              <a:t>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66;p15" descr="Google Shape;66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3997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6136" y="1093332"/>
            <a:ext cx="5567845" cy="213689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&lt;img src=”images/banana.jpg” alt=”alt text here”/&gt;"/>
          <p:cNvSpPr txBox="1"/>
          <p:nvPr/>
        </p:nvSpPr>
        <p:spPr>
          <a:xfrm>
            <a:off x="1117134" y="401516"/>
            <a:ext cx="5645846" cy="450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lnSpc>
                <a:spcPts val="3900"/>
              </a:lnSpc>
              <a:defRPr sz="2000">
                <a:solidFill>
                  <a:srgbClr val="00F9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&lt;img</a:t>
            </a:r>
            <a:r>
              <a:rPr>
                <a:solidFill>
                  <a:srgbClr val="000000"/>
                </a:solidFill>
              </a:rPr>
              <a:t> src=”images/banana.jpg” alt=”alt text here”</a:t>
            </a:r>
            <a:r>
              <a:t>/&gt;</a:t>
            </a:r>
          </a:p>
        </p:txBody>
      </p:sp>
      <p:sp>
        <p:nvSpPr>
          <p:cNvPr id="155" name="&lt;img src=&quot;https://www.jquery-az.com/html/images/banana.jpg&quot; alt=&quot;alt text here&quot;/&gt;"/>
          <p:cNvSpPr txBox="1"/>
          <p:nvPr/>
        </p:nvSpPr>
        <p:spPr>
          <a:xfrm>
            <a:off x="144618" y="3638250"/>
            <a:ext cx="9354544" cy="427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ts val="3700"/>
              </a:lnSpc>
              <a:defRPr sz="1900">
                <a:solidFill>
                  <a:srgbClr val="00F9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&lt;img</a:t>
            </a:r>
            <a:r>
              <a:rPr>
                <a:solidFill>
                  <a:srgbClr val="000000"/>
                </a:solidFill>
              </a:rPr>
              <a:t> src="https://www.jquery-az.com/html/images/banana.jpg"</a:t>
            </a:r>
            <a:r>
              <a:rPr>
                <a:solidFill>
                  <a:srgbClr val="FFFFFF"/>
                </a:solidFill>
              </a:rPr>
              <a:t> </a:t>
            </a:r>
            <a:r>
              <a:t>alt="alt text here"/&gt;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as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Task</a:t>
            </a:r>
          </a:p>
        </p:txBody>
      </p:sp>
      <p:sp>
        <p:nvSpPr>
          <p:cNvPr id="158" name="Create a html fi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 html file</a:t>
            </a:r>
          </a:p>
          <a:p>
            <a:pPr lvl="1" marL="939800" indent="-342899">
              <a:buChar char="●"/>
            </a:pPr>
            <a:r>
              <a:t>Body </a:t>
            </a:r>
          </a:p>
          <a:p>
            <a:pPr lvl="2" marL="1397000" indent="-342900">
              <a:buChar char="●"/>
            </a:pPr>
            <a:r>
              <a:t>P</a:t>
            </a:r>
          </a:p>
          <a:p>
            <a:pPr lvl="3" marL="1854200" indent="-342900"/>
            <a:r>
              <a:t>H1  &amp; Span (Explanation of h1)</a:t>
            </a:r>
          </a:p>
          <a:p>
            <a:pPr lvl="3" marL="1854200" indent="-342900"/>
            <a:r>
              <a:t>Fill the next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66;p15" descr="Google Shape;66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3997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https://www.quora.com/What-is-the-difference-between-div-and-section-tag"/>
          <p:cNvSpPr txBox="1"/>
          <p:nvPr/>
        </p:nvSpPr>
        <p:spPr>
          <a:xfrm>
            <a:off x="2435247" y="3735740"/>
            <a:ext cx="4663431" cy="32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"/>
                <a:ea typeface="Times"/>
                <a:cs typeface="Times"/>
                <a:sym typeface="Times"/>
                <a:hlinkClick r:id="rId3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https://www.quora.com/What-is-the-difference-between-div-and-section-tag</a:t>
            </a:r>
          </a:p>
        </p:txBody>
      </p:sp>
      <p:sp>
        <p:nvSpPr>
          <p:cNvPr id="162" name="What is the difference between &lt;div&gt; and &lt;section&gt; tag?"/>
          <p:cNvSpPr txBox="1"/>
          <p:nvPr/>
        </p:nvSpPr>
        <p:spPr>
          <a:xfrm>
            <a:off x="971710" y="502824"/>
            <a:ext cx="7200579" cy="559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4900"/>
              </a:lnSpc>
              <a:defRPr b="1" sz="2100">
                <a:solidFill>
                  <a:srgbClr val="282829"/>
                </a:solidFill>
              </a:defRPr>
            </a:lvl1pPr>
          </a:lstStyle>
          <a:p>
            <a:pPr/>
            <a:r>
              <a:t>What is the difference between &lt;div&gt; and &lt;section&gt; tag?</a:t>
            </a:r>
          </a:p>
        </p:txBody>
      </p:sp>
      <p:sp>
        <p:nvSpPr>
          <p:cNvPr id="163" name="div vs section"/>
          <p:cNvSpPr txBox="1"/>
          <p:nvPr/>
        </p:nvSpPr>
        <p:spPr>
          <a:xfrm>
            <a:off x="4115482" y="1073798"/>
            <a:ext cx="107993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div vs section</a:t>
            </a:r>
          </a:p>
        </p:txBody>
      </p:sp>
      <p:pic>
        <p:nvPicPr>
          <p:cNvPr id="16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37215" y="1676651"/>
            <a:ext cx="5983025" cy="17901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66;p15" descr="Google Shape;66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3997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ask 1: All tags in HTML Cheatsheet Task 2: Create your Resume"/>
          <p:cNvSpPr txBox="1"/>
          <p:nvPr/>
        </p:nvSpPr>
        <p:spPr>
          <a:xfrm>
            <a:off x="2523453" y="1937505"/>
            <a:ext cx="4930480" cy="1923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indent="228600" defTabSz="457200">
              <a:lnSpc>
                <a:spcPts val="3900"/>
              </a:lnSpc>
              <a:defRPr>
                <a:solidFill>
                  <a:srgbClr val="353744"/>
                </a:solidFill>
              </a:defRPr>
            </a:pPr>
            <a:r>
              <a:t>Task 1: All tags in HTML Cheatsheet in your html with explanations </a:t>
            </a:r>
            <a:br/>
            <a:r>
              <a:t>     Task 2: Create your Resume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02;p20" descr="Google Shape;102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3997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Google Shape;103;p20"/>
          <p:cNvSpPr txBox="1"/>
          <p:nvPr>
            <p:ph type="title"/>
          </p:nvPr>
        </p:nvSpPr>
        <p:spPr>
          <a:xfrm>
            <a:off x="3529032" y="2112779"/>
            <a:ext cx="2965286" cy="917942"/>
          </a:xfrm>
          <a:prstGeom prst="rect">
            <a:avLst/>
          </a:prstGeom>
        </p:spPr>
        <p:txBody>
          <a:bodyPr/>
          <a:lstStyle>
            <a:lvl1pPr defTabSz="365759">
              <a:lnSpc>
                <a:spcPct val="125000"/>
              </a:lnSpc>
              <a:spcBef>
                <a:spcPts val="700"/>
              </a:spcBef>
              <a:defRPr b="1" sz="3200">
                <a:solidFill>
                  <a:srgbClr val="24292E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pPr/>
            <a:r>
              <a:t>Thanks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3997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HTML Browser view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77822">
              <a:defRPr sz="2600"/>
            </a:lvl1pPr>
          </a:lstStyle>
          <a:p>
            <a:pPr/>
            <a:r>
              <a:t>HTML Browser view</a:t>
            </a:r>
          </a:p>
        </p:txBody>
      </p:sp>
      <p:sp>
        <p:nvSpPr>
          <p:cNvPr id="126" name="View Src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View Src</a:t>
            </a:r>
          </a:p>
          <a:p>
            <a:pPr/>
            <a:r>
              <a:t>Debugger</a:t>
            </a:r>
          </a:p>
          <a:p>
            <a:pPr/>
            <a:r>
              <a:t>Responsive 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3997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Google Shape;55;p13"/>
          <p:cNvSpPr txBox="1"/>
          <p:nvPr>
            <p:ph type="ctrTitle"/>
          </p:nvPr>
        </p:nvSpPr>
        <p:spPr>
          <a:xfrm>
            <a:off x="2230198" y="1806599"/>
            <a:ext cx="4683603" cy="1530303"/>
          </a:xfrm>
          <a:prstGeom prst="rect">
            <a:avLst/>
          </a:prstGeom>
        </p:spPr>
        <p:txBody>
          <a:bodyPr/>
          <a:lstStyle>
            <a:lvl1pPr defTabSz="905255">
              <a:lnSpc>
                <a:spcPct val="125000"/>
              </a:lnSpc>
              <a:spcBef>
                <a:spcPts val="2300"/>
              </a:spcBef>
              <a:defRPr b="1" sz="3500">
                <a:solidFill>
                  <a:srgbClr val="24292E"/>
                </a:solidFill>
              </a:defRPr>
            </a:lvl1pPr>
          </a:lstStyle>
          <a:p>
            <a:pPr/>
            <a:r>
              <a:t>Basics</a:t>
            </a:r>
          </a:p>
        </p:txBody>
      </p:sp>
      <p:pic>
        <p:nvPicPr>
          <p:cNvPr id="13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2522" y="613272"/>
            <a:ext cx="5155298" cy="34368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https://stackoverflow.com/questions/5641997/is-it-necessary-to-write-head-body-and-html-tags"/>
          <p:cNvSpPr txBox="1"/>
          <p:nvPr>
            <p:ph type="ctrTitle"/>
          </p:nvPr>
        </p:nvSpPr>
        <p:spPr>
          <a:xfrm>
            <a:off x="259231" y="2581450"/>
            <a:ext cx="8520601" cy="76672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https://stackoverflow.com/questions/5641997/is-it-necessary-to-write-head-body-and-html-tags</a:t>
            </a:r>
          </a:p>
        </p:txBody>
      </p:sp>
      <p:sp>
        <p:nvSpPr>
          <p:cNvPr id="133" name="Is-it-necessary-to-write-head-body-and-html-tags"/>
          <p:cNvSpPr txBox="1"/>
          <p:nvPr/>
        </p:nvSpPr>
        <p:spPr>
          <a:xfrm>
            <a:off x="558807" y="1085883"/>
            <a:ext cx="8249408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Is-it-necessary-to-write-head-body-and-html-tags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3997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0163" y="593218"/>
            <a:ext cx="6743674" cy="33275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3997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Google Shape;55;p13"/>
          <p:cNvSpPr txBox="1"/>
          <p:nvPr>
            <p:ph type="ctrTitle"/>
          </p:nvPr>
        </p:nvSpPr>
        <p:spPr>
          <a:xfrm>
            <a:off x="2230198" y="1806599"/>
            <a:ext cx="4683603" cy="1530303"/>
          </a:xfrm>
          <a:prstGeom prst="rect">
            <a:avLst/>
          </a:prstGeom>
        </p:spPr>
        <p:txBody>
          <a:bodyPr/>
          <a:lstStyle>
            <a:lvl1pPr defTabSz="905255">
              <a:lnSpc>
                <a:spcPct val="125000"/>
              </a:lnSpc>
              <a:spcBef>
                <a:spcPts val="2300"/>
              </a:spcBef>
              <a:defRPr b="1" sz="3500">
                <a:solidFill>
                  <a:srgbClr val="24292E"/>
                </a:solidFill>
              </a:defRPr>
            </a:lvl1pPr>
          </a:lstStyle>
          <a:p>
            <a:pPr/>
            <a:r>
              <a:t>Basics</a:t>
            </a:r>
          </a:p>
        </p:txBody>
      </p:sp>
      <p:pic>
        <p:nvPicPr>
          <p:cNvPr id="14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439" y="979886"/>
            <a:ext cx="9144002" cy="29260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60;p14" descr="Google Shape;60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3997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Global attributes are attributes common to all HTML elements…"/>
          <p:cNvSpPr txBox="1"/>
          <p:nvPr/>
        </p:nvSpPr>
        <p:spPr>
          <a:xfrm>
            <a:off x="588112" y="1041037"/>
            <a:ext cx="6064968" cy="3042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140367" indent="-140367">
              <a:buSzPct val="100000"/>
              <a:buChar char="•"/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Global attributes are attributes common to all HTML elements</a:t>
            </a:r>
          </a:p>
          <a:p>
            <a:pPr lvl="1" marL="521367" indent="-140367">
              <a:buSzPct val="100000"/>
              <a:buChar char="•"/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https://developer.mozilla.org/en-US/docs/Web/HTML/Global_attributes</a:t>
            </a:r>
          </a:p>
          <a:p>
            <a:pPr lvl="1" marL="521367" indent="-140367">
              <a:buSzPct val="100000"/>
              <a:buChar char="•"/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class &amp; id</a:t>
            </a:r>
          </a:p>
          <a:p>
            <a:pPr lvl="1" marL="521367" indent="-140367">
              <a:buSzPct val="100000"/>
              <a:buChar char="•"/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hidden</a:t>
            </a:r>
          </a:p>
          <a:p>
            <a:pPr marL="140367" indent="-140367">
              <a:buSzPct val="100000"/>
              <a:buChar char="•"/>
              <a:defRPr>
                <a:latin typeface="+mn-lt"/>
                <a:ea typeface="+mn-ea"/>
                <a:cs typeface="+mn-cs"/>
                <a:sym typeface="Arial"/>
              </a:defRPr>
            </a:pPr>
          </a:p>
          <a:p>
            <a:pPr marL="140367" indent="-140367">
              <a:buSzPct val="100000"/>
              <a:buChar char="•"/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Element Specific attributes</a:t>
            </a:r>
          </a:p>
          <a:p>
            <a:pPr lvl="1" marL="521367" indent="-140367">
              <a:buSzPct val="100000"/>
              <a:buChar char="•"/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https://developer.mozilla.org/en-US/docs/Web/HTML/Attributes</a:t>
            </a:r>
          </a:p>
          <a:p>
            <a:pPr lvl="1" marL="521367" indent="-140367">
              <a:buSzPct val="100000"/>
              <a:buChar char="•"/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accept</a:t>
            </a:r>
          </a:p>
          <a:p>
            <a:pPr lvl="1" marL="521367" indent="-140367">
              <a:buSzPct val="100000"/>
              <a:buChar char="•"/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formmethod &amp; formaction	</a:t>
            </a:r>
          </a:p>
          <a:p>
            <a:pPr lvl="1" marL="521367" indent="-140367">
              <a:buSzPct val="100000"/>
              <a:buChar char="•"/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align</a:t>
            </a:r>
          </a:p>
          <a:p>
            <a:pPr lvl="1" marL="521367" indent="-140367">
              <a:buSzPct val="100000"/>
              <a:buChar char="•"/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background &amp; bgcolor		</a:t>
            </a:r>
          </a:p>
          <a:p>
            <a:pPr lvl="1" marL="521367" indent="-140367">
              <a:buSzPct val="100000"/>
              <a:buChar char="•"/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placeholder	</a:t>
            </a:r>
          </a:p>
          <a:p>
            <a:pPr lvl="1" marL="521367" indent="-140367">
              <a:buSzPct val="100000"/>
              <a:buChar char="•"/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src	</a:t>
            </a:r>
          </a:p>
          <a:p>
            <a:pPr lvl="1" marL="521367" indent="-140367">
              <a:buSzPct val="100000"/>
              <a:buChar char="•"/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value	</a:t>
            </a:r>
          </a:p>
          <a:p>
            <a:pPr lvl="1" marL="521367" indent="-140367">
              <a:buSzPct val="100000"/>
              <a:buChar char="•"/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height &amp; width	</a:t>
            </a:r>
          </a:p>
        </p:txBody>
      </p:sp>
      <p:sp>
        <p:nvSpPr>
          <p:cNvPr id="144" name="Total 132 attributes"/>
          <p:cNvSpPr txBox="1"/>
          <p:nvPr/>
        </p:nvSpPr>
        <p:spPr>
          <a:xfrm>
            <a:off x="3660345" y="4185298"/>
            <a:ext cx="1564458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Total 132 attributes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81;p17" descr="Google Shape;81;p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3997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76" t="19690" r="76" b="11288"/>
          <a:stretch>
            <a:fillRect/>
          </a:stretch>
        </p:blipFill>
        <p:spPr>
          <a:xfrm>
            <a:off x="853414" y="852842"/>
            <a:ext cx="5823724" cy="30193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66;p15" descr="Google Shape;66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3997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2909" y="974774"/>
            <a:ext cx="5537539" cy="28113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