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69" r:id="rId18"/>
    <p:sldId id="270" r:id="rId19"/>
    <p:sldId id="401" r:id="rId20"/>
    <p:sldId id="402" r:id="rId21"/>
    <p:sldId id="273" r:id="rId22"/>
    <p:sldId id="274" r:id="rId23"/>
    <p:sldId id="275" r:id="rId24"/>
    <p:sldId id="276" r:id="rId25"/>
    <p:sldId id="398" r:id="rId26"/>
    <p:sldId id="399" r:id="rId27"/>
    <p:sldId id="403" r:id="rId28"/>
    <p:sldId id="400" r:id="rId29"/>
    <p:sldId id="308" r:id="rId30"/>
    <p:sldId id="309" r:id="rId31"/>
    <p:sldId id="311" r:id="rId32"/>
    <p:sldId id="310" r:id="rId33"/>
    <p:sldId id="277" r:id="rId34"/>
    <p:sldId id="278" r:id="rId35"/>
    <p:sldId id="279" r:id="rId36"/>
    <p:sldId id="307" r:id="rId37"/>
    <p:sldId id="306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AF1"/>
    <a:srgbClr val="733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9E063-B052-814A-AF28-88DC5DF01B4A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F5A1FC8-6FA2-1546-B0B9-EF2B0540F9EF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Code error</a:t>
          </a:r>
        </a:p>
      </dgm:t>
    </dgm:pt>
    <dgm:pt modelId="{1E138DBC-7F34-8E45-8184-8EBB6AD583D4}" type="parTrans" cxnId="{D12BAB80-7E5A-504E-95B4-08C48129980A}">
      <dgm:prSet/>
      <dgm:spPr/>
      <dgm:t>
        <a:bodyPr/>
        <a:lstStyle/>
        <a:p>
          <a:endParaRPr lang="en-GB"/>
        </a:p>
      </dgm:t>
    </dgm:pt>
    <dgm:pt modelId="{710BA2F6-BAAA-9646-898C-E80CA9633A88}" type="sibTrans" cxnId="{D12BAB80-7E5A-504E-95B4-08C48129980A}">
      <dgm:prSet/>
      <dgm:spPr/>
      <dgm:t>
        <a:bodyPr/>
        <a:lstStyle/>
        <a:p>
          <a:endParaRPr lang="en-GB"/>
        </a:p>
      </dgm:t>
    </dgm:pt>
    <dgm:pt modelId="{5259F429-1E25-1747-BEFD-9E80BCFC4515}">
      <dgm:prSet phldrT="[Text]"/>
      <dgm:spPr/>
      <dgm:t>
        <a:bodyPr/>
        <a:lstStyle/>
        <a:p>
          <a:r>
            <a:rPr lang="en-GB" dirty="0"/>
            <a:t>Bug in code</a:t>
          </a:r>
        </a:p>
      </dgm:t>
    </dgm:pt>
    <dgm:pt modelId="{1F4736B3-3128-6E45-AD71-DC2235473502}" type="parTrans" cxnId="{1DA1B997-EE32-9746-9848-E4D9C9065FA1}">
      <dgm:prSet/>
      <dgm:spPr/>
      <dgm:t>
        <a:bodyPr/>
        <a:lstStyle/>
        <a:p>
          <a:endParaRPr lang="en-GB"/>
        </a:p>
      </dgm:t>
    </dgm:pt>
    <dgm:pt modelId="{23F5FF8E-644F-8F46-8470-2110B0676203}" type="sibTrans" cxnId="{1DA1B997-EE32-9746-9848-E4D9C9065FA1}">
      <dgm:prSet/>
      <dgm:spPr/>
      <dgm:t>
        <a:bodyPr/>
        <a:lstStyle/>
        <a:p>
          <a:endParaRPr lang="en-GB"/>
        </a:p>
      </dgm:t>
    </dgm:pt>
    <dgm:pt modelId="{BEF627D5-408D-8F40-85C6-D01A1170FB10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Try-Catch</a:t>
          </a:r>
        </a:p>
      </dgm:t>
    </dgm:pt>
    <dgm:pt modelId="{A060685C-6809-9E43-8360-C900E5300BCA}" type="parTrans" cxnId="{9B0D1278-D4B0-7B41-8C61-BFDFCE9FD8BA}">
      <dgm:prSet/>
      <dgm:spPr/>
      <dgm:t>
        <a:bodyPr/>
        <a:lstStyle/>
        <a:p>
          <a:endParaRPr lang="en-GB"/>
        </a:p>
      </dgm:t>
    </dgm:pt>
    <dgm:pt modelId="{9A124366-0F8D-F147-B70A-B352503E3555}" type="sibTrans" cxnId="{9B0D1278-D4B0-7B41-8C61-BFDFCE9FD8BA}">
      <dgm:prSet/>
      <dgm:spPr/>
      <dgm:t>
        <a:bodyPr/>
        <a:lstStyle/>
        <a:p>
          <a:endParaRPr lang="en-GB"/>
        </a:p>
      </dgm:t>
    </dgm:pt>
    <dgm:pt modelId="{759B9DD4-A613-A047-8D0B-E717C519231A}">
      <dgm:prSet phldrT="[Text]"/>
      <dgm:spPr/>
      <dgm:t>
        <a:bodyPr/>
        <a:lstStyle/>
        <a:p>
          <a:r>
            <a:rPr lang="en-GB" dirty="0"/>
            <a:t>Catch and throw</a:t>
          </a:r>
        </a:p>
      </dgm:t>
    </dgm:pt>
    <dgm:pt modelId="{01F0CBC6-A08F-B442-B3C1-7AEE0264AFCE}" type="parTrans" cxnId="{B5BA59E9-46AF-5E40-B917-EE7A92948390}">
      <dgm:prSet/>
      <dgm:spPr/>
      <dgm:t>
        <a:bodyPr/>
        <a:lstStyle/>
        <a:p>
          <a:endParaRPr lang="en-GB"/>
        </a:p>
      </dgm:t>
    </dgm:pt>
    <dgm:pt modelId="{FE2FACA2-9336-5C4D-87DA-E1B32BCD1C71}" type="sibTrans" cxnId="{B5BA59E9-46AF-5E40-B917-EE7A92948390}">
      <dgm:prSet/>
      <dgm:spPr/>
      <dgm:t>
        <a:bodyPr/>
        <a:lstStyle/>
        <a:p>
          <a:endParaRPr lang="en-GB"/>
        </a:p>
      </dgm:t>
    </dgm:pt>
    <dgm:pt modelId="{75AD168F-F61E-7A44-9D0D-0AEF6B557F05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 err="1">
              <a:solidFill>
                <a:schemeClr val="tx2">
                  <a:lumMod val="20000"/>
                  <a:lumOff val="80000"/>
                </a:schemeClr>
              </a:solidFill>
            </a:rPr>
            <a:t>Window.onerror</a:t>
          </a:r>
          <a:endParaRPr lang="en-GB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4D8A48D4-0415-E049-9C3E-A0EDD8FF0A25}" type="parTrans" cxnId="{E039B00B-4BC3-BE48-BBDD-C2009BAFEA3D}">
      <dgm:prSet/>
      <dgm:spPr/>
      <dgm:t>
        <a:bodyPr/>
        <a:lstStyle/>
        <a:p>
          <a:endParaRPr lang="en-GB"/>
        </a:p>
      </dgm:t>
    </dgm:pt>
    <dgm:pt modelId="{7DC64CFA-F33B-2C4E-8ED6-5848C046AFCB}" type="sibTrans" cxnId="{E039B00B-4BC3-BE48-BBDD-C2009BAFEA3D}">
      <dgm:prSet/>
      <dgm:spPr/>
      <dgm:t>
        <a:bodyPr/>
        <a:lstStyle/>
        <a:p>
          <a:endParaRPr lang="en-GB"/>
        </a:p>
      </dgm:t>
    </dgm:pt>
    <dgm:pt modelId="{62DA5A82-CB24-4E43-8ED9-28F632338AE1}">
      <dgm:prSet phldrT="[Text]"/>
      <dgm:spPr/>
      <dgm:t>
        <a:bodyPr/>
        <a:lstStyle/>
        <a:p>
          <a:r>
            <a:rPr lang="en-GB" dirty="0"/>
            <a:t>If not handled</a:t>
          </a:r>
        </a:p>
      </dgm:t>
    </dgm:pt>
    <dgm:pt modelId="{0EF001CD-CF5F-494A-A009-57EA37A2C5B1}" type="parTrans" cxnId="{C80770F2-254F-2547-B8E3-D559F1B85CF5}">
      <dgm:prSet/>
      <dgm:spPr/>
      <dgm:t>
        <a:bodyPr/>
        <a:lstStyle/>
        <a:p>
          <a:endParaRPr lang="en-GB"/>
        </a:p>
      </dgm:t>
    </dgm:pt>
    <dgm:pt modelId="{526F9B08-B811-BC4B-82C4-BE9D34D5D695}" type="sibTrans" cxnId="{C80770F2-254F-2547-B8E3-D559F1B85CF5}">
      <dgm:prSet/>
      <dgm:spPr/>
      <dgm:t>
        <a:bodyPr/>
        <a:lstStyle/>
        <a:p>
          <a:endParaRPr lang="en-GB"/>
        </a:p>
      </dgm:t>
    </dgm:pt>
    <dgm:pt modelId="{ECC3FB7B-695D-E948-B96D-A8039CEF8268}">
      <dgm:prSet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Browser error</a:t>
          </a:r>
        </a:p>
      </dgm:t>
    </dgm:pt>
    <dgm:pt modelId="{E22262FB-215C-3E49-9EAD-F54A0C802095}" type="parTrans" cxnId="{B034D6C3-50B6-AD46-AE2B-5D19120AAD30}">
      <dgm:prSet/>
      <dgm:spPr/>
      <dgm:t>
        <a:bodyPr/>
        <a:lstStyle/>
        <a:p>
          <a:endParaRPr lang="en-GB"/>
        </a:p>
      </dgm:t>
    </dgm:pt>
    <dgm:pt modelId="{8052BBE0-CC87-D340-8EF5-B3880355AE07}" type="sibTrans" cxnId="{B034D6C3-50B6-AD46-AE2B-5D19120AAD30}">
      <dgm:prSet/>
      <dgm:spPr/>
      <dgm:t>
        <a:bodyPr/>
        <a:lstStyle/>
        <a:p>
          <a:endParaRPr lang="en-GB"/>
        </a:p>
      </dgm:t>
    </dgm:pt>
    <dgm:pt modelId="{8CE6A3FE-9B45-B747-B74E-5ACECA695CF7}" type="pres">
      <dgm:prSet presAssocID="{B0B9E063-B052-814A-AF28-88DC5DF01B4A}" presName="rootnode" presStyleCnt="0">
        <dgm:presLayoutVars>
          <dgm:chMax/>
          <dgm:chPref/>
          <dgm:dir/>
          <dgm:animLvl val="lvl"/>
        </dgm:presLayoutVars>
      </dgm:prSet>
      <dgm:spPr/>
    </dgm:pt>
    <dgm:pt modelId="{0BC76D0D-9DB9-2649-AF91-4016FC767372}" type="pres">
      <dgm:prSet presAssocID="{9F5A1FC8-6FA2-1546-B0B9-EF2B0540F9EF}" presName="composite" presStyleCnt="0"/>
      <dgm:spPr/>
    </dgm:pt>
    <dgm:pt modelId="{23E00158-ED4D-4545-ADE0-DD62C846180A}" type="pres">
      <dgm:prSet presAssocID="{9F5A1FC8-6FA2-1546-B0B9-EF2B0540F9EF}" presName="bentUpArrow1" presStyleLbl="alignImgPlace1" presStyleIdx="0" presStyleCnt="3"/>
      <dgm:spPr>
        <a:solidFill>
          <a:srgbClr val="942AF1"/>
        </a:solidFill>
        <a:ln>
          <a:noFill/>
        </a:ln>
      </dgm:spPr>
    </dgm:pt>
    <dgm:pt modelId="{59830FC1-4243-EA49-AA3C-794C2D30BE97}" type="pres">
      <dgm:prSet presAssocID="{9F5A1FC8-6FA2-1546-B0B9-EF2B0540F9EF}" presName="ParentText" presStyleLbl="node1" presStyleIdx="0" presStyleCnt="4" custLinFactNeighborX="-14820" custLinFactNeighborY="22591">
        <dgm:presLayoutVars>
          <dgm:chMax val="1"/>
          <dgm:chPref val="1"/>
          <dgm:bulletEnabled val="1"/>
        </dgm:presLayoutVars>
      </dgm:prSet>
      <dgm:spPr/>
    </dgm:pt>
    <dgm:pt modelId="{4EE0B3DB-0624-EA4A-8B49-7BD5F635DC07}" type="pres">
      <dgm:prSet presAssocID="{9F5A1FC8-6FA2-1546-B0B9-EF2B0540F9EF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D5E822D-D53C-174D-919E-526C2F446B3F}" type="pres">
      <dgm:prSet presAssocID="{710BA2F6-BAAA-9646-898C-E80CA9633A88}" presName="sibTrans" presStyleCnt="0"/>
      <dgm:spPr/>
    </dgm:pt>
    <dgm:pt modelId="{569E5218-6BD3-2949-A4B8-13F55EAEDF2F}" type="pres">
      <dgm:prSet presAssocID="{BEF627D5-408D-8F40-85C6-D01A1170FB10}" presName="composite" presStyleCnt="0"/>
      <dgm:spPr/>
    </dgm:pt>
    <dgm:pt modelId="{87371DD8-3306-BF44-9B8E-40A6D44F949B}" type="pres">
      <dgm:prSet presAssocID="{BEF627D5-408D-8F40-85C6-D01A1170FB10}" presName="bentUpArrow1" presStyleLbl="alignImgPlace1" presStyleIdx="1" presStyleCnt="3"/>
      <dgm:spPr>
        <a:solidFill>
          <a:srgbClr val="942AF1"/>
        </a:solidFill>
        <a:ln>
          <a:noFill/>
        </a:ln>
      </dgm:spPr>
    </dgm:pt>
    <dgm:pt modelId="{64B9C33E-1C07-EB48-9964-E44D86E9C6CB}" type="pres">
      <dgm:prSet presAssocID="{BEF627D5-408D-8F40-85C6-D01A1170FB10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E6B3C056-F96C-8E43-BCBF-2CF897DF9420}" type="pres">
      <dgm:prSet presAssocID="{BEF627D5-408D-8F40-85C6-D01A1170FB10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4CFE6DF-C722-7B42-9EA8-425FDD7116CC}" type="pres">
      <dgm:prSet presAssocID="{9A124366-0F8D-F147-B70A-B352503E3555}" presName="sibTrans" presStyleCnt="0"/>
      <dgm:spPr/>
    </dgm:pt>
    <dgm:pt modelId="{462A6161-72F0-184C-AA9B-1CA1CFDBD1DD}" type="pres">
      <dgm:prSet presAssocID="{75AD168F-F61E-7A44-9D0D-0AEF6B557F05}" presName="composite" presStyleCnt="0"/>
      <dgm:spPr/>
    </dgm:pt>
    <dgm:pt modelId="{1397A985-CB04-5A41-A408-ADACDB0E1190}" type="pres">
      <dgm:prSet presAssocID="{75AD168F-F61E-7A44-9D0D-0AEF6B557F05}" presName="bentUpArrow1" presStyleLbl="alignImgPlace1" presStyleIdx="2" presStyleCnt="3"/>
      <dgm:spPr>
        <a:solidFill>
          <a:srgbClr val="942AF1"/>
        </a:solidFill>
        <a:ln>
          <a:noFill/>
        </a:ln>
      </dgm:spPr>
    </dgm:pt>
    <dgm:pt modelId="{3382B79F-2C01-CC4F-9D92-A45BE0E46975}" type="pres">
      <dgm:prSet presAssocID="{75AD168F-F61E-7A44-9D0D-0AEF6B557F05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6D0CC874-B401-DA48-8C25-2BCB9931B513}" type="pres">
      <dgm:prSet presAssocID="{75AD168F-F61E-7A44-9D0D-0AEF6B557F05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E09F3FB-452E-4A4A-B4A1-D2EECF381454}" type="pres">
      <dgm:prSet presAssocID="{7DC64CFA-F33B-2C4E-8ED6-5848C046AFCB}" presName="sibTrans" presStyleCnt="0"/>
      <dgm:spPr/>
    </dgm:pt>
    <dgm:pt modelId="{B8F25F3B-04AF-2849-A179-40A5673671A3}" type="pres">
      <dgm:prSet presAssocID="{ECC3FB7B-695D-E948-B96D-A8039CEF8268}" presName="composite" presStyleCnt="0"/>
      <dgm:spPr/>
    </dgm:pt>
    <dgm:pt modelId="{0E9AADEF-96A8-3544-98C2-F9CC92F5C652}" type="pres">
      <dgm:prSet presAssocID="{ECC3FB7B-695D-E948-B96D-A8039CEF8268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7107FA09-F3A5-7E41-8C5D-9E4A7AFA2152}" type="presOf" srcId="{62DA5A82-CB24-4E43-8ED9-28F632338AE1}" destId="{6D0CC874-B401-DA48-8C25-2BCB9931B513}" srcOrd="0" destOrd="0" presId="urn:microsoft.com/office/officeart/2005/8/layout/StepDownProcess"/>
    <dgm:cxn modelId="{E039B00B-4BC3-BE48-BBDD-C2009BAFEA3D}" srcId="{B0B9E063-B052-814A-AF28-88DC5DF01B4A}" destId="{75AD168F-F61E-7A44-9D0D-0AEF6B557F05}" srcOrd="2" destOrd="0" parTransId="{4D8A48D4-0415-E049-9C3E-A0EDD8FF0A25}" sibTransId="{7DC64CFA-F33B-2C4E-8ED6-5848C046AFCB}"/>
    <dgm:cxn modelId="{DF154265-1A36-EC49-A47C-3EAB99258B4B}" type="presOf" srcId="{9F5A1FC8-6FA2-1546-B0B9-EF2B0540F9EF}" destId="{59830FC1-4243-EA49-AA3C-794C2D30BE97}" srcOrd="0" destOrd="0" presId="urn:microsoft.com/office/officeart/2005/8/layout/StepDownProcess"/>
    <dgm:cxn modelId="{3445DA68-0CDE-9444-844B-6FEA8E510917}" type="presOf" srcId="{75AD168F-F61E-7A44-9D0D-0AEF6B557F05}" destId="{3382B79F-2C01-CC4F-9D92-A45BE0E46975}" srcOrd="0" destOrd="0" presId="urn:microsoft.com/office/officeart/2005/8/layout/StepDownProcess"/>
    <dgm:cxn modelId="{F87EDC6F-D2FC-1940-A8A3-D589DA9A9F9A}" type="presOf" srcId="{ECC3FB7B-695D-E948-B96D-A8039CEF8268}" destId="{0E9AADEF-96A8-3544-98C2-F9CC92F5C652}" srcOrd="0" destOrd="0" presId="urn:microsoft.com/office/officeart/2005/8/layout/StepDownProcess"/>
    <dgm:cxn modelId="{9B0D1278-D4B0-7B41-8C61-BFDFCE9FD8BA}" srcId="{B0B9E063-B052-814A-AF28-88DC5DF01B4A}" destId="{BEF627D5-408D-8F40-85C6-D01A1170FB10}" srcOrd="1" destOrd="0" parTransId="{A060685C-6809-9E43-8360-C900E5300BCA}" sibTransId="{9A124366-0F8D-F147-B70A-B352503E3555}"/>
    <dgm:cxn modelId="{D12BAB80-7E5A-504E-95B4-08C48129980A}" srcId="{B0B9E063-B052-814A-AF28-88DC5DF01B4A}" destId="{9F5A1FC8-6FA2-1546-B0B9-EF2B0540F9EF}" srcOrd="0" destOrd="0" parTransId="{1E138DBC-7F34-8E45-8184-8EBB6AD583D4}" sibTransId="{710BA2F6-BAAA-9646-898C-E80CA9633A88}"/>
    <dgm:cxn modelId="{1DA1B997-EE32-9746-9848-E4D9C9065FA1}" srcId="{9F5A1FC8-6FA2-1546-B0B9-EF2B0540F9EF}" destId="{5259F429-1E25-1747-BEFD-9E80BCFC4515}" srcOrd="0" destOrd="0" parTransId="{1F4736B3-3128-6E45-AD71-DC2235473502}" sibTransId="{23F5FF8E-644F-8F46-8470-2110B0676203}"/>
    <dgm:cxn modelId="{4DD0FCB1-494C-8648-806D-63E9D3CA2712}" type="presOf" srcId="{759B9DD4-A613-A047-8D0B-E717C519231A}" destId="{E6B3C056-F96C-8E43-BCBF-2CF897DF9420}" srcOrd="0" destOrd="0" presId="urn:microsoft.com/office/officeart/2005/8/layout/StepDownProcess"/>
    <dgm:cxn modelId="{D8AE6CB7-DA60-4040-B513-13AD96A96831}" type="presOf" srcId="{5259F429-1E25-1747-BEFD-9E80BCFC4515}" destId="{4EE0B3DB-0624-EA4A-8B49-7BD5F635DC07}" srcOrd="0" destOrd="0" presId="urn:microsoft.com/office/officeart/2005/8/layout/StepDownProcess"/>
    <dgm:cxn modelId="{B034D6C3-50B6-AD46-AE2B-5D19120AAD30}" srcId="{B0B9E063-B052-814A-AF28-88DC5DF01B4A}" destId="{ECC3FB7B-695D-E948-B96D-A8039CEF8268}" srcOrd="3" destOrd="0" parTransId="{E22262FB-215C-3E49-9EAD-F54A0C802095}" sibTransId="{8052BBE0-CC87-D340-8EF5-B3880355AE07}"/>
    <dgm:cxn modelId="{B5BA59E9-46AF-5E40-B917-EE7A92948390}" srcId="{BEF627D5-408D-8F40-85C6-D01A1170FB10}" destId="{759B9DD4-A613-A047-8D0B-E717C519231A}" srcOrd="0" destOrd="0" parTransId="{01F0CBC6-A08F-B442-B3C1-7AEE0264AFCE}" sibTransId="{FE2FACA2-9336-5C4D-87DA-E1B32BCD1C71}"/>
    <dgm:cxn modelId="{C80770F2-254F-2547-B8E3-D559F1B85CF5}" srcId="{75AD168F-F61E-7A44-9D0D-0AEF6B557F05}" destId="{62DA5A82-CB24-4E43-8ED9-28F632338AE1}" srcOrd="0" destOrd="0" parTransId="{0EF001CD-CF5F-494A-A009-57EA37A2C5B1}" sibTransId="{526F9B08-B811-BC4B-82C4-BE9D34D5D695}"/>
    <dgm:cxn modelId="{EB82E7FC-7436-DA45-B9F5-1CD5EFACB5C2}" type="presOf" srcId="{BEF627D5-408D-8F40-85C6-D01A1170FB10}" destId="{64B9C33E-1C07-EB48-9964-E44D86E9C6CB}" srcOrd="0" destOrd="0" presId="urn:microsoft.com/office/officeart/2005/8/layout/StepDownProcess"/>
    <dgm:cxn modelId="{BD6E6FFD-5D1F-8946-BE0C-3536BB19C8D9}" type="presOf" srcId="{B0B9E063-B052-814A-AF28-88DC5DF01B4A}" destId="{8CE6A3FE-9B45-B747-B74E-5ACECA695CF7}" srcOrd="0" destOrd="0" presId="urn:microsoft.com/office/officeart/2005/8/layout/StepDownProcess"/>
    <dgm:cxn modelId="{138B434F-2C92-094F-8F1D-FDFB6045054D}" type="presParOf" srcId="{8CE6A3FE-9B45-B747-B74E-5ACECA695CF7}" destId="{0BC76D0D-9DB9-2649-AF91-4016FC767372}" srcOrd="0" destOrd="0" presId="urn:microsoft.com/office/officeart/2005/8/layout/StepDownProcess"/>
    <dgm:cxn modelId="{557D4C5A-5266-7D47-8780-BB9334C7415D}" type="presParOf" srcId="{0BC76D0D-9DB9-2649-AF91-4016FC767372}" destId="{23E00158-ED4D-4545-ADE0-DD62C846180A}" srcOrd="0" destOrd="0" presId="urn:microsoft.com/office/officeart/2005/8/layout/StepDownProcess"/>
    <dgm:cxn modelId="{B07C26CD-C266-E84A-A29E-008D28FEB6F1}" type="presParOf" srcId="{0BC76D0D-9DB9-2649-AF91-4016FC767372}" destId="{59830FC1-4243-EA49-AA3C-794C2D30BE97}" srcOrd="1" destOrd="0" presId="urn:microsoft.com/office/officeart/2005/8/layout/StepDownProcess"/>
    <dgm:cxn modelId="{D597C11F-6DDA-B34B-BACA-011253009F42}" type="presParOf" srcId="{0BC76D0D-9DB9-2649-AF91-4016FC767372}" destId="{4EE0B3DB-0624-EA4A-8B49-7BD5F635DC07}" srcOrd="2" destOrd="0" presId="urn:microsoft.com/office/officeart/2005/8/layout/StepDownProcess"/>
    <dgm:cxn modelId="{9C5A8989-3361-D94E-B789-9450810CEBEB}" type="presParOf" srcId="{8CE6A3FE-9B45-B747-B74E-5ACECA695CF7}" destId="{CD5E822D-D53C-174D-919E-526C2F446B3F}" srcOrd="1" destOrd="0" presId="urn:microsoft.com/office/officeart/2005/8/layout/StepDownProcess"/>
    <dgm:cxn modelId="{7ED9AECD-2E9F-6744-B643-1DB6008FBDAD}" type="presParOf" srcId="{8CE6A3FE-9B45-B747-B74E-5ACECA695CF7}" destId="{569E5218-6BD3-2949-A4B8-13F55EAEDF2F}" srcOrd="2" destOrd="0" presId="urn:microsoft.com/office/officeart/2005/8/layout/StepDownProcess"/>
    <dgm:cxn modelId="{23C43403-C92A-5949-BABC-61202E54D914}" type="presParOf" srcId="{569E5218-6BD3-2949-A4B8-13F55EAEDF2F}" destId="{87371DD8-3306-BF44-9B8E-40A6D44F949B}" srcOrd="0" destOrd="0" presId="urn:microsoft.com/office/officeart/2005/8/layout/StepDownProcess"/>
    <dgm:cxn modelId="{7A8DE288-AA46-CF47-826C-D1261B29DAFF}" type="presParOf" srcId="{569E5218-6BD3-2949-A4B8-13F55EAEDF2F}" destId="{64B9C33E-1C07-EB48-9964-E44D86E9C6CB}" srcOrd="1" destOrd="0" presId="urn:microsoft.com/office/officeart/2005/8/layout/StepDownProcess"/>
    <dgm:cxn modelId="{3C8024E4-4AEF-A543-805F-066363E8D4FF}" type="presParOf" srcId="{569E5218-6BD3-2949-A4B8-13F55EAEDF2F}" destId="{E6B3C056-F96C-8E43-BCBF-2CF897DF9420}" srcOrd="2" destOrd="0" presId="urn:microsoft.com/office/officeart/2005/8/layout/StepDownProcess"/>
    <dgm:cxn modelId="{F878A5CB-6F8E-DB44-9AFE-C5BBA085EB78}" type="presParOf" srcId="{8CE6A3FE-9B45-B747-B74E-5ACECA695CF7}" destId="{04CFE6DF-C722-7B42-9EA8-425FDD7116CC}" srcOrd="3" destOrd="0" presId="urn:microsoft.com/office/officeart/2005/8/layout/StepDownProcess"/>
    <dgm:cxn modelId="{CF6E52F0-26F2-F044-B2CF-8F065972A31B}" type="presParOf" srcId="{8CE6A3FE-9B45-B747-B74E-5ACECA695CF7}" destId="{462A6161-72F0-184C-AA9B-1CA1CFDBD1DD}" srcOrd="4" destOrd="0" presId="urn:microsoft.com/office/officeart/2005/8/layout/StepDownProcess"/>
    <dgm:cxn modelId="{96159E4F-7CF9-974B-AEAD-CF52D1FA5408}" type="presParOf" srcId="{462A6161-72F0-184C-AA9B-1CA1CFDBD1DD}" destId="{1397A985-CB04-5A41-A408-ADACDB0E1190}" srcOrd="0" destOrd="0" presId="urn:microsoft.com/office/officeart/2005/8/layout/StepDownProcess"/>
    <dgm:cxn modelId="{A9A03D24-3945-2C4E-92AD-EC5B6487BAB4}" type="presParOf" srcId="{462A6161-72F0-184C-AA9B-1CA1CFDBD1DD}" destId="{3382B79F-2C01-CC4F-9D92-A45BE0E46975}" srcOrd="1" destOrd="0" presId="urn:microsoft.com/office/officeart/2005/8/layout/StepDownProcess"/>
    <dgm:cxn modelId="{9B38B9D6-7FFB-094D-98DC-5A5723CC3FC4}" type="presParOf" srcId="{462A6161-72F0-184C-AA9B-1CA1CFDBD1DD}" destId="{6D0CC874-B401-DA48-8C25-2BCB9931B513}" srcOrd="2" destOrd="0" presId="urn:microsoft.com/office/officeart/2005/8/layout/StepDownProcess"/>
    <dgm:cxn modelId="{0D37DF9D-30B1-0D4A-B74E-119E7DDB5C78}" type="presParOf" srcId="{8CE6A3FE-9B45-B747-B74E-5ACECA695CF7}" destId="{4E09F3FB-452E-4A4A-B4A1-D2EECF381454}" srcOrd="5" destOrd="0" presId="urn:microsoft.com/office/officeart/2005/8/layout/StepDownProcess"/>
    <dgm:cxn modelId="{8F8372C1-20BE-8F48-A754-DC734E73C214}" type="presParOf" srcId="{8CE6A3FE-9B45-B747-B74E-5ACECA695CF7}" destId="{B8F25F3B-04AF-2849-A179-40A5673671A3}" srcOrd="6" destOrd="0" presId="urn:microsoft.com/office/officeart/2005/8/layout/StepDownProcess"/>
    <dgm:cxn modelId="{22A274F0-8BA6-424E-BF98-9DCB0F58AB25}" type="presParOf" srcId="{B8F25F3B-04AF-2849-A179-40A5673671A3}" destId="{0E9AADEF-96A8-3544-98C2-F9CC92F5C65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00158-ED4D-4545-ADE0-DD62C846180A}">
      <dsp:nvSpPr>
        <dsp:cNvPr id="0" name=""/>
        <dsp:cNvSpPr/>
      </dsp:nvSpPr>
      <dsp:spPr>
        <a:xfrm rot="5400000">
          <a:off x="1286481" y="1184365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30FC1-4243-EA49-AA3C-794C2D30BE97}">
      <dsp:nvSpPr>
        <dsp:cNvPr id="0" name=""/>
        <dsp:cNvSpPr/>
      </dsp:nvSpPr>
      <dsp:spPr>
        <a:xfrm>
          <a:off x="751417" y="308239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Code error</a:t>
          </a:r>
        </a:p>
      </dsp:txBody>
      <dsp:txXfrm>
        <a:off x="811258" y="368080"/>
        <a:ext cx="1631284" cy="1105937"/>
      </dsp:txXfrm>
    </dsp:sp>
    <dsp:sp modelId="{4EE0B3DB-0624-EA4A-8B49-7BD5F635DC07}">
      <dsp:nvSpPr>
        <dsp:cNvPr id="0" name=""/>
        <dsp:cNvSpPr/>
      </dsp:nvSpPr>
      <dsp:spPr>
        <a:xfrm>
          <a:off x="2761877" y="148250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Bug in code</a:t>
          </a:r>
        </a:p>
      </dsp:txBody>
      <dsp:txXfrm>
        <a:off x="2761877" y="148250"/>
        <a:ext cx="1273486" cy="990600"/>
      </dsp:txXfrm>
    </dsp:sp>
    <dsp:sp modelId="{87371DD8-3306-BF44-9B8E-40A6D44F949B}">
      <dsp:nvSpPr>
        <dsp:cNvPr id="0" name=""/>
        <dsp:cNvSpPr/>
      </dsp:nvSpPr>
      <dsp:spPr>
        <a:xfrm rot="5400000">
          <a:off x="2738219" y="2561140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9C33E-1C07-EB48-9964-E44D86E9C6CB}">
      <dsp:nvSpPr>
        <dsp:cNvPr id="0" name=""/>
        <dsp:cNvSpPr/>
      </dsp:nvSpPr>
      <dsp:spPr>
        <a:xfrm>
          <a:off x="2462647" y="1408135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Try-Catch</a:t>
          </a:r>
        </a:p>
      </dsp:txBody>
      <dsp:txXfrm>
        <a:off x="2522488" y="1467976"/>
        <a:ext cx="1631284" cy="1105937"/>
      </dsp:txXfrm>
    </dsp:sp>
    <dsp:sp modelId="{E6B3C056-F96C-8E43-BCBF-2CF897DF9420}">
      <dsp:nvSpPr>
        <dsp:cNvPr id="0" name=""/>
        <dsp:cNvSpPr/>
      </dsp:nvSpPr>
      <dsp:spPr>
        <a:xfrm>
          <a:off x="4213614" y="1525026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Catch and throw</a:t>
          </a:r>
        </a:p>
      </dsp:txBody>
      <dsp:txXfrm>
        <a:off x="4213614" y="1525026"/>
        <a:ext cx="1273486" cy="990600"/>
      </dsp:txXfrm>
    </dsp:sp>
    <dsp:sp modelId="{1397A985-CB04-5A41-A408-ADACDB0E1190}">
      <dsp:nvSpPr>
        <dsp:cNvPr id="0" name=""/>
        <dsp:cNvSpPr/>
      </dsp:nvSpPr>
      <dsp:spPr>
        <a:xfrm rot="5400000">
          <a:off x="4189956" y="3937916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2B79F-2C01-CC4F-9D92-A45BE0E46975}">
      <dsp:nvSpPr>
        <dsp:cNvPr id="0" name=""/>
        <dsp:cNvSpPr/>
      </dsp:nvSpPr>
      <dsp:spPr>
        <a:xfrm>
          <a:off x="3914385" y="2784911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>
              <a:solidFill>
                <a:schemeClr val="tx2">
                  <a:lumMod val="20000"/>
                  <a:lumOff val="80000"/>
                </a:schemeClr>
              </a:solidFill>
            </a:rPr>
            <a:t>Window.onerror</a:t>
          </a:r>
          <a:endParaRPr lang="en-GB" sz="16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3974226" y="2844752"/>
        <a:ext cx="1631284" cy="1105937"/>
      </dsp:txXfrm>
    </dsp:sp>
    <dsp:sp modelId="{6D0CC874-B401-DA48-8C25-2BCB9931B513}">
      <dsp:nvSpPr>
        <dsp:cNvPr id="0" name=""/>
        <dsp:cNvSpPr/>
      </dsp:nvSpPr>
      <dsp:spPr>
        <a:xfrm>
          <a:off x="5665352" y="2901802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If not handled</a:t>
          </a:r>
        </a:p>
      </dsp:txBody>
      <dsp:txXfrm>
        <a:off x="5665352" y="2901802"/>
        <a:ext cx="1273486" cy="990600"/>
      </dsp:txXfrm>
    </dsp:sp>
    <dsp:sp modelId="{0E9AADEF-96A8-3544-98C2-F9CC92F5C652}">
      <dsp:nvSpPr>
        <dsp:cNvPr id="0" name=""/>
        <dsp:cNvSpPr/>
      </dsp:nvSpPr>
      <dsp:spPr>
        <a:xfrm>
          <a:off x="5366122" y="4161686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Browser error</a:t>
          </a:r>
        </a:p>
      </dsp:txBody>
      <dsp:txXfrm>
        <a:off x="5425963" y="4221527"/>
        <a:ext cx="1631284" cy="110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1004C402-041A-C643-8185-6C910494B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C314F2E0-AE82-994C-B2AC-1945F4791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7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1004C402-041A-C643-8185-6C910494B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C314F2E0-AE82-994C-B2AC-1945F4791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79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1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16A9CA4E-AB08-0A4C-A7AA-208031E4E34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hyperlink" Target="https://stackoverflow.com/questions/49420891/why-should-foreach-be-preferred-over-regular-iterator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tcountries.eu/rest/v2/capital/tallinn" TargetMode="External"/><Relationship Id="rId5" Type="http://schemas.openxmlformats.org/officeDocument/2006/relationships/hyperlink" Target="https://restcountries.eu/rest/v2/all" TargetMode="External"/><Relationship Id="rId4" Type="http://schemas.openxmlformats.org/officeDocument/2006/relationships/hyperlink" Target="https://restcountries.eu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eu/rest/v2/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omainsdb.info/v1/domains/search?domain=facebook&amp;zone=com" TargetMode="External"/><Relationship Id="rId2" Type="http://schemas.openxmlformats.org/officeDocument/2006/relationships/hyperlink" Target="https://dog.ceo/api/breeds/list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weathermap.org/guid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omainsdb.info/v1/domains/search?domain=facebook&amp;zone=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updates/2015/03/introduction-to-fetch" TargetMode="External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ch2arunprakash/guvi-zen-code-sprint-javascript-practice-problems-in-json-objects-and-list-49ac3356a8a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nzakas/enterprise-javascript-error-handling-presentation/25-C_ommunication_E_rrors_Invalid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0273185/what-are-the-benefits-to-using-anonymous-functions-instead-of-named-functions-fo#:~:text=I%20use%20anonymous%20functions%20for,variables%20in%20the%20parent%20scopes.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benalman.com/news/2010/11/immediately-invoked-function-express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ch2arunprakash/guvi-zen-class-javascript-warm-up-programming-problems-15973c74b87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96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97" name="Datatypes…"/>
            <p:cNvSpPr txBox="1"/>
            <p:nvPr/>
          </p:nvSpPr>
          <p:spPr>
            <a:xfrm>
              <a:off x="47785" y="885970"/>
              <a:ext cx="9476803" cy="203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r>
                <a:t>Datatypes </a:t>
              </a:r>
            </a:p>
            <a:p>
              <a:pPr algn="ctr">
                <a:defRPr sz="6600"/>
              </a:pPr>
              <a:r>
                <a:t>Copy By Val &amp; Ref</a:t>
              </a:r>
            </a:p>
          </p:txBody>
        </p:sp>
      </p:grpSp>
      <p:sp>
        <p:nvSpPr>
          <p:cNvPr id="99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101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Blog -writeup</a:t>
            </a:r>
          </a:p>
        </p:txBody>
      </p:sp>
      <p:sp>
        <p:nvSpPr>
          <p:cNvPr id="17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Use </a:t>
            </a:r>
            <a:r>
              <a:rPr dirty="0" err="1"/>
              <a:t>typeof</a:t>
            </a:r>
            <a:r>
              <a:rPr dirty="0"/>
              <a:t> in all the datatypes and check the result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(1)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(1.1)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("1.1")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(true)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(null)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(undefined)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([])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({})</a:t>
            </a:r>
          </a:p>
          <a:p>
            <a:pPr>
              <a:lnSpc>
                <a:spcPct val="81000"/>
              </a:lnSpc>
            </a:pPr>
            <a:r>
              <a:rPr dirty="0"/>
              <a:t>Write a blog about objects and its internal representation in </a:t>
            </a:r>
            <a:r>
              <a:rPr dirty="0" err="1"/>
              <a:t>Javascript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77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175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176" name="Objects in Javascript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Objects in Javascript</a:t>
              </a:r>
            </a:p>
          </p:txBody>
        </p:sp>
      </p:grpSp>
      <p:sp>
        <p:nvSpPr>
          <p:cNvPr id="178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FS dev 101"/>
          <p:cNvSpPr txBox="1"/>
          <p:nvPr/>
        </p:nvSpPr>
        <p:spPr>
          <a:xfrm>
            <a:off x="4394850" y="2303619"/>
            <a:ext cx="3832860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180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 Internals – Array is also an JSON object </a:t>
            </a:r>
          </a:p>
        </p:txBody>
      </p:sp>
      <p:sp>
        <p:nvSpPr>
          <p:cNvPr id="18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Everything is JSON object except primitives</a:t>
            </a:r>
          </a:p>
          <a:p>
            <a:r>
              <a:t>A Javascript Array is exclusively numerically indexed</a:t>
            </a:r>
          </a:p>
          <a:p>
            <a:r>
              <a:t>Javascript arrays cannot have "string indexes“</a:t>
            </a:r>
          </a:p>
          <a:p>
            <a:r>
              <a:t>When you set a "string index", you're setting a property of the object</a:t>
            </a:r>
          </a:p>
          <a:p>
            <a:r>
              <a:t>Those properties are not part of the "data storage" of the array.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Checkout what's in the prototype property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build="p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63" y="67316"/>
            <a:ext cx="6966586" cy="6356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Key : Value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JSON</a:t>
            </a:r>
            <a:r>
              <a:rPr lang="en-US" dirty="0"/>
              <a:t>(String)</a:t>
            </a:r>
            <a:r>
              <a:rPr dirty="0"/>
              <a:t> /</a:t>
            </a:r>
            <a:r>
              <a:rPr lang="en-US" dirty="0"/>
              <a:t> JSON</a:t>
            </a:r>
            <a:r>
              <a:rPr dirty="0"/>
              <a:t> Objects</a:t>
            </a:r>
          </a:p>
        </p:txBody>
      </p:sp>
      <p:sp>
        <p:nvSpPr>
          <p:cNvPr id="19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600"/>
            </a:pPr>
            <a:r>
              <a:rPr lang="en-IN" dirty="0"/>
              <a:t>a = {</a:t>
            </a:r>
          </a:p>
          <a:p>
            <a:pPr marL="0" indent="0">
              <a:buSzTx/>
              <a:buNone/>
              <a:defRPr sz="6600"/>
            </a:pPr>
            <a:r>
              <a:rPr lang="en-IN" dirty="0"/>
              <a:t>  "foo" : "fighter",</a:t>
            </a:r>
          </a:p>
          <a:p>
            <a:pPr marL="0" indent="0">
              <a:buSzTx/>
              <a:buNone/>
              <a:defRPr sz="6600"/>
            </a:pPr>
            <a:r>
              <a:rPr lang="en-IN" dirty="0"/>
              <a:t>  "bar" : [1,2,3]</a:t>
            </a:r>
          </a:p>
          <a:p>
            <a:pPr marL="0" indent="0">
              <a:buSzTx/>
              <a:buNone/>
              <a:defRPr sz="6600"/>
            </a:pPr>
            <a:r>
              <a:rPr lang="en-IN" dirty="0"/>
              <a:t>}	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0633F1-026F-4A46-91AD-64D658D62921}"/>
              </a:ext>
            </a:extLst>
          </p:cNvPr>
          <p:cNvCxnSpPr>
            <a:cxnSpLocks/>
          </p:cNvCxnSpPr>
          <p:nvPr/>
        </p:nvCxnSpPr>
        <p:spPr>
          <a:xfrm>
            <a:off x="2537717" y="4705564"/>
            <a:ext cx="976045" cy="1277796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E82C0B-47EA-2748-B48F-0D24C5E90FD0}"/>
              </a:ext>
            </a:extLst>
          </p:cNvPr>
          <p:cNvSpPr txBox="1"/>
          <p:nvPr/>
        </p:nvSpPr>
        <p:spPr>
          <a:xfrm>
            <a:off x="2055868" y="5992298"/>
            <a:ext cx="559383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Key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property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field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attribute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member_variable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DB556-FDA6-C146-96CA-D8CA4659926B}"/>
              </a:ext>
            </a:extLst>
          </p:cNvPr>
          <p:cNvSpPr/>
          <p:nvPr/>
        </p:nvSpPr>
        <p:spPr>
          <a:xfrm>
            <a:off x="8451983" y="4001294"/>
            <a:ext cx="2772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console.log</a:t>
            </a:r>
            <a:r>
              <a:rPr lang="en-US" dirty="0"/>
              <a:t>(a["bar"]);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a.bar</a:t>
            </a:r>
            <a:r>
              <a:rPr lang="en-US" dirty="0"/>
              <a:t>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a.ttt</a:t>
            </a:r>
            <a:r>
              <a:rPr lang="en-US" dirty="0"/>
              <a:t>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a.ttt.tt</a:t>
            </a:r>
            <a:r>
              <a:rPr lang="en-US" dirty="0"/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7" y="264258"/>
            <a:ext cx="5899454" cy="2330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19" y="2695694"/>
            <a:ext cx="6813815" cy="3942157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extBox 7"/>
          <p:cNvSpPr txBox="1"/>
          <p:nvPr/>
        </p:nvSpPr>
        <p:spPr>
          <a:xfrm>
            <a:off x="8008753" y="4434840"/>
            <a:ext cx="3977640" cy="17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length is a property which has the element counts but it is not counted ( since it’s a property) </a:t>
            </a:r>
          </a:p>
        </p:txBody>
      </p:sp>
      <p:sp>
        <p:nvSpPr>
          <p:cNvPr id="205" name="TextBox 8"/>
          <p:cNvSpPr txBox="1"/>
          <p:nvPr/>
        </p:nvSpPr>
        <p:spPr>
          <a:xfrm>
            <a:off x="6823842" y="872014"/>
            <a:ext cx="3977641" cy="876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Creates an empty slot and fills it with undefined</a:t>
            </a:r>
          </a:p>
        </p:txBody>
      </p:sp>
      <p:sp>
        <p:nvSpPr>
          <p:cNvPr id="206" name="TextBox 9"/>
          <p:cNvSpPr txBox="1"/>
          <p:nvPr/>
        </p:nvSpPr>
        <p:spPr>
          <a:xfrm>
            <a:off x="8648700" y="3167389"/>
            <a:ext cx="2529840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Key: value pair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animBg="1" advAuto="0"/>
      <p:bldP spid="203" grpId="3" animBg="1" advAuto="0"/>
      <p:bldP spid="204" grpId="5" animBg="1" advAuto="0"/>
      <p:bldP spid="205" grpId="2" animBg="1" advAuto="0"/>
      <p:bldP spid="206" grpId="4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extBox 7"/>
          <p:cNvSpPr txBox="1"/>
          <p:nvPr/>
        </p:nvSpPr>
        <p:spPr>
          <a:xfrm>
            <a:off x="6332415" y="4210765"/>
            <a:ext cx="5608188" cy="87655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t>Since it’s a property it wont be counted in length</a:t>
            </a:r>
          </a:p>
        </p:txBody>
      </p:sp>
      <p:sp>
        <p:nvSpPr>
          <p:cNvPr id="210" name="TextBox 8"/>
          <p:cNvSpPr txBox="1"/>
          <p:nvPr/>
        </p:nvSpPr>
        <p:spPr>
          <a:xfrm>
            <a:off x="6206423" y="2171907"/>
            <a:ext cx="6732139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Can I have decimal or string as index???</a:t>
            </a:r>
          </a:p>
        </p:txBody>
      </p:sp>
      <p:sp>
        <p:nvSpPr>
          <p:cNvPr id="211" name="TextBox 9"/>
          <p:cNvSpPr txBox="1"/>
          <p:nvPr/>
        </p:nvSpPr>
        <p:spPr>
          <a:xfrm>
            <a:off x="6332416" y="3056711"/>
            <a:ext cx="5608188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Yes . The decimal are converted to strings and treated like properties</a:t>
            </a:r>
          </a:p>
        </p:txBody>
      </p:sp>
      <p:pic>
        <p:nvPicPr>
          <p:cNvPr id="212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149"/>
            <a:ext cx="6160705" cy="584314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Rectangle 12"/>
          <p:cNvSpPr/>
          <p:nvPr/>
        </p:nvSpPr>
        <p:spPr>
          <a:xfrm>
            <a:off x="6753466" y="5621585"/>
            <a:ext cx="4030971" cy="5493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rPr lang="en-IN" dirty="0" err="1"/>
              <a:t>Object.keys</a:t>
            </a:r>
            <a:r>
              <a:rPr lang="en-IN" dirty="0"/>
              <a:t>(a).length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4" animBg="1" advAuto="0"/>
      <p:bldP spid="210" grpId="2" animBg="1" advAuto="0"/>
      <p:bldP spid="211" grpId="3" animBg="1" advAuto="0"/>
      <p:bldP spid="212" grpId="1" animBg="1" advAuto="0"/>
      <p:bldP spid="213" grpId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Iterate thro the Object</a:t>
            </a:r>
          </a:p>
        </p:txBody>
      </p:sp>
      <p:sp>
        <p:nvSpPr>
          <p:cNvPr id="19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var jsonData = {"person":"me","age":"5","name":"GUVI"};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for(var i in jsonData){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key = i;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val = jsonData[i];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console.log(key);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console.log(val);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Iterate thro the Object array</a:t>
            </a:r>
          </a:p>
        </p:txBody>
      </p:sp>
      <p:sp>
        <p:nvSpPr>
          <p:cNvPr id="19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var </a:t>
            </a:r>
            <a:r>
              <a:rPr dirty="0" err="1"/>
              <a:t>jsonData</a:t>
            </a:r>
            <a:r>
              <a:rPr dirty="0"/>
              <a:t> = [{"person":"me","age":"30"},{"person":"you","age":"25"}];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endParaRPr dirty="0"/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for(var </a:t>
            </a:r>
            <a:r>
              <a:rPr dirty="0" err="1"/>
              <a:t>i</a:t>
            </a:r>
            <a:r>
              <a:rPr dirty="0"/>
              <a:t> in </a:t>
            </a:r>
            <a:r>
              <a:rPr dirty="0" err="1"/>
              <a:t>jsonData</a:t>
            </a:r>
            <a:r>
              <a:rPr dirty="0"/>
              <a:t>){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var key = </a:t>
            </a:r>
            <a:r>
              <a:rPr dirty="0" err="1"/>
              <a:t>i</a:t>
            </a:r>
            <a:r>
              <a:rPr dirty="0"/>
              <a:t>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var </a:t>
            </a:r>
            <a:r>
              <a:rPr dirty="0" err="1"/>
              <a:t>val</a:t>
            </a:r>
            <a:r>
              <a:rPr dirty="0"/>
              <a:t> = </a:t>
            </a:r>
            <a:r>
              <a:rPr dirty="0" err="1"/>
              <a:t>jsonData</a:t>
            </a:r>
            <a:r>
              <a:rPr dirty="0"/>
              <a:t>[</a:t>
            </a:r>
            <a:r>
              <a:rPr dirty="0" err="1"/>
              <a:t>i</a:t>
            </a:r>
            <a:r>
              <a:rPr dirty="0"/>
              <a:t>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for(var j in </a:t>
            </a:r>
            <a:r>
              <a:rPr dirty="0" err="1"/>
              <a:t>val</a:t>
            </a:r>
            <a:r>
              <a:rPr dirty="0"/>
              <a:t>){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    var </a:t>
            </a:r>
            <a:r>
              <a:rPr dirty="0" err="1"/>
              <a:t>sub_key</a:t>
            </a:r>
            <a:r>
              <a:rPr dirty="0"/>
              <a:t> = j;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    var </a:t>
            </a:r>
            <a:r>
              <a:rPr dirty="0" err="1"/>
              <a:t>sub_val</a:t>
            </a:r>
            <a:r>
              <a:rPr dirty="0"/>
              <a:t> = </a:t>
            </a:r>
            <a:r>
              <a:rPr dirty="0" err="1"/>
              <a:t>val</a:t>
            </a:r>
            <a:r>
              <a:rPr dirty="0"/>
              <a:t>[j];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    </a:t>
            </a: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sub_key</a:t>
            </a:r>
            <a:r>
              <a:rPr dirty="0"/>
              <a:t>);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}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35A-E18C-C34F-914F-7D01C280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A78B6-9426-F544-B6E1-CF86ACBB1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 (let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arr.length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 err="1"/>
              <a:t>arr.forEach</a:t>
            </a:r>
            <a:r>
              <a:rPr lang="en-IN" dirty="0"/>
              <a:t>((v, </a:t>
            </a:r>
            <a:r>
              <a:rPr lang="en-IN" dirty="0" err="1"/>
              <a:t>i</a:t>
            </a:r>
            <a:r>
              <a:rPr lang="en-IN" dirty="0"/>
              <a:t>) =&gt; { /* ... */ })</a:t>
            </a:r>
          </a:p>
          <a:p>
            <a:r>
              <a:rPr lang="en-IN" dirty="0"/>
              <a:t>for (let 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arr</a:t>
            </a:r>
            <a:r>
              <a:rPr lang="en-IN" dirty="0"/>
              <a:t>)</a:t>
            </a:r>
          </a:p>
          <a:p>
            <a:r>
              <a:rPr lang="en-IN" dirty="0"/>
              <a:t>for (</a:t>
            </a:r>
            <a:r>
              <a:rPr lang="en-IN" dirty="0" err="1"/>
              <a:t>const</a:t>
            </a:r>
            <a:r>
              <a:rPr lang="en-IN" dirty="0"/>
              <a:t> v of </a:t>
            </a:r>
            <a:r>
              <a:rPr lang="en-IN" dirty="0" err="1"/>
              <a:t>arr</a:t>
            </a:r>
            <a:r>
              <a:rPr lang="en-IN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158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0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var m1 = 10;</a:t>
            </a:r>
          </a:p>
          <a:p>
            <a:pPr marL="0" indent="0">
              <a:buSzTx/>
              <a:buNone/>
            </a:pPr>
            <a:r>
              <a:t>m1 = 20;</a:t>
            </a:r>
          </a:p>
          <a:p>
            <a:pPr marL="0" indent="0">
              <a:buSzTx/>
              <a:buNone/>
            </a:pPr>
            <a:r>
              <a:t>console.log(m1);</a:t>
            </a:r>
          </a:p>
        </p:txBody>
      </p:sp>
      <p:sp>
        <p:nvSpPr>
          <p:cNvPr id="106" name="10"/>
          <p:cNvSpPr txBox="1"/>
          <p:nvPr/>
        </p:nvSpPr>
        <p:spPr>
          <a:xfrm>
            <a:off x="2032422" y="4595956"/>
            <a:ext cx="1391505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10</a:t>
            </a:r>
          </a:p>
        </p:txBody>
      </p:sp>
      <p:sp>
        <p:nvSpPr>
          <p:cNvPr id="107" name="20"/>
          <p:cNvSpPr txBox="1"/>
          <p:nvPr/>
        </p:nvSpPr>
        <p:spPr>
          <a:xfrm>
            <a:off x="4077122" y="4595956"/>
            <a:ext cx="1391505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20</a:t>
            </a:r>
          </a:p>
        </p:txBody>
      </p:sp>
      <p:sp>
        <p:nvSpPr>
          <p:cNvPr id="108" name="IDK"/>
          <p:cNvSpPr txBox="1"/>
          <p:nvPr/>
        </p:nvSpPr>
        <p:spPr>
          <a:xfrm>
            <a:off x="5893222" y="4595956"/>
            <a:ext cx="1865274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IDK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35A-E18C-C34F-914F-7D01C280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F07CF5-B479-2449-9989-1EA17CE2A45F}"/>
              </a:ext>
            </a:extLst>
          </p:cNvPr>
          <p:cNvSpPr/>
          <p:nvPr/>
        </p:nvSpPr>
        <p:spPr>
          <a:xfrm>
            <a:off x="0" y="5992297"/>
            <a:ext cx="11941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https://stackoverflow.com/questions/49420891/why-should-foreach-be-preferred-over-regular-iterators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86E01-414C-DF4D-BF17-2534A7D18D05}"/>
              </a:ext>
            </a:extLst>
          </p:cNvPr>
          <p:cNvSpPr/>
          <p:nvPr/>
        </p:nvSpPr>
        <p:spPr>
          <a:xfrm>
            <a:off x="2575471" y="1321356"/>
            <a:ext cx="5479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for &gt; </a:t>
            </a:r>
            <a:r>
              <a:rPr lang="en-IN" dirty="0" err="1"/>
              <a:t>forEach</a:t>
            </a:r>
            <a:r>
              <a:rPr lang="en-IN" dirty="0"/>
              <a:t> &gt; </a:t>
            </a:r>
            <a:r>
              <a:rPr lang="en-IN" dirty="0" err="1"/>
              <a:t>for..of</a:t>
            </a:r>
            <a:r>
              <a:rPr lang="en-IN" dirty="0"/>
              <a:t> &gt; </a:t>
            </a:r>
            <a:r>
              <a:rPr lang="en-IN" dirty="0" err="1"/>
              <a:t>for..in</a:t>
            </a:r>
            <a:r>
              <a:rPr lang="en-IN" dirty="0">
                <a:solidFill>
                  <a:srgbClr val="242729"/>
                </a:solidFill>
                <a:latin typeface="Arial" panose="020B0604020202020204" pitchFamily="34" charset="0"/>
              </a:rPr>
              <a:t> in terms of performance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4C40B3-6E36-2F4C-BE4E-E79445A2F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1" y="1719642"/>
            <a:ext cx="10284431" cy="42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3085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are APIs? &amp; JSON Objects</a:t>
            </a:r>
          </a:p>
        </p:txBody>
      </p:sp>
      <p:sp>
        <p:nvSpPr>
          <p:cNvPr id="21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Application Programming Interfaces (APIs) are constructs made available in programming languages to allow developers to interact with other systems / application to get data</a:t>
            </a:r>
          </a:p>
        </p:txBody>
      </p:sp>
      <p:pic>
        <p:nvPicPr>
          <p:cNvPr id="21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987" y="3577457"/>
            <a:ext cx="2713641" cy="182977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Content Placeholder 2"/>
          <p:cNvSpPr txBox="1"/>
          <p:nvPr/>
        </p:nvSpPr>
        <p:spPr>
          <a:xfrm>
            <a:off x="883919" y="4067404"/>
            <a:ext cx="10424161" cy="175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https://restcountries.eu/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https://restcountries.eu/rest/v2/all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/>
              </a:rPr>
              <a:t>https://restcountries.eu/rest/v2/capital/tallinn</a:t>
            </a:r>
          </a:p>
        </p:txBody>
      </p:sp>
      <p:sp>
        <p:nvSpPr>
          <p:cNvPr id="220" name="Title 1"/>
          <p:cNvSpPr txBox="1"/>
          <p:nvPr/>
        </p:nvSpPr>
        <p:spPr>
          <a:xfrm>
            <a:off x="424091" y="3048212"/>
            <a:ext cx="1042416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Sample API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AJAX - </a:t>
            </a:r>
            <a:r>
              <a:rPr dirty="0"/>
              <a:t>Getting Data - </a:t>
            </a:r>
            <a:r>
              <a:rPr dirty="0" err="1"/>
              <a:t>index.html</a:t>
            </a:r>
            <a:r>
              <a:rPr dirty="0"/>
              <a:t> </a:t>
            </a:r>
          </a:p>
        </p:txBody>
      </p:sp>
      <p:sp>
        <p:nvSpPr>
          <p:cNvPr id="22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&lt;!DOCTYPE html&gt;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&lt;html lang="en"&gt;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&lt;head&gt;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&lt;title&gt;GUVI App&lt;/title&gt;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&lt;/head&gt;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endParaRPr/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&lt;body&gt;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&lt;div id="root"&gt;&lt;/div&gt;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&lt;script src="scripts.js"&gt;&lt;/script&gt;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&lt;/body&gt;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30624" y="1690686"/>
            <a:ext cx="12409714" cy="439987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700"/>
            </a:pPr>
            <a:r>
              <a:rPr dirty="0"/>
              <a:t>// Create a request variable and assign a new </a:t>
            </a:r>
            <a:r>
              <a:rPr dirty="0" err="1"/>
              <a:t>XMLHttpRequest</a:t>
            </a:r>
            <a:r>
              <a:rPr dirty="0"/>
              <a:t> object to it.</a:t>
            </a: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/>
              <a:t>var request = new </a:t>
            </a:r>
            <a:r>
              <a:rPr dirty="0" err="1"/>
              <a:t>XMLHttpRequest</a:t>
            </a:r>
            <a:r>
              <a:rPr dirty="0"/>
              <a:t>()</a:t>
            </a:r>
            <a:endParaRPr sz="2500" dirty="0"/>
          </a:p>
          <a:p>
            <a:pPr marL="0" indent="0">
              <a:buSzTx/>
              <a:buNone/>
              <a:defRPr sz="4000"/>
            </a:pP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/>
              <a:t>// Open a new connection, using the GET request on the URL endpoint</a:t>
            </a: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 err="1"/>
              <a:t>request.open</a:t>
            </a:r>
            <a:r>
              <a:rPr dirty="0"/>
              <a:t>('GET', '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https://restcountries.eu/rest/v2/all</a:t>
            </a:r>
            <a:r>
              <a:rPr dirty="0"/>
              <a:t>', true)</a:t>
            </a:r>
          </a:p>
        </p:txBody>
      </p:sp>
      <p:sp>
        <p:nvSpPr>
          <p:cNvPr id="228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scripts.js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scripts.js</a:t>
            </a:r>
          </a:p>
        </p:txBody>
      </p:sp>
      <p:sp>
        <p:nvSpPr>
          <p:cNvPr id="232" name="Rectangle 7"/>
          <p:cNvSpPr txBox="1"/>
          <p:nvPr/>
        </p:nvSpPr>
        <p:spPr>
          <a:xfrm>
            <a:off x="1172390" y="2012850"/>
            <a:ext cx="10135690" cy="446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rPr dirty="0" err="1"/>
              <a:t>request.onload</a:t>
            </a:r>
            <a:r>
              <a:rPr dirty="0"/>
              <a:t> = </a:t>
            </a:r>
            <a:r>
              <a:rPr lang="en-IN" dirty="0"/>
              <a:t>function() {</a:t>
            </a:r>
          </a:p>
          <a:p>
            <a:pPr>
              <a:defRPr sz="3600"/>
            </a:pPr>
            <a:r>
              <a:rPr lang="en-IN" dirty="0"/>
              <a:t>  // Begin accessing JSON data here</a:t>
            </a:r>
          </a:p>
          <a:p>
            <a:pPr>
              <a:defRPr sz="3600"/>
            </a:pPr>
            <a:r>
              <a:rPr lang="en-IN" dirty="0"/>
              <a:t>var data = </a:t>
            </a:r>
            <a:r>
              <a:rPr lang="en-IN" dirty="0" err="1"/>
              <a:t>JSON.parse</a:t>
            </a:r>
            <a:r>
              <a:rPr lang="en-IN" dirty="0"/>
              <a:t>(</a:t>
            </a:r>
            <a:r>
              <a:rPr lang="en-IN" dirty="0" err="1"/>
              <a:t>this.response</a:t>
            </a:r>
            <a:r>
              <a:rPr lang="en-IN" dirty="0"/>
              <a:t>)</a:t>
            </a:r>
          </a:p>
          <a:p>
            <a:pPr>
              <a:defRPr sz="3600"/>
            </a:pPr>
            <a:r>
              <a:rPr lang="en-IN" dirty="0" err="1"/>
              <a:t>console.log</a:t>
            </a:r>
            <a:r>
              <a:rPr lang="en-IN" dirty="0"/>
              <a:t>(data)</a:t>
            </a:r>
          </a:p>
          <a:p>
            <a:pPr>
              <a:defRPr sz="3600"/>
            </a:pPr>
            <a:r>
              <a:rPr lang="en-IN" dirty="0"/>
              <a:t>}</a:t>
            </a:r>
          </a:p>
          <a:p>
            <a:pPr>
              <a:defRPr sz="3600"/>
            </a:pPr>
            <a:endParaRPr dirty="0"/>
          </a:p>
          <a:p>
            <a:pPr>
              <a:defRPr sz="3600"/>
            </a:pPr>
            <a:r>
              <a:rPr dirty="0"/>
              <a:t>// Send request</a:t>
            </a:r>
          </a:p>
          <a:p>
            <a:pPr>
              <a:defRPr sz="3600"/>
            </a:pPr>
            <a:r>
              <a:rPr dirty="0" err="1"/>
              <a:t>request.send</a:t>
            </a:r>
            <a:r>
              <a:rPr dirty="0"/>
              <a:t>()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95DB1C28-85D6-0640-BAF5-0659CF62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>
                <a:solidFill>
                  <a:srgbClr val="FF9933"/>
                </a:solidFill>
              </a:rPr>
              <a:t>C</a:t>
            </a:r>
            <a:r>
              <a:rPr lang="en-US" altLang="en-US"/>
              <a:t>ross-</a:t>
            </a:r>
            <a:r>
              <a:rPr lang="en-US" altLang="en-US" i="1">
                <a:solidFill>
                  <a:srgbClr val="FF9933"/>
                </a:solidFill>
              </a:rPr>
              <a:t>O</a:t>
            </a:r>
            <a:r>
              <a:rPr lang="en-US" altLang="en-US"/>
              <a:t>rigin </a:t>
            </a:r>
            <a:r>
              <a:rPr lang="en-US" altLang="en-US" i="1">
                <a:solidFill>
                  <a:srgbClr val="FF9933"/>
                </a:solidFill>
              </a:rPr>
              <a:t>R</a:t>
            </a:r>
            <a:r>
              <a:rPr lang="en-US" altLang="en-US"/>
              <a:t>esource </a:t>
            </a:r>
            <a:r>
              <a:rPr lang="en-US" altLang="en-US" i="1">
                <a:solidFill>
                  <a:srgbClr val="FF9933"/>
                </a:solidFill>
              </a:rPr>
              <a:t>S</a:t>
            </a:r>
            <a:r>
              <a:rPr lang="en-US" altLang="en-US"/>
              <a:t>haring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3BE68-1C7D-8F4A-AB0A-FC9841D9F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Not all servers support CORS: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grpSp>
        <p:nvGrpSpPr>
          <p:cNvPr id="78852" name="Group 2">
            <a:extLst>
              <a:ext uri="{FF2B5EF4-FFF2-40B4-BE49-F238E27FC236}">
                <a16:creationId xmlns:a16="http://schemas.microsoft.com/office/drawing/2014/main" id="{63D5E323-5B8E-5A4B-A95E-F2CF383D4074}"/>
              </a:ext>
            </a:extLst>
          </p:cNvPr>
          <p:cNvGrpSpPr>
            <a:grpSpLocks/>
          </p:cNvGrpSpPr>
          <p:nvPr/>
        </p:nvGrpSpPr>
        <p:grpSpPr bwMode="auto">
          <a:xfrm>
            <a:off x="3306764" y="3200400"/>
            <a:ext cx="5578475" cy="1881188"/>
            <a:chOff x="856373" y="3745468"/>
            <a:chExt cx="5577154" cy="1881664"/>
          </a:xfrm>
        </p:grpSpPr>
        <p:sp>
          <p:nvSpPr>
            <p:cNvPr id="78853" name="TextBox 3">
              <a:extLst>
                <a:ext uri="{FF2B5EF4-FFF2-40B4-BE49-F238E27FC236}">
                  <a16:creationId xmlns:a16="http://schemas.microsoft.com/office/drawing/2014/main" id="{A232C799-92AB-6249-9C1D-320DACE83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5257800"/>
              <a:ext cx="1031051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Browser</a:t>
              </a:r>
            </a:p>
          </p:txBody>
        </p:sp>
        <p:sp>
          <p:nvSpPr>
            <p:cNvPr id="78854" name="TextBox 3">
              <a:extLst>
                <a:ext uri="{FF2B5EF4-FFF2-40B4-BE49-F238E27FC236}">
                  <a16:creationId xmlns:a16="http://schemas.microsoft.com/office/drawing/2014/main" id="{72DFE6CA-5AA4-894B-A7C7-871DBCE1C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373" y="3745468"/>
              <a:ext cx="2518703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www.your-domain.com</a:t>
              </a:r>
            </a:p>
          </p:txBody>
        </p:sp>
        <p:sp>
          <p:nvSpPr>
            <p:cNvPr id="78855" name="TextBox 3">
              <a:extLst>
                <a:ext uri="{FF2B5EF4-FFF2-40B4-BE49-F238E27FC236}">
                  <a16:creationId xmlns:a16="http://schemas.microsoft.com/office/drawing/2014/main" id="{8671BAB6-7EE6-E049-84AA-7BAA7348F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3745468"/>
              <a:ext cx="2852127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www.another-domain.com</a:t>
              </a:r>
            </a:p>
          </p:txBody>
        </p:sp>
        <p:cxnSp>
          <p:nvCxnSpPr>
            <p:cNvPr id="78856" name="Straight Arrow Connector 10">
              <a:extLst>
                <a:ext uri="{FF2B5EF4-FFF2-40B4-BE49-F238E27FC236}">
                  <a16:creationId xmlns:a16="http://schemas.microsoft.com/office/drawing/2014/main" id="{39A525F6-F4D2-A346-B879-64689E872AB0}"/>
                </a:ext>
              </a:extLst>
            </p:cNvPr>
            <p:cNvCxnSpPr>
              <a:cxnSpLocks noChangeShapeType="1"/>
              <a:stCxn id="78854" idx="2"/>
              <a:endCxn id="78853" idx="0"/>
            </p:cNvCxnSpPr>
            <p:nvPr/>
          </p:nvCxnSpPr>
          <p:spPr bwMode="auto">
            <a:xfrm>
              <a:off x="2115725" y="4114800"/>
              <a:ext cx="1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78857" name="Straight Arrow Connector 12">
              <a:extLst>
                <a:ext uri="{FF2B5EF4-FFF2-40B4-BE49-F238E27FC236}">
                  <a16:creationId xmlns:a16="http://schemas.microsoft.com/office/drawing/2014/main" id="{0E510498-DBDE-AD40-8B6F-43E77F312755}"/>
                </a:ext>
              </a:extLst>
            </p:cNvPr>
            <p:cNvCxnSpPr>
              <a:cxnSpLocks noChangeShapeType="1"/>
              <a:stCxn id="78853" idx="0"/>
              <a:endCxn id="78855" idx="2"/>
            </p:cNvCxnSpPr>
            <p:nvPr/>
          </p:nvCxnSpPr>
          <p:spPr bwMode="auto">
            <a:xfrm flipV="1">
              <a:off x="2115726" y="4114800"/>
              <a:ext cx="2891738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2ECFF4-1ABF-4A45-9F98-37CA96DB96BB}"/>
                </a:ext>
              </a:extLst>
            </p:cNvPr>
            <p:cNvSpPr txBox="1"/>
            <p:nvPr/>
          </p:nvSpPr>
          <p:spPr>
            <a:xfrm>
              <a:off x="913509" y="4393332"/>
              <a:ext cx="1144316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html/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js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css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files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E481B1-A255-574E-8A99-CF051AE568E8}"/>
                </a:ext>
              </a:extLst>
            </p:cNvPr>
            <p:cNvSpPr txBox="1"/>
            <p:nvPr/>
          </p:nvSpPr>
          <p:spPr>
            <a:xfrm>
              <a:off x="3098979" y="4968152"/>
              <a:ext cx="1715682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Images files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used for textures</a:t>
              </a:r>
            </a:p>
          </p:txBody>
        </p:sp>
        <p:sp>
          <p:nvSpPr>
            <p:cNvPr id="18" name="Multiply 17">
              <a:extLst>
                <a:ext uri="{FF2B5EF4-FFF2-40B4-BE49-F238E27FC236}">
                  <a16:creationId xmlns:a16="http://schemas.microsoft.com/office/drawing/2014/main" id="{7E7AA182-F020-9147-BAAF-ECD45E69C0B9}"/>
                </a:ext>
              </a:extLst>
            </p:cNvPr>
            <p:cNvSpPr/>
            <p:nvPr/>
          </p:nvSpPr>
          <p:spPr bwMode="auto">
            <a:xfrm>
              <a:off x="3276737" y="4229779"/>
              <a:ext cx="914183" cy="913043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97872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1CB9-0E76-664D-A0BB-55EEDDDA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- </a:t>
            </a:r>
            <a:r>
              <a:rPr lang="en-IN" dirty="0" err="1"/>
              <a:t>XMLHttpRequest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28948-1DF8-F94E-81AB-8FD9CEF78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Open API</a:t>
            </a:r>
          </a:p>
          <a:p>
            <a:pPr lvl="1"/>
            <a:r>
              <a:rPr lang="en-IN" dirty="0">
                <a:hlinkClick r:id="rId2"/>
              </a:rPr>
              <a:t>https://dog.ceo/api/breeds/list/all</a:t>
            </a:r>
            <a:endParaRPr lang="en-IN" dirty="0"/>
          </a:p>
          <a:p>
            <a:r>
              <a:rPr lang="en-US" dirty="0"/>
              <a:t>CORS</a:t>
            </a:r>
          </a:p>
          <a:p>
            <a:pPr lvl="1"/>
            <a:r>
              <a:rPr lang="en-US" dirty="0">
                <a:hlinkClick r:id="rId3"/>
              </a:rPr>
              <a:t>https://api.domainsdb.info/v1/domains/search?domain=facebook&amp;zone=com</a:t>
            </a:r>
            <a:endParaRPr lang="en-IN" dirty="0"/>
          </a:p>
          <a:p>
            <a:r>
              <a:rPr lang="en-IN" dirty="0"/>
              <a:t>Auth </a:t>
            </a:r>
          </a:p>
          <a:p>
            <a:pPr lvl="1"/>
            <a:r>
              <a:rPr lang="en-IN" dirty="0"/>
              <a:t>API key</a:t>
            </a:r>
          </a:p>
          <a:p>
            <a:pPr lvl="2"/>
            <a:r>
              <a:rPr lang="en-IN" dirty="0">
                <a:hlinkClick r:id="rId4"/>
              </a:rPr>
              <a:t>https://openweathermap.org/guide</a:t>
            </a:r>
            <a:endParaRPr lang="en-IN" dirty="0"/>
          </a:p>
          <a:p>
            <a:pPr lvl="2"/>
            <a:r>
              <a:rPr lang="en-IN" dirty="0"/>
              <a:t>1 hr activation </a:t>
            </a:r>
          </a:p>
          <a:p>
            <a:pPr lvl="2"/>
            <a:r>
              <a:rPr lang="en-IN" dirty="0"/>
              <a:t>Call current weather data - By city name By city ID </a:t>
            </a:r>
            <a:endParaRPr lang="en-US" dirty="0"/>
          </a:p>
          <a:p>
            <a:pPr lvl="1"/>
            <a:r>
              <a:rPr lang="en-US" dirty="0"/>
              <a:t>OAuth</a:t>
            </a:r>
          </a:p>
          <a:p>
            <a:pPr lvl="2"/>
            <a:r>
              <a:rPr lang="en-US" dirty="0"/>
              <a:t>Hold it for later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1520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95DB1C28-85D6-0640-BAF5-0659CF62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>
                <a:solidFill>
                  <a:srgbClr val="FF9933"/>
                </a:solidFill>
              </a:rPr>
              <a:t>C</a:t>
            </a:r>
            <a:r>
              <a:rPr lang="en-US" altLang="en-US"/>
              <a:t>ross-</a:t>
            </a:r>
            <a:r>
              <a:rPr lang="en-US" altLang="en-US" i="1">
                <a:solidFill>
                  <a:srgbClr val="FF9933"/>
                </a:solidFill>
              </a:rPr>
              <a:t>O</a:t>
            </a:r>
            <a:r>
              <a:rPr lang="en-US" altLang="en-US"/>
              <a:t>rigin </a:t>
            </a:r>
            <a:r>
              <a:rPr lang="en-US" altLang="en-US" i="1">
                <a:solidFill>
                  <a:srgbClr val="FF9933"/>
                </a:solidFill>
              </a:rPr>
              <a:t>R</a:t>
            </a:r>
            <a:r>
              <a:rPr lang="en-US" altLang="en-US"/>
              <a:t>esource </a:t>
            </a:r>
            <a:r>
              <a:rPr lang="en-US" altLang="en-US" i="1">
                <a:solidFill>
                  <a:srgbClr val="FF9933"/>
                </a:solidFill>
              </a:rPr>
              <a:t>S</a:t>
            </a:r>
            <a:r>
              <a:rPr lang="en-US" altLang="en-US"/>
              <a:t>haring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3BE68-1C7D-8F4A-AB0A-FC9841D9F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Not all servers support CORS: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grpSp>
        <p:nvGrpSpPr>
          <p:cNvPr id="78852" name="Group 2">
            <a:extLst>
              <a:ext uri="{FF2B5EF4-FFF2-40B4-BE49-F238E27FC236}">
                <a16:creationId xmlns:a16="http://schemas.microsoft.com/office/drawing/2014/main" id="{63D5E323-5B8E-5A4B-A95E-F2CF383D4074}"/>
              </a:ext>
            </a:extLst>
          </p:cNvPr>
          <p:cNvGrpSpPr>
            <a:grpSpLocks/>
          </p:cNvGrpSpPr>
          <p:nvPr/>
        </p:nvGrpSpPr>
        <p:grpSpPr bwMode="auto">
          <a:xfrm>
            <a:off x="1755423" y="2957512"/>
            <a:ext cx="8686799" cy="3003021"/>
            <a:chOff x="-1851978" y="3391081"/>
            <a:chExt cx="7828004" cy="2236051"/>
          </a:xfrm>
        </p:grpSpPr>
        <p:sp>
          <p:nvSpPr>
            <p:cNvPr id="78853" name="TextBox 3">
              <a:extLst>
                <a:ext uri="{FF2B5EF4-FFF2-40B4-BE49-F238E27FC236}">
                  <a16:creationId xmlns:a16="http://schemas.microsoft.com/office/drawing/2014/main" id="{A232C799-92AB-6249-9C1D-320DACE83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5257800"/>
              <a:ext cx="1031051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/>
                <a:t>Browser</a:t>
              </a:r>
            </a:p>
          </p:txBody>
        </p:sp>
        <p:sp>
          <p:nvSpPr>
            <p:cNvPr id="78854" name="TextBox 3">
              <a:extLst>
                <a:ext uri="{FF2B5EF4-FFF2-40B4-BE49-F238E27FC236}">
                  <a16:creationId xmlns:a16="http://schemas.microsoft.com/office/drawing/2014/main" id="{72DFE6CA-5AA4-894B-A7C7-871DBCE1C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51978" y="3391081"/>
              <a:ext cx="3453974" cy="3694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/>
              <a:r>
                <a:rPr lang="en-US" dirty="0">
                  <a:hlinkClick r:id="rId3"/>
                </a:rPr>
                <a:t>https://api.domainsdb.info/</a:t>
              </a:r>
              <a:endParaRPr lang="en-IN" dirty="0"/>
            </a:p>
          </p:txBody>
        </p:sp>
        <p:sp>
          <p:nvSpPr>
            <p:cNvPr id="78855" name="TextBox 3">
              <a:extLst>
                <a:ext uri="{FF2B5EF4-FFF2-40B4-BE49-F238E27FC236}">
                  <a16:creationId xmlns:a16="http://schemas.microsoft.com/office/drawing/2014/main" id="{8671BAB6-7EE6-E049-84AA-7BAA7348F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1853" y="3391081"/>
              <a:ext cx="1864173" cy="36942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/>
                <a:t>Separate Server</a:t>
              </a:r>
            </a:p>
          </p:txBody>
        </p:sp>
        <p:cxnSp>
          <p:nvCxnSpPr>
            <p:cNvPr id="78856" name="Straight Arrow Connector 10">
              <a:extLst>
                <a:ext uri="{FF2B5EF4-FFF2-40B4-BE49-F238E27FC236}">
                  <a16:creationId xmlns:a16="http://schemas.microsoft.com/office/drawing/2014/main" id="{39A525F6-F4D2-A346-B879-64689E872AB0}"/>
                </a:ext>
              </a:extLst>
            </p:cNvPr>
            <p:cNvCxnSpPr>
              <a:cxnSpLocks noChangeShapeType="1"/>
              <a:endCxn id="78853" idx="0"/>
            </p:cNvCxnSpPr>
            <p:nvPr/>
          </p:nvCxnSpPr>
          <p:spPr bwMode="auto">
            <a:xfrm>
              <a:off x="1223518" y="4888467"/>
              <a:ext cx="892208" cy="3693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78857" name="Straight Arrow Connector 12">
              <a:extLst>
                <a:ext uri="{FF2B5EF4-FFF2-40B4-BE49-F238E27FC236}">
                  <a16:creationId xmlns:a16="http://schemas.microsoft.com/office/drawing/2014/main" id="{0E510498-DBDE-AD40-8B6F-43E77F312755}"/>
                </a:ext>
              </a:extLst>
            </p:cNvPr>
            <p:cNvCxnSpPr>
              <a:cxnSpLocks noChangeShapeType="1"/>
              <a:stCxn id="16" idx="3"/>
              <a:endCxn id="78855" idx="2"/>
            </p:cNvCxnSpPr>
            <p:nvPr/>
          </p:nvCxnSpPr>
          <p:spPr bwMode="auto">
            <a:xfrm flipV="1">
              <a:off x="1688043" y="3760507"/>
              <a:ext cx="3355897" cy="83499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2ECFF4-1ABF-4A45-9F98-37CA96DB96BB}"/>
                </a:ext>
              </a:extLst>
            </p:cNvPr>
            <p:cNvSpPr txBox="1"/>
            <p:nvPr/>
          </p:nvSpPr>
          <p:spPr>
            <a:xfrm>
              <a:off x="543727" y="4302531"/>
              <a:ext cx="1144316" cy="58593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rial" charset="0"/>
                </a:rPr>
                <a:t>html/</a:t>
              </a:r>
              <a:r>
                <a:rPr lang="en-US" sz="1600" dirty="0" err="1">
                  <a:solidFill>
                    <a:schemeClr val="tx2">
                      <a:lumMod val="20000"/>
                      <a:lumOff val="80000"/>
                    </a:schemeClr>
                  </a:solidFill>
                  <a:latin typeface="Arial" charset="0"/>
                </a:rPr>
                <a:t>js</a:t>
              </a:r>
              <a:r>
                <a:rPr lang="en-US" sz="1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rial" charset="0"/>
                </a:rPr>
                <a:t>/</a:t>
              </a:r>
              <a:r>
                <a:rPr lang="en-US" sz="1600" dirty="0" err="1">
                  <a:solidFill>
                    <a:schemeClr val="tx2">
                      <a:lumMod val="20000"/>
                      <a:lumOff val="80000"/>
                    </a:schemeClr>
                  </a:solidFill>
                  <a:latin typeface="Arial" charset="0"/>
                </a:rPr>
                <a:t>css</a:t>
              </a:r>
              <a:endPara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rial" charset="0"/>
                </a:rPr>
                <a:t>files</a:t>
              </a:r>
            </a:p>
          </p:txBody>
        </p:sp>
      </p:grpSp>
      <p:cxnSp>
        <p:nvCxnSpPr>
          <p:cNvPr id="19" name="Straight Arrow Connector 10">
            <a:extLst>
              <a:ext uri="{FF2B5EF4-FFF2-40B4-BE49-F238E27FC236}">
                <a16:creationId xmlns:a16="http://schemas.microsoft.com/office/drawing/2014/main" id="{BE27141F-B913-114B-A437-A0F66C335400}"/>
              </a:ext>
            </a:extLst>
          </p:cNvPr>
          <p:cNvCxnSpPr>
            <a:cxnSpLocks noChangeShapeType="1"/>
            <a:stCxn id="78854" idx="2"/>
            <a:endCxn id="16" idx="0"/>
          </p:cNvCxnSpPr>
          <p:nvPr/>
        </p:nvCxnSpPr>
        <p:spPr bwMode="auto">
          <a:xfrm>
            <a:off x="3671875" y="3453652"/>
            <a:ext cx="1377010" cy="72793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93974553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0280-767B-E346-BBF9-B1593369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vs </a:t>
            </a:r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47F18-9152-C04F-B6B4-BB8355A62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>
                <a:hlinkClick r:id="rId2"/>
              </a:rPr>
              <a:t>https://developer.mozilla.org/en-US/docs/Web/API/Fetch_API</a:t>
            </a:r>
            <a:endParaRPr lang="en-IN" dirty="0"/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>
                <a:hlinkClick r:id="rId3"/>
              </a:rPr>
              <a:t>https://developers.google.com/web/updates/2015/03/introduction-to-fetch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8536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F044CC18-FADB-B842-BB7E-4A60C15A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E6FD2-7584-B74A-B344-27172B78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8BCF4-37DE-B940-BAB5-490A94977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Assume your code will fail</a:t>
            </a:r>
          </a:p>
          <a:p>
            <a:r>
              <a:rPr lang="en-IN" dirty="0"/>
              <a:t>Log errors to the server</a:t>
            </a:r>
          </a:p>
          <a:p>
            <a:r>
              <a:rPr lang="en-IN" dirty="0"/>
              <a:t>You, not the browser, handle errors</a:t>
            </a:r>
          </a:p>
          <a:p>
            <a:r>
              <a:rPr lang="en-IN" dirty="0"/>
              <a:t>Identify where errors might occur</a:t>
            </a:r>
          </a:p>
          <a:p>
            <a:r>
              <a:rPr lang="en-IN" dirty="0"/>
              <a:t>Distinguish fatal versus non-fatal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3445AD-6CD5-F447-ACCF-E9FA52F34BE2}"/>
              </a:ext>
            </a:extLst>
          </p:cNvPr>
          <p:cNvSpPr/>
          <p:nvPr/>
        </p:nvSpPr>
        <p:spPr>
          <a:xfrm>
            <a:off x="89042" y="5593650"/>
            <a:ext cx="11839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nzakas</a:t>
            </a:r>
            <a:r>
              <a:rPr lang="en-US" dirty="0"/>
              <a:t>/enterprise-</a:t>
            </a:r>
            <a:r>
              <a:rPr lang="en-US" dirty="0" err="1"/>
              <a:t>javascript</a:t>
            </a:r>
            <a:r>
              <a:rPr lang="en-US" dirty="0"/>
              <a:t>-error-handling-presentation/25-C_ommunication_E_rrors_Invalid</a:t>
            </a:r>
          </a:p>
        </p:txBody>
      </p:sp>
    </p:spTree>
    <p:extLst>
      <p:ext uri="{BB962C8B-B14F-4D97-AF65-F5344CB8AC3E}">
        <p14:creationId xmlns:p14="http://schemas.microsoft.com/office/powerpoint/2010/main" val="53748856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1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825625"/>
            <a:ext cx="2966546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function f()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console.log("Not 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</p:txBody>
      </p:sp>
      <p:sp>
        <p:nvSpPr>
          <p:cNvPr id="113" name="Content Placeholder 2"/>
          <p:cNvSpPr txBox="1"/>
          <p:nvPr/>
        </p:nvSpPr>
        <p:spPr>
          <a:xfrm>
            <a:off x="4431160" y="1578631"/>
            <a:ext cx="2875107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  <p:sp>
        <p:nvSpPr>
          <p:cNvPr id="114" name="Content Placeholder 2"/>
          <p:cNvSpPr txBox="1"/>
          <p:nvPr/>
        </p:nvSpPr>
        <p:spPr>
          <a:xfrm>
            <a:off x="7915339" y="1394700"/>
            <a:ext cx="2875106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009772F0-024F-EB4D-86C0-0128A856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002D-C5CA-DC43-948B-7A8CB8D3C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try_statements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 catch (error)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catch_statements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 finally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finally_statements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B94C75-6A92-7C4E-BB75-9878C39AF1C5}"/>
              </a:ext>
            </a:extLst>
          </p:cNvPr>
          <p:cNvSpPr txBox="1">
            <a:spLocks/>
          </p:cNvSpPr>
          <p:nvPr/>
        </p:nvSpPr>
        <p:spPr>
          <a:xfrm>
            <a:off x="838203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/>
              <a:t>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2685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960BC46B-7BA1-3740-BE83-043ED70B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8482EFB-27DD-EB4E-9974-AB531D6FD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0027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238610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ACA4BAE3-C08E-6542-8671-BC23C40C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EA8E73-FD5B-8A42-A382-4AC4D04462F8}"/>
              </a:ext>
            </a:extLst>
          </p:cNvPr>
          <p:cNvSpPr txBox="1">
            <a:spLocks/>
          </p:cNvSpPr>
          <p:nvPr/>
        </p:nvSpPr>
        <p:spPr>
          <a:xfrm>
            <a:off x="838203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Find the fix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D273C-0E97-5343-BE5D-345131F4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98" y="1212349"/>
            <a:ext cx="8522886" cy="52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1578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</a:t>
            </a:r>
          </a:p>
        </p:txBody>
      </p:sp>
      <p:sp>
        <p:nvSpPr>
          <p:cNvPr id="23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387011"/>
            <a:ext cx="10515600" cy="478995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  <a:defRPr sz="2500"/>
            </a:pPr>
            <a:endParaRPr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What is the difference between window, screen, and document in </a:t>
            </a:r>
            <a:r>
              <a:rPr dirty="0" err="1"/>
              <a:t>Javascript</a:t>
            </a:r>
            <a:r>
              <a:rPr dirty="0"/>
              <a:t>?</a:t>
            </a:r>
          </a:p>
          <a:p>
            <a:pPr>
              <a:lnSpc>
                <a:spcPct val="81000"/>
              </a:lnSpc>
              <a:defRPr sz="2500"/>
            </a:pPr>
            <a:r>
              <a:rPr dirty="0"/>
              <a:t>JSON task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https://medium.com/@reach2arunprakash/guvi-zen-code-sprint-javascript-practice-problems-in-json-objects-and-list-49ac3356a8a5</a:t>
            </a:r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/>
              <a:t>Add error handling to the </a:t>
            </a:r>
            <a:r>
              <a:rPr lang="en-IN" dirty="0" err="1"/>
              <a:t>xmlhttprequest</a:t>
            </a:r>
            <a:r>
              <a:rPr lang="en-IN" dirty="0"/>
              <a:t> code</a:t>
            </a:r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/>
              <a:t>Convert the ppt into a writeup </a:t>
            </a:r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dirty="0">
                <a:hlinkClick r:id="rId4"/>
              </a:rPr>
              <a:t>https://www.slideshare.net/nzakas/enterprise-javascript-error-handling-presentation/25-C_ommunication_E_rrors_Invalid</a:t>
            </a:r>
            <a:endParaRPr lang="en-US" dirty="0"/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dirty="0"/>
              <a:t>Find the fix – for the error slide</a:t>
            </a:r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endParaRPr lang="en-IN" dirty="0"/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endParaRPr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23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240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241" name="Hoisting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Hoisting</a:t>
              </a:r>
            </a:p>
          </p:txBody>
        </p:sp>
      </p:grpSp>
      <p:sp>
        <p:nvSpPr>
          <p:cNvPr id="243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245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ectangle 7"/>
          <p:cNvSpPr txBox="1"/>
          <p:nvPr/>
        </p:nvSpPr>
        <p:spPr>
          <a:xfrm>
            <a:off x="3506664" y="649803"/>
            <a:ext cx="5008645" cy="600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rPr lang="en-IN" sz="2400" dirty="0"/>
              <a:t>var x = 1;</a:t>
            </a:r>
          </a:p>
          <a:p>
            <a:pPr>
              <a:defRPr sz="4400"/>
            </a:pPr>
            <a:r>
              <a:rPr lang="en-IN" sz="2400" dirty="0"/>
              <a:t>let y = 1;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r>
              <a:rPr lang="en-IN" sz="2400" dirty="0"/>
              <a:t>function f()</a:t>
            </a:r>
          </a:p>
          <a:p>
            <a:pPr>
              <a:defRPr sz="4400"/>
            </a:pPr>
            <a:r>
              <a:rPr lang="en-IN" sz="2400" dirty="0"/>
              <a:t>{</a:t>
            </a:r>
          </a:p>
          <a:p>
            <a:pPr>
              <a:defRPr sz="4400"/>
            </a:pPr>
            <a:r>
              <a:rPr lang="en-IN" sz="2400" dirty="0"/>
              <a:t>	if (true) {</a:t>
            </a:r>
          </a:p>
          <a:p>
            <a:pPr>
              <a:defRPr sz="4400"/>
            </a:pPr>
            <a:r>
              <a:rPr lang="en-IN" sz="2400" dirty="0"/>
              <a:t>	  var x = 2;</a:t>
            </a:r>
          </a:p>
          <a:p>
            <a:pPr>
              <a:defRPr sz="4400"/>
            </a:pPr>
            <a:r>
              <a:rPr lang="en-IN" sz="2400" dirty="0"/>
              <a:t>	  let y = 2;</a:t>
            </a:r>
          </a:p>
          <a:p>
            <a:pPr>
              <a:defRPr sz="4400"/>
            </a:pPr>
            <a:r>
              <a:rPr lang="en-IN" sz="2400" dirty="0"/>
              <a:t>	}</a:t>
            </a:r>
          </a:p>
          <a:p>
            <a:pPr>
              <a:defRPr sz="4400"/>
            </a:pPr>
            <a:r>
              <a:rPr lang="en-IN" sz="2400" dirty="0"/>
              <a:t>	</a:t>
            </a:r>
            <a:r>
              <a:rPr lang="en-IN" sz="2400" dirty="0" err="1"/>
              <a:t>Xconsole.log</a:t>
            </a:r>
            <a:r>
              <a:rPr lang="en-IN" sz="2400" dirty="0"/>
              <a:t>(x);</a:t>
            </a:r>
          </a:p>
          <a:p>
            <a:pPr>
              <a:defRPr sz="4400"/>
            </a:pPr>
            <a:r>
              <a:rPr lang="en-IN" sz="2400" dirty="0"/>
              <a:t>	// expected output: 2</a:t>
            </a:r>
          </a:p>
          <a:p>
            <a:pPr>
              <a:defRPr sz="4400"/>
            </a:pPr>
            <a:r>
              <a:rPr lang="en-IN" sz="2400" dirty="0"/>
              <a:t>	</a:t>
            </a:r>
            <a:r>
              <a:rPr lang="en-IN" sz="2400" dirty="0" err="1"/>
              <a:t>console.log</a:t>
            </a:r>
            <a:r>
              <a:rPr lang="en-IN" sz="2400" dirty="0"/>
              <a:t>(y);</a:t>
            </a:r>
          </a:p>
          <a:p>
            <a:pPr>
              <a:defRPr sz="4400"/>
            </a:pPr>
            <a:r>
              <a:rPr lang="en-IN" sz="2400" dirty="0"/>
              <a:t>	// expected output: 1</a:t>
            </a:r>
          </a:p>
          <a:p>
            <a:pPr>
              <a:defRPr sz="4400"/>
            </a:pPr>
            <a:r>
              <a:rPr lang="en-IN" sz="2400" dirty="0"/>
              <a:t>}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r>
              <a:rPr lang="en-IN" sz="2400" dirty="0"/>
              <a:t>f();</a:t>
            </a:r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Lexical Scope - </a:t>
            </a:r>
            <a:r>
              <a:rPr lang="en-IN" dirty="0"/>
              <a:t>Global, Local and Block scope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2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ectangle 7"/>
          <p:cNvSpPr txBox="1"/>
          <p:nvPr/>
        </p:nvSpPr>
        <p:spPr>
          <a:xfrm>
            <a:off x="1914169" y="1338264"/>
            <a:ext cx="8565471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Global - </a:t>
            </a:r>
            <a:r>
              <a:rPr lang="en-IN" sz="2400"/>
              <a:t>Outside fun </a:t>
            </a:r>
            <a:r>
              <a:rPr lang="en-IN" sz="2400" dirty="0"/>
              <a:t>- ES5</a:t>
            </a:r>
          </a:p>
          <a:p>
            <a:pPr marL="342900" lvl="7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        Global variables last as long as the application is running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Function scope - function{} - ES5</a:t>
            </a:r>
          </a:p>
          <a:p>
            <a:pPr marL="342900" lvl="8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       Local variables last as long as a function is running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Block - {} - ES6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	is limited in scope to the block in which it was defined.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endParaRPr lang="en-IN" sz="2400" dirty="0"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Scope - </a:t>
            </a:r>
            <a:r>
              <a:rPr lang="en-IN" dirty="0"/>
              <a:t>Global, Local and Block scope</a:t>
            </a:r>
          </a:p>
        </p:txBody>
      </p:sp>
    </p:spTree>
    <p:extLst>
      <p:ext uri="{BB962C8B-B14F-4D97-AF65-F5344CB8AC3E}">
        <p14:creationId xmlns:p14="http://schemas.microsoft.com/office/powerpoint/2010/main" val="151490942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046334"/>
            <a:ext cx="10744200" cy="243681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81000"/>
              </a:lnSpc>
              <a:buSzTx/>
              <a:buNone/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Only “Variables” </a:t>
            </a:r>
            <a:r>
              <a:rPr b="0" dirty="0">
                <a:latin typeface="+mj-lt"/>
                <a:ea typeface="+mj-ea"/>
                <a:cs typeface="+mj-cs"/>
                <a:sym typeface="Calibri"/>
              </a:rPr>
              <a:t>and “</a:t>
            </a:r>
            <a:r>
              <a:rPr dirty="0"/>
              <a:t>function” </a:t>
            </a:r>
            <a:r>
              <a:rPr b="0" dirty="0">
                <a:latin typeface="+mj-lt"/>
                <a:ea typeface="+mj-ea"/>
                <a:cs typeface="+mj-cs"/>
                <a:sym typeface="Calibri"/>
              </a:rPr>
              <a:t>declarations are moved to the top of their scope before code execution.</a:t>
            </a: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3200"/>
            </a:pP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2900" b="1">
                <a:solidFill>
                  <a:srgbClr val="FF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Properties </a:t>
            </a:r>
            <a:r>
              <a:rPr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are not hoisted</a:t>
            </a: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Variables are hosted and not their values</a:t>
            </a:r>
          </a:p>
        </p:txBody>
      </p:sp>
      <p:sp>
        <p:nvSpPr>
          <p:cNvPr id="249" name="Rectangle 7"/>
          <p:cNvSpPr txBox="1"/>
          <p:nvPr/>
        </p:nvSpPr>
        <p:spPr>
          <a:xfrm>
            <a:off x="265459" y="4392374"/>
            <a:ext cx="5008645" cy="2711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rPr dirty="0"/>
              <a:t> </a:t>
            </a:r>
            <a:r>
              <a:rPr dirty="0" err="1"/>
              <a:t>console.log</a:t>
            </a:r>
            <a:r>
              <a:rPr dirty="0"/>
              <a:t>(b); </a:t>
            </a:r>
          </a:p>
          <a:p>
            <a:pPr>
              <a:defRPr sz="4400"/>
            </a:pPr>
            <a:r>
              <a:rPr dirty="0"/>
              <a:t> var b = 100;</a:t>
            </a:r>
          </a:p>
          <a:p>
            <a:pPr>
              <a:defRPr sz="4400"/>
            </a:pPr>
            <a:r>
              <a:rPr dirty="0"/>
              <a:t> </a:t>
            </a:r>
            <a:r>
              <a:rPr dirty="0" err="1"/>
              <a:t>console.log</a:t>
            </a:r>
            <a:r>
              <a:rPr dirty="0"/>
              <a:t>(b); </a:t>
            </a:r>
          </a:p>
        </p:txBody>
      </p:sp>
      <p:sp>
        <p:nvSpPr>
          <p:cNvPr id="250" name="Rectangle 8"/>
          <p:cNvSpPr txBox="1"/>
          <p:nvPr/>
        </p:nvSpPr>
        <p:spPr>
          <a:xfrm>
            <a:off x="7137635" y="3924777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var b = undefined;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b = 100;</a:t>
            </a:r>
          </a:p>
          <a:p>
            <a:pPr>
              <a:defRPr sz="4400"/>
            </a:pPr>
            <a:r>
              <a:t> console.log(b); </a:t>
            </a:r>
          </a:p>
        </p:txBody>
      </p:sp>
      <p:sp>
        <p:nvSpPr>
          <p:cNvPr id="251" name="Arrow: Right 9"/>
          <p:cNvSpPr/>
          <p:nvPr/>
        </p:nvSpPr>
        <p:spPr>
          <a:xfrm>
            <a:off x="4224670" y="5175468"/>
            <a:ext cx="2190308" cy="48824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</a:t>
            </a:r>
          </a:p>
        </p:txBody>
      </p:sp>
    </p:spTree>
    <p:extLst>
      <p:ext uri="{BB962C8B-B14F-4D97-AF65-F5344CB8AC3E}">
        <p14:creationId xmlns:p14="http://schemas.microsoft.com/office/powerpoint/2010/main" val="7225858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build="p" animBg="1" advAuto="0"/>
      <p:bldP spid="249" grpId="0" animBg="1" advAuto="0"/>
      <p:bldP spid="250" grpId="0" animBg="1" advAuto="0"/>
      <p:bldP spid="251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Rectangle 3"/>
          <p:cNvSpPr txBox="1"/>
          <p:nvPr/>
        </p:nvSpPr>
        <p:spPr>
          <a:xfrm>
            <a:off x="767079" y="1116646"/>
            <a:ext cx="6004561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rPr dirty="0"/>
              <a:t>function hoist() {</a:t>
            </a:r>
          </a:p>
          <a:p>
            <a:pPr>
              <a:defRPr sz="3200"/>
            </a:pPr>
            <a:r>
              <a:rPr dirty="0"/>
              <a:t>  </a:t>
            </a: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a,b</a:t>
            </a:r>
            <a:r>
              <a:rPr dirty="0"/>
              <a:t>);</a:t>
            </a:r>
          </a:p>
          <a:p>
            <a:pPr>
              <a:defRPr sz="3200"/>
            </a:pPr>
            <a:r>
              <a:rPr dirty="0"/>
              <a:t>  a = 20;</a:t>
            </a:r>
          </a:p>
          <a:p>
            <a:pPr>
              <a:defRPr sz="3200"/>
            </a:pPr>
            <a:r>
              <a:rPr dirty="0"/>
              <a:t>  var b = 100;</a:t>
            </a:r>
          </a:p>
          <a:p>
            <a:pPr>
              <a:defRPr sz="3200"/>
            </a:pPr>
            <a:r>
              <a:rPr dirty="0"/>
              <a:t>  </a:t>
            </a: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a,b</a:t>
            </a:r>
            <a:r>
              <a:rPr dirty="0"/>
              <a:t>); </a:t>
            </a:r>
          </a:p>
          <a:p>
            <a:pPr>
              <a:defRPr sz="3200"/>
            </a:pPr>
            <a:r>
              <a:rPr dirty="0"/>
              <a:t>}</a:t>
            </a:r>
          </a:p>
        </p:txBody>
      </p:sp>
      <p:sp>
        <p:nvSpPr>
          <p:cNvPr id="256" name="Rectangle 4"/>
          <p:cNvSpPr txBox="1"/>
          <p:nvPr/>
        </p:nvSpPr>
        <p:spPr>
          <a:xfrm>
            <a:off x="4276090" y="4344847"/>
            <a:ext cx="6004560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/>
              <a:t>hoist();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(a);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window.a</a:t>
            </a:r>
            <a:r>
              <a:rPr dirty="0"/>
              <a:t>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(b);</a:t>
            </a:r>
          </a:p>
        </p:txBody>
      </p:sp>
      <p:sp>
        <p:nvSpPr>
          <p:cNvPr id="257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 twisted</a:t>
            </a:r>
          </a:p>
        </p:txBody>
      </p:sp>
      <p:sp>
        <p:nvSpPr>
          <p:cNvPr id="258" name="Rectangle 8"/>
          <p:cNvSpPr txBox="1"/>
          <p:nvPr/>
        </p:nvSpPr>
        <p:spPr>
          <a:xfrm>
            <a:off x="6863079" y="900617"/>
            <a:ext cx="6004561" cy="3468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 var b = undefined;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window.a = 20;</a:t>
            </a:r>
          </a:p>
          <a:p>
            <a:pPr>
              <a:defRPr sz="3200"/>
            </a:pPr>
            <a:r>
              <a:t> 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59" name="Arrow: Right 9"/>
          <p:cNvSpPr/>
          <p:nvPr/>
        </p:nvSpPr>
        <p:spPr>
          <a:xfrm>
            <a:off x="4487560" y="2144832"/>
            <a:ext cx="2190308" cy="48824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1" animBg="1" advAuto="0"/>
      <p:bldP spid="256" grpId="4" animBg="1" advAuto="0"/>
      <p:bldP spid="258" grpId="3" animBg="1" advAuto="0"/>
      <p:bldP spid="259" grpId="2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Rectangle 3"/>
          <p:cNvSpPr txBox="1"/>
          <p:nvPr/>
        </p:nvSpPr>
        <p:spPr>
          <a:xfrm>
            <a:off x="767079" y="1116646"/>
            <a:ext cx="6004561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rPr dirty="0"/>
              <a:t>function hoist() {</a:t>
            </a:r>
          </a:p>
          <a:p>
            <a:pPr>
              <a:defRPr sz="3200"/>
            </a:pPr>
            <a:r>
              <a:rPr dirty="0"/>
              <a:t>  </a:t>
            </a: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a,b</a:t>
            </a:r>
            <a:r>
              <a:rPr dirty="0"/>
              <a:t>);</a:t>
            </a:r>
          </a:p>
          <a:p>
            <a:pPr>
              <a:defRPr sz="3200"/>
            </a:pPr>
            <a:r>
              <a:rPr dirty="0"/>
              <a:t>  a = 20;</a:t>
            </a:r>
          </a:p>
          <a:p>
            <a:pPr>
              <a:defRPr sz="3200"/>
            </a:pPr>
            <a:r>
              <a:rPr dirty="0"/>
              <a:t>  var b = 100;</a:t>
            </a:r>
          </a:p>
          <a:p>
            <a:pPr>
              <a:defRPr sz="3200"/>
            </a:pPr>
            <a:r>
              <a:rPr dirty="0"/>
              <a:t>  </a:t>
            </a: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a,b</a:t>
            </a:r>
            <a:r>
              <a:rPr dirty="0"/>
              <a:t>); </a:t>
            </a:r>
          </a:p>
          <a:p>
            <a:pPr>
              <a:defRPr sz="3200"/>
            </a:pPr>
            <a:r>
              <a:rPr dirty="0"/>
              <a:t>}</a:t>
            </a:r>
          </a:p>
        </p:txBody>
      </p:sp>
      <p:sp>
        <p:nvSpPr>
          <p:cNvPr id="263" name="Rectangle 4"/>
          <p:cNvSpPr txBox="1"/>
          <p:nvPr/>
        </p:nvSpPr>
        <p:spPr>
          <a:xfrm>
            <a:off x="767079" y="3731576"/>
            <a:ext cx="6004561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/>
              <a:t>hoist();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(a);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window.a</a:t>
            </a:r>
            <a:r>
              <a:rPr dirty="0"/>
              <a:t>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(b);</a:t>
            </a:r>
          </a:p>
        </p:txBody>
      </p:sp>
      <p:sp>
        <p:nvSpPr>
          <p:cNvPr id="264" name="Rectangle 5"/>
          <p:cNvSpPr/>
          <p:nvPr/>
        </p:nvSpPr>
        <p:spPr>
          <a:xfrm>
            <a:off x="4531359" y="1116646"/>
            <a:ext cx="7660641" cy="1982948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//  b is hoisted , a becomes window property.</a:t>
            </a:r>
          </a:p>
          <a:p>
            <a:pPr>
              <a:defRPr sz="3200"/>
            </a:pPr>
            <a:r>
              <a:t>Hence u will get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ref err </a:t>
            </a:r>
            <a:r>
              <a:t>for a till the code in line3 is executed </a:t>
            </a:r>
          </a:p>
        </p:txBody>
      </p:sp>
      <p:sp>
        <p:nvSpPr>
          <p:cNvPr id="265" name="Rectangle 6"/>
          <p:cNvSpPr/>
          <p:nvPr/>
        </p:nvSpPr>
        <p:spPr>
          <a:xfrm>
            <a:off x="4663440" y="3992653"/>
            <a:ext cx="7660641" cy="1982948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//  b is hoisted within the function scope hence you will get a ref err outside the function , a becomes window property.</a:t>
            </a:r>
          </a:p>
        </p:txBody>
      </p:sp>
      <p:sp>
        <p:nvSpPr>
          <p:cNvPr id="266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 twisted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animBg="1" advAuto="0"/>
      <p:bldP spid="263" grpId="2" animBg="1" advAuto="0"/>
      <p:bldP spid="264" grpId="3" animBg="1" advAuto="0"/>
      <p:bldP spid="265" grpId="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1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console.log(“Not 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Strict Mode</a:t>
            </a:r>
          </a:p>
        </p:txBody>
      </p:sp>
      <p:sp>
        <p:nvSpPr>
          <p:cNvPr id="27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'use strict’;</a:t>
            </a:r>
          </a:p>
          <a:p>
            <a:pPr marL="0" indent="0">
              <a:buSzTx/>
              <a:buNone/>
            </a:pPr>
            <a:r>
              <a:t>      // OR</a:t>
            </a:r>
          </a:p>
          <a:p>
            <a:r>
              <a:t>"use strict";</a:t>
            </a:r>
          </a:p>
        </p:txBody>
      </p:sp>
      <p:sp>
        <p:nvSpPr>
          <p:cNvPr id="271" name="Rectangle 4"/>
          <p:cNvSpPr txBox="1"/>
          <p:nvPr/>
        </p:nvSpPr>
        <p:spPr>
          <a:xfrm>
            <a:off x="4140230" y="2575004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var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72" name="Rectangle 5"/>
          <p:cNvSpPr txBox="1"/>
          <p:nvPr/>
        </p:nvSpPr>
        <p:spPr>
          <a:xfrm>
            <a:off x="1286124" y="5685332"/>
            <a:ext cx="10053302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Output: ReferenceError: b is not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1" build="p" animBg="1" advAuto="0"/>
      <p:bldP spid="271" grpId="2" animBg="1" advAuto="0"/>
      <p:bldP spid="272" grpId="3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ES6  - let &amp; const</a:t>
            </a:r>
          </a:p>
        </p:txBody>
      </p:sp>
      <p:sp>
        <p:nvSpPr>
          <p:cNvPr id="276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825625"/>
            <a:ext cx="10515600" cy="688975"/>
          </a:xfrm>
          <a:prstGeom prst="rect">
            <a:avLst/>
          </a:prstGeom>
        </p:spPr>
        <p:txBody>
          <a:bodyPr/>
          <a:lstStyle/>
          <a:p>
            <a:pPr marL="169163" indent="-169163" defTabSz="676655">
              <a:spcBef>
                <a:spcPts val="700"/>
              </a:spcBef>
              <a:defRPr sz="1776" b="1">
                <a:latin typeface="+mn-lt"/>
                <a:ea typeface="+mn-ea"/>
                <a:cs typeface="+mn-cs"/>
                <a:sym typeface="Helvetica"/>
              </a:defRPr>
            </a:pPr>
            <a:r>
              <a:t>Let &amp; const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 are </a:t>
            </a:r>
            <a:r>
              <a:t>block scoped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and not function scoped</a:t>
            </a:r>
          </a:p>
          <a:p>
            <a:pPr marL="169163" indent="-169163" defTabSz="676655">
              <a:spcBef>
                <a:spcPts val="700"/>
              </a:spcBef>
              <a:defRPr sz="1776"/>
            </a:pPr>
            <a:r>
              <a:t>const is immutable </a:t>
            </a:r>
          </a:p>
        </p:txBody>
      </p:sp>
      <p:sp>
        <p:nvSpPr>
          <p:cNvPr id="277" name="Rectangle 3"/>
          <p:cNvSpPr txBox="1"/>
          <p:nvPr/>
        </p:nvSpPr>
        <p:spPr>
          <a:xfrm>
            <a:off x="4140230" y="2895044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 strike="dblStrike">
                <a:solidFill>
                  <a:srgbClr val="FF0000"/>
                </a:solidFill>
              </a:defRPr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let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78" name="Rectangle 4"/>
          <p:cNvSpPr txBox="1"/>
          <p:nvPr/>
        </p:nvSpPr>
        <p:spPr>
          <a:xfrm>
            <a:off x="1286124" y="5685332"/>
            <a:ext cx="10053302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Output: ReferenceError: b is not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1" build="p" animBg="1" advAuto="0"/>
      <p:bldP spid="277" grpId="2" animBg="1" advAuto="0"/>
      <p:bldP spid="278" grpId="3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28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4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282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283" name="Object Comparison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rPr dirty="0"/>
                <a:t>Object Comparison</a:t>
              </a:r>
            </a:p>
          </p:txBody>
        </p:sp>
      </p:grpSp>
      <p:sp>
        <p:nvSpPr>
          <p:cNvPr id="285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287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Comparision </a:t>
            </a:r>
          </a:p>
        </p:txBody>
      </p:sp>
      <p:sp>
        <p:nvSpPr>
          <p:cNvPr id="29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392430" y="1448435"/>
            <a:ext cx="6899910" cy="4351339"/>
          </a:xfrm>
          <a:prstGeom prst="rect">
            <a:avLst/>
          </a:prstGeom>
        </p:spPr>
        <p:txBody>
          <a:bodyPr/>
          <a:lstStyle/>
          <a:p>
            <a:r>
              <a:t>== vs ===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2 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true //checks only for value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2 ===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false // checks for the datatype also</a:t>
            </a:r>
          </a:p>
          <a:p>
            <a:r>
              <a:t>Comparing objects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You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can’t</a:t>
            </a:r>
            <a:r>
              <a:t> compare objects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Stringfy and compare</a:t>
            </a:r>
          </a:p>
        </p:txBody>
      </p:sp>
      <p:pic>
        <p:nvPicPr>
          <p:cNvPr id="29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356" y="147773"/>
            <a:ext cx="6622358" cy="4793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50" y="5306038"/>
            <a:ext cx="10367100" cy="1551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1" build="p" animBg="1" advAuto="0"/>
      <p:bldP spid="292" grpId="2" animBg="1" advAuto="0"/>
      <p:bldP spid="293" grpId="3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 </a:t>
            </a:r>
          </a:p>
        </p:txBody>
      </p:sp>
      <p:sp>
        <p:nvSpPr>
          <p:cNvPr id="29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compare two JSON have the same properties without order?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var obj1 = {"name":"GUVI","class":"FS"};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var obj2 = {"class":"FS","name":"GUVI"};</a:t>
            </a:r>
          </a:p>
          <a:p>
            <a:r>
              <a:t>Why Objects are copied &amp; compared by reference ?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0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3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01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02" name="Functions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Functions</a:t>
              </a:r>
            </a:p>
          </p:txBody>
        </p:sp>
      </p:grpSp>
      <p:sp>
        <p:nvSpPr>
          <p:cNvPr id="304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06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Rectangle 7"/>
          <p:cNvSpPr txBox="1"/>
          <p:nvPr/>
        </p:nvSpPr>
        <p:spPr>
          <a:xfrm>
            <a:off x="716280" y="1902380"/>
            <a:ext cx="3615690" cy="483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dirty="0"/>
              <a:t>function </a:t>
            </a:r>
            <a:r>
              <a:rPr dirty="0" err="1"/>
              <a:t>myfun</a:t>
            </a:r>
            <a:r>
              <a:rPr dirty="0"/>
              <a:t>(a</a:t>
            </a:r>
            <a:r>
              <a:rPr lang="en-US" dirty="0"/>
              <a:t>=20</a:t>
            </a:r>
            <a:r>
              <a:rPr dirty="0"/>
              <a:t>,b) {</a:t>
            </a:r>
          </a:p>
          <a:p>
            <a:pPr>
              <a:defRPr sz="2800"/>
            </a:pPr>
            <a:r>
              <a:rPr dirty="0"/>
              <a:t>  </a:t>
            </a:r>
            <a:r>
              <a:rPr dirty="0" err="1"/>
              <a:t>console.log</a:t>
            </a:r>
            <a:r>
              <a:rPr dirty="0"/>
              <a:t>("hi");</a:t>
            </a:r>
          </a:p>
          <a:p>
            <a:pPr>
              <a:defRPr sz="2800"/>
            </a:pPr>
            <a:r>
              <a:rPr dirty="0"/>
              <a:t>  if(a==10)</a:t>
            </a:r>
          </a:p>
          <a:p>
            <a:pPr>
              <a:defRPr sz="2800"/>
            </a:pPr>
            <a:r>
              <a:rPr dirty="0"/>
              <a:t>  {</a:t>
            </a:r>
          </a:p>
          <a:p>
            <a:pPr>
              <a:defRPr sz="2800"/>
            </a:pPr>
            <a:r>
              <a:rPr dirty="0"/>
              <a:t>    return a-b;</a:t>
            </a:r>
            <a:r>
              <a:rPr lang="en-US" dirty="0"/>
              <a:t> // -10</a:t>
            </a:r>
            <a:endParaRPr dirty="0"/>
          </a:p>
          <a:p>
            <a:pPr>
              <a:defRPr sz="2800"/>
            </a:pPr>
            <a:r>
              <a:rPr dirty="0"/>
              <a:t>  }</a:t>
            </a:r>
          </a:p>
          <a:p>
            <a:pPr>
              <a:defRPr sz="2800"/>
            </a:pPr>
            <a:r>
              <a:rPr dirty="0"/>
              <a:t>  </a:t>
            </a:r>
            <a:r>
              <a:rPr dirty="0" err="1"/>
              <a:t>console.log</a:t>
            </a:r>
            <a:r>
              <a:rPr dirty="0"/>
              <a:t>( a + b ); </a:t>
            </a:r>
          </a:p>
          <a:p>
            <a:pPr>
              <a:defRPr sz="2800"/>
            </a:pPr>
            <a:r>
              <a:rPr dirty="0"/>
              <a:t>  return </a:t>
            </a:r>
            <a:r>
              <a:rPr dirty="0" err="1"/>
              <a:t>a+b</a:t>
            </a:r>
            <a:r>
              <a:rPr dirty="0"/>
              <a:t>;</a:t>
            </a:r>
          </a:p>
          <a:p>
            <a:pPr>
              <a:defRPr sz="2800"/>
            </a:pPr>
            <a:r>
              <a:rPr dirty="0"/>
              <a:t>  </a:t>
            </a:r>
            <a:r>
              <a:rPr dirty="0" err="1"/>
              <a:t>console.log</a:t>
            </a:r>
            <a:r>
              <a:rPr dirty="0"/>
              <a:t>("hello");</a:t>
            </a:r>
          </a:p>
          <a:p>
            <a:pPr>
              <a:defRPr sz="2800"/>
            </a:pPr>
            <a:r>
              <a:rPr dirty="0"/>
              <a:t>}</a:t>
            </a:r>
          </a:p>
        </p:txBody>
      </p:sp>
      <p:sp>
        <p:nvSpPr>
          <p:cNvPr id="310" name="TextBox 8"/>
          <p:cNvSpPr txBox="1"/>
          <p:nvPr/>
        </p:nvSpPr>
        <p:spPr>
          <a:xfrm>
            <a:off x="6743700" y="2640329"/>
            <a:ext cx="5189300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What's the output??</a:t>
            </a:r>
          </a:p>
        </p:txBody>
      </p:sp>
      <p:sp>
        <p:nvSpPr>
          <p:cNvPr id="3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Basics - recap</a:t>
            </a:r>
          </a:p>
        </p:txBody>
      </p:sp>
      <p:sp>
        <p:nvSpPr>
          <p:cNvPr id="312" name="Rectangle 10"/>
          <p:cNvSpPr txBox="1"/>
          <p:nvPr/>
        </p:nvSpPr>
        <p:spPr>
          <a:xfrm>
            <a:off x="6743700" y="3090117"/>
            <a:ext cx="6004560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 dirty="0"/>
          </a:p>
          <a:p>
            <a:pPr>
              <a:defRPr sz="3200"/>
            </a:pPr>
            <a:r>
              <a:rPr dirty="0"/>
              <a:t> a1 = </a:t>
            </a:r>
            <a:r>
              <a:rPr dirty="0" err="1"/>
              <a:t>myfun</a:t>
            </a:r>
            <a:r>
              <a:rPr dirty="0"/>
              <a:t>(10,20);</a:t>
            </a:r>
          </a:p>
          <a:p>
            <a:pPr>
              <a:defRPr sz="3200"/>
            </a:pPr>
            <a:r>
              <a:rPr dirty="0"/>
              <a:t> </a:t>
            </a:r>
            <a:r>
              <a:rPr dirty="0" err="1"/>
              <a:t>console.log</a:t>
            </a:r>
            <a:r>
              <a:rPr dirty="0"/>
              <a:t>( a1 ); </a:t>
            </a:r>
          </a:p>
          <a:p>
            <a:pPr>
              <a:defRPr sz="3200"/>
            </a:pPr>
            <a:endParaRPr dirty="0"/>
          </a:p>
          <a:p>
            <a:pPr>
              <a:defRPr sz="3200"/>
            </a:pPr>
            <a:r>
              <a:rPr dirty="0"/>
              <a:t> b1 = </a:t>
            </a:r>
            <a:r>
              <a:rPr dirty="0" err="1"/>
              <a:t>myfun</a:t>
            </a:r>
            <a:r>
              <a:rPr dirty="0"/>
              <a:t>(20,10);</a:t>
            </a:r>
          </a:p>
          <a:p>
            <a:pPr>
              <a:defRPr sz="3200"/>
            </a:pPr>
            <a:r>
              <a:rPr dirty="0"/>
              <a:t> </a:t>
            </a:r>
            <a:r>
              <a:rPr dirty="0" err="1"/>
              <a:t>console.log</a:t>
            </a:r>
            <a:r>
              <a:rPr dirty="0"/>
              <a:t>( b1 );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1" animBg="1" advAuto="0"/>
      <p:bldP spid="310" grpId="2" animBg="1" advAuto="0"/>
      <p:bldP spid="312" grpId="3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86255" y="134197"/>
            <a:ext cx="6897414" cy="6723803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rPr dirty="0"/>
              <a:t>var m1 = 10;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rPr dirty="0"/>
              <a:t>m1 = 20;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rPr lang="en-US" dirty="0"/>
              <a:t>Int </a:t>
            </a:r>
            <a:r>
              <a:rPr dirty="0"/>
              <a:t>fun</a:t>
            </a:r>
            <a:r>
              <a:rPr lang="en-IN" dirty="0"/>
              <a:t>c</a:t>
            </a:r>
            <a:r>
              <a:rPr dirty="0" err="1"/>
              <a:t>tion</a:t>
            </a:r>
            <a:r>
              <a:rPr dirty="0"/>
              <a:t> f1(m1)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rPr dirty="0"/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rPr lang="en-US" dirty="0"/>
              <a:t>i</a:t>
            </a:r>
            <a:r>
              <a:rPr dirty="0"/>
              <a:t>f(m1 == 10)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rPr dirty="0"/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rPr dirty="0"/>
              <a:t>  m1 = 20;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rPr dirty="0"/>
              <a:t>   return 30;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rPr dirty="0"/>
              <a:t>}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rPr lang="en-US" dirty="0"/>
              <a:t>i</a:t>
            </a:r>
            <a:r>
              <a:rPr dirty="0"/>
              <a:t>f(m1 == 11)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rPr dirty="0"/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rPr dirty="0"/>
              <a:t>  return;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rPr dirty="0"/>
              <a:t>}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rPr dirty="0"/>
              <a:t>return 30;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rPr dirty="0" err="1"/>
              <a:t>console.log</a:t>
            </a:r>
            <a:r>
              <a:rPr dirty="0"/>
              <a:t>(m1);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rPr dirty="0"/>
              <a:t>}</a:t>
            </a:r>
          </a:p>
        </p:txBody>
      </p:sp>
      <p:sp>
        <p:nvSpPr>
          <p:cNvPr id="316" name="Rectangle 3"/>
          <p:cNvSpPr txBox="1"/>
          <p:nvPr/>
        </p:nvSpPr>
        <p:spPr>
          <a:xfrm>
            <a:off x="7329389" y="2311350"/>
            <a:ext cx="3679147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rPr dirty="0"/>
              <a:t> m1 = f1(10);</a:t>
            </a:r>
          </a:p>
          <a:p>
            <a:pPr>
              <a:defRPr sz="3600"/>
            </a:pPr>
            <a:r>
              <a:rPr lang="en-IN" dirty="0"/>
              <a:t>C</a:t>
            </a:r>
            <a:r>
              <a:rPr dirty="0" err="1"/>
              <a:t>onsole.log</a:t>
            </a:r>
            <a:r>
              <a:rPr dirty="0"/>
              <a:t>(m1);</a:t>
            </a:r>
          </a:p>
          <a:p>
            <a:pPr>
              <a:defRPr sz="3600"/>
            </a:pPr>
            <a:r>
              <a:rPr dirty="0"/>
              <a:t>m1 = f1(1</a:t>
            </a:r>
            <a:r>
              <a:rPr lang="en-US" dirty="0"/>
              <a:t>1</a:t>
            </a:r>
            <a:r>
              <a:rPr dirty="0"/>
              <a:t>);</a:t>
            </a:r>
          </a:p>
          <a:p>
            <a:pPr>
              <a:defRPr sz="3600"/>
            </a:pPr>
            <a:r>
              <a:rPr lang="en-IN" dirty="0"/>
              <a:t>C</a:t>
            </a:r>
            <a:r>
              <a:rPr dirty="0" err="1"/>
              <a:t>onsole.log</a:t>
            </a:r>
            <a:r>
              <a:rPr dirty="0"/>
              <a:t>(m1);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8" y="0"/>
            <a:ext cx="54557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TextBox 5"/>
          <p:cNvSpPr txBox="1"/>
          <p:nvPr/>
        </p:nvSpPr>
        <p:spPr>
          <a:xfrm>
            <a:off x="6583473" y="1997838"/>
            <a:ext cx="5007531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/>
            </a:pPr>
            <a:r>
              <a:t>Ignores additional parameters</a:t>
            </a:r>
          </a:p>
          <a:p>
            <a:pPr>
              <a:defRPr sz="2800"/>
            </a:pPr>
            <a:r>
              <a:t>Fills undefined for missing params</a:t>
            </a:r>
          </a:p>
        </p:txBody>
      </p:sp>
      <p:sp>
        <p:nvSpPr>
          <p:cNvPr id="321" name="TextBox 6"/>
          <p:cNvSpPr txBox="1"/>
          <p:nvPr/>
        </p:nvSpPr>
        <p:spPr>
          <a:xfrm>
            <a:off x="6404888" y="3634740"/>
            <a:ext cx="5242283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Because of this functions overloading is not possible in JS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1" animBg="1" advAuto="0"/>
      <p:bldP spid="320" grpId="2" animBg="1" advAuto="0"/>
      <p:bldP spid="321" grpId="3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3" y="1121327"/>
            <a:ext cx="7091087" cy="4993723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extBox 5"/>
          <p:cNvSpPr txBox="1"/>
          <p:nvPr/>
        </p:nvSpPr>
        <p:spPr>
          <a:xfrm>
            <a:off x="8515350" y="3203903"/>
            <a:ext cx="2240280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Default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1" animBg="1" advAuto="0"/>
      <p:bldP spid="325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1001141" y="-279231"/>
            <a:ext cx="10515601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Data types</a:t>
            </a:r>
          </a:p>
        </p:txBody>
      </p:sp>
      <p:grpSp>
        <p:nvGrpSpPr>
          <p:cNvPr id="124" name="Oval 5"/>
          <p:cNvGrpSpPr/>
          <p:nvPr/>
        </p:nvGrpSpPr>
        <p:grpSpPr>
          <a:xfrm>
            <a:off x="520993" y="701857"/>
            <a:ext cx="2820174" cy="2636711"/>
            <a:chOff x="0" y="0"/>
            <a:chExt cx="2820173" cy="2636709"/>
          </a:xfrm>
        </p:grpSpPr>
        <p:sp>
          <p:nvSpPr>
            <p:cNvPr id="122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Primitive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Primitive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27" name="Oval 6"/>
          <p:cNvGrpSpPr/>
          <p:nvPr/>
        </p:nvGrpSpPr>
        <p:grpSpPr>
          <a:xfrm>
            <a:off x="8032123" y="701857"/>
            <a:ext cx="2820175" cy="2636711"/>
            <a:chOff x="0" y="0"/>
            <a:chExt cx="2820173" cy="2636709"/>
          </a:xfrm>
        </p:grpSpPr>
        <p:sp>
          <p:nvSpPr>
            <p:cNvPr id="125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Composite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Composite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30" name="Oval 7"/>
          <p:cNvGrpSpPr/>
          <p:nvPr/>
        </p:nvGrpSpPr>
        <p:grpSpPr>
          <a:xfrm>
            <a:off x="4558322" y="754909"/>
            <a:ext cx="2820175" cy="2636711"/>
            <a:chOff x="0" y="0"/>
            <a:chExt cx="2820173" cy="2636709"/>
          </a:xfrm>
        </p:grpSpPr>
        <p:sp>
          <p:nvSpPr>
            <p:cNvPr id="128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Trivial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Trivial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(2)</a:t>
              </a:r>
            </a:p>
          </p:txBody>
        </p:sp>
      </p:grpSp>
      <p:grpSp>
        <p:nvGrpSpPr>
          <p:cNvPr id="133" name="Rectangle 9"/>
          <p:cNvGrpSpPr/>
          <p:nvPr/>
        </p:nvGrpSpPr>
        <p:grpSpPr>
          <a:xfrm>
            <a:off x="90543" y="3455470"/>
            <a:ext cx="3764340" cy="818708"/>
            <a:chOff x="0" y="0"/>
            <a:chExt cx="3764338" cy="818707"/>
          </a:xfrm>
        </p:grpSpPr>
        <p:sp>
          <p:nvSpPr>
            <p:cNvPr id="131" name="Rectangle"/>
            <p:cNvSpPr/>
            <p:nvPr/>
          </p:nvSpPr>
          <p:spPr>
            <a:xfrm>
              <a:off x="-1" y="-1"/>
              <a:ext cx="3764340" cy="818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Numbers – BigInt – Boolean – Strings"/>
            <p:cNvSpPr txBox="1"/>
            <p:nvPr/>
          </p:nvSpPr>
          <p:spPr>
            <a:xfrm>
              <a:off x="45719" y="242809"/>
              <a:ext cx="36728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Numbers – BigInt – Boolean – Strings </a:t>
              </a:r>
            </a:p>
          </p:txBody>
        </p:sp>
      </p:grpSp>
      <p:grpSp>
        <p:nvGrpSpPr>
          <p:cNvPr id="136" name="Rectangle 12"/>
          <p:cNvGrpSpPr/>
          <p:nvPr/>
        </p:nvGrpSpPr>
        <p:grpSpPr>
          <a:xfrm>
            <a:off x="7816870" y="3444671"/>
            <a:ext cx="3764339" cy="818708"/>
            <a:chOff x="0" y="0"/>
            <a:chExt cx="3764338" cy="818707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764340" cy="818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Objects"/>
            <p:cNvSpPr txBox="1"/>
            <p:nvPr/>
          </p:nvSpPr>
          <p:spPr>
            <a:xfrm>
              <a:off x="45719" y="242809"/>
              <a:ext cx="36728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Objects</a:t>
              </a:r>
            </a:p>
          </p:txBody>
        </p:sp>
      </p:grpSp>
      <p:sp>
        <p:nvSpPr>
          <p:cNvPr id="137" name="Rectangle 14"/>
          <p:cNvSpPr/>
          <p:nvPr/>
        </p:nvSpPr>
        <p:spPr>
          <a:xfrm>
            <a:off x="29104" y="4092273"/>
            <a:ext cx="984496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10 / 10.5 </a:t>
            </a:r>
          </a:p>
        </p:txBody>
      </p:sp>
      <p:sp>
        <p:nvSpPr>
          <p:cNvPr id="138" name="Rectangle 15"/>
          <p:cNvSpPr/>
          <p:nvPr/>
        </p:nvSpPr>
        <p:spPr>
          <a:xfrm>
            <a:off x="1169079" y="4090868"/>
            <a:ext cx="1064640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true/false </a:t>
            </a:r>
          </a:p>
        </p:txBody>
      </p:sp>
      <p:sp>
        <p:nvSpPr>
          <p:cNvPr id="139" name="Rectangle 16"/>
          <p:cNvSpPr/>
          <p:nvPr/>
        </p:nvSpPr>
        <p:spPr>
          <a:xfrm>
            <a:off x="2407381" y="4090868"/>
            <a:ext cx="1306970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“Hello GUVI”</a:t>
            </a:r>
          </a:p>
        </p:txBody>
      </p:sp>
      <p:sp>
        <p:nvSpPr>
          <p:cNvPr id="140" name="Rectangle 17"/>
          <p:cNvSpPr/>
          <p:nvPr/>
        </p:nvSpPr>
        <p:spPr>
          <a:xfrm>
            <a:off x="5034695" y="3639870"/>
            <a:ext cx="449273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null</a:t>
            </a:r>
          </a:p>
        </p:txBody>
      </p:sp>
      <p:sp>
        <p:nvSpPr>
          <p:cNvPr id="141" name="Rectangle 18"/>
          <p:cNvSpPr/>
          <p:nvPr/>
        </p:nvSpPr>
        <p:spPr>
          <a:xfrm>
            <a:off x="5790596" y="3639870"/>
            <a:ext cx="1052363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undefined</a:t>
            </a:r>
          </a:p>
        </p:txBody>
      </p:sp>
      <p:sp>
        <p:nvSpPr>
          <p:cNvPr id="142" name="Rectangle 20"/>
          <p:cNvSpPr/>
          <p:nvPr/>
        </p:nvSpPr>
        <p:spPr>
          <a:xfrm>
            <a:off x="7687123" y="4432365"/>
            <a:ext cx="1085848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{1:”GUVI”}</a:t>
            </a:r>
          </a:p>
        </p:txBody>
      </p:sp>
      <p:sp>
        <p:nvSpPr>
          <p:cNvPr id="143" name="Rectangle 21"/>
          <p:cNvSpPr/>
          <p:nvPr/>
        </p:nvSpPr>
        <p:spPr>
          <a:xfrm>
            <a:off x="8956844" y="4432365"/>
            <a:ext cx="1053590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[10,30,20]</a:t>
            </a:r>
          </a:p>
        </p:txBody>
      </p:sp>
      <p:sp>
        <p:nvSpPr>
          <p:cNvPr id="144" name="Rectangle 22"/>
          <p:cNvSpPr/>
          <p:nvPr/>
        </p:nvSpPr>
        <p:spPr>
          <a:xfrm>
            <a:off x="10195148" y="4432365"/>
            <a:ext cx="1284311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function f(){}</a:t>
            </a:r>
          </a:p>
        </p:txBody>
      </p:sp>
      <p:sp>
        <p:nvSpPr>
          <p:cNvPr id="145" name="Rectangle 25"/>
          <p:cNvSpPr txBox="1"/>
          <p:nvPr/>
        </p:nvSpPr>
        <p:spPr>
          <a:xfrm>
            <a:off x="4708438" y="4194040"/>
            <a:ext cx="2878037" cy="12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let age = null;</a:t>
            </a:r>
          </a:p>
          <a:p>
            <a:endParaRPr/>
          </a:p>
          <a:p>
            <a:r>
              <a:t>let x;</a:t>
            </a:r>
          </a:p>
          <a:p>
            <a:r>
              <a:t>alert(x); // shows "undefined"</a:t>
            </a:r>
          </a:p>
        </p:txBody>
      </p:sp>
      <p:sp>
        <p:nvSpPr>
          <p:cNvPr id="146" name="Rectangle 26"/>
          <p:cNvSpPr txBox="1"/>
          <p:nvPr/>
        </p:nvSpPr>
        <p:spPr>
          <a:xfrm>
            <a:off x="142967" y="4589974"/>
            <a:ext cx="1818641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let n = 123;</a:t>
            </a:r>
          </a:p>
          <a:p>
            <a:r>
              <a:t>let n1 = 12.345;</a:t>
            </a:r>
          </a:p>
          <a:p>
            <a:r>
              <a:t>let name = "John";</a:t>
            </a:r>
          </a:p>
        </p:txBody>
      </p:sp>
      <p:sp>
        <p:nvSpPr>
          <p:cNvPr id="147" name="Rectangle 27"/>
          <p:cNvSpPr txBox="1"/>
          <p:nvPr/>
        </p:nvSpPr>
        <p:spPr>
          <a:xfrm>
            <a:off x="142967" y="5518343"/>
            <a:ext cx="3872677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let dstring1= "Hello";</a:t>
            </a:r>
          </a:p>
          <a:p>
            <a:r>
              <a:t>let sstring2 = 'Single quotes are ok too';</a:t>
            </a:r>
          </a:p>
          <a:p>
            <a:r>
              <a:t>let bstring3= `Backticks my str`;</a:t>
            </a:r>
          </a:p>
        </p:txBody>
      </p:sp>
      <p:sp>
        <p:nvSpPr>
          <p:cNvPr id="148" name="Rectangle 29"/>
          <p:cNvSpPr txBox="1"/>
          <p:nvPr/>
        </p:nvSpPr>
        <p:spPr>
          <a:xfrm>
            <a:off x="4720383" y="5856204"/>
            <a:ext cx="2496053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let bvar1= true; </a:t>
            </a:r>
          </a:p>
          <a:p>
            <a:r>
              <a:t>let bvar2= false;</a:t>
            </a:r>
          </a:p>
          <a:p>
            <a:r>
              <a:t>let isGreater = 4 &gt; 1;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animBg="1" advAuto="0"/>
      <p:bldP spid="127" grpId="13" animBg="1" advAuto="0"/>
      <p:bldP spid="130" grpId="8" animBg="1" advAuto="0"/>
      <p:bldP spid="133" grpId="2" animBg="1" advAuto="0"/>
      <p:bldP spid="136" grpId="14" animBg="1" advAuto="0"/>
      <p:bldP spid="137" grpId="3" animBg="1" advAuto="0"/>
      <p:bldP spid="138" grpId="4" animBg="1" advAuto="0"/>
      <p:bldP spid="139" grpId="5" animBg="1" advAuto="0"/>
      <p:bldP spid="140" grpId="9" animBg="1" advAuto="0"/>
      <p:bldP spid="141" grpId="10" animBg="1" advAuto="0"/>
      <p:bldP spid="142" grpId="15" animBg="1" advAuto="0"/>
      <p:bldP spid="143" grpId="16" animBg="1" advAuto="0"/>
      <p:bldP spid="144" grpId="17" animBg="1" advAuto="0"/>
      <p:bldP spid="145" grpId="11" animBg="1" advAuto="0"/>
      <p:bldP spid="146" grpId="6" animBg="1" advAuto="0"/>
      <p:bldP spid="147" grpId="7" animBg="1" advAuto="0"/>
      <p:bldP spid="148" grpId="12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70" y="1155609"/>
            <a:ext cx="10485944" cy="5016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1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Anonymous functions – Function Expressions </a:t>
            </a:r>
          </a:p>
        </p:txBody>
      </p:sp>
      <p:sp>
        <p:nvSpPr>
          <p:cNvPr id="332" name="Rectangle 4"/>
          <p:cNvSpPr txBox="1"/>
          <p:nvPr/>
        </p:nvSpPr>
        <p:spPr>
          <a:xfrm>
            <a:off x="883920" y="1987033"/>
            <a:ext cx="9819641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rPr dirty="0"/>
              <a:t>var square = function(number) { return number * number }</a:t>
            </a:r>
          </a:p>
        </p:txBody>
      </p:sp>
      <p:sp>
        <p:nvSpPr>
          <p:cNvPr id="333" name="Rectangle 5"/>
          <p:cNvSpPr txBox="1"/>
          <p:nvPr/>
        </p:nvSpPr>
        <p:spPr>
          <a:xfrm>
            <a:off x="4099560" y="2844225"/>
            <a:ext cx="1784509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square(4);</a:t>
            </a:r>
          </a:p>
        </p:txBody>
      </p:sp>
      <p:sp>
        <p:nvSpPr>
          <p:cNvPr id="334" name="Rectangle 6"/>
          <p:cNvSpPr txBox="1"/>
          <p:nvPr/>
        </p:nvSpPr>
        <p:spPr>
          <a:xfrm>
            <a:off x="3526275" y="4286191"/>
            <a:ext cx="340574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Why anonymous??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54BF55-C0D4-4241-84FD-58819D7458B3}"/>
              </a:ext>
            </a:extLst>
          </p:cNvPr>
          <p:cNvSpPr/>
          <p:nvPr/>
        </p:nvSpPr>
        <p:spPr>
          <a:xfrm>
            <a:off x="1150706" y="4989494"/>
            <a:ext cx="10387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https://stackoverflow.com/questions/10273185/what-are-the-benefits-to-using-anonymous-functions-instead-of-named-functions-fo#:~:text=I%20use%20anonymous%20functions%20for,variables%20in%20the%20parent%20scopes.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1" animBg="1" advAuto="0"/>
      <p:bldP spid="333" grpId="2" animBg="1" advAuto="0"/>
      <p:bldP spid="334" grpId="3" animBg="1" advAuto="0"/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IIFE</a:t>
            </a:r>
          </a:p>
        </p:txBody>
      </p:sp>
      <p:sp>
        <p:nvSpPr>
          <p:cNvPr id="338" name="Rectangle 4"/>
          <p:cNvSpPr txBox="1"/>
          <p:nvPr/>
        </p:nvSpPr>
        <p:spPr>
          <a:xfrm>
            <a:off x="883919" y="1910189"/>
            <a:ext cx="10483167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r>
              <a:t>(function(number) { return number * number })(4)</a:t>
            </a:r>
          </a:p>
        </p:txBody>
      </p:sp>
      <p:sp>
        <p:nvSpPr>
          <p:cNvPr id="339" name="Rectangle 6"/>
          <p:cNvSpPr txBox="1"/>
          <p:nvPr/>
        </p:nvSpPr>
        <p:spPr>
          <a:xfrm>
            <a:off x="5169337" y="3545464"/>
            <a:ext cx="184880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Only Once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B679F1-FDD4-BE44-B62D-D8D6DB26F6C8}"/>
              </a:ext>
            </a:extLst>
          </p:cNvPr>
          <p:cNvSpPr/>
          <p:nvPr/>
        </p:nvSpPr>
        <p:spPr>
          <a:xfrm>
            <a:off x="2369905" y="4803924"/>
            <a:ext cx="8818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http://benalman.com/news/2010/11/immediately-invoked-function-expression/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BA5B70-2274-4146-835A-E5E20DEBB76A}"/>
              </a:ext>
            </a:extLst>
          </p:cNvPr>
          <p:cNvSpPr/>
          <p:nvPr/>
        </p:nvSpPr>
        <p:spPr>
          <a:xfrm>
            <a:off x="5210027" y="4238552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Helvetica Neue" panose="02000503000000020004" pitchFamily="2" charset="0"/>
              </a:rPr>
              <a:t>Module Pattern 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1" animBg="1" advAuto="0"/>
      <p:bldP spid="339" grpId="2" animBg="1" advAuto="0"/>
      <p:bldP spid="2" grpId="0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Passing function to another function</a:t>
            </a:r>
          </a:p>
        </p:txBody>
      </p:sp>
      <p:sp>
        <p:nvSpPr>
          <p:cNvPr id="343" name="Rectangle 4"/>
          <p:cNvSpPr txBox="1"/>
          <p:nvPr/>
        </p:nvSpPr>
        <p:spPr>
          <a:xfrm>
            <a:off x="883920" y="1987033"/>
            <a:ext cx="9819641" cy="3468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rPr dirty="0"/>
              <a:t>var square = function(number) { return number * number }</a:t>
            </a:r>
          </a:p>
          <a:p>
            <a:pPr>
              <a:defRPr sz="3200"/>
            </a:pPr>
            <a:endParaRPr dirty="0"/>
          </a:p>
          <a:p>
            <a:pPr>
              <a:defRPr sz="3200"/>
            </a:pPr>
            <a:r>
              <a:rPr dirty="0"/>
              <a:t>function </a:t>
            </a:r>
            <a:r>
              <a:rPr dirty="0" err="1"/>
              <a:t>newf</a:t>
            </a:r>
            <a:r>
              <a:rPr dirty="0"/>
              <a:t>(a){</a:t>
            </a:r>
          </a:p>
          <a:p>
            <a:pPr>
              <a:defRPr sz="3200"/>
            </a:pPr>
            <a:r>
              <a:rPr dirty="0"/>
              <a:t> a();</a:t>
            </a:r>
          </a:p>
          <a:p>
            <a:pPr>
              <a:defRPr sz="3200"/>
            </a:pPr>
            <a:r>
              <a:rPr dirty="0"/>
              <a:t>}</a:t>
            </a:r>
          </a:p>
          <a:p>
            <a:pPr>
              <a:defRPr sz="3200"/>
            </a:pPr>
            <a:endParaRPr dirty="0"/>
          </a:p>
        </p:txBody>
      </p:sp>
      <p:sp>
        <p:nvSpPr>
          <p:cNvPr id="344" name="Rectangle 5"/>
          <p:cNvSpPr txBox="1"/>
          <p:nvPr/>
        </p:nvSpPr>
        <p:spPr>
          <a:xfrm>
            <a:off x="883919" y="4798755"/>
            <a:ext cx="240800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rPr dirty="0" err="1"/>
              <a:t>newf</a:t>
            </a:r>
            <a:r>
              <a:rPr dirty="0"/>
              <a:t>(square);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Task for callback</a:t>
            </a:r>
          </a:p>
        </p:txBody>
      </p:sp>
      <p:sp>
        <p:nvSpPr>
          <p:cNvPr id="348" name="Rectangle 4"/>
          <p:cNvSpPr txBox="1"/>
          <p:nvPr/>
        </p:nvSpPr>
        <p:spPr>
          <a:xfrm>
            <a:off x="883920" y="1987033"/>
            <a:ext cx="6610141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rPr dirty="0"/>
              <a:t>Write a function which takes </a:t>
            </a:r>
            <a:r>
              <a:rPr lang="en-IN" dirty="0"/>
              <a:t>2</a:t>
            </a:r>
            <a:r>
              <a:rPr dirty="0"/>
              <a:t> params </a:t>
            </a:r>
          </a:p>
          <a:p>
            <a:pPr marL="427789" indent="-427789">
              <a:buSzPct val="100000"/>
              <a:buAutoNum type="arabicPeriod"/>
              <a:defRPr sz="3200"/>
            </a:pPr>
            <a:r>
              <a:rPr lang="en-IN" dirty="0"/>
              <a:t>Operation</a:t>
            </a:r>
            <a:endParaRPr dirty="0"/>
          </a:p>
          <a:p>
            <a:pPr marL="427789" indent="-427789">
              <a:buSzPct val="100000"/>
              <a:buAutoNum type="arabicPeriod"/>
              <a:defRPr sz="3200"/>
            </a:pPr>
            <a:r>
              <a:rPr dirty="0"/>
              <a:t>Function </a:t>
            </a:r>
            <a:r>
              <a:rPr lang="en-US" dirty="0"/>
              <a:t>array </a:t>
            </a:r>
            <a:endParaRPr dirty="0"/>
          </a:p>
          <a:p>
            <a:pPr>
              <a:defRPr sz="3200"/>
            </a:pPr>
            <a:endParaRPr dirty="0"/>
          </a:p>
          <a:p>
            <a:pPr>
              <a:defRPr sz="3200"/>
            </a:pPr>
            <a:r>
              <a:rPr dirty="0"/>
              <a:t> Based on the params do the operation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Return a function from another function</a:t>
            </a:r>
          </a:p>
        </p:txBody>
      </p:sp>
      <p:sp>
        <p:nvSpPr>
          <p:cNvPr id="352" name="Rectangle 4"/>
          <p:cNvSpPr txBox="1"/>
          <p:nvPr/>
        </p:nvSpPr>
        <p:spPr>
          <a:xfrm>
            <a:off x="866427" y="1383556"/>
            <a:ext cx="4988284" cy="396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rPr dirty="0"/>
              <a:t>function </a:t>
            </a:r>
            <a:r>
              <a:rPr dirty="0" err="1"/>
              <a:t>newf</a:t>
            </a:r>
            <a:r>
              <a:rPr dirty="0"/>
              <a:t>(){</a:t>
            </a:r>
          </a:p>
          <a:p>
            <a:pPr>
              <a:defRPr sz="3200"/>
            </a:pPr>
            <a:r>
              <a:rPr dirty="0"/>
              <a:t>   var </a:t>
            </a:r>
            <a:r>
              <a:rPr dirty="0" err="1"/>
              <a:t>inner_var</a:t>
            </a:r>
            <a:r>
              <a:rPr dirty="0"/>
              <a:t> = function(){</a:t>
            </a:r>
          </a:p>
          <a:p>
            <a:pPr>
              <a:defRPr sz="3200"/>
            </a:pPr>
            <a:r>
              <a:rPr dirty="0"/>
              <a:t>      </a:t>
            </a:r>
            <a:r>
              <a:rPr dirty="0" err="1"/>
              <a:t>console.log</a:t>
            </a:r>
            <a:r>
              <a:rPr dirty="0"/>
              <a:t>(“</a:t>
            </a:r>
            <a:r>
              <a:rPr dirty="0" err="1"/>
              <a:t>i</a:t>
            </a:r>
            <a:r>
              <a:rPr dirty="0"/>
              <a:t> am inside”);</a:t>
            </a:r>
          </a:p>
          <a:p>
            <a:pPr>
              <a:defRPr sz="3200"/>
            </a:pPr>
            <a:r>
              <a:rPr dirty="0"/>
              <a:t>   }</a:t>
            </a:r>
          </a:p>
          <a:p>
            <a:pPr>
              <a:defRPr sz="3200"/>
            </a:pPr>
            <a:r>
              <a:rPr dirty="0"/>
              <a:t>  return </a:t>
            </a:r>
            <a:r>
              <a:rPr dirty="0" err="1"/>
              <a:t>inner_var</a:t>
            </a:r>
            <a:r>
              <a:rPr dirty="0"/>
              <a:t>;</a:t>
            </a:r>
          </a:p>
          <a:p>
            <a:pPr>
              <a:defRPr sz="3200"/>
            </a:pPr>
            <a:r>
              <a:rPr dirty="0"/>
              <a:t>}</a:t>
            </a:r>
          </a:p>
          <a:p>
            <a:pPr>
              <a:defRPr sz="3200"/>
            </a:pPr>
            <a:endParaRPr dirty="0"/>
          </a:p>
        </p:txBody>
      </p:sp>
      <p:sp>
        <p:nvSpPr>
          <p:cNvPr id="353" name="Rectangle 5"/>
          <p:cNvSpPr txBox="1"/>
          <p:nvPr/>
        </p:nvSpPr>
        <p:spPr>
          <a:xfrm>
            <a:off x="2950376" y="4755024"/>
            <a:ext cx="2663191" cy="992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Let aa = newf();</a:t>
            </a:r>
          </a:p>
          <a:p>
            <a:pPr>
              <a:defRPr sz="3200"/>
            </a:pPr>
            <a:r>
              <a:t>aa();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- Zen tasks </a:t>
            </a:r>
          </a:p>
        </p:txBody>
      </p:sp>
      <p:sp>
        <p:nvSpPr>
          <p:cNvPr id="35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Upload to git </a:t>
            </a:r>
          </a:p>
          <a:p>
            <a:r>
              <a:rPr dirty="0"/>
              <a:t>Warmup tasks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https://medium.com/@reach2arunprakash/guvi-zen-class-javascript-warm-up-programming-problems-15973c74b87f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</a:t>
            </a:r>
          </a:p>
        </p:txBody>
      </p:sp>
      <p:sp>
        <p:nvSpPr>
          <p:cNvPr id="36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3492"/>
            </a:pPr>
            <a:r>
              <a:rPr dirty="0"/>
              <a:t>Do the below programs in anonymous function &amp; IIFE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rPr dirty="0"/>
              <a:t>Print odd numbers in an array </a:t>
            </a:r>
            <a:endParaRPr sz="2328" dirty="0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rPr dirty="0"/>
              <a:t>Convert all the strings to title caps in a string array</a:t>
            </a:r>
            <a:endParaRPr sz="2328" dirty="0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rPr dirty="0"/>
              <a:t>Sum of all numbers in an array</a:t>
            </a:r>
            <a:endParaRPr sz="2328" dirty="0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rPr dirty="0"/>
              <a:t>Return all the prime numbers in an array</a:t>
            </a:r>
            <a:endParaRPr sz="2328" dirty="0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rPr dirty="0"/>
              <a:t>Return all the palindromes in an array</a:t>
            </a:r>
            <a:endParaRPr sz="2328" dirty="0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rPr dirty="0"/>
              <a:t>Return median of two sorted arrays of same size </a:t>
            </a:r>
            <a:endParaRPr sz="2328" dirty="0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rPr dirty="0"/>
              <a:t>Remove duplicates from an array</a:t>
            </a:r>
            <a:endParaRPr sz="2328" dirty="0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rPr dirty="0"/>
              <a:t>Rotate an array by k times and return the rotated array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6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7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65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66" name="ES6- Arrow Functions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ES6- Arrow Functions</a:t>
              </a:r>
            </a:p>
          </p:txBody>
        </p:sp>
      </p:grpSp>
      <p:sp>
        <p:nvSpPr>
          <p:cNvPr id="368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9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70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fat arrow – Borrowed from coffee script</a:t>
            </a:r>
          </a:p>
        </p:txBody>
      </p:sp>
      <p:sp>
        <p:nvSpPr>
          <p:cNvPr id="37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Source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fat arrow” functions, from CoffeeScript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Lambdas in other languages like C# or Python</a:t>
            </a:r>
          </a:p>
          <a:p>
            <a:r>
              <a:t>What?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Skip - function, return and curly brackets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More concise syntax for writing function expressions</a:t>
            </a:r>
          </a:p>
          <a:p>
            <a:r>
              <a:t>Why?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Used mostly in Array methods – MRF ( map , reduce , filter 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Promises and Callbacks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1" build="p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Copy by value and Copy by reference</a:t>
            </a:r>
          </a:p>
        </p:txBody>
      </p:sp>
      <p:sp>
        <p:nvSpPr>
          <p:cNvPr id="152" name="Rectangle 3"/>
          <p:cNvSpPr txBox="1"/>
          <p:nvPr/>
        </p:nvSpPr>
        <p:spPr>
          <a:xfrm>
            <a:off x="1035049" y="2025084"/>
            <a:ext cx="4081473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 = 10</a:t>
            </a:r>
          </a:p>
          <a:p>
            <a:pPr>
              <a:defRPr sz="2800"/>
            </a:pPr>
            <a:r>
              <a:t>var b = a;</a:t>
            </a:r>
          </a:p>
          <a:p>
            <a:pPr>
              <a:defRPr sz="2800"/>
            </a:pPr>
            <a:r>
              <a:t>b = 20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console.log(b);</a:t>
            </a:r>
          </a:p>
          <a:p>
            <a:pPr>
              <a:defRPr sz="2800"/>
            </a:pPr>
            <a:r>
              <a:t> </a:t>
            </a:r>
          </a:p>
        </p:txBody>
      </p:sp>
      <p:sp>
        <p:nvSpPr>
          <p:cNvPr id="153" name="10"/>
          <p:cNvSpPr/>
          <p:nvPr/>
        </p:nvSpPr>
        <p:spPr>
          <a:xfrm>
            <a:off x="8146038" y="1892609"/>
            <a:ext cx="411487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10</a:t>
            </a:r>
          </a:p>
        </p:txBody>
      </p:sp>
      <p:sp>
        <p:nvSpPr>
          <p:cNvPr id="154" name="20"/>
          <p:cNvSpPr/>
          <p:nvPr/>
        </p:nvSpPr>
        <p:spPr>
          <a:xfrm>
            <a:off x="8165088" y="3961233"/>
            <a:ext cx="411487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20</a:t>
            </a:r>
          </a:p>
        </p:txBody>
      </p:sp>
      <p:sp>
        <p:nvSpPr>
          <p:cNvPr id="155" name="a"/>
          <p:cNvSpPr txBox="1"/>
          <p:nvPr/>
        </p:nvSpPr>
        <p:spPr>
          <a:xfrm>
            <a:off x="7559291" y="1955388"/>
            <a:ext cx="274475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dirty="0"/>
              <a:t>a</a:t>
            </a:r>
          </a:p>
        </p:txBody>
      </p:sp>
      <p:sp>
        <p:nvSpPr>
          <p:cNvPr id="156" name="b"/>
          <p:cNvSpPr txBox="1"/>
          <p:nvPr/>
        </p:nvSpPr>
        <p:spPr>
          <a:xfrm>
            <a:off x="7633114" y="3951311"/>
            <a:ext cx="290970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t>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animBg="1" advAuto="0"/>
      <p:bldP spid="153" grpId="3" animBg="1" advAuto="0"/>
      <p:bldP spid="154" grpId="6" animBg="1" advAuto="0"/>
      <p:bldP spid="155" grpId="2" animBg="1" advAuto="0"/>
      <p:bldP spid="156" grpId="5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Arrow function – ES6</a:t>
            </a:r>
          </a:p>
        </p:txBody>
      </p:sp>
      <p:sp>
        <p:nvSpPr>
          <p:cNvPr id="378" name="Rectangle 3"/>
          <p:cNvSpPr txBox="1"/>
          <p:nvPr/>
        </p:nvSpPr>
        <p:spPr>
          <a:xfrm>
            <a:off x="2312081" y="3701534"/>
            <a:ext cx="7423707" cy="65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(number) </a:t>
            </a:r>
            <a:r>
              <a:rPr sz="4400" b="1">
                <a:latin typeface="+mn-lt"/>
                <a:ea typeface="+mn-ea"/>
                <a:cs typeface="+mn-cs"/>
                <a:sym typeface="Helvetica"/>
              </a:rPr>
              <a:t>=&gt;</a:t>
            </a:r>
            <a:r>
              <a:t>number * number</a:t>
            </a:r>
          </a:p>
        </p:txBody>
      </p:sp>
      <p:sp>
        <p:nvSpPr>
          <p:cNvPr id="379" name="Rectangle 4"/>
          <p:cNvSpPr txBox="1"/>
          <p:nvPr/>
        </p:nvSpPr>
        <p:spPr>
          <a:xfrm>
            <a:off x="1524000" y="2111335"/>
            <a:ext cx="981964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rPr dirty="0"/>
              <a:t>var square = </a:t>
            </a:r>
            <a:r>
              <a:rPr strike="dblStrike" dirty="0"/>
              <a:t>function</a:t>
            </a:r>
            <a:r>
              <a:rPr dirty="0"/>
              <a:t>(number) </a:t>
            </a:r>
            <a:r>
              <a:rPr strike="dblStrike" dirty="0"/>
              <a:t>{ return </a:t>
            </a:r>
            <a:r>
              <a:rPr dirty="0"/>
              <a:t>number * number </a:t>
            </a:r>
            <a:r>
              <a:rPr strike="dblStrike" dirty="0"/>
              <a:t>}</a:t>
            </a:r>
          </a:p>
        </p:txBody>
      </p:sp>
      <p:sp>
        <p:nvSpPr>
          <p:cNvPr id="380" name="Rectangle 5"/>
          <p:cNvSpPr/>
          <p:nvPr/>
        </p:nvSpPr>
        <p:spPr>
          <a:xfrm>
            <a:off x="975613" y="5474613"/>
            <a:ext cx="10515601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Arrow function expressions are ill suited as methods, and they cannot be used as constructors.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1" animBg="1" advAuto="0"/>
      <p:bldP spid="379" grpId="2" animBg="1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</a:t>
            </a:r>
          </a:p>
        </p:txBody>
      </p:sp>
      <p:sp>
        <p:nvSpPr>
          <p:cNvPr id="38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rPr dirty="0"/>
              <a:t>Watch the Array methods </a:t>
            </a:r>
          </a:p>
          <a:p>
            <a:pPr marL="685800" lvl="1" indent="-228600">
              <a:spcBef>
                <a:spcPts val="500"/>
              </a:spcBef>
              <a:defRPr sz="3200"/>
            </a:pPr>
            <a:r>
              <a:rPr dirty="0"/>
              <a:t>https://</a:t>
            </a:r>
            <a:r>
              <a:rPr dirty="0" err="1"/>
              <a:t>www.youtube.com</a:t>
            </a:r>
            <a:r>
              <a:rPr dirty="0"/>
              <a:t>/</a:t>
            </a:r>
            <a:r>
              <a:rPr dirty="0" err="1"/>
              <a:t>watch?v</a:t>
            </a:r>
            <a:r>
              <a:rPr dirty="0"/>
              <a:t>=R8rmfD9Y5-c</a:t>
            </a:r>
            <a:endParaRPr sz="2400" dirty="0"/>
          </a:p>
          <a:p>
            <a:pPr>
              <a:defRPr sz="3600"/>
            </a:pPr>
            <a:r>
              <a:rPr dirty="0"/>
              <a:t>Do the below programs in arrow functions</a:t>
            </a:r>
          </a:p>
          <a:p>
            <a:pPr marL="685800" lvl="1" indent="-228600">
              <a:spcBef>
                <a:spcPts val="500"/>
              </a:spcBef>
              <a:defRPr sz="3200"/>
            </a:pPr>
            <a:r>
              <a:rPr dirty="0"/>
              <a:t>Print odd numbers in an array </a:t>
            </a:r>
            <a:endParaRPr sz="2400" dirty="0"/>
          </a:p>
          <a:p>
            <a:pPr marL="685800" lvl="1" indent="-228600">
              <a:spcBef>
                <a:spcPts val="500"/>
              </a:spcBef>
              <a:defRPr sz="3200"/>
            </a:pPr>
            <a:r>
              <a:rPr dirty="0"/>
              <a:t>Convert all the strings to title caps in a string array</a:t>
            </a:r>
            <a:endParaRPr sz="2400" dirty="0"/>
          </a:p>
          <a:p>
            <a:pPr marL="685800" lvl="1" indent="-228600">
              <a:spcBef>
                <a:spcPts val="500"/>
              </a:spcBef>
              <a:defRPr sz="3200"/>
            </a:pPr>
            <a:r>
              <a:rPr dirty="0"/>
              <a:t>Sum of all numbers in an array</a:t>
            </a:r>
            <a:endParaRPr sz="2400" dirty="0"/>
          </a:p>
          <a:p>
            <a:pPr marL="685800" lvl="1" indent="-228600">
              <a:spcBef>
                <a:spcPts val="500"/>
              </a:spcBef>
              <a:defRPr sz="3200"/>
            </a:pPr>
            <a:r>
              <a:rPr dirty="0"/>
              <a:t>Return all the prime numbers in an array</a:t>
            </a:r>
            <a:endParaRPr sz="2400" dirty="0"/>
          </a:p>
          <a:p>
            <a:pPr marL="685800" lvl="1" indent="-228600">
              <a:spcBef>
                <a:spcPts val="500"/>
              </a:spcBef>
              <a:defRPr sz="3200"/>
            </a:pPr>
            <a:r>
              <a:rPr dirty="0"/>
              <a:t>Return all the palindromes in an array 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8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0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88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89" name="Picking ES6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Picking ES6</a:t>
              </a:r>
            </a:p>
          </p:txBody>
        </p:sp>
      </p:grpSp>
      <p:sp>
        <p:nvSpPr>
          <p:cNvPr id="391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2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93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22" y="23734"/>
            <a:ext cx="10160256" cy="5990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Copy by value and Copy by reference</a:t>
            </a:r>
          </a:p>
        </p:txBody>
      </p:sp>
      <p:sp>
        <p:nvSpPr>
          <p:cNvPr id="160" name="Rectangle 3"/>
          <p:cNvSpPr txBox="1"/>
          <p:nvPr/>
        </p:nvSpPr>
        <p:spPr>
          <a:xfrm>
            <a:off x="6229349" y="2025084"/>
            <a:ext cx="71589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dirty="0"/>
              <a:t>var </a:t>
            </a:r>
            <a:r>
              <a:rPr dirty="0" err="1"/>
              <a:t>arr</a:t>
            </a:r>
            <a:r>
              <a:rPr dirty="0"/>
              <a:t> = ['a', 'b', 'c'];</a:t>
            </a:r>
          </a:p>
          <a:p>
            <a:pPr>
              <a:defRPr sz="2800"/>
            </a:pPr>
            <a:r>
              <a:rPr dirty="0"/>
              <a:t>var arr2 = </a:t>
            </a:r>
            <a:r>
              <a:rPr dirty="0" err="1"/>
              <a:t>arr</a:t>
            </a:r>
            <a:r>
              <a:rPr dirty="0"/>
              <a:t>;</a:t>
            </a:r>
          </a:p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/>
              <a:t>arr2[2] = ‘r'</a:t>
            </a:r>
          </a:p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arr</a:t>
            </a:r>
            <a:r>
              <a:rPr dirty="0"/>
              <a:t>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(arr2);</a:t>
            </a:r>
          </a:p>
          <a:p>
            <a:pPr>
              <a:defRPr sz="2800"/>
            </a:pPr>
            <a:endParaRPr dirty="0"/>
          </a:p>
        </p:txBody>
      </p:sp>
      <p:sp>
        <p:nvSpPr>
          <p:cNvPr id="161" name="Rectangle 4"/>
          <p:cNvSpPr/>
          <p:nvPr/>
        </p:nvSpPr>
        <p:spPr>
          <a:xfrm>
            <a:off x="2133600" y="5974695"/>
            <a:ext cx="7890510" cy="5493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r>
              <a:t>All objects are copied by reference </a:t>
            </a:r>
          </a:p>
        </p:txBody>
      </p:sp>
      <p:sp>
        <p:nvSpPr>
          <p:cNvPr id="162" name="Rectangle 5"/>
          <p:cNvSpPr txBox="1"/>
          <p:nvPr/>
        </p:nvSpPr>
        <p:spPr>
          <a:xfrm>
            <a:off x="3566160" y="4731365"/>
            <a:ext cx="779907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endParaRPr dirty="0"/>
          </a:p>
          <a:p>
            <a:pPr>
              <a:defRPr sz="3600"/>
            </a:pPr>
            <a:r>
              <a:rPr dirty="0" err="1"/>
              <a:t>arr</a:t>
            </a:r>
            <a:r>
              <a:rPr dirty="0"/>
              <a:t>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Array(</a:t>
            </a:r>
            <a:r>
              <a:rPr lang="en-US" dirty="0"/>
              <a:t>3</a:t>
            </a:r>
            <a:r>
              <a:rPr dirty="0"/>
              <a:t>) [ "a", "b", "r" ]</a:t>
            </a:r>
          </a:p>
        </p:txBody>
      </p:sp>
      <p:sp>
        <p:nvSpPr>
          <p:cNvPr id="163" name="Rectangle 3"/>
          <p:cNvSpPr txBox="1"/>
          <p:nvPr/>
        </p:nvSpPr>
        <p:spPr>
          <a:xfrm>
            <a:off x="1035049" y="2025084"/>
            <a:ext cx="71589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 = 10</a:t>
            </a:r>
          </a:p>
          <a:p>
            <a:pPr>
              <a:defRPr sz="2800"/>
            </a:pPr>
            <a:r>
              <a:t>var b = a;</a:t>
            </a:r>
          </a:p>
          <a:p>
            <a:pPr>
              <a:defRPr sz="2800"/>
            </a:pPr>
            <a:r>
              <a:t>b = 20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console.log(b);</a:t>
            </a:r>
          </a:p>
          <a:p>
            <a:pPr>
              <a:defRPr sz="2800"/>
            </a:pPr>
            <a: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2" animBg="1" advAuto="0"/>
      <p:bldP spid="161" grpId="4" animBg="1" advAuto="0"/>
      <p:bldP spid="162" grpId="3" animBg="1" advAuto="0"/>
      <p:bldP spid="163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339A-D17A-334B-AAF2-2AE8673C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36B00-BB00-834C-BB62-C73B37CF6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C8D265DD-B301-7A4C-BAB8-F43BDCE28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10">
            <a:extLst>
              <a:ext uri="{FF2B5EF4-FFF2-40B4-BE49-F238E27FC236}">
                <a16:creationId xmlns:a16="http://schemas.microsoft.com/office/drawing/2014/main" id="{6713031A-5B5E-BB41-A960-1EC356FC1C56}"/>
              </a:ext>
            </a:extLst>
          </p:cNvPr>
          <p:cNvSpPr/>
          <p:nvPr/>
        </p:nvSpPr>
        <p:spPr>
          <a:xfrm>
            <a:off x="8144646" y="2794652"/>
            <a:ext cx="1184705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rPr lang="en-US" dirty="0"/>
              <a:t>a, b ,c</a:t>
            </a:r>
            <a:endParaRPr dirty="0"/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51FC26B0-83CA-5A4A-A04D-8C1399D2B0BD}"/>
              </a:ext>
            </a:extLst>
          </p:cNvPr>
          <p:cNvSpPr txBox="1"/>
          <p:nvPr/>
        </p:nvSpPr>
        <p:spPr>
          <a:xfrm>
            <a:off x="5656033" y="2365703"/>
            <a:ext cx="51392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dirty="0" err="1"/>
              <a:t>a</a:t>
            </a:r>
            <a:r>
              <a:rPr lang="en-US" dirty="0" err="1"/>
              <a:t>rr</a:t>
            </a:r>
            <a:endParaRPr dirty="0"/>
          </a:p>
        </p:txBody>
      </p:sp>
      <p:sp>
        <p:nvSpPr>
          <p:cNvPr id="8" name="b">
            <a:extLst>
              <a:ext uri="{FF2B5EF4-FFF2-40B4-BE49-F238E27FC236}">
                <a16:creationId xmlns:a16="http://schemas.microsoft.com/office/drawing/2014/main" id="{F8B8D336-DE6B-5C49-8C10-8F6DF0DC65D1}"/>
              </a:ext>
            </a:extLst>
          </p:cNvPr>
          <p:cNvSpPr txBox="1"/>
          <p:nvPr/>
        </p:nvSpPr>
        <p:spPr>
          <a:xfrm>
            <a:off x="5656033" y="3429000"/>
            <a:ext cx="69666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lang="en-US" dirty="0"/>
              <a:t>arr2</a:t>
            </a:r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B92EE9-496C-B445-82D7-819D66EE95BD}"/>
              </a:ext>
            </a:extLst>
          </p:cNvPr>
          <p:cNvCxnSpPr/>
          <p:nvPr/>
        </p:nvCxnSpPr>
        <p:spPr>
          <a:xfrm>
            <a:off x="6096000" y="2656703"/>
            <a:ext cx="1799968" cy="42012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2A6119-0F01-D141-90F1-73DCF4F4107E}"/>
              </a:ext>
            </a:extLst>
          </p:cNvPr>
          <p:cNvCxnSpPr>
            <a:cxnSpLocks/>
          </p:cNvCxnSpPr>
          <p:nvPr/>
        </p:nvCxnSpPr>
        <p:spPr>
          <a:xfrm flipV="1">
            <a:off x="6512011" y="3219566"/>
            <a:ext cx="1383957" cy="56160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05118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7" grpId="0" animBg="1" advAuto="0"/>
      <p:bldP spid="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Window object</a:t>
            </a:r>
            <a:r>
              <a:rPr lang="en-US" dirty="0"/>
              <a:t> &amp; Document Object</a:t>
            </a:r>
            <a:endParaRPr dirty="0"/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Window interface represents a window containing a DOM document</a:t>
            </a:r>
          </a:p>
          <a:p>
            <a:r>
              <a:rPr dirty="0"/>
              <a:t>A global variable, window, representing the window in which the script is running, is exposed to JavaScript code</a:t>
            </a:r>
            <a:endParaRPr lang="en-US" dirty="0"/>
          </a:p>
          <a:p>
            <a:r>
              <a:rPr lang="en-IN" dirty="0" err="1"/>
              <a:t>window.document</a:t>
            </a:r>
            <a:endParaRPr dirty="0"/>
          </a:p>
          <a:p>
            <a:r>
              <a:rPr dirty="0" err="1"/>
              <a:t>Window.localStorage</a:t>
            </a:r>
            <a:endParaRPr dirty="0"/>
          </a:p>
          <a:p>
            <a:r>
              <a:rPr dirty="0" err="1"/>
              <a:t>Window.location</a:t>
            </a:r>
            <a:endParaRPr dirty="0"/>
          </a:p>
          <a:p>
            <a:r>
              <a:rPr dirty="0" err="1"/>
              <a:t>Window.name</a:t>
            </a:r>
            <a:endParaRPr dirty="0"/>
          </a:p>
          <a:p>
            <a:r>
              <a:rPr dirty="0" err="1"/>
              <a:t>Window.sessionStorage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3D94E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15502</TotalTime>
  <Words>2792</Words>
  <Application>Microsoft Macintosh PowerPoint</Application>
  <PresentationFormat>Widescreen</PresentationFormat>
  <Paragraphs>527</Paragraphs>
  <Slides>63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Calibri Light</vt:lpstr>
      <vt:lpstr>Helvetica</vt:lpstr>
      <vt:lpstr>Helvetica Neue</vt:lpstr>
      <vt:lpstr>Wingdings</vt:lpstr>
      <vt:lpstr>Office Theme</vt:lpstr>
      <vt:lpstr>PowerPoint Presentation</vt:lpstr>
      <vt:lpstr>Recap</vt:lpstr>
      <vt:lpstr>Recap</vt:lpstr>
      <vt:lpstr>Recap</vt:lpstr>
      <vt:lpstr>Data types</vt:lpstr>
      <vt:lpstr>Copy by value and Copy by reference</vt:lpstr>
      <vt:lpstr>Copy by value and Copy by reference</vt:lpstr>
      <vt:lpstr>PowerPoint Presentation</vt:lpstr>
      <vt:lpstr>Window object &amp; Document Object</vt:lpstr>
      <vt:lpstr>Blog -writeup</vt:lpstr>
      <vt:lpstr>PowerPoint Presentation</vt:lpstr>
      <vt:lpstr>Object Internals – Array is also an JSON object </vt:lpstr>
      <vt:lpstr>PowerPoint Presentation</vt:lpstr>
      <vt:lpstr>Key : Value  JSON(String) / JSON Objects</vt:lpstr>
      <vt:lpstr>PowerPoint Presentation</vt:lpstr>
      <vt:lpstr>PowerPoint Presentation</vt:lpstr>
      <vt:lpstr>Iterate thro the Object</vt:lpstr>
      <vt:lpstr>Iterate thro the Object array</vt:lpstr>
      <vt:lpstr>Iterators</vt:lpstr>
      <vt:lpstr>Iterators</vt:lpstr>
      <vt:lpstr>What are APIs? &amp; JSON Objects</vt:lpstr>
      <vt:lpstr>AJAX - Getting Data - index.html </vt:lpstr>
      <vt:lpstr>scripts.js</vt:lpstr>
      <vt:lpstr>scripts.js</vt:lpstr>
      <vt:lpstr>Cross-Origin Resource Sharing</vt:lpstr>
      <vt:lpstr>Tasks - XMLHttpRequest</vt:lpstr>
      <vt:lpstr>Cross-Origin Resource Sharing</vt:lpstr>
      <vt:lpstr>fetch vs xmlhttprequest</vt:lpstr>
      <vt:lpstr>Error handling</vt:lpstr>
      <vt:lpstr>PowerPoint Presentation</vt:lpstr>
      <vt:lpstr>PowerPoint Presentation</vt:lpstr>
      <vt:lpstr>PowerPoint Presentation</vt:lpstr>
      <vt:lpstr>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Strict Mode</vt:lpstr>
      <vt:lpstr>ES6  - let &amp; const</vt:lpstr>
      <vt:lpstr>PowerPoint Presentation</vt:lpstr>
      <vt:lpstr>Comparision </vt:lpstr>
      <vt:lpstr>Tasks </vt:lpstr>
      <vt:lpstr>PowerPoint Presentation</vt:lpstr>
      <vt:lpstr>Basics - recap</vt:lpstr>
      <vt:lpstr>PowerPoint Presentation</vt:lpstr>
      <vt:lpstr>PowerPoint Presentation</vt:lpstr>
      <vt:lpstr>PowerPoint Presentation</vt:lpstr>
      <vt:lpstr>PowerPoint Presentation</vt:lpstr>
      <vt:lpstr>Anonymous functions – Function Expressions </vt:lpstr>
      <vt:lpstr>IIFE</vt:lpstr>
      <vt:lpstr>Passing function to another function</vt:lpstr>
      <vt:lpstr>Task for callback</vt:lpstr>
      <vt:lpstr>Return a function from another function</vt:lpstr>
      <vt:lpstr>Mandatory Tasks - Zen tasks </vt:lpstr>
      <vt:lpstr>Mandatory Tasks </vt:lpstr>
      <vt:lpstr>PowerPoint Presentation</vt:lpstr>
      <vt:lpstr>fat arrow – Borrowed from coffee script</vt:lpstr>
      <vt:lpstr>Arrow function – ES6</vt:lpstr>
      <vt:lpstr>Mandatory Tasks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arunprakash murugesan</cp:lastModifiedBy>
  <cp:revision>69</cp:revision>
  <dcterms:modified xsi:type="dcterms:W3CDTF">2020-08-08T08:09:12Z</dcterms:modified>
</cp:coreProperties>
</file>