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5" r:id="rId10"/>
    <p:sldId id="262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623"/>
    <a:srgbClr val="FF6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8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FC64-0D73-49A4-992F-540A16D0D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CD05F-5444-4595-A728-67BDFC96D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4D2E-A186-47B5-B027-45F5169E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3F69-E0CA-4BED-8D1D-2FF47B006A19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62481-9258-4F0B-BDE5-E47847AC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FBBF8-9568-4932-903B-6737A5FA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7EA-0C1A-414C-88E5-B01CB094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80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8157-33CA-4EDB-A297-6574732B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4EE85-503D-4CA9-B715-1E215DC07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15CAB-B30A-4A37-8665-D63E50E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3F69-E0CA-4BED-8D1D-2FF47B006A19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4C94-F58F-49B5-BD0C-3177AC6E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F8C3B-AFC0-486F-80D1-6FBCBB6B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7EA-0C1A-414C-88E5-B01CB094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67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6B552-93A4-4505-9B94-487064A48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B35FE-D10C-4DE4-AB3B-B16A64E92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A20A-1A3B-4AD1-BD7C-A2CC0BBB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3F69-E0CA-4BED-8D1D-2FF47B006A19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D2071-3A41-48F0-B685-2D2A18CA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A58D7-7E7E-40BF-A6A8-67D60834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7EA-0C1A-414C-88E5-B01CB094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6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6A05-2768-4A8E-A0C9-CDCF70FD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D0033-94B5-498D-A256-51BD8834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081FA-325E-4AB0-9847-02722D62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3F69-E0CA-4BED-8D1D-2FF47B006A19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5499E-2A47-4F80-88EB-46FE7118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F3BA5-37BC-4672-967C-F136DC24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7EA-0C1A-414C-88E5-B01CB094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72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E657-1221-473A-B8A5-78F5362F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1520-F7DC-4A03-87F4-0CE414E7E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85D16-51E2-4BC7-9255-CEE00D67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3F69-E0CA-4BED-8D1D-2FF47B006A19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B18D3-5156-43E3-9A78-F53E2017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4CA60-3B1C-4193-A26D-2AE79539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7EA-0C1A-414C-88E5-B01CB094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93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A89F-ED8E-4C57-89A3-90B9ECDC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08A61-ED59-4EF3-B37F-976C3CBA4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3D92C-3890-42CE-86B3-754CB9640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46100-A0FC-423C-9446-A0374258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3F69-E0CA-4BED-8D1D-2FF47B006A19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CBD9-B1AF-48FB-AC7D-DA0C1D90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AEB4E-4C4A-4EAC-A979-CD8AEDD2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7EA-0C1A-414C-88E5-B01CB094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20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F5AF-77F4-434B-BA1E-BC418641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5410E-108E-4F48-B849-EEE9AC66B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27C2B-3E2C-4E6E-877B-45109DE2E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C02A3-EED5-47C6-8BE4-A33ADE037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8AB22-0ADE-48FA-A322-53ADF810D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5558F-56D2-44D1-91E8-F6C7D00E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3F69-E0CA-4BED-8D1D-2FF47B006A19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4DDE6-8E59-4264-AD33-7EC15253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5AB0B-04ED-4D4F-B141-E41DB713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7EA-0C1A-414C-88E5-B01CB094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87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385C-2446-4296-8E78-BAAE317C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A616E-2657-4420-A48F-9BAF374E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3F69-E0CA-4BED-8D1D-2FF47B006A19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D145B-E89B-479B-B9AB-55B2171E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1BDBD-B1C9-445F-96F5-3EDFC800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7EA-0C1A-414C-88E5-B01CB094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62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CA1F9F-C9D4-4393-A282-AA212A49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3F69-E0CA-4BED-8D1D-2FF47B006A19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CE612-D6F0-4298-99BC-D5B032AE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3CFF1-75F8-49E3-98AA-96E93779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7EA-0C1A-414C-88E5-B01CB094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5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DCC5-72FE-4122-853F-194B5B75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0C80D-8790-420D-99FA-63861A42B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8F3CB-BFEB-4E38-8596-CDFA1F86B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2D1B5-8E2F-46B5-8880-4FABFD0C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3F69-E0CA-4BED-8D1D-2FF47B006A19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19FD-D479-4E4C-9227-9F7ED47D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2A54B-7F2E-45B6-BE75-3C820333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7EA-0C1A-414C-88E5-B01CB094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91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954E-9340-453C-8CCB-92EA9F25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A79A6-70A4-43F8-8A42-2B7B74CBF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2E237-AC3F-462A-BBB9-4BE79F16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2B4C1-05F1-4DE6-841D-8FE83672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3F69-E0CA-4BED-8D1D-2FF47B006A19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B1F1F-286C-4F0B-A18F-95DE9083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669A8-0289-414D-BA5E-14E01D22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7EA-0C1A-414C-88E5-B01CB094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62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E54E4-5072-4C0A-93E4-F267AB80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755F8-BAC2-4A3B-A064-6C01947B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4382-EBC0-4228-994C-4B58849E8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E3F69-E0CA-4BED-8D1D-2FF47B006A19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2724F-1506-4598-8C19-4EA81A7F2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716B2-A437-4581-B31B-008BCB266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D17EA-0C1A-414C-88E5-B01CB094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18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bKit/webkit" TargetMode="External"/><Relationship Id="rId2" Type="http://schemas.openxmlformats.org/officeDocument/2006/relationships/hyperlink" Target="https://github.com/mozilla/geck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A73C-381E-4FD7-8C5B-8FAC2A5F3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How Browsers Work</a:t>
            </a:r>
            <a:br>
              <a:rPr lang="en-IN" b="1" dirty="0"/>
            </a:br>
            <a:r>
              <a:rPr lang="en-IN" sz="2000" b="1" dirty="0"/>
              <a:t> Behind the scenes of modern web browsers</a:t>
            </a:r>
            <a:br>
              <a:rPr lang="en-IN" sz="2000" b="1" dirty="0"/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5E79B-09C8-4554-958B-B4D6FF5C33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Arun Prakash</a:t>
            </a:r>
          </a:p>
        </p:txBody>
      </p:sp>
    </p:spTree>
    <p:extLst>
      <p:ext uri="{BB962C8B-B14F-4D97-AF65-F5344CB8AC3E}">
        <p14:creationId xmlns:p14="http://schemas.microsoft.com/office/powerpoint/2010/main" val="388676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7C15-CCBB-4841-ADE6-FE99E178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medium-content-sans-serif-font"/>
              </a:rPr>
              <a:t>The main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B8F00-0DFD-4AF0-A725-8C349911B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39" y="5269421"/>
            <a:ext cx="10680891" cy="117489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56A68C-AC0A-4C15-B7EA-FF7DED1810FE}"/>
              </a:ext>
            </a:extLst>
          </p:cNvPr>
          <p:cNvSpPr/>
          <p:nvPr/>
        </p:nvSpPr>
        <p:spPr>
          <a:xfrm>
            <a:off x="444639" y="1483769"/>
            <a:ext cx="9275103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Content tree</a:t>
            </a:r>
          </a:p>
          <a:p>
            <a:r>
              <a:rPr lang="en-IN" sz="2400" dirty="0"/>
              <a:t>Style data</a:t>
            </a:r>
          </a:p>
          <a:p>
            <a:r>
              <a:rPr lang="en-IN" sz="2400" dirty="0"/>
              <a:t>Render tree (</a:t>
            </a:r>
            <a:r>
              <a:rPr lang="en-IN" dirty="0"/>
              <a:t>DOM and CSSOM trees</a:t>
            </a:r>
            <a:r>
              <a:rPr lang="en-IN" sz="2400" dirty="0"/>
              <a:t>)</a:t>
            </a:r>
          </a:p>
          <a:p>
            <a:endParaRPr lang="en-IN" sz="2400" dirty="0"/>
          </a:p>
          <a:p>
            <a:r>
              <a:rPr lang="en-IN" sz="2400" dirty="0"/>
              <a:t>“Layout" process --&gt; giving each node the exact coordinates</a:t>
            </a:r>
          </a:p>
          <a:p>
            <a:r>
              <a:rPr lang="en-IN" sz="2400" dirty="0"/>
              <a:t>Painting–the render tree will be traversed and each node will be painted </a:t>
            </a:r>
          </a:p>
          <a:p>
            <a:r>
              <a:rPr lang="en-IN" sz="2400" dirty="0"/>
              <a:t>using the UI backend layer.</a:t>
            </a:r>
          </a:p>
          <a:p>
            <a:endParaRPr lang="en-IN" sz="2400" dirty="0"/>
          </a:p>
        </p:txBody>
      </p:sp>
      <p:pic>
        <p:nvPicPr>
          <p:cNvPr id="7" name="Picture 10" descr="Image result for minion transparent background">
            <a:extLst>
              <a:ext uri="{FF2B5EF4-FFF2-40B4-BE49-F238E27FC236}">
                <a16:creationId xmlns:a16="http://schemas.microsoft.com/office/drawing/2014/main" id="{CFA5C65E-B799-4BA8-B812-D9C24FB2D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623" y="784005"/>
            <a:ext cx="2058281" cy="206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13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90127E-4A1B-43FD-B46C-1C5C8761D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13" y="441363"/>
            <a:ext cx="11213921" cy="5193627"/>
          </a:xfrm>
        </p:spPr>
      </p:pic>
    </p:spTree>
    <p:extLst>
      <p:ext uri="{BB962C8B-B14F-4D97-AF65-F5344CB8AC3E}">
        <p14:creationId xmlns:p14="http://schemas.microsoft.com/office/powerpoint/2010/main" val="272150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41F74B-6AD1-4DFD-9A31-DDEFA5EA6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210" t="41050" r="28920" b="34258"/>
          <a:stretch/>
        </p:blipFill>
        <p:spPr>
          <a:xfrm>
            <a:off x="0" y="0"/>
            <a:ext cx="7518508" cy="2994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C58CC4-626D-4895-90FC-AE6327560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935" y="2994661"/>
            <a:ext cx="6743178" cy="36918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18FD3F-2711-4260-A1F2-F96B3340E00D}"/>
              </a:ext>
            </a:extLst>
          </p:cNvPr>
          <p:cNvSpPr/>
          <p:nvPr/>
        </p:nvSpPr>
        <p:spPr>
          <a:xfrm>
            <a:off x="7942554" y="558284"/>
            <a:ext cx="4056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We will only allow at most 20 nested tags</a:t>
            </a:r>
          </a:p>
        </p:txBody>
      </p:sp>
    </p:spTree>
    <p:extLst>
      <p:ext uri="{BB962C8B-B14F-4D97-AF65-F5344CB8AC3E}">
        <p14:creationId xmlns:p14="http://schemas.microsoft.com/office/powerpoint/2010/main" val="332485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C556-9166-459B-9F0F-ADAAA5CA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569293-F295-4E3A-9A04-00A396165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" y="0"/>
            <a:ext cx="8725190" cy="6858000"/>
          </a:xfrm>
        </p:spPr>
      </p:pic>
    </p:spTree>
    <p:extLst>
      <p:ext uri="{BB962C8B-B14F-4D97-AF65-F5344CB8AC3E}">
        <p14:creationId xmlns:p14="http://schemas.microsoft.com/office/powerpoint/2010/main" val="417343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11C8-9C95-4409-AD86-E63BCA84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medium-content-sans-serif-font"/>
              </a:rPr>
              <a:t>Five major 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3733-1FF1-4023-A467-7C752217E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3502" cy="4351338"/>
          </a:xfrm>
        </p:spPr>
        <p:txBody>
          <a:bodyPr>
            <a:normAutofit/>
          </a:bodyPr>
          <a:lstStyle/>
          <a:p>
            <a:r>
              <a:rPr lang="en-IN" dirty="0"/>
              <a:t>Desktop</a:t>
            </a:r>
          </a:p>
          <a:p>
            <a:pPr lvl="1"/>
            <a:r>
              <a:rPr lang="en-IN" dirty="0"/>
              <a:t>Chrome</a:t>
            </a:r>
          </a:p>
          <a:p>
            <a:pPr lvl="1"/>
            <a:r>
              <a:rPr lang="en-IN" dirty="0"/>
              <a:t>Internet Explorer</a:t>
            </a:r>
          </a:p>
          <a:p>
            <a:pPr lvl="1"/>
            <a:r>
              <a:rPr lang="en-IN" dirty="0"/>
              <a:t>Firefox</a:t>
            </a:r>
          </a:p>
          <a:p>
            <a:pPr lvl="1"/>
            <a:r>
              <a:rPr lang="en-IN" dirty="0"/>
              <a:t>Safari and </a:t>
            </a:r>
          </a:p>
          <a:p>
            <a:pPr lvl="1"/>
            <a:r>
              <a:rPr lang="en-IN" dirty="0"/>
              <a:t>Opera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D1A982-3ED1-4D15-BD70-83684E8DEA96}"/>
              </a:ext>
            </a:extLst>
          </p:cNvPr>
          <p:cNvSpPr/>
          <p:nvPr/>
        </p:nvSpPr>
        <p:spPr>
          <a:xfrm>
            <a:off x="6096000" y="1690688"/>
            <a:ext cx="6096000" cy="27515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Mobile</a:t>
            </a:r>
          </a:p>
          <a:p>
            <a:pPr marL="5143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Android Browser</a:t>
            </a:r>
          </a:p>
          <a:p>
            <a:pPr marL="5143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Safari</a:t>
            </a:r>
          </a:p>
          <a:p>
            <a:pPr marL="5143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Opera Mini </a:t>
            </a:r>
          </a:p>
          <a:p>
            <a:pPr marL="5143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Opera Mobile</a:t>
            </a:r>
          </a:p>
          <a:p>
            <a:pPr marL="5143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UC Browser, </a:t>
            </a:r>
          </a:p>
          <a:p>
            <a:pPr marL="5143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Nokia S40/S60 browsers and </a:t>
            </a:r>
          </a:p>
          <a:p>
            <a:pPr marL="5143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Chrome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EF95A-2115-4383-8DFB-9230044A6D1F}"/>
              </a:ext>
            </a:extLst>
          </p:cNvPr>
          <p:cNvSpPr/>
          <p:nvPr/>
        </p:nvSpPr>
        <p:spPr>
          <a:xfrm>
            <a:off x="1541721" y="5202107"/>
            <a:ext cx="967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Chrome, Firefox and Safari make up around 71% of global desktop browser usage.</a:t>
            </a:r>
          </a:p>
          <a:p>
            <a:endParaRPr lang="en-IN" dirty="0"/>
          </a:p>
          <a:p>
            <a:r>
              <a:rPr lang="en-IN" dirty="0"/>
              <a:t>On mobile, Android Browser, iPhone and Chrome constitute around 54% of usage. </a:t>
            </a:r>
          </a:p>
        </p:txBody>
      </p:sp>
      <p:pic>
        <p:nvPicPr>
          <p:cNvPr id="8196" name="Picture 4" descr="Image result for minion transparent background">
            <a:extLst>
              <a:ext uri="{FF2B5EF4-FFF2-40B4-BE49-F238E27FC236}">
                <a16:creationId xmlns:a16="http://schemas.microsoft.com/office/drawing/2014/main" id="{E2E899F1-E0EF-4151-A990-24AE08067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072" y="263685"/>
            <a:ext cx="1561940" cy="156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68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B6E3-A87E-4DA4-81FF-DC25C19C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medium-content-sans-serif-font"/>
              </a:rPr>
              <a:t>The browser's main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9ED8-2C8C-4CD8-93DA-10171E6A1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Present the web resource you choose</a:t>
            </a:r>
          </a:p>
          <a:p>
            <a:r>
              <a:rPr lang="en-IN" sz="2400" dirty="0"/>
              <a:t>Resource is usually an HTML document, but may also be a PDF, image, or some other type of content</a:t>
            </a:r>
          </a:p>
          <a:p>
            <a:r>
              <a:rPr lang="en-IN" sz="2400" dirty="0"/>
              <a:t>The location of the resource is specified by the user using a URI (Uniform Resource Identifier). </a:t>
            </a:r>
          </a:p>
        </p:txBody>
      </p:sp>
      <p:pic>
        <p:nvPicPr>
          <p:cNvPr id="7172" name="Picture 4" descr="Image result for minion transparent background">
            <a:extLst>
              <a:ext uri="{FF2B5EF4-FFF2-40B4-BE49-F238E27FC236}">
                <a16:creationId xmlns:a16="http://schemas.microsoft.com/office/drawing/2014/main" id="{FA370169-4E36-4079-BB47-318951069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483" y="3014345"/>
            <a:ext cx="65055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08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8FAC-F197-42BB-ADD9-03043443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medium-content-sans-serif-font"/>
              </a:rPr>
              <a:t>The browser's high level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272C-853E-42FC-9EAB-1DB222538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user interface</a:t>
            </a:r>
          </a:p>
          <a:p>
            <a:r>
              <a:rPr lang="en-IN" sz="2400" dirty="0"/>
              <a:t>The browser engine</a:t>
            </a:r>
          </a:p>
          <a:p>
            <a:r>
              <a:rPr lang="en-IN" sz="2400" dirty="0"/>
              <a:t>The rendering engine</a:t>
            </a:r>
          </a:p>
          <a:p>
            <a:r>
              <a:rPr lang="en-IN" sz="2400" dirty="0"/>
              <a:t>Networking</a:t>
            </a:r>
          </a:p>
          <a:p>
            <a:r>
              <a:rPr lang="en-IN" sz="2400" dirty="0"/>
              <a:t>UI backend</a:t>
            </a:r>
          </a:p>
          <a:p>
            <a:r>
              <a:rPr lang="en-IN" sz="2400" dirty="0"/>
              <a:t>JavaScript interpreter</a:t>
            </a:r>
          </a:p>
          <a:p>
            <a:r>
              <a:rPr lang="en-IN" sz="2400" dirty="0"/>
              <a:t>Data storage</a:t>
            </a:r>
          </a:p>
        </p:txBody>
      </p:sp>
      <p:pic>
        <p:nvPicPr>
          <p:cNvPr id="4" name="Picture 10" descr="Image result for minion transparent background">
            <a:extLst>
              <a:ext uri="{FF2B5EF4-FFF2-40B4-BE49-F238E27FC236}">
                <a16:creationId xmlns:a16="http://schemas.microsoft.com/office/drawing/2014/main" id="{CCF9FD99-AB08-4FC7-89CE-544BD558A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307" y="-453005"/>
            <a:ext cx="762023" cy="76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minion transparent background">
            <a:extLst>
              <a:ext uri="{FF2B5EF4-FFF2-40B4-BE49-F238E27FC236}">
                <a16:creationId xmlns:a16="http://schemas.microsoft.com/office/drawing/2014/main" id="{272BF171-9009-49D8-BDA3-FEF338565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06" y="365125"/>
            <a:ext cx="3063272" cy="528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19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row: Down 27">
            <a:extLst>
              <a:ext uri="{FF2B5EF4-FFF2-40B4-BE49-F238E27FC236}">
                <a16:creationId xmlns:a16="http://schemas.microsoft.com/office/drawing/2014/main" id="{8E4DBC96-C8B8-48DD-BBE8-37734411CDB1}"/>
              </a:ext>
            </a:extLst>
          </p:cNvPr>
          <p:cNvSpPr/>
          <p:nvPr/>
        </p:nvSpPr>
        <p:spPr>
          <a:xfrm>
            <a:off x="7169956" y="5124304"/>
            <a:ext cx="379142" cy="56665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EB7E67-0C6D-4499-B201-217EA738CE28}"/>
              </a:ext>
            </a:extLst>
          </p:cNvPr>
          <p:cNvSpPr/>
          <p:nvPr/>
        </p:nvSpPr>
        <p:spPr>
          <a:xfrm>
            <a:off x="3420250" y="1204644"/>
            <a:ext cx="4850780" cy="99516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B85FC7-D14C-43A3-8127-431F58F817E1}"/>
              </a:ext>
            </a:extLst>
          </p:cNvPr>
          <p:cNvSpPr/>
          <p:nvPr/>
        </p:nvSpPr>
        <p:spPr>
          <a:xfrm>
            <a:off x="3420250" y="2689831"/>
            <a:ext cx="4272959" cy="99516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Browser Engine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24A6C7E-87D1-4154-9AAF-CE8C2FA6F054}"/>
              </a:ext>
            </a:extLst>
          </p:cNvPr>
          <p:cNvSpPr/>
          <p:nvPr/>
        </p:nvSpPr>
        <p:spPr>
          <a:xfrm>
            <a:off x="3420250" y="4175018"/>
            <a:ext cx="4272959" cy="99516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Rendering  Engine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4ED29E-7BAD-43FE-90C0-9F8C28941938}"/>
              </a:ext>
            </a:extLst>
          </p:cNvPr>
          <p:cNvSpPr/>
          <p:nvPr/>
        </p:nvSpPr>
        <p:spPr>
          <a:xfrm>
            <a:off x="2963050" y="5736838"/>
            <a:ext cx="1381516" cy="995169"/>
          </a:xfrm>
          <a:prstGeom prst="roundRect">
            <a:avLst/>
          </a:prstGeom>
          <a:solidFill>
            <a:srgbClr val="FF6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Networking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C8177C9-A71D-485D-8D5E-45390199469D}"/>
              </a:ext>
            </a:extLst>
          </p:cNvPr>
          <p:cNvSpPr/>
          <p:nvPr/>
        </p:nvSpPr>
        <p:spPr>
          <a:xfrm>
            <a:off x="5072480" y="5736837"/>
            <a:ext cx="1381516" cy="9951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JS engine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798D40-3289-4283-8AD1-E9685F5F1F10}"/>
              </a:ext>
            </a:extLst>
          </p:cNvPr>
          <p:cNvSpPr/>
          <p:nvPr/>
        </p:nvSpPr>
        <p:spPr>
          <a:xfrm>
            <a:off x="7002451" y="5690954"/>
            <a:ext cx="1381516" cy="995169"/>
          </a:xfrm>
          <a:prstGeom prst="roundRect">
            <a:avLst/>
          </a:prstGeom>
          <a:solidFill>
            <a:srgbClr val="F5A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UI Backend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B7AA7D-8112-4CC4-856D-2E28E5CAE9BF}"/>
              </a:ext>
            </a:extLst>
          </p:cNvPr>
          <p:cNvSpPr/>
          <p:nvPr/>
        </p:nvSpPr>
        <p:spPr>
          <a:xfrm rot="5400000">
            <a:off x="7186760" y="3187416"/>
            <a:ext cx="4850780" cy="9951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Data Storage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224B160-E27D-425A-BC88-57F30246FAB2}"/>
              </a:ext>
            </a:extLst>
          </p:cNvPr>
          <p:cNvSpPr/>
          <p:nvPr/>
        </p:nvSpPr>
        <p:spPr>
          <a:xfrm>
            <a:off x="5573667" y="2199813"/>
            <a:ext cx="379142" cy="49001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29B9626-B668-4BE6-BE00-2E7F8BB8CA2B}"/>
              </a:ext>
            </a:extLst>
          </p:cNvPr>
          <p:cNvSpPr/>
          <p:nvPr/>
        </p:nvSpPr>
        <p:spPr>
          <a:xfrm>
            <a:off x="5573667" y="3698727"/>
            <a:ext cx="379142" cy="49001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EC6BF09-2013-4F5B-9756-113B8E6706E2}"/>
              </a:ext>
            </a:extLst>
          </p:cNvPr>
          <p:cNvSpPr/>
          <p:nvPr/>
        </p:nvSpPr>
        <p:spPr>
          <a:xfrm>
            <a:off x="3477032" y="5170187"/>
            <a:ext cx="379142" cy="56665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ECA3918-F8DA-4751-B6EB-CC93EE813A0E}"/>
              </a:ext>
            </a:extLst>
          </p:cNvPr>
          <p:cNvSpPr/>
          <p:nvPr/>
        </p:nvSpPr>
        <p:spPr>
          <a:xfrm rot="16200000">
            <a:off x="8261395" y="2583591"/>
            <a:ext cx="319937" cy="1381516"/>
          </a:xfrm>
          <a:prstGeom prst="down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4D3B535-D213-4E63-AD1C-41A80729E8C0}"/>
              </a:ext>
            </a:extLst>
          </p:cNvPr>
          <p:cNvSpPr/>
          <p:nvPr/>
        </p:nvSpPr>
        <p:spPr>
          <a:xfrm>
            <a:off x="7827106" y="2219957"/>
            <a:ext cx="225955" cy="347856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09E2F60-FBF8-4527-B42F-C4053C1DEE15}"/>
              </a:ext>
            </a:extLst>
          </p:cNvPr>
          <p:cNvSpPr/>
          <p:nvPr/>
        </p:nvSpPr>
        <p:spPr>
          <a:xfrm>
            <a:off x="5483938" y="5177726"/>
            <a:ext cx="379142" cy="56665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63BF6A-3AAC-45BA-8389-16A27E879C88}"/>
              </a:ext>
            </a:extLst>
          </p:cNvPr>
          <p:cNvSpPr/>
          <p:nvPr/>
        </p:nvSpPr>
        <p:spPr>
          <a:xfrm>
            <a:off x="3505200" y="3477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410AC3D-B48F-4EAD-96F0-2B8F5010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84" y="32578"/>
            <a:ext cx="10515600" cy="1325563"/>
          </a:xfrm>
        </p:spPr>
        <p:txBody>
          <a:bodyPr/>
          <a:lstStyle/>
          <a:p>
            <a:r>
              <a:rPr lang="en-IN" b="1" i="0" dirty="0">
                <a:effectLst/>
                <a:latin typeface="medium-content-sans-serif-font"/>
              </a:rPr>
              <a:t>Structure of a Web Browser</a:t>
            </a:r>
          </a:p>
        </p:txBody>
      </p:sp>
      <p:pic>
        <p:nvPicPr>
          <p:cNvPr id="1034" name="Picture 10" descr="Image result for minion transparent background">
            <a:extLst>
              <a:ext uri="{FF2B5EF4-FFF2-40B4-BE49-F238E27FC236}">
                <a16:creationId xmlns:a16="http://schemas.microsoft.com/office/drawing/2014/main" id="{1BA0886B-6F2A-4AFE-8901-3FBFD4049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51" y="2105724"/>
            <a:ext cx="2057797" cy="206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92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7820-D5F3-4168-84CF-4CC9ED5C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8C37-5029-40F2-AD73-D8C0D31A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1E0E0-8B55-44CC-A561-0FCCED5C9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10" y="-213386"/>
            <a:ext cx="9533933" cy="728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3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53E7-48A8-4B02-9F5F-EB1B2B7B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76F2E-31F7-49A5-9FFB-F5CEC15C5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1" y="558287"/>
            <a:ext cx="11322362" cy="4185163"/>
          </a:xfrm>
        </p:spPr>
      </p:pic>
    </p:spTree>
    <p:extLst>
      <p:ext uri="{BB962C8B-B14F-4D97-AF65-F5344CB8AC3E}">
        <p14:creationId xmlns:p14="http://schemas.microsoft.com/office/powerpoint/2010/main" val="189726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206F-95CF-49D2-B901-61155131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medium-content-sans-serif-font"/>
              </a:rPr>
              <a:t>Rendering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5136C-FF93-40C8-B000-50A940C29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Internet Explorer uses Trident, Firefox uses Gecko</a:t>
            </a:r>
          </a:p>
          <a:p>
            <a:r>
              <a:rPr lang="en-IN" dirty="0"/>
              <a:t>Safari uses </a:t>
            </a:r>
            <a:r>
              <a:rPr lang="en-IN" dirty="0" err="1"/>
              <a:t>WebKit</a:t>
            </a:r>
            <a:endParaRPr lang="en-IN" dirty="0"/>
          </a:p>
          <a:p>
            <a:r>
              <a:rPr lang="en-IN" dirty="0"/>
              <a:t>Chrome and Opera (from version 15) use </a:t>
            </a:r>
            <a:r>
              <a:rPr lang="en-IN" b="1" dirty="0"/>
              <a:t>Blink</a:t>
            </a:r>
            <a:r>
              <a:rPr lang="en-IN" dirty="0"/>
              <a:t>, a fork of </a:t>
            </a:r>
            <a:r>
              <a:rPr lang="en-IN" b="1" dirty="0" err="1"/>
              <a:t>WebKit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AE72D-ABEC-48AB-869F-9DC4F0C2CE7C}"/>
              </a:ext>
            </a:extLst>
          </p:cNvPr>
          <p:cNvSpPr/>
          <p:nvPr/>
        </p:nvSpPr>
        <p:spPr>
          <a:xfrm>
            <a:off x="3852887" y="4275692"/>
            <a:ext cx="3465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2"/>
              </a:rPr>
              <a:t>https://github.com/mozilla/gecko</a:t>
            </a:r>
            <a:endParaRPr lang="en-IN" dirty="0">
              <a:hlinkClick r:id="rId3"/>
            </a:endParaRPr>
          </a:p>
          <a:p>
            <a:r>
              <a:rPr lang="en-IN" dirty="0">
                <a:hlinkClick r:id="rId3"/>
              </a:rPr>
              <a:t>https://github.com/WebKit/webkit</a:t>
            </a:r>
            <a:endParaRPr lang="en-IN" dirty="0"/>
          </a:p>
        </p:txBody>
      </p:sp>
      <p:pic>
        <p:nvPicPr>
          <p:cNvPr id="5122" name="Picture 2" descr="Image result for minion  transparent background">
            <a:extLst>
              <a:ext uri="{FF2B5EF4-FFF2-40B4-BE49-F238E27FC236}">
                <a16:creationId xmlns:a16="http://schemas.microsoft.com/office/drawing/2014/main" id="{4EB9DE62-64F4-46F1-AE35-8AD85DB9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380" y="3497897"/>
            <a:ext cx="2491863" cy="308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16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600/1*12e418PrC3FYyYun7qEwZQ.png">
            <a:extLst>
              <a:ext uri="{FF2B5EF4-FFF2-40B4-BE49-F238E27FC236}">
                <a16:creationId xmlns:a16="http://schemas.microsoft.com/office/drawing/2014/main" id="{2126B83A-E0F9-4C26-BE9F-025F5F4A8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0"/>
            <a:ext cx="11760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C98C05-A778-4E21-B017-C43E576478A0}"/>
              </a:ext>
            </a:extLst>
          </p:cNvPr>
          <p:cNvSpPr/>
          <p:nvPr/>
        </p:nvSpPr>
        <p:spPr>
          <a:xfrm>
            <a:off x="1104900" y="4888915"/>
            <a:ext cx="23583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Browser will not wait until all HTML is parsed before </a:t>
            </a:r>
          </a:p>
          <a:p>
            <a:r>
              <a:rPr lang="en-IN" b="1" dirty="0"/>
              <a:t>starting to build and layout the render tree</a:t>
            </a:r>
          </a:p>
        </p:txBody>
      </p:sp>
    </p:spTree>
    <p:extLst>
      <p:ext uri="{BB962C8B-B14F-4D97-AF65-F5344CB8AC3E}">
        <p14:creationId xmlns:p14="http://schemas.microsoft.com/office/powerpoint/2010/main" val="232450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273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medium-content-sans-serif-font</vt:lpstr>
      <vt:lpstr>Office Theme</vt:lpstr>
      <vt:lpstr>How Browsers Work  Behind the scenes of modern web browsers </vt:lpstr>
      <vt:lpstr>Five major browsers</vt:lpstr>
      <vt:lpstr>The browser's main functionality</vt:lpstr>
      <vt:lpstr>The browser's high level structure</vt:lpstr>
      <vt:lpstr>Structure of a Web Browser</vt:lpstr>
      <vt:lpstr>PowerPoint Presentation</vt:lpstr>
      <vt:lpstr>PowerPoint Presentation</vt:lpstr>
      <vt:lpstr>Rendering engines</vt:lpstr>
      <vt:lpstr>PowerPoint Presentation</vt:lpstr>
      <vt:lpstr>The main flow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Browsers Work: Behind the scenes of modern web browsers </dc:title>
  <dc:creator>Guvi geek</dc:creator>
  <cp:lastModifiedBy>Guvi geek</cp:lastModifiedBy>
  <cp:revision>36</cp:revision>
  <dcterms:created xsi:type="dcterms:W3CDTF">2019-06-10T18:01:38Z</dcterms:created>
  <dcterms:modified xsi:type="dcterms:W3CDTF">2019-06-12T03:49:23Z</dcterms:modified>
</cp:coreProperties>
</file>