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0" r:id="rId2"/>
    <p:sldId id="258" r:id="rId3"/>
    <p:sldId id="332" r:id="rId4"/>
    <p:sldId id="331" r:id="rId5"/>
    <p:sldId id="281" r:id="rId6"/>
    <p:sldId id="272" r:id="rId7"/>
    <p:sldId id="267" r:id="rId8"/>
    <p:sldId id="269" r:id="rId9"/>
    <p:sldId id="271" r:id="rId10"/>
    <p:sldId id="274" r:id="rId11"/>
    <p:sldId id="275" r:id="rId12"/>
    <p:sldId id="276" r:id="rId13"/>
    <p:sldId id="27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F4F15E-9A08-814F-860A-98B5840EA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6C09D-A8F8-0C4D-BE85-F807562DB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018A-0012-9148-814B-B277AF6A68F6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D31EF-0920-E840-A339-8368E99BA8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D4F71-96A9-B24E-BAB8-5BD420E91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A8FD0-5B3B-B64C-BFC9-B41FA71A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46C5-8B62-9A46-B775-405EA9492B19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09E5-71B2-0E4C-AF5D-640044AE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BB8ECF0-08B0-E640-A621-1B0611D3D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21C38C4-E462-4E4C-95EE-3DFB79BBB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C6D-55B4-49FE-9D23-26D7F64A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8F67-F7B1-40EB-8CDF-C012BEE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4F42-461D-4756-A26C-38ACA69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EA6-B54B-49D6-AB05-22F1193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0AFB-6E10-4290-A5E1-3DDBDB1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1DA-580A-4A9C-B428-844A8C71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1C92-8BD3-4CFC-8A3C-5CF75A09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B51-7951-43AE-B541-1421D68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051-7563-4396-B733-0C0BF12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2DD2-9702-4D55-A364-8CE9520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64FFA-3708-495A-B335-984CEB1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1329-3F56-4A9E-BE0C-4DE0B78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35DF-C664-4019-88DD-E1E8490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414E-EC5E-4D32-A854-C55B562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3D8A-BB18-4821-BF8A-44F8925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C6D4-35D0-4876-818C-9613052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7AAA-441A-4237-B8AC-8E14D7A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795D-C982-428E-8944-F887E76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F9FE-D95A-4EA5-94D4-95770F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C784-6AC8-40A0-918D-7FD6B4A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25F8-42B6-4F01-BE6C-E3DF647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FE05-6929-4697-B2BB-C2E4D05E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ADF7-1C5A-48BC-A102-F669207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7A3E-4F63-45AB-B51B-DF2680E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2D79-E69F-4B0E-822E-FEAD444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839-1C70-419B-94C4-7F05D92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62BF-C929-4014-A093-3EA5FC86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306A-3452-4EB6-9D58-93F72814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3A4D-892A-4C40-BAED-3F31EE9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317B-D9C3-4D27-A79D-E0490AD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F60-138A-451F-BBBF-8517622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8D0E-8D9E-4D4B-9820-B3A4270D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AA-6F72-434B-BD0A-C98DFD3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EFBA6-3B06-4432-ABA2-9BD3104F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639CA-A9E6-4D02-BFED-8E1DDFAC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01C2-E738-433D-925C-114943D5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40FE0-3431-4812-B371-B4BAF3B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9F025-1882-4499-A61E-2725A54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FF3E-A4B3-43E1-BD42-F709623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DE23-F12E-465E-9A81-CD39C20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5D98D-6568-46EA-B521-394CC4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AC9D2-19A9-49A1-9E2E-7ED6DE2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A2E0-12C1-4A68-8310-FB1F45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9F27-CC90-41AD-9245-DF6FF0E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433F-404D-4D62-95BF-DDEB4A9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57B2-EA32-4EDD-846F-B5945AEB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691D-C36E-4B13-A954-F7D46AB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9173-AC68-402B-B7B8-0446D39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F250-8F07-440D-9AB5-4AA3138B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A9C2-E700-4817-B9C0-A8F7B18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E339-E7FE-4DDB-BABA-7FB16D0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208D-7F5C-4C88-9482-95D0367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B98-3B08-4098-824F-B039474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F311-A661-4A30-8390-90D5A8C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5B11-3547-4AA2-BBBD-103E9091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8B40-356D-423C-AD2F-B8B410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371F-D70C-45DF-9060-D2580F2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D3B3-11C3-48EA-9F51-7762C3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 descr="Google Shape;54;p13">
            <a:extLst>
              <a:ext uri="{FF2B5EF4-FFF2-40B4-BE49-F238E27FC236}">
                <a16:creationId xmlns:a16="http://schemas.microsoft.com/office/drawing/2014/main" id="{0538ECC8-3E15-6745-B87B-A60AB45E4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4C2F-EA5D-4A0E-AF8C-2A44944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BC4A-C8F1-4241-9290-C6BB267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9C3B-BBAC-48B1-BA6E-D548471D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ACD-1039-45BA-B2DE-C175462F8413}" type="datetimeFigureOut">
              <a:rPr lang="en-IN" smtClean="0"/>
              <a:t>02/08/20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129F-A21A-434B-87CE-214A2022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8E3D-E349-4708-9E01-14ADF660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ois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OOPS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r>
              <a:rPr lang="en-IN" sz="6600" dirty="0">
                <a:solidFill>
                  <a:schemeClr val="tx1"/>
                </a:solidFill>
              </a:rPr>
              <a:t> - ES6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</p:spTree>
    <p:extLst>
      <p:ext uri="{BB962C8B-B14F-4D97-AF65-F5344CB8AC3E}">
        <p14:creationId xmlns:p14="http://schemas.microsoft.com/office/powerpoint/2010/main" val="45501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F947E-BD57-45D1-9A58-1A322B73CC21}"/>
              </a:ext>
            </a:extLst>
          </p:cNvPr>
          <p:cNvSpPr/>
          <p:nvPr/>
        </p:nvSpPr>
        <p:spPr>
          <a:xfrm>
            <a:off x="721360" y="6716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Rectangle {</a:t>
            </a:r>
          </a:p>
          <a:p>
            <a:r>
              <a:rPr lang="en-IN" dirty="0"/>
              <a:t>  constructor(height, width) {</a:t>
            </a:r>
          </a:p>
          <a:p>
            <a:r>
              <a:rPr lang="en-IN" dirty="0"/>
              <a:t>    </a:t>
            </a:r>
            <a:r>
              <a:rPr lang="en-IN" dirty="0" err="1"/>
              <a:t>this.height</a:t>
            </a:r>
            <a:r>
              <a:rPr lang="en-IN" dirty="0"/>
              <a:t> = height;</a:t>
            </a:r>
          </a:p>
          <a:p>
            <a:r>
              <a:rPr lang="en-IN" dirty="0"/>
              <a:t>    </a:t>
            </a:r>
            <a:r>
              <a:rPr lang="en-IN" dirty="0" err="1"/>
              <a:t>this.width</a:t>
            </a:r>
            <a:r>
              <a:rPr lang="en-IN" dirty="0"/>
              <a:t> = width;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Getter</a:t>
            </a:r>
          </a:p>
          <a:p>
            <a:r>
              <a:rPr lang="en-IN" dirty="0"/>
              <a:t>  get area() {</a:t>
            </a:r>
          </a:p>
          <a:p>
            <a:r>
              <a:rPr lang="en-IN" dirty="0"/>
              <a:t>    return </a:t>
            </a:r>
            <a:r>
              <a:rPr lang="en-IN" dirty="0" err="1"/>
              <a:t>this.calcArea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Method</a:t>
            </a:r>
          </a:p>
          <a:p>
            <a:r>
              <a:rPr lang="en-IN" dirty="0"/>
              <a:t>  </a:t>
            </a:r>
            <a:r>
              <a:rPr lang="en-IN" dirty="0" err="1"/>
              <a:t>calcArea</a:t>
            </a:r>
            <a:r>
              <a:rPr lang="en-IN" dirty="0"/>
              <a:t>() {</a:t>
            </a:r>
          </a:p>
          <a:p>
            <a:r>
              <a:rPr lang="en-IN" dirty="0"/>
              <a:t>    return </a:t>
            </a:r>
            <a:r>
              <a:rPr lang="en-IN" dirty="0" err="1"/>
              <a:t>this.height</a:t>
            </a:r>
            <a:r>
              <a:rPr lang="en-IN" dirty="0"/>
              <a:t> * </a:t>
            </a:r>
            <a:r>
              <a:rPr lang="en-IN" dirty="0" err="1"/>
              <a:t>this.width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1B8A3-03D5-4202-9B01-C194524D3F04}"/>
              </a:ext>
            </a:extLst>
          </p:cNvPr>
          <p:cNvSpPr/>
          <p:nvPr/>
        </p:nvSpPr>
        <p:spPr>
          <a:xfrm>
            <a:off x="5648960" y="14230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square = new Rectangle(10, 10);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square.area</a:t>
            </a:r>
            <a:r>
              <a:rPr lang="en-IN" dirty="0"/>
              <a:t>); // 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F4511-AD49-4360-A43A-34DF9D3AB1EF}"/>
              </a:ext>
            </a:extLst>
          </p:cNvPr>
          <p:cNvSpPr/>
          <p:nvPr/>
        </p:nvSpPr>
        <p:spPr>
          <a:xfrm>
            <a:off x="6268720" y="37394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Constructor</a:t>
            </a:r>
          </a:p>
          <a:p>
            <a:r>
              <a:rPr lang="en-IN" dirty="0"/>
              <a:t>Getter</a:t>
            </a:r>
          </a:p>
          <a:p>
            <a:r>
              <a:rPr lang="en-IN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1862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385E4-6F82-443F-A4F0-8DFCA12577B6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Point {</a:t>
            </a:r>
          </a:p>
          <a:p>
            <a:r>
              <a:rPr lang="en-IN" dirty="0"/>
              <a:t>  constructor(x, y) {</a:t>
            </a:r>
          </a:p>
          <a:p>
            <a:r>
              <a:rPr lang="en-IN" dirty="0"/>
              <a:t>    </a:t>
            </a:r>
            <a:r>
              <a:rPr lang="en-IN" dirty="0" err="1"/>
              <a:t>this.x</a:t>
            </a:r>
            <a:r>
              <a:rPr lang="en-IN" dirty="0"/>
              <a:t> = x;</a:t>
            </a:r>
          </a:p>
          <a:p>
            <a:r>
              <a:rPr lang="en-IN" dirty="0"/>
              <a:t>    </a:t>
            </a:r>
            <a:r>
              <a:rPr lang="en-IN" dirty="0" err="1"/>
              <a:t>this.y</a:t>
            </a:r>
            <a:r>
              <a:rPr lang="en-IN" dirty="0"/>
              <a:t> = y;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static distance(a, b)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dx = </a:t>
            </a:r>
            <a:r>
              <a:rPr lang="en-IN" dirty="0" err="1"/>
              <a:t>a.x</a:t>
            </a:r>
            <a:r>
              <a:rPr lang="en-IN" dirty="0"/>
              <a:t> - </a:t>
            </a:r>
            <a:r>
              <a:rPr lang="en-IN" dirty="0" err="1"/>
              <a:t>b.x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dy</a:t>
            </a:r>
            <a:r>
              <a:rPr lang="en-IN" dirty="0"/>
              <a:t> = </a:t>
            </a:r>
            <a:r>
              <a:rPr lang="en-IN" dirty="0" err="1"/>
              <a:t>a.y</a:t>
            </a:r>
            <a:r>
              <a:rPr lang="en-IN" dirty="0"/>
              <a:t> - </a:t>
            </a:r>
            <a:r>
              <a:rPr lang="en-IN" dirty="0" err="1"/>
              <a:t>b.y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Math.hypot</a:t>
            </a:r>
            <a:r>
              <a:rPr lang="en-IN" dirty="0"/>
              <a:t>(dx, </a:t>
            </a:r>
            <a:r>
              <a:rPr lang="en-IN" dirty="0" err="1"/>
              <a:t>dy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p1 = new Point(5, 5);</a:t>
            </a:r>
          </a:p>
          <a:p>
            <a:r>
              <a:rPr lang="en-IN" dirty="0" err="1"/>
              <a:t>const</a:t>
            </a:r>
            <a:r>
              <a:rPr lang="en-IN" dirty="0"/>
              <a:t> p2 = new Point(10, 10);</a:t>
            </a:r>
          </a:p>
          <a:p>
            <a:r>
              <a:rPr lang="en-IN" dirty="0"/>
              <a:t>p1.distance; //undefined</a:t>
            </a:r>
          </a:p>
          <a:p>
            <a:r>
              <a:rPr lang="en-IN" dirty="0"/>
              <a:t>p2.distance; //undefined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Point.distance</a:t>
            </a:r>
            <a:r>
              <a:rPr lang="en-IN" dirty="0"/>
              <a:t>(p1, p2)); // 7.0710678118654755</a:t>
            </a:r>
          </a:p>
        </p:txBody>
      </p:sp>
    </p:spTree>
    <p:extLst>
      <p:ext uri="{BB962C8B-B14F-4D97-AF65-F5344CB8AC3E}">
        <p14:creationId xmlns:p14="http://schemas.microsoft.com/office/powerpoint/2010/main" val="3168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79FC1-AC32-4044-912F-9B8C8FF0F13E}"/>
              </a:ext>
            </a:extLst>
          </p:cNvPr>
          <p:cNvSpPr/>
          <p:nvPr/>
        </p:nvSpPr>
        <p:spPr>
          <a:xfrm>
            <a:off x="388883" y="16477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Animal { </a:t>
            </a:r>
          </a:p>
          <a:p>
            <a:r>
              <a:rPr lang="en-IN" sz="2400" dirty="0"/>
              <a:t>  constructor(name) {</a:t>
            </a:r>
          </a:p>
          <a:p>
            <a:r>
              <a:rPr lang="en-IN" sz="2400" dirty="0"/>
              <a:t>    this.name = name;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speak() {</a:t>
            </a:r>
          </a:p>
          <a:p>
            <a:r>
              <a:rPr lang="en-IN" sz="2400" dirty="0"/>
              <a:t>    console.log(`${this.name} makes a noise.`);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A460C-6830-4191-A779-A4E35D95D38C}"/>
              </a:ext>
            </a:extLst>
          </p:cNvPr>
          <p:cNvSpPr/>
          <p:nvPr/>
        </p:nvSpPr>
        <p:spPr>
          <a:xfrm>
            <a:off x="6484883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constructor(name) {</a:t>
            </a:r>
          </a:p>
          <a:p>
            <a:r>
              <a:rPr lang="en-IN" dirty="0"/>
              <a:t>    super(name); // call the super class constructor and pass in the name parameter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speak() {</a:t>
            </a:r>
          </a:p>
          <a:p>
            <a:r>
              <a:rPr lang="en-IN" dirty="0"/>
              <a:t> //</a:t>
            </a:r>
            <a:r>
              <a:rPr lang="en-IN" dirty="0" err="1"/>
              <a:t>super.speak</a:t>
            </a:r>
            <a:r>
              <a:rPr lang="en-IN" dirty="0"/>
              <a:t>();</a:t>
            </a:r>
          </a:p>
          <a:p>
            <a:r>
              <a:rPr lang="en-IN" dirty="0"/>
              <a:t>    console.log(`${this.name} barks.`);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let d = new Dog('Mitzie');</a:t>
            </a:r>
          </a:p>
          <a:p>
            <a:r>
              <a:rPr lang="en-IN" dirty="0" err="1"/>
              <a:t>d.speak</a:t>
            </a:r>
            <a:r>
              <a:rPr lang="en-IN" dirty="0"/>
              <a:t>(); // Mitzie barks.</a:t>
            </a:r>
          </a:p>
        </p:txBody>
      </p:sp>
    </p:spTree>
    <p:extLst>
      <p:ext uri="{BB962C8B-B14F-4D97-AF65-F5344CB8AC3E}">
        <p14:creationId xmlns:p14="http://schemas.microsoft.com/office/powerpoint/2010/main" val="367862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ED6-997D-4EC5-8459-CCAC2541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&amp; Object Hoisting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E72D-0B29-489E-9369-8B920BED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function declarations</a:t>
            </a:r>
            <a:r>
              <a:rPr lang="en-IN" dirty="0"/>
              <a:t> and </a:t>
            </a:r>
            <a:r>
              <a:rPr lang="en-IN" b="1" dirty="0"/>
              <a:t>class declarations</a:t>
            </a:r>
            <a:r>
              <a:rPr lang="en-IN" dirty="0"/>
              <a:t> is that function declarations are </a:t>
            </a:r>
            <a:r>
              <a:rPr lang="en-IN" dirty="0">
                <a:hlinkClick r:id="rId2" tooltip="hoisted: Hoisting is a term you will not find used in any normative specification prose prior to ECMAScript® 2015 Language Specification. Hoisting was thought up as a general way of thinking about how execution contexts (specifically the creation and execution phases) work in JavaScript. However, the concept can be a little confusing at first."/>
              </a:rPr>
              <a:t>hoisted</a:t>
            </a:r>
            <a:r>
              <a:rPr lang="en-IN" dirty="0"/>
              <a:t> and class declarations are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E421E-4167-4A0D-BEA2-EAD56AF0A2D6}"/>
              </a:ext>
            </a:extLst>
          </p:cNvPr>
          <p:cNvSpPr/>
          <p:nvPr/>
        </p:nvSpPr>
        <p:spPr>
          <a:xfrm>
            <a:off x="96519" y="2921957"/>
            <a:ext cx="6099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const</a:t>
            </a:r>
            <a:r>
              <a:rPr lang="en-IN" sz="3200" dirty="0"/>
              <a:t> p = new Rectangle(); // </a:t>
            </a:r>
            <a:r>
              <a:rPr lang="en-IN" sz="3200" dirty="0" err="1"/>
              <a:t>ReferenceError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class Rectangle {}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BE017-E69C-4521-8237-945953A3E79A}"/>
              </a:ext>
            </a:extLst>
          </p:cNvPr>
          <p:cNvSpPr/>
          <p:nvPr/>
        </p:nvSpPr>
        <p:spPr>
          <a:xfrm>
            <a:off x="6187440" y="2644958"/>
            <a:ext cx="6319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f1();</a:t>
            </a:r>
          </a:p>
          <a:p>
            <a:r>
              <a:rPr lang="en-IN" sz="3200" dirty="0"/>
              <a:t>function f1()</a:t>
            </a:r>
          </a:p>
          <a:p>
            <a:r>
              <a:rPr lang="en-IN" sz="3200" dirty="0"/>
              <a:t>{</a:t>
            </a:r>
          </a:p>
          <a:p>
            <a:r>
              <a:rPr lang="en-IN" sz="3200" dirty="0"/>
              <a:t>console.log("I am always hoisted");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17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FB9D-6549-4029-ADD9-881AA7A6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F9F0-622E-45E1-B242-80B8AEEC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</a:t>
            </a:r>
            <a:r>
              <a:rPr lang="en-IN"/>
              <a:t>a calculator </a:t>
            </a:r>
          </a:p>
        </p:txBody>
      </p:sp>
    </p:spTree>
    <p:extLst>
      <p:ext uri="{BB962C8B-B14F-4D97-AF65-F5344CB8AC3E}">
        <p14:creationId xmlns:p14="http://schemas.microsoft.com/office/powerpoint/2010/main" val="2303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8DAA1C-10D0-4C20-BE41-0ADD44609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Object-oriented? - Object-based language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6B04D91-7E2C-42BA-A45B-1D1A9D443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To qualify as object-oriented, programming languages must provide support for the following:</a:t>
            </a:r>
          </a:p>
          <a:p>
            <a:pPr marL="609600" indent="-609600"/>
            <a:r>
              <a:rPr lang="en-US" altLang="en-US" dirty="0"/>
              <a:t>Data Abstraction</a:t>
            </a:r>
          </a:p>
          <a:p>
            <a:pPr marL="609600" indent="-609600"/>
            <a:r>
              <a:rPr lang="en-US" altLang="en-US" dirty="0"/>
              <a:t>Encapsulation</a:t>
            </a:r>
          </a:p>
          <a:p>
            <a:pPr marL="609600" indent="-609600"/>
            <a:r>
              <a:rPr lang="en-US" altLang="en-US" strike="sngStrike" dirty="0"/>
              <a:t>Data protection ( Under Construction)</a:t>
            </a:r>
          </a:p>
          <a:p>
            <a:pPr marL="609600" indent="-609600"/>
            <a:r>
              <a:rPr lang="en-US" altLang="en-US" dirty="0"/>
              <a:t>Inheritance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D9BDB-DA50-4EA4-834C-25477173B1AC}"/>
              </a:ext>
            </a:extLst>
          </p:cNvPr>
          <p:cNvSpPr/>
          <p:nvPr/>
        </p:nvSpPr>
        <p:spPr>
          <a:xfrm>
            <a:off x="838200" y="5153486"/>
            <a:ext cx="10828283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JavaScript classes, introduced in ECMAScript 2015, are primarily syntactical sugar over JavaScript's existing prototype-based 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C671-5088-5C4F-9941-DEEB99F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4A68-17D1-044A-9969-F6351ECE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83" y="1532675"/>
            <a:ext cx="7551145" cy="46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2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Who needs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?  Create functions too: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30025-898E-1949-B19E-710A624A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99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E47-E070-423C-8CE8-479EC2A5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Object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41EE9-7638-493A-9189-D1F7E83FF29F}"/>
              </a:ext>
            </a:extLst>
          </p:cNvPr>
          <p:cNvSpPr/>
          <p:nvPr/>
        </p:nvSpPr>
        <p:spPr>
          <a:xfrm>
            <a:off x="641134" y="1723722"/>
            <a:ext cx="5092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function Dog (name) {</a:t>
            </a:r>
          </a:p>
          <a:p>
            <a:r>
              <a:rPr lang="en-IN" sz="3200" dirty="0"/>
              <a:t>      this.name = name;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0FC48-A3DD-4705-A29F-903A170E272C}"/>
              </a:ext>
            </a:extLst>
          </p:cNvPr>
          <p:cNvSpPr/>
          <p:nvPr/>
        </p:nvSpPr>
        <p:spPr>
          <a:xfrm>
            <a:off x="6542686" y="1027906"/>
            <a:ext cx="47611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 class Dog {</a:t>
            </a:r>
          </a:p>
          <a:p>
            <a:r>
              <a:rPr lang="en-IN" sz="3200" dirty="0"/>
              <a:t>      constructor (name) {</a:t>
            </a:r>
          </a:p>
          <a:p>
            <a:r>
              <a:rPr lang="en-IN" sz="3200" dirty="0"/>
              <a:t>        this.name = name;</a:t>
            </a:r>
          </a:p>
          <a:p>
            <a:r>
              <a:rPr lang="en-IN" sz="3200" dirty="0"/>
              <a:t>      }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CD3B0-FF3C-4A91-8EC7-6C31CED7270E}"/>
              </a:ext>
            </a:extLst>
          </p:cNvPr>
          <p:cNvSpPr/>
          <p:nvPr/>
        </p:nvSpPr>
        <p:spPr>
          <a:xfrm>
            <a:off x="325817" y="434944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04E29-4233-4126-9622-67DBB8886074}"/>
              </a:ext>
            </a:extLst>
          </p:cNvPr>
          <p:cNvSpPr/>
          <p:nvPr/>
        </p:nvSpPr>
        <p:spPr>
          <a:xfrm>
            <a:off x="6542686" y="44159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</p:spTree>
    <p:extLst>
      <p:ext uri="{BB962C8B-B14F-4D97-AF65-F5344CB8AC3E}">
        <p14:creationId xmlns:p14="http://schemas.microsoft.com/office/powerpoint/2010/main" val="11426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4F3-6659-4C48-9FBE-DDD3F8B5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 is not an object-oriented language.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F8B-5607-48D9-A835-868B2B40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JavaScript does not support data abstraction in the form of Classes, neither is there support for data protection. </a:t>
            </a:r>
          </a:p>
          <a:p>
            <a:pPr>
              <a:buFontTx/>
              <a:buNone/>
            </a:pPr>
            <a:r>
              <a:rPr lang="en-US" altLang="en-US" dirty="0"/>
              <a:t>However, JavaScript is defined as an.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B1D95737-CE07-44E7-93F7-76DBB6F74956}"/>
              </a:ext>
            </a:extLst>
          </p:cNvPr>
          <p:cNvGrpSpPr>
            <a:grpSpLocks/>
          </p:cNvGrpSpPr>
          <p:nvPr/>
        </p:nvGrpSpPr>
        <p:grpSpPr bwMode="auto">
          <a:xfrm>
            <a:off x="7962901" y="666752"/>
            <a:ext cx="3570817" cy="3001433"/>
            <a:chOff x="0" y="0"/>
            <a:chExt cx="4762500" cy="4000500"/>
          </a:xfrm>
        </p:grpSpPr>
        <p:sp>
          <p:nvSpPr>
            <p:cNvPr id="19459" name="AutoShape 3">
              <a:extLst>
                <a:ext uri="{FF2B5EF4-FFF2-40B4-BE49-F238E27FC236}">
                  <a16:creationId xmlns:a16="http://schemas.microsoft.com/office/drawing/2014/main" id="{885487BD-02A2-4B4B-9618-5481CECD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762500" cy="4000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50800" cap="flat" cmpd="sng">
              <a:solidFill>
                <a:srgbClr val="00F9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599002">
                <a:defRPr/>
              </a:pPr>
              <a:r>
                <a:rPr lang="en-US" sz="4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3585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an</a:t>
              </a:r>
              <a:endParaRPr lang="en-US" sz="400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0" name="AutoShape 4">
              <a:extLst>
                <a:ext uri="{FF2B5EF4-FFF2-40B4-BE49-F238E27FC236}">
                  <a16:creationId xmlns:a16="http://schemas.microsoft.com/office/drawing/2014/main" id="{BCF5D7D8-B6E6-49BC-966A-67BC7E4E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521926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B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x:</a:t>
              </a:r>
              <a:endParaRPr lang="en-US" sz="267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1" name="AutoShape 5">
              <a:extLst>
                <a:ext uri="{FF2B5EF4-FFF2-40B4-BE49-F238E27FC236}">
                  <a16:creationId xmlns:a16="http://schemas.microsoft.com/office/drawing/2014/main" id="{DD875AFA-EDF9-461D-8D96-489A2A6E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2121563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9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party() </a:t>
              </a:r>
              <a:endParaRPr lang="en-US" sz="267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pic>
        <p:nvPicPr>
          <p:cNvPr id="15362" name="Picture 6" descr="Untitled30.png">
            <a:extLst>
              <a:ext uri="{FF2B5EF4-FFF2-40B4-BE49-F238E27FC236}">
                <a16:creationId xmlns:a16="http://schemas.microsoft.com/office/drawing/2014/main" id="{5510E565-B496-4153-90C0-96492028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4028018"/>
            <a:ext cx="4097867" cy="214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1">
            <a:extLst>
              <a:ext uri="{FF2B5EF4-FFF2-40B4-BE49-F238E27FC236}">
                <a16:creationId xmlns:a16="http://schemas.microsoft.com/office/drawing/2014/main" id="{6C6DEF18-9172-4762-B94F-27106EB743B2}"/>
              </a:ext>
            </a:extLst>
          </p:cNvPr>
          <p:cNvSpPr>
            <a:spLocks/>
          </p:cNvSpPr>
          <p:nvPr/>
        </p:nvSpPr>
        <p:spPr bwMode="auto">
          <a:xfrm>
            <a:off x="406401" y="535517"/>
            <a:ext cx="7387167" cy="573828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function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0;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function 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+ 1;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console.log("So far "+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);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}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}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 = new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  <a:endParaRPr lang="en-US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BE08D15-B6CF-4646-A502-D2717C266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Object Life Cycle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E1D4ED-1980-43DC-BFE6-3ABB3FF4B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619500"/>
          </a:xfrm>
        </p:spPr>
        <p:txBody>
          <a:bodyPr/>
          <a:lstStyle/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Objects are created, used, and discarded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Constructors are implicit in JavaScript - natural</a:t>
            </a:r>
          </a:p>
          <a:p>
            <a:pPr marL="1329245" lvl="2" indent="-457200">
              <a:spcBef>
                <a:spcPts val="1733"/>
              </a:spcBef>
              <a:buSzPct val="171000"/>
            </a:pPr>
            <a:r>
              <a:rPr lang="en-US" altLang="en-US" sz="2800" dirty="0">
                <a:ea typeface="Gill Sans" pitchFamily="2" charset="0"/>
              </a:rPr>
              <a:t>A </a:t>
            </a:r>
            <a:r>
              <a:rPr lang="en-US" altLang="en-US" sz="2800" b="1" dirty="0">
                <a:ea typeface="Gill Sans" pitchFamily="2" charset="0"/>
              </a:rPr>
              <a:t>constructor</a:t>
            </a:r>
            <a:r>
              <a:rPr lang="en-US" altLang="en-US" sz="2800" dirty="0">
                <a:ea typeface="Gill Sans" pitchFamily="2" charset="0"/>
              </a:rPr>
              <a:t> in a class is a special block of statements called when an object is created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Destructors are not provided by JavaScript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C510800-68A6-4292-8901-003BE0B08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5733" dirty="0"/>
              <a:t>Many Instances</a:t>
            </a:r>
            <a:endParaRPr lang="en-US" altLang="en-US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9546822-54A9-4E77-8CE6-103C8002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517900"/>
          </a:xfrm>
        </p:spPr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create lots of objects - the class is the template for the object.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store each distinct object in its own variable.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call this having multiple instances of the same class.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Each instance has its own copy of the instance variables.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744</Words>
  <Application>Microsoft Macintosh PowerPoint</Application>
  <PresentationFormat>Widescreen</PresentationFormat>
  <Paragraphs>140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Office Theme</vt:lpstr>
      <vt:lpstr>PowerPoint Presentation</vt:lpstr>
      <vt:lpstr>Object-oriented? - Object-based language</vt:lpstr>
      <vt:lpstr>Class &amp; Objects</vt:lpstr>
      <vt:lpstr>JavaScript Object Literals</vt:lpstr>
      <vt:lpstr>Simple Object </vt:lpstr>
      <vt:lpstr>JavaScript is not an object-oriented language.</vt:lpstr>
      <vt:lpstr>PowerPoint Presentation</vt:lpstr>
      <vt:lpstr>Object Life Cycle</vt:lpstr>
      <vt:lpstr>Many Instances</vt:lpstr>
      <vt:lpstr>PowerPoint Presentation</vt:lpstr>
      <vt:lpstr>PowerPoint Presentation</vt:lpstr>
      <vt:lpstr>PowerPoint Presentation</vt:lpstr>
      <vt:lpstr>Class &amp; Object Hoisting</vt:lpstr>
      <vt:lpstr>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arunprakash murugesan</cp:lastModifiedBy>
  <cp:revision>28</cp:revision>
  <dcterms:created xsi:type="dcterms:W3CDTF">2019-12-23T10:13:36Z</dcterms:created>
  <dcterms:modified xsi:type="dcterms:W3CDTF">2020-08-03T10:22:35Z</dcterms:modified>
</cp:coreProperties>
</file>