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D94E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D94E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38100" cap="flat">
              <a:solidFill>
                <a:srgbClr val="F3D94E"/>
              </a:solidFill>
              <a:prstDash val="solid"/>
              <a:round/>
            </a:ln>
          </a:top>
          <a:bottom>
            <a:ln w="127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D94E"/>
        </a:fontRef>
        <a:srgbClr val="F3D94E"/>
      </a:tcTxStyle>
      <a:tcStyle>
        <a:tcBdr>
          <a:left>
            <a:ln w="12700" cap="flat">
              <a:solidFill>
                <a:srgbClr val="F3D94E"/>
              </a:solidFill>
              <a:prstDash val="solid"/>
              <a:round/>
            </a:ln>
          </a:left>
          <a:right>
            <a:ln w="12700" cap="flat">
              <a:solidFill>
                <a:srgbClr val="F3D94E"/>
              </a:solidFill>
              <a:prstDash val="solid"/>
              <a:round/>
            </a:ln>
          </a:right>
          <a:top>
            <a:ln w="12700" cap="flat">
              <a:solidFill>
                <a:srgbClr val="F3D94E"/>
              </a:solidFill>
              <a:prstDash val="solid"/>
              <a:round/>
            </a:ln>
          </a:top>
          <a:bottom>
            <a:ln w="38100" cap="flat">
              <a:solidFill>
                <a:srgbClr val="F3D94E"/>
              </a:solidFill>
              <a:prstDash val="solid"/>
              <a:round/>
            </a:ln>
          </a:bottom>
          <a:insideH>
            <a:ln w="12700" cap="flat">
              <a:solidFill>
                <a:srgbClr val="F3D94E"/>
              </a:solidFill>
              <a:prstDash val="solid"/>
              <a:round/>
            </a:ln>
          </a:insideH>
          <a:insideV>
            <a:ln w="12700" cap="flat">
              <a:solidFill>
                <a:srgbClr val="F3D94E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D9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8" name="Rectangle 7"/>
          <p:cNvGrpSpPr/>
          <p:nvPr/>
        </p:nvGrpSpPr>
        <p:grpSpPr>
          <a:xfrm>
            <a:off x="1524000" y="3207223"/>
            <a:ext cx="9144000" cy="2994665"/>
            <a:chOff x="0" y="-1"/>
            <a:chExt cx="9144000" cy="2994663"/>
          </a:xfrm>
        </p:grpSpPr>
        <p:sp>
          <p:nvSpPr>
            <p:cNvPr id="96" name="Rectangle"/>
            <p:cNvSpPr/>
            <p:nvPr/>
          </p:nvSpPr>
          <p:spPr>
            <a:xfrm>
              <a:off x="0" y="-2"/>
              <a:ext cx="9144000" cy="299466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Call , bind &amp; Apply in JavaScript"/>
            <p:cNvSpPr txBox="1"/>
            <p:nvPr/>
          </p:nvSpPr>
          <p:spPr>
            <a:xfrm>
              <a:off x="45718" y="502706"/>
              <a:ext cx="9052563" cy="19892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Call , bind &amp; Apply in JavaScript</a:t>
              </a:r>
            </a:p>
          </p:txBody>
        </p:sp>
      </p:grpSp>
      <p:grpSp>
        <p:nvGrpSpPr>
          <p:cNvPr id="101" name="Rectangle 4"/>
          <p:cNvGrpSpPr/>
          <p:nvPr/>
        </p:nvGrpSpPr>
        <p:grpSpPr>
          <a:xfrm>
            <a:off x="4133850" y="2740922"/>
            <a:ext cx="3924300" cy="947845"/>
            <a:chOff x="0" y="0"/>
            <a:chExt cx="3924300" cy="947844"/>
          </a:xfrm>
        </p:grpSpPr>
        <p:sp>
          <p:nvSpPr>
            <p:cNvPr id="99" name="Rectangle"/>
            <p:cNvSpPr/>
            <p:nvPr/>
          </p:nvSpPr>
          <p:spPr>
            <a:xfrm>
              <a:off x="0" y="108957"/>
              <a:ext cx="3924300" cy="729935"/>
            </a:xfrm>
            <a:prstGeom prst="rect">
              <a:avLst/>
            </a:prstGeom>
            <a:solidFill>
              <a:srgbClr val="F3D94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S dev 101"/>
            <p:cNvSpPr txBox="1"/>
            <p:nvPr/>
          </p:nvSpPr>
          <p:spPr>
            <a:xfrm>
              <a:off x="45718" y="-1"/>
              <a:ext cx="3832863" cy="9478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6600"/>
              </a:lvl1pPr>
            </a:lstStyle>
            <a:p>
              <a:pPr/>
              <a:r>
                <a:t>FS dev 101</a:t>
              </a:r>
            </a:p>
          </p:txBody>
        </p:sp>
      </p:grpSp>
      <p:sp>
        <p:nvSpPr>
          <p:cNvPr id="102" name="Rectangle 9"/>
          <p:cNvSpPr txBox="1"/>
          <p:nvPr/>
        </p:nvSpPr>
        <p:spPr>
          <a:xfrm>
            <a:off x="3034655" y="-6762067"/>
            <a:ext cx="6363720" cy="1650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b="1" sz="23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ind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Bind</a:t>
            </a:r>
          </a:p>
        </p:txBody>
      </p:sp>
      <p:pic>
        <p:nvPicPr>
          <p:cNvPr id="151" name="maxresdefault.jpg" descr="maxresdefault.jpg"/>
          <p:cNvPicPr>
            <a:picLocks noChangeAspect="1"/>
          </p:cNvPicPr>
          <p:nvPr/>
        </p:nvPicPr>
        <p:blipFill>
          <a:blip r:embed="rId3">
            <a:extLst/>
          </a:blip>
          <a:srcRect l="44863" t="0" r="0" b="12512"/>
          <a:stretch>
            <a:fillRect/>
          </a:stretch>
        </p:blipFill>
        <p:spPr>
          <a:xfrm>
            <a:off x="3163747" y="1580014"/>
            <a:ext cx="5864680" cy="5234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all Apply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Call Apply </a:t>
            </a:r>
          </a:p>
        </p:txBody>
      </p:sp>
      <p:sp>
        <p:nvSpPr>
          <p:cNvPr id="155" name="// An object can be passed as the first argument to call or apply and this will be bound to it.…"/>
          <p:cNvSpPr txBox="1"/>
          <p:nvPr>
            <p:ph type="body" idx="1"/>
          </p:nvPr>
        </p:nvSpPr>
        <p:spPr>
          <a:xfrm>
            <a:off x="838199" y="1294655"/>
            <a:ext cx="10993539" cy="5483227"/>
          </a:xfrm>
          <a:prstGeom prst="rect">
            <a:avLst/>
          </a:prstGeom>
        </p:spPr>
        <p:txBody>
          <a:bodyPr/>
          <a:lstStyle/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// An object can be passed as the first argument to call or apply and this will be bound to it.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var obj = {a: 'Custom'};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// This property is set on the global object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var a = 'Global';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function whatsThis() {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  return this.a;  // The value of this is dependent on how the function is called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}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whatsThis();          // 'Global'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whatsThis.call(obj);  // 'Custom'</a:t>
            </a:r>
          </a:p>
          <a:p>
            <a:pPr marL="0" indent="0" defTabSz="502919">
              <a:spcBef>
                <a:spcPts val="500"/>
              </a:spcBef>
              <a:buSzTx/>
              <a:buNone/>
              <a:defRPr sz="2000"/>
            </a:pPr>
            <a:r>
              <a:t>whatsThis.apply(obj); // 'Custom'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yntax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Syntax</a:t>
            </a:r>
          </a:p>
        </p:txBody>
      </p:sp>
      <p:sp>
        <p:nvSpPr>
          <p:cNvPr id="159" name="call(thisArg, arg1, arg2, ...)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    call(thisArg, arg1, arg2, ...)</a:t>
            </a:r>
          </a:p>
          <a:p>
            <a:pPr/>
            <a:r>
              <a:t>    apply(thisArg, argsArray)</a:t>
            </a:r>
          </a:p>
          <a:p>
            <a:pPr/>
            <a:r>
              <a:t>    bind(thisArg[, arg1[, arg2[, ...]]])</a:t>
            </a:r>
          </a:p>
        </p:txBody>
      </p:sp>
      <p:sp>
        <p:nvSpPr>
          <p:cNvPr id="160" name="https://stackoverflow.com/questions/15455009/javascript-call-apply-vs-bind"/>
          <p:cNvSpPr txBox="1"/>
          <p:nvPr/>
        </p:nvSpPr>
        <p:spPr>
          <a:xfrm>
            <a:off x="1785968" y="4126851"/>
            <a:ext cx="719766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https://stackoverflow.com/questions/15455009/javascript-call-apply-vs-bind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ctangle 3"/>
          <p:cNvSpPr txBox="1"/>
          <p:nvPr/>
        </p:nvSpPr>
        <p:spPr>
          <a:xfrm>
            <a:off x="991650" y="819825"/>
            <a:ext cx="9399404" cy="3899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/>
            </a:pPr>
            <a:r>
              <a:t>const john = {</a:t>
            </a:r>
          </a:p>
          <a:p>
            <a:pPr>
              <a:defRPr sz="2800"/>
            </a:pPr>
            <a:r>
              <a:t>  name: 'John',</a:t>
            </a:r>
          </a:p>
          <a:p>
            <a:pPr>
              <a:defRPr sz="2800"/>
            </a:pPr>
            <a:r>
              <a:t>  age: 24,</a:t>
            </a:r>
          </a:p>
          <a:p>
            <a:pPr>
              <a:defRPr sz="2800"/>
            </a:pPr>
            <a:r>
              <a:t>};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function greeting() {</a:t>
            </a:r>
          </a:p>
          <a:p>
            <a:pPr>
              <a:defRPr sz="2800"/>
            </a:pPr>
            <a:r>
              <a:t>  console.log(`Hi, I am ${this.name} and I am ${this.age} years old`);</a:t>
            </a:r>
          </a:p>
          <a:p>
            <a:pPr>
              <a:defRPr sz="2800"/>
            </a:pPr>
            <a:r>
              <a:t>}</a:t>
            </a:r>
          </a:p>
        </p:txBody>
      </p:sp>
      <p:sp>
        <p:nvSpPr>
          <p:cNvPr id="164" name="Rectangle 4"/>
          <p:cNvSpPr/>
          <p:nvPr/>
        </p:nvSpPr>
        <p:spPr>
          <a:xfrm>
            <a:off x="2997200" y="4862493"/>
            <a:ext cx="12192000" cy="876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/>
            </a:pPr>
            <a:r>
              <a:t>const greetingJohn = greeting.bind(john);</a:t>
            </a:r>
          </a:p>
          <a:p>
            <a:pPr>
              <a:defRPr sz="2800"/>
            </a:pPr>
            <a:r>
              <a:t>greetingJohn();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4722" y="885496"/>
            <a:ext cx="5622481" cy="5087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ap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72" name="Call invokes the function and allows you to pass in arguments one by one.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Call invokes the function and allows you to pass in arguments one by one.</a:t>
            </a:r>
          </a:p>
          <a:p>
            <a:pPr/>
            <a:r>
              <a:t>Apply invokes the function and allows you to pass in arguments as an array.</a:t>
            </a:r>
          </a:p>
          <a:p>
            <a:pPr/>
            <a:r>
              <a:t>Call and apply are pretty interchangeable</a:t>
            </a:r>
          </a:p>
          <a:p>
            <a:pPr/>
            <a:r>
              <a:t>Bind returns a new function, allowing you to pass in a this array and any number of arguments.</a:t>
            </a:r>
          </a:p>
          <a:p>
            <a:pPr lvl="1" marL="685800" indent="-228600"/>
            <a:r>
              <a:t>Function Currying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76" name="var func = function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func = function() {</a:t>
            </a:r>
          </a:p>
          <a:p>
            <a:pPr marL="0" indent="0">
              <a:buSzTx/>
              <a:buNone/>
            </a:pPr>
            <a:r>
              <a:t>    console.log(this)</a:t>
            </a:r>
          </a:p>
          <a:p>
            <a:pPr marL="0" indent="0">
              <a:buSzTx/>
              <a:buNone/>
            </a:pPr>
            <a:r>
              <a:t>}.bind(1);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func();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80" name="var func = function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func = function() {</a:t>
            </a:r>
          </a:p>
          <a:p>
            <a:pPr marL="0" indent="0">
              <a:buSzTx/>
              <a:buNone/>
            </a:pPr>
            <a:r>
              <a:t>    console.log(this)</a:t>
            </a:r>
          </a:p>
          <a:p>
            <a:pPr marL="0" indent="0">
              <a:buSzTx/>
              <a:buNone/>
            </a:pPr>
            <a:r>
              <a:t>}.bind(1);</a:t>
            </a:r>
          </a:p>
          <a:p>
            <a:pPr marL="0" indent="0">
              <a:buSzTx/>
              <a:buNone/>
            </a:pPr>
            <a:r>
              <a:t> </a:t>
            </a:r>
          </a:p>
          <a:p>
            <a:pPr marL="0" indent="0">
              <a:buSzTx/>
              <a:buNone/>
            </a:pPr>
            <a:r>
              <a:t> var obj = {</a:t>
            </a:r>
          </a:p>
          <a:p>
            <a:pPr marL="0" indent="0">
              <a:buSzTx/>
              <a:buNone/>
            </a:pPr>
            <a:r>
              <a:t>    callFun : func</a:t>
            </a:r>
          </a:p>
          <a:p>
            <a:pPr marL="0" indent="0">
              <a:buSzTx/>
              <a:buNone/>
            </a:pPr>
            <a:r>
              <a:t> }</a:t>
            </a:r>
          </a:p>
          <a:p>
            <a:pPr marL="0" indent="0">
              <a:buSzTx/>
              <a:buNone/>
            </a:pPr>
            <a:r>
              <a:t>obj.callFun.func();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84" name="function checkFun(a, b, c)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function checkFun(a, b, c){</a:t>
            </a:r>
          </a:p>
          <a:p>
            <a:pPr marL="0" indent="0">
              <a:buSzTx/>
              <a:buNone/>
            </a:pPr>
            <a:r>
              <a:t>    console.log(this);</a:t>
            </a:r>
          </a:p>
          <a:p>
            <a:pPr marL="0" indent="0">
              <a:buSzTx/>
              <a:buNone/>
            </a:pPr>
            <a:r>
              <a:t>    console.log(a);</a:t>
            </a:r>
          </a:p>
          <a:p>
            <a:pPr marL="0" indent="0">
              <a:buSzTx/>
              <a:buNone/>
            </a:pPr>
            <a:r>
              <a:t>    console.log(b);</a:t>
            </a:r>
          </a:p>
          <a:p>
            <a:pPr marL="0" indent="0">
              <a:buSzTx/>
              <a:buNone/>
            </a:pPr>
            <a:r>
              <a:t>    console.log(c);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  <a:r>
              <a:t>checkFun.call(1,2,3,4);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88" name="function checkFun(a, b, c)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function checkFun(a, b, c){</a:t>
            </a:r>
          </a:p>
          <a:p>
            <a:pPr marL="0" indent="0">
              <a:buSzTx/>
              <a:buNone/>
            </a:pPr>
            <a:r>
              <a:t>    console.log(this);</a:t>
            </a:r>
          </a:p>
          <a:p>
            <a:pPr marL="0" indent="0">
              <a:buSzTx/>
              <a:buNone/>
            </a:pPr>
            <a:r>
              <a:t>    console.log(a);</a:t>
            </a:r>
          </a:p>
          <a:p>
            <a:pPr marL="0" indent="0">
              <a:buSzTx/>
              <a:buNone/>
            </a:pPr>
            <a:r>
              <a:t>    console.log(b);</a:t>
            </a:r>
          </a:p>
          <a:p>
            <a:pPr marL="0" indent="0">
              <a:buSzTx/>
              <a:buNone/>
            </a:pPr>
            <a:r>
              <a:t>    console.log(c);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  <a:r>
              <a:t>checkFun.apply(1,[2,3,4]);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hi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this </a:t>
            </a:r>
          </a:p>
        </p:txBody>
      </p:sp>
      <p:sp>
        <p:nvSpPr>
          <p:cNvPr id="106" name="const test =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const test = {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prop: 42,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func: function() {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return this.prop;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},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};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console.log(test.func());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// expected output: 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92" name="function sumOfNumbers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function sumOfNumbers() {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var total = 0;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for(var i = 0; i &lt; arguments.length; i++){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    total += arguments[i];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}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return total;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}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var sum = sumOfNumbers(1,2,3);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console.log(sum);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196" name="function sumOfNumbers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function sumOfNumbers() {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var total = 0;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for(var i = 0; i &lt; arguments.length; i++){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    total += arguments[i];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}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return total;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}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var sum = sumOfNumbers.call(null,1,2,3);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console.log(sum);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00" name="var total = 0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var total = 0;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for(var i = 0; i &lt; arguments.length; i++){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    total += arguments[i];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}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    return total;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}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var numbers = [1,2,3];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var sum = sumOfNumbers.apply(null, numbers);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console.log(sum);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04" name="function updateZipCode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function updateZipCode() {</a:t>
            </a:r>
          </a:p>
          <a:p>
            <a:pPr marL="0" indent="0">
              <a:buSzTx/>
              <a:buNone/>
            </a:pPr>
            <a:r>
              <a:t>    console.log(this)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  <a:r>
              <a:t>updateZipCode.call(1);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08" name="var updateZipCode = function 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updateZipCode = function () {</a:t>
            </a:r>
          </a:p>
          <a:p>
            <a:pPr marL="0" indent="0">
              <a:buSzTx/>
              <a:buNone/>
            </a:pPr>
            <a:r>
              <a:t>    console.log(this);</a:t>
            </a:r>
          </a:p>
          <a:p>
            <a:pPr marL="0" indent="0">
              <a:buSzTx/>
              <a:buNone/>
            </a:pPr>
            <a:r>
              <a:t>};</a:t>
            </a:r>
          </a:p>
          <a:p>
            <a:pPr marL="0" indent="0">
              <a:buSzTx/>
              <a:buNone/>
            </a:pPr>
            <a:r>
              <a:t>updateZipCode.call({ zip: '11787'});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12" name="var updateZipCode = function (newZip, country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var updateZipCode = function (newZip, country) {</a:t>
            </a:r>
          </a:p>
          <a:p>
            <a:pPr marL="0" indent="0">
              <a:buSzTx/>
              <a:buNone/>
            </a:pPr>
            <a:r>
              <a:t>    console.log(newZip + ' ' + country);</a:t>
            </a:r>
          </a:p>
          <a:p>
            <a:pPr marL="0" indent="0">
              <a:buSzTx/>
              <a:buNone/>
            </a:pPr>
            <a:r>
              <a:t>};</a:t>
            </a:r>
          </a:p>
          <a:p>
            <a:pPr marL="0" indent="0">
              <a:buSzTx/>
              <a:buNone/>
            </a:pPr>
            <a:r>
              <a:t>var zipCode = {</a:t>
            </a:r>
          </a:p>
          <a:p>
            <a:pPr marL="0" indent="0">
              <a:buSzTx/>
              <a:buNone/>
            </a:pPr>
            <a:r>
              <a:t>    zip: '11787'</a:t>
            </a:r>
          </a:p>
          <a:p>
            <a:pPr marL="0" indent="0">
              <a:buSzTx/>
              <a:buNone/>
            </a:pPr>
            <a:r>
              <a:t>};</a:t>
            </a:r>
          </a:p>
          <a:p>
            <a:pPr marL="0" indent="0">
              <a:buSzTx/>
              <a:buNone/>
            </a:pPr>
            <a:r>
              <a:t>updateZipCode.call(zipCode, '11888', 'us');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16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"use strict";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var zipcode =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checkZipcode : function()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console.log(this);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function updateZipCode()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    console.log(this);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}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updateZipCode.call(this);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}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zipcode.checkZipcode();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20" name="&quot;use strict&quot;;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"use strict";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var zipcode =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checkZipcode : function()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console.log(this);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var updateZipCode = function()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    console.log(this);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}.bind(this);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    updateZipCode();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  }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zipcode.checkZipcode();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asks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Tasks </a:t>
            </a:r>
          </a:p>
        </p:txBody>
      </p:sp>
      <p:sp>
        <p:nvSpPr>
          <p:cNvPr id="224" name="&quot;use strict&quot;;…"/>
          <p:cNvSpPr txBox="1"/>
          <p:nvPr>
            <p:ph type="body" idx="1"/>
          </p:nvPr>
        </p:nvSpPr>
        <p:spPr>
          <a:xfrm>
            <a:off x="838200" y="1825624"/>
            <a:ext cx="10515600" cy="4809880"/>
          </a:xfrm>
          <a:prstGeom prst="rect">
            <a:avLst/>
          </a:prstGeom>
        </p:spPr>
        <p:txBody>
          <a:bodyPr/>
          <a:lstStyle/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"use strict";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var person = {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    name : "Jack",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    prop : {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        name : "Daniel",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        getName : function() {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            return this.name;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        }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    }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}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var name = person.prop.getName.bind(person);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console.log(name());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var  name = person.prop.getName();</a:t>
            </a:r>
          </a:p>
          <a:p>
            <a:pPr marL="0" indent="0" defTabSz="512062">
              <a:spcBef>
                <a:spcPts val="500"/>
              </a:spcBef>
              <a:buSzTx/>
              <a:buNone/>
              <a:defRPr sz="1500"/>
            </a:pPr>
            <a:r>
              <a:t>console.log(name);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1"/>
          <p:cNvSpPr txBox="1"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Execution con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Execution context </a:t>
            </a:r>
          </a:p>
        </p:txBody>
      </p:sp>
      <p:sp>
        <p:nvSpPr>
          <p:cNvPr id="110" name="Global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Global </a:t>
            </a:r>
          </a:p>
          <a:p>
            <a:pPr lvl="1" marL="685800" indent="-228600"/>
            <a:r>
              <a:t>Function —&gt; strict or non strict</a:t>
            </a:r>
          </a:p>
          <a:p>
            <a:pPr/>
            <a:r>
              <a:t>Object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Global Con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Global Context</a:t>
            </a:r>
          </a:p>
        </p:txBody>
      </p:sp>
      <p:sp>
        <p:nvSpPr>
          <p:cNvPr id="114" name="// In web browsers, the window object is also the global object: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// In web browsers, the window object is also the global object: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console.log(this === window); // true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a = 3;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console.log(window.a); // 3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this.b = "GUVI";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console.log(window.b)  // "GUVI"</a:t>
            </a:r>
          </a:p>
          <a:p>
            <a:pPr marL="0" indent="0" defTabSz="841247">
              <a:spcBef>
                <a:spcPts val="900"/>
              </a:spcBef>
              <a:buSzTx/>
              <a:buNone/>
              <a:defRPr sz="2500"/>
            </a:pPr>
            <a:r>
              <a:t>console.log(b)         // “GUVI"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Default - Non-Stric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Default - Non-Strict </a:t>
            </a:r>
          </a:p>
        </p:txBody>
      </p:sp>
      <p:sp>
        <p:nvSpPr>
          <p:cNvPr id="118" name="function f1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function f1() {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  return this;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}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// In a browser: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f1() === window; // true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// In Node:</a:t>
            </a:r>
          </a:p>
          <a:p>
            <a:pPr marL="0" indent="0" defTabSz="694944">
              <a:spcBef>
                <a:spcPts val="700"/>
              </a:spcBef>
              <a:buSzTx/>
              <a:buNone/>
              <a:defRPr sz="2100"/>
            </a:pPr>
            <a:r>
              <a:t>f1() === global; //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trict Mode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Strict Mode</a:t>
            </a:r>
          </a:p>
        </p:txBody>
      </p:sp>
      <p:sp>
        <p:nvSpPr>
          <p:cNvPr id="122" name="function f2() {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function f2() {</a:t>
            </a:r>
          </a:p>
          <a:p>
            <a:pPr marL="0" indent="0">
              <a:buSzTx/>
              <a:buNone/>
            </a:pPr>
            <a:r>
              <a:t>  'use strict'; // see strict mode</a:t>
            </a:r>
          </a:p>
          <a:p>
            <a:pPr marL="0" indent="0">
              <a:buSzTx/>
              <a:buNone/>
            </a:pPr>
            <a:r>
              <a:t>  return this;</a:t>
            </a:r>
          </a:p>
          <a:p>
            <a:pPr marL="0" indent="0">
              <a:buSzTx/>
              <a:buNone/>
            </a:pPr>
            <a:r>
              <a:t>}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f2() === undefined; //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this</a:t>
            </a:r>
          </a:p>
        </p:txBody>
      </p:sp>
      <p:grpSp>
        <p:nvGrpSpPr>
          <p:cNvPr id="128" name="Rectangle 3"/>
          <p:cNvGrpSpPr/>
          <p:nvPr/>
        </p:nvGrpSpPr>
        <p:grpSpPr>
          <a:xfrm>
            <a:off x="428033" y="2291153"/>
            <a:ext cx="5026614" cy="2238091"/>
            <a:chOff x="0" y="0"/>
            <a:chExt cx="5026612" cy="2238089"/>
          </a:xfrm>
        </p:grpSpPr>
        <p:sp>
          <p:nvSpPr>
            <p:cNvPr id="126" name="Rectangle 3"/>
            <p:cNvSpPr txBox="1"/>
            <p:nvPr/>
          </p:nvSpPr>
          <p:spPr>
            <a:xfrm>
              <a:off x="38099" y="38100"/>
              <a:ext cx="4950414" cy="2085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const person = {</a:t>
              </a:r>
            </a:p>
            <a:p>
              <a:pPr/>
              <a:r>
                <a:t>  firstName: 'John',</a:t>
              </a:r>
            </a:p>
            <a:p>
              <a:pPr/>
              <a:r>
                <a:t>  lastName: 'Doe',</a:t>
              </a:r>
            </a:p>
            <a:p>
              <a:pPr/>
              <a:r>
                <a:t>  printName: function() {</a:t>
              </a:r>
            </a:p>
            <a:p>
              <a:pPr/>
              <a:r>
                <a:t>    console.log(this.firstName + ' ' + this.lastName);</a:t>
              </a:r>
            </a:p>
            <a:p>
              <a:pPr/>
              <a:r>
                <a:t>  }</a:t>
              </a:r>
            </a:p>
            <a:p>
              <a:pPr/>
              <a:r>
                <a:t>};</a:t>
              </a:r>
            </a:p>
          </p:txBody>
        </p:sp>
        <p:pic>
          <p:nvPicPr>
            <p:cNvPr id="127" name="Rectangle 3 const person = {&#10;  firstName: 'John',&#10;  lastName: 'Doe',&#10;  printName: function() {&#10;    console.log(this.firstName + ' ' + this.lastName);&#10;  }&#10;};" descr="Rectangle 3 const person = {  firstName: 'John',  lastName: 'Doe',  printName: function() {    console.log(this.firstName + ' ' + this.lastName);  }};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5026614" cy="22380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9" name="Rectangle 4"/>
          <p:cNvSpPr txBox="1"/>
          <p:nvPr/>
        </p:nvSpPr>
        <p:spPr>
          <a:xfrm>
            <a:off x="466132" y="4999148"/>
            <a:ext cx="2001586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person.printName();</a:t>
            </a:r>
          </a:p>
        </p:txBody>
      </p:sp>
      <p:sp>
        <p:nvSpPr>
          <p:cNvPr id="130" name="Rectangle 5"/>
          <p:cNvSpPr txBox="1"/>
          <p:nvPr/>
        </p:nvSpPr>
        <p:spPr>
          <a:xfrm>
            <a:off x="557892" y="5822380"/>
            <a:ext cx="964403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John Doe</a:t>
            </a:r>
          </a:p>
        </p:txBody>
      </p:sp>
      <p:sp>
        <p:nvSpPr>
          <p:cNvPr id="131" name="Rectangle 6"/>
          <p:cNvSpPr txBox="1"/>
          <p:nvPr/>
        </p:nvSpPr>
        <p:spPr>
          <a:xfrm>
            <a:off x="8173718" y="3443941"/>
            <a:ext cx="6004563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var printFullName = person.printName;</a:t>
            </a:r>
          </a:p>
          <a:p>
            <a:pPr/>
            <a:r>
              <a:t>printFullName();</a:t>
            </a:r>
          </a:p>
        </p:txBody>
      </p:sp>
      <p:sp>
        <p:nvSpPr>
          <p:cNvPr id="132" name="Rectangle 7"/>
          <p:cNvSpPr txBox="1"/>
          <p:nvPr/>
        </p:nvSpPr>
        <p:spPr>
          <a:xfrm>
            <a:off x="8312346" y="4476180"/>
            <a:ext cx="205226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undefined undefined</a:t>
            </a:r>
          </a:p>
        </p:txBody>
      </p:sp>
      <p:sp>
        <p:nvSpPr>
          <p:cNvPr id="133" name="printName: function() {…"/>
          <p:cNvSpPr txBox="1"/>
          <p:nvPr/>
        </p:nvSpPr>
        <p:spPr>
          <a:xfrm>
            <a:off x="8646263" y="1389205"/>
            <a:ext cx="3462498" cy="1514187"/>
          </a:xfrm>
          <a:prstGeom prst="rect">
            <a:avLst/>
          </a:prstGeom>
          <a:ln w="12700">
            <a:solidFill>
              <a:schemeClr val="accent1"/>
            </a:solidFill>
            <a:custDash>
              <a:ds d="600000" sp="6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printName: function() {</a:t>
            </a:r>
          </a:p>
          <a:p>
            <a:pPr/>
            <a:r>
              <a:t>    console.log(this.firstName + ' ' + this.lastName);</a:t>
            </a:r>
          </a:p>
          <a:p>
            <a:pPr/>
            <a:r>
              <a:t>  }</a:t>
            </a:r>
          </a:p>
          <a:p>
            <a:pPr/>
            <a:r>
              <a:t>};</a:t>
            </a:r>
          </a:p>
        </p:txBody>
      </p:sp>
      <p:sp>
        <p:nvSpPr>
          <p:cNvPr id="134" name="printFullName"/>
          <p:cNvSpPr txBox="1"/>
          <p:nvPr/>
        </p:nvSpPr>
        <p:spPr>
          <a:xfrm>
            <a:off x="9290378" y="633556"/>
            <a:ext cx="1434439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printFullName</a:t>
            </a:r>
          </a:p>
        </p:txBody>
      </p:sp>
      <p:pic>
        <p:nvPicPr>
          <p:cNvPr id="135" name="Line Line" descr="Line Lin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353116">
            <a:off x="4842169" y="2583880"/>
            <a:ext cx="3802483" cy="45790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ine"/>
          <p:cNvSpPr/>
          <p:nvPr/>
        </p:nvSpPr>
        <p:spPr>
          <a:xfrm>
            <a:off x="9602327" y="982329"/>
            <a:ext cx="2" cy="333089"/>
          </a:xfrm>
          <a:prstGeom prst="line">
            <a:avLst/>
          </a:prstGeom>
          <a:ln w="12700">
            <a:solidFill>
              <a:schemeClr val="accent1"/>
            </a:solidFill>
            <a:custDash>
              <a:ds d="600000" sp="6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7" name="Connection Line" descr="Connection L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52297" y="2570571"/>
            <a:ext cx="1035310" cy="87772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his —&gt; A property of an execution context"/>
          <p:cNvSpPr txBox="1"/>
          <p:nvPr/>
        </p:nvSpPr>
        <p:spPr>
          <a:xfrm>
            <a:off x="3148640" y="5917804"/>
            <a:ext cx="6825217" cy="48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3000"/>
            </a:lvl1pPr>
          </a:lstStyle>
          <a:p>
            <a:pPr/>
            <a:r>
              <a:t>this —&gt; A property of an execution context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Call , Apply Bind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call() and apply() were introduced in ECMAScript 3 </a:t>
            </a:r>
          </a:p>
          <a:p>
            <a:pPr/>
            <a:r>
              <a:t>bind() was added as part of ECMAScript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54;p13" descr="Google Shape;5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o3NQagY6IDiW5qqrHp6l9CgJy0N9GMhhKW711QZkX64Sb1yJUlnhS--Xfa3skWZRO_hpwY6CvHfzhtL9Df2xQFyiGVxm5L4H6Lyc6pfjhnAHLy9RRA3_6wSrlAdysIHPWg=s412.jpg" descr="o3NQagY6IDiW5qqrHp6l9CgJy0N9GMhhKW711QZkX64Sb1yJUlnhS--Xfa3skWZRO_hpwY6CvHfzhtL9Df2xQFyiGVxm5L4H6Lyc6pfjhnAHLy9RRA3_6wSrlAdysIHPWg=s412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756"/>
          <a:stretch>
            <a:fillRect/>
          </a:stretch>
        </p:blipFill>
        <p:spPr>
          <a:xfrm>
            <a:off x="50288" y="1422106"/>
            <a:ext cx="8028797" cy="4260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maxresdefault.jpg" descr="maxresdefault.jpg"/>
          <p:cNvPicPr>
            <a:picLocks noChangeAspect="1"/>
          </p:cNvPicPr>
          <p:nvPr/>
        </p:nvPicPr>
        <p:blipFill>
          <a:blip r:embed="rId4">
            <a:extLst/>
          </a:blip>
          <a:srcRect l="35716" t="18896" r="16862" b="2167"/>
          <a:stretch>
            <a:fillRect/>
          </a:stretch>
        </p:blipFill>
        <p:spPr>
          <a:xfrm>
            <a:off x="8270329" y="3359189"/>
            <a:ext cx="3561359" cy="333454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all and Apply"/>
          <p:cNvSpPr txBox="1"/>
          <p:nvPr/>
        </p:nvSpPr>
        <p:spPr>
          <a:xfrm>
            <a:off x="531129" y="599787"/>
            <a:ext cx="3325425" cy="65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Call and Apply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3D94E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D94E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