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72"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89187"/>
            <a:ext cx="8825658" cy="3090042"/>
          </a:xfrm>
        </p:spPr>
        <p:txBody>
          <a:bodyPr/>
          <a:lstStyle/>
          <a:p>
            <a:r>
              <a:rPr lang="en-GB" sz="4000" b="1" dirty="0" smtClean="0">
                <a:latin typeface="Arial" panose="020B0604020202020204" pitchFamily="34" charset="0"/>
                <a:cs typeface="Arial" panose="020B0604020202020204" pitchFamily="34" charset="0"/>
              </a:rPr>
              <a:t>FITNESS TRACKER SYSTEM</a:t>
            </a:r>
            <a:r>
              <a:rPr lang="en-GB" sz="4000" dirty="0" smtClean="0"/>
              <a:t/>
            </a:r>
            <a:br>
              <a:rPr lang="en-GB" sz="4000" dirty="0" smtClean="0"/>
            </a:br>
            <a:r>
              <a:rPr lang="en-GB" sz="4000" dirty="0" smtClean="0"/>
              <a:t> </a:t>
            </a:r>
            <a:r>
              <a:rPr lang="en-GB" sz="4000" dirty="0"/>
              <a:t/>
            </a:r>
            <a:br>
              <a:rPr lang="en-GB" sz="4000" dirty="0"/>
            </a:br>
            <a:endParaRPr lang="en-GB" sz="4000" dirty="0"/>
          </a:p>
        </p:txBody>
      </p:sp>
      <p:sp>
        <p:nvSpPr>
          <p:cNvPr id="3" name="Subtitle 2"/>
          <p:cNvSpPr>
            <a:spLocks noGrp="1"/>
          </p:cNvSpPr>
          <p:nvPr>
            <p:ph type="subTitle" idx="1"/>
          </p:nvPr>
        </p:nvSpPr>
        <p:spPr>
          <a:xfrm>
            <a:off x="1154955" y="2822028"/>
            <a:ext cx="10227748" cy="3279227"/>
          </a:xfrm>
        </p:spPr>
        <p:txBody>
          <a:bodyPr>
            <a:normAutofit lnSpcReduction="10000"/>
          </a:bodyPr>
          <a:lstStyle/>
          <a:p>
            <a:r>
              <a:rPr lang="en-GB" dirty="0" smtClean="0"/>
              <a:t>NAME: PALLA BHARATH KUMAR</a:t>
            </a:r>
          </a:p>
          <a:p>
            <a:r>
              <a:rPr lang="en-GB" dirty="0" smtClean="0"/>
              <a:t>Intern Id: MST03-0089 </a:t>
            </a:r>
          </a:p>
          <a:p>
            <a:r>
              <a:rPr lang="en-GB" dirty="0" smtClean="0"/>
              <a:t>Domain: data science training</a:t>
            </a:r>
          </a:p>
          <a:p>
            <a:r>
              <a:rPr lang="en-GB" dirty="0" smtClean="0"/>
              <a:t>META SCIFOR TECHNOLOGIES</a:t>
            </a:r>
            <a:endParaRPr lang="en-GB" dirty="0"/>
          </a:p>
          <a:p>
            <a:r>
              <a:rPr lang="en-GB" dirty="0" smtClean="0"/>
              <a:t>                                    </a:t>
            </a:r>
          </a:p>
          <a:p>
            <a:endParaRPr lang="en-GB" dirty="0" smtClean="0"/>
          </a:p>
          <a:p>
            <a:r>
              <a:rPr lang="en-GB" dirty="0"/>
              <a:t> </a:t>
            </a:r>
            <a:r>
              <a:rPr lang="en-GB" dirty="0" smtClean="0"/>
              <a:t>                                                                                           UNDER THE GUIDANCE OF</a:t>
            </a:r>
          </a:p>
          <a:p>
            <a:r>
              <a:rPr lang="en-GB" dirty="0"/>
              <a:t> </a:t>
            </a:r>
            <a:r>
              <a:rPr lang="en-GB" dirty="0" smtClean="0"/>
              <a:t>                                                                                                        UROOJ KHAN</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320814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824" y="130630"/>
            <a:ext cx="10032274" cy="231212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275" y="2690881"/>
            <a:ext cx="4859383" cy="3775686"/>
          </a:xfrm>
          <a:prstGeom prst="rect">
            <a:avLst/>
          </a:prstGeom>
        </p:spPr>
      </p:pic>
    </p:spTree>
    <p:extLst>
      <p:ext uri="{BB962C8B-B14F-4D97-AF65-F5344CB8AC3E}">
        <p14:creationId xmlns:p14="http://schemas.microsoft.com/office/powerpoint/2010/main" val="391256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062" y="112669"/>
            <a:ext cx="8040687" cy="27730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1051061" y="3023668"/>
            <a:ext cx="4788035" cy="3633019"/>
          </a:xfrm>
          <a:prstGeom prst="rect">
            <a:avLst/>
          </a:prstGeom>
        </p:spPr>
      </p:pic>
    </p:spTree>
    <p:extLst>
      <p:ext uri="{BB962C8B-B14F-4D97-AF65-F5344CB8AC3E}">
        <p14:creationId xmlns:p14="http://schemas.microsoft.com/office/powerpoint/2010/main" val="2115314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704" y="65316"/>
            <a:ext cx="11234056" cy="6701244"/>
          </a:xfrm>
        </p:spPr>
        <p:txBody>
          <a:bodyPr>
            <a:normAutofit/>
          </a:bodyPr>
          <a:lstStyle/>
          <a:p>
            <a:pPr marL="0" indent="0">
              <a:buNone/>
            </a:pPr>
            <a:r>
              <a:rPr lang="en-GB" sz="1400" b="1" dirty="0"/>
              <a:t>Dataset Splitting</a:t>
            </a:r>
            <a:endParaRPr lang="en-GB" sz="1400" dirty="0"/>
          </a:p>
          <a:p>
            <a:r>
              <a:rPr lang="en-GB" sz="1400" dirty="0"/>
              <a:t>Split the dataset into training and testing subsets to evaluate machine learning models effectively.</a:t>
            </a:r>
          </a:p>
          <a:p>
            <a:r>
              <a:rPr lang="en-GB" sz="1400" dirty="0"/>
              <a:t>Identify Features and Target</a:t>
            </a:r>
          </a:p>
          <a:p>
            <a:r>
              <a:rPr lang="en-GB" sz="1400" dirty="0"/>
              <a:t>Separate the independent variables (features) from the dependent variable (target</a:t>
            </a:r>
            <a:r>
              <a:rPr lang="en-GB" sz="1400" dirty="0" smtClean="0"/>
              <a:t>) </a:t>
            </a:r>
            <a:endParaRPr lang="en-GB" sz="1400" dirty="0"/>
          </a:p>
          <a:p>
            <a:pPr marL="0" indent="0">
              <a:buNone/>
            </a:pPr>
            <a:r>
              <a:rPr lang="en-GB" sz="1400" dirty="0" smtClean="0"/>
              <a:t>               </a:t>
            </a:r>
            <a:r>
              <a:rPr lang="en-GB" sz="1400" dirty="0" smtClean="0">
                <a:solidFill>
                  <a:srgbClr val="00B0F0"/>
                </a:solidFill>
              </a:rPr>
              <a:t># </a:t>
            </a:r>
            <a:r>
              <a:rPr lang="en-GB" sz="1400" dirty="0">
                <a:solidFill>
                  <a:srgbClr val="00B0F0"/>
                </a:solidFill>
              </a:rPr>
              <a:t>Define features (X) and target (y)</a:t>
            </a:r>
          </a:p>
          <a:p>
            <a:pPr marL="0" indent="0">
              <a:buNone/>
            </a:pPr>
            <a:r>
              <a:rPr lang="en-GB" sz="1400" dirty="0" smtClean="0">
                <a:solidFill>
                  <a:srgbClr val="00B0F0"/>
                </a:solidFill>
              </a:rPr>
              <a:t>               X </a:t>
            </a:r>
            <a:r>
              <a:rPr lang="en-GB" sz="1400" dirty="0">
                <a:solidFill>
                  <a:srgbClr val="00B0F0"/>
                </a:solidFill>
              </a:rPr>
              <a:t>= scaled_data.drop(columns=['Calories_Burned'])</a:t>
            </a:r>
          </a:p>
          <a:p>
            <a:pPr marL="0" indent="0">
              <a:buNone/>
            </a:pPr>
            <a:r>
              <a:rPr lang="en-GB" sz="1400" dirty="0" smtClean="0">
                <a:solidFill>
                  <a:srgbClr val="00B0F0"/>
                </a:solidFill>
              </a:rPr>
              <a:t>               y </a:t>
            </a:r>
            <a:r>
              <a:rPr lang="en-GB" sz="1400" dirty="0">
                <a:solidFill>
                  <a:srgbClr val="00B0F0"/>
                </a:solidFill>
              </a:rPr>
              <a:t>= scaled_data['Calories_Burned']</a:t>
            </a:r>
          </a:p>
          <a:p>
            <a:pPr marL="0" indent="0">
              <a:buNone/>
            </a:pPr>
            <a:r>
              <a:rPr lang="en-GB" sz="1400" dirty="0"/>
              <a:t>Split the Dataset *Use train_test_split from sklearn to divide the </a:t>
            </a:r>
            <a:r>
              <a:rPr lang="en-GB" sz="1400" dirty="0" smtClean="0"/>
              <a:t>dataset </a:t>
            </a:r>
          </a:p>
          <a:p>
            <a:pPr marL="0" indent="0">
              <a:buNone/>
            </a:pPr>
            <a:r>
              <a:rPr lang="en-GB" sz="1400" dirty="0" smtClean="0"/>
              <a:t>               </a:t>
            </a:r>
            <a:r>
              <a:rPr lang="en-GB" sz="1400" dirty="0" smtClean="0">
                <a:solidFill>
                  <a:srgbClr val="00B0F0"/>
                </a:solidFill>
              </a:rPr>
              <a:t>from sklearn.model_selection import train_test_split</a:t>
            </a:r>
          </a:p>
          <a:p>
            <a:pPr marL="0" indent="0">
              <a:buNone/>
            </a:pPr>
            <a:r>
              <a:rPr lang="en-GB" sz="1400" dirty="0" smtClean="0">
                <a:solidFill>
                  <a:srgbClr val="00B0F0"/>
                </a:solidFill>
              </a:rPr>
              <a:t>                         # </a:t>
            </a:r>
            <a:r>
              <a:rPr lang="en-GB" sz="1400" dirty="0">
                <a:solidFill>
                  <a:srgbClr val="00B0F0"/>
                </a:solidFill>
              </a:rPr>
              <a:t>Split the data into training and testing sets</a:t>
            </a:r>
          </a:p>
          <a:p>
            <a:pPr marL="0" indent="0">
              <a:buNone/>
            </a:pPr>
            <a:r>
              <a:rPr lang="en-GB" sz="1400" dirty="0" smtClean="0">
                <a:solidFill>
                  <a:srgbClr val="00B0F0"/>
                </a:solidFill>
              </a:rPr>
              <a:t>               X_train</a:t>
            </a:r>
            <a:r>
              <a:rPr lang="en-GB" sz="1400" dirty="0">
                <a:solidFill>
                  <a:srgbClr val="00B0F0"/>
                </a:solidFill>
              </a:rPr>
              <a:t>, X_test, y_train, y_test = train_test_split(X, y, test_size=0.2, random_state=42</a:t>
            </a:r>
            <a:r>
              <a:rPr lang="en-GB" sz="1400" dirty="0" smtClean="0">
                <a:solidFill>
                  <a:srgbClr val="00B0F0"/>
                </a:solidFill>
              </a:rPr>
              <a:t>)    </a:t>
            </a:r>
            <a:endParaRPr lang="en-GB" sz="1400" dirty="0">
              <a:solidFill>
                <a:srgbClr val="00B0F0"/>
              </a:solidFill>
            </a:endParaRPr>
          </a:p>
          <a:p>
            <a:r>
              <a:rPr lang="en-GB" sz="1400" b="1" dirty="0"/>
              <a:t>Model Training</a:t>
            </a:r>
            <a:endParaRPr lang="en-GB" sz="1400" dirty="0"/>
          </a:p>
          <a:p>
            <a:pPr marL="0" indent="0">
              <a:buNone/>
            </a:pPr>
            <a:r>
              <a:rPr lang="en-GB" sz="1400" dirty="0" smtClean="0"/>
              <a:t>                     Train </a:t>
            </a:r>
            <a:r>
              <a:rPr lang="en-GB" sz="1400" dirty="0"/>
              <a:t>the selected models on the training dataset and optimize performance through </a:t>
            </a:r>
            <a:r>
              <a:rPr lang="en-GB" sz="1400" dirty="0" smtClean="0"/>
              <a:t>hyper-parameter tuning </a:t>
            </a:r>
          </a:p>
          <a:p>
            <a:pPr marL="0" indent="0" algn="ctr">
              <a:buNone/>
            </a:pPr>
            <a:r>
              <a:rPr lang="en-GB" sz="1400" dirty="0" smtClean="0">
                <a:solidFill>
                  <a:srgbClr val="00B0F0"/>
                </a:solidFill>
              </a:rPr>
              <a:t>#check for categorical columns</a:t>
            </a:r>
          </a:p>
          <a:p>
            <a:pPr marL="0" indent="0" algn="ctr">
              <a:buNone/>
            </a:pPr>
            <a:r>
              <a:rPr lang="en-GB" sz="1400" dirty="0" smtClean="0">
                <a:solidFill>
                  <a:srgbClr val="00B0F0"/>
                </a:solidFill>
              </a:rPr>
              <a:t>#</a:t>
            </a:r>
            <a:r>
              <a:rPr lang="en-GB" sz="1400" dirty="0">
                <a:solidFill>
                  <a:srgbClr val="00B0F0"/>
                </a:solidFill>
              </a:rPr>
              <a:t>identify columns in X_train are non-numeric</a:t>
            </a:r>
          </a:p>
          <a:p>
            <a:pPr marL="0" indent="0" algn="ctr">
              <a:buNone/>
            </a:pPr>
            <a:r>
              <a:rPr lang="en-GB" sz="1400" dirty="0" smtClean="0">
                <a:solidFill>
                  <a:srgbClr val="00B0F0"/>
                </a:solidFill>
              </a:rPr>
              <a:t>#</a:t>
            </a:r>
            <a:r>
              <a:rPr lang="en-GB" sz="1400" dirty="0">
                <a:solidFill>
                  <a:srgbClr val="00B0F0"/>
                </a:solidFill>
              </a:rPr>
              <a:t>check for non-numeric columns</a:t>
            </a:r>
          </a:p>
          <a:p>
            <a:pPr marL="0" indent="0" algn="ctr">
              <a:buNone/>
            </a:pPr>
            <a:r>
              <a:rPr lang="en-GB" sz="1400" dirty="0">
                <a:solidFill>
                  <a:srgbClr val="00B0F0"/>
                </a:solidFill>
              </a:rPr>
              <a:t>non_numeric_cols = X_train.select_dtypes(include=['object']).</a:t>
            </a:r>
            <a:r>
              <a:rPr lang="en-GB" sz="1400" dirty="0" smtClean="0">
                <a:solidFill>
                  <a:srgbClr val="00B0F0"/>
                </a:solidFill>
              </a:rPr>
              <a:t>columns</a:t>
            </a:r>
          </a:p>
          <a:p>
            <a:pPr marL="0" indent="0" algn="ctr">
              <a:buNone/>
            </a:pPr>
            <a:r>
              <a:rPr lang="en-GB" sz="1400" dirty="0" smtClean="0">
                <a:solidFill>
                  <a:srgbClr val="00B0F0"/>
                </a:solidFill>
              </a:rPr>
              <a:t>print("Non-numeric columns in X_train:\n", non_numeric_cols)</a:t>
            </a:r>
          </a:p>
          <a:p>
            <a:pPr marL="0" indent="0">
              <a:buNone/>
            </a:pPr>
            <a:endParaRPr lang="en-GB" sz="1400" dirty="0">
              <a:solidFill>
                <a:srgbClr val="00B0F0"/>
              </a:solidFill>
            </a:endParaRPr>
          </a:p>
          <a:p>
            <a:endParaRPr lang="en-GB" dirty="0"/>
          </a:p>
        </p:txBody>
      </p:sp>
    </p:spTree>
    <p:extLst>
      <p:ext uri="{BB962C8B-B14F-4D97-AF65-F5344CB8AC3E}">
        <p14:creationId xmlns:p14="http://schemas.microsoft.com/office/powerpoint/2010/main" val="3391272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897" y="1227909"/>
            <a:ext cx="10698479" cy="4702628"/>
          </a:xfrm>
        </p:spPr>
      </p:pic>
    </p:spTree>
    <p:extLst>
      <p:ext uri="{BB962C8B-B14F-4D97-AF65-F5344CB8AC3E}">
        <p14:creationId xmlns:p14="http://schemas.microsoft.com/office/powerpoint/2010/main" val="3349622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766" y="274320"/>
            <a:ext cx="9475087" cy="5974079"/>
          </a:xfrm>
        </p:spPr>
        <p:txBody>
          <a:bodyPr/>
          <a:lstStyle/>
          <a:p>
            <a:pPr marL="0" indent="0">
              <a:buNone/>
            </a:pPr>
            <a:r>
              <a:rPr lang="en-GB" sz="1400" dirty="0">
                <a:solidFill>
                  <a:srgbClr val="00B0F0"/>
                </a:solidFill>
              </a:rPr>
              <a:t># Summarize model evaluation metrics</a:t>
            </a:r>
          </a:p>
          <a:p>
            <a:pPr marL="0" indent="0">
              <a:buNone/>
            </a:pPr>
            <a:r>
              <a:rPr lang="en-GB" sz="1400" dirty="0">
                <a:solidFill>
                  <a:srgbClr val="00B0F0"/>
                </a:solidFill>
              </a:rPr>
              <a:t>print(f"Metrics:")</a:t>
            </a:r>
          </a:p>
          <a:p>
            <a:pPr marL="0" indent="0">
              <a:buNone/>
            </a:pPr>
            <a:r>
              <a:rPr lang="en-GB" sz="1400" dirty="0">
                <a:solidFill>
                  <a:srgbClr val="00B0F0"/>
                </a:solidFill>
              </a:rPr>
              <a:t>print(f"Accuracy: {accuracy:.2f}")</a:t>
            </a:r>
          </a:p>
          <a:p>
            <a:pPr marL="0" indent="0">
              <a:buNone/>
            </a:pPr>
            <a:r>
              <a:rPr lang="en-GB" sz="1400" dirty="0">
                <a:solidFill>
                  <a:srgbClr val="00B0F0"/>
                </a:solidFill>
              </a:rPr>
              <a:t>print(f"Precision: {precision:.2f}")</a:t>
            </a:r>
          </a:p>
          <a:p>
            <a:pPr marL="0" indent="0">
              <a:buNone/>
            </a:pPr>
            <a:r>
              <a:rPr lang="en-GB" sz="1400" dirty="0">
                <a:solidFill>
                  <a:srgbClr val="00B0F0"/>
                </a:solidFill>
              </a:rPr>
              <a:t>print(f"Recall: {recall:.2f}")</a:t>
            </a:r>
          </a:p>
          <a:p>
            <a:pPr marL="0" indent="0">
              <a:buNone/>
            </a:pPr>
            <a:r>
              <a:rPr lang="en-GB" sz="1400" dirty="0">
                <a:solidFill>
                  <a:srgbClr val="00B0F0"/>
                </a:solidFill>
              </a:rPr>
              <a:t>print(f"F1 Score: {f1:.2f</a:t>
            </a:r>
            <a:r>
              <a:rPr lang="en-GB" sz="1400" dirty="0" smtClean="0">
                <a:solidFill>
                  <a:srgbClr val="00B0F0"/>
                </a:solidFill>
              </a:rPr>
              <a:t>}") </a:t>
            </a:r>
          </a:p>
          <a:p>
            <a:pPr marL="0" indent="0">
              <a:buNone/>
            </a:pPr>
            <a:endParaRPr lang="en-GB" sz="1400" dirty="0">
              <a:solidFill>
                <a:srgbClr val="00B0F0"/>
              </a:solidFill>
            </a:endParaRPr>
          </a:p>
          <a:p>
            <a:r>
              <a:rPr lang="en-GB" sz="1400" dirty="0"/>
              <a:t>Save Model Using pickle</a:t>
            </a:r>
          </a:p>
          <a:p>
            <a:pPr marL="400050" indent="-400050">
              <a:buFont typeface="+mj-lt"/>
              <a:buAutoNum type="romanUcPeriod"/>
            </a:pPr>
            <a:r>
              <a:rPr lang="en-GB" sz="1400" dirty="0"/>
              <a:t>Pickle is a Python library for serializing and deserializing objects</a:t>
            </a:r>
            <a:r>
              <a:rPr lang="en-GB" sz="1400" dirty="0" smtClean="0"/>
              <a:t>. </a:t>
            </a:r>
          </a:p>
          <a:p>
            <a:pPr marL="0" indent="0">
              <a:buNone/>
            </a:pPr>
            <a:endParaRPr lang="en-GB" sz="1400" dirty="0"/>
          </a:p>
          <a:p>
            <a:pPr marL="0" indent="0">
              <a:buNone/>
            </a:pPr>
            <a:r>
              <a:rPr lang="en-GB" sz="1400" dirty="0" smtClean="0">
                <a:solidFill>
                  <a:srgbClr val="00B0F0"/>
                </a:solidFill>
              </a:rPr>
              <a:t>                                import pickle</a:t>
            </a:r>
            <a:r>
              <a:rPr lang="en-GB" sz="1400" dirty="0">
                <a:solidFill>
                  <a:srgbClr val="00B0F0"/>
                </a:solidFill>
              </a:rPr>
              <a:t/>
            </a:r>
            <a:br>
              <a:rPr lang="en-GB" sz="1400" dirty="0">
                <a:solidFill>
                  <a:srgbClr val="00B0F0"/>
                </a:solidFill>
              </a:rPr>
            </a:br>
            <a:r>
              <a:rPr lang="en-GB" sz="1400" dirty="0" smtClean="0">
                <a:solidFill>
                  <a:srgbClr val="00B0F0"/>
                </a:solidFill>
              </a:rPr>
              <a:t>                                # </a:t>
            </a:r>
            <a:r>
              <a:rPr lang="en-GB" sz="1400" dirty="0">
                <a:solidFill>
                  <a:srgbClr val="00B0F0"/>
                </a:solidFill>
              </a:rPr>
              <a:t>Save the model</a:t>
            </a:r>
          </a:p>
          <a:p>
            <a:pPr marL="0" indent="0">
              <a:buNone/>
            </a:pPr>
            <a:r>
              <a:rPr lang="en-GB" sz="1400" dirty="0" smtClean="0">
                <a:solidFill>
                  <a:srgbClr val="00B0F0"/>
                </a:solidFill>
              </a:rPr>
              <a:t>                                with </a:t>
            </a:r>
            <a:r>
              <a:rPr lang="en-GB" sz="1400" dirty="0">
                <a:solidFill>
                  <a:srgbClr val="00B0F0"/>
                </a:solidFill>
              </a:rPr>
              <a:t>open('decision_tree_model.pkl', 'wb') as file:</a:t>
            </a:r>
          </a:p>
          <a:p>
            <a:pPr marL="0" indent="0">
              <a:buNone/>
            </a:pPr>
            <a:r>
              <a:rPr lang="en-GB" sz="1400" dirty="0">
                <a:solidFill>
                  <a:srgbClr val="00B0F0"/>
                </a:solidFill>
              </a:rPr>
              <a:t>    </a:t>
            </a:r>
            <a:r>
              <a:rPr lang="en-GB" sz="1400" dirty="0" smtClean="0">
                <a:solidFill>
                  <a:srgbClr val="00B0F0"/>
                </a:solidFill>
              </a:rPr>
              <a:t>                                      pickle.dump(classifier</a:t>
            </a:r>
            <a:r>
              <a:rPr lang="en-GB" sz="1400" dirty="0">
                <a:solidFill>
                  <a:srgbClr val="00B0F0"/>
                </a:solidFill>
              </a:rPr>
              <a:t>, file)</a:t>
            </a:r>
          </a:p>
          <a:p>
            <a:pPr marL="0" indent="0">
              <a:buNone/>
            </a:pPr>
            <a:r>
              <a:rPr lang="en-GB" sz="1400" dirty="0" smtClean="0">
                <a:solidFill>
                  <a:srgbClr val="00B0F0"/>
                </a:solidFill>
              </a:rPr>
              <a:t>                                 print</a:t>
            </a:r>
            <a:r>
              <a:rPr lang="en-GB" sz="1400" dirty="0">
                <a:solidFill>
                  <a:srgbClr val="00B0F0"/>
                </a:solidFill>
              </a:rPr>
              <a:t>("Model saved as decision_tree_model.pkl")</a:t>
            </a:r>
          </a:p>
          <a:p>
            <a:pPr marL="0" indent="0">
              <a:buNone/>
            </a:pPr>
            <a:endParaRPr lang="en-GB" sz="1400" dirty="0">
              <a:solidFill>
                <a:srgbClr val="00B0F0"/>
              </a:solidFill>
            </a:endParaRPr>
          </a:p>
          <a:p>
            <a:pPr marL="0" indent="0">
              <a:buNone/>
            </a:pPr>
            <a:endParaRPr lang="en-GB" sz="1400" b="1" dirty="0">
              <a:solidFill>
                <a:srgbClr val="00B0F0"/>
              </a:solidFill>
            </a:endParaRPr>
          </a:p>
          <a:p>
            <a:pPr marL="0" indent="0">
              <a:buNone/>
            </a:pPr>
            <a:endParaRPr lang="en-GB" dirty="0"/>
          </a:p>
        </p:txBody>
      </p:sp>
    </p:spTree>
    <p:extLst>
      <p:ext uri="{BB962C8B-B14F-4D97-AF65-F5344CB8AC3E}">
        <p14:creationId xmlns:p14="http://schemas.microsoft.com/office/powerpoint/2010/main" val="644385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36952"/>
            <a:ext cx="8946541" cy="1400530"/>
          </a:xfrm>
        </p:spPr>
        <p:txBody>
          <a:bodyPr/>
          <a:lstStyle/>
          <a:p>
            <a:r>
              <a:rPr lang="en-GB" sz="3200" b="1" dirty="0" smtClean="0"/>
              <a:t>Results</a:t>
            </a:r>
            <a:endParaRPr lang="en-GB" sz="3200" b="1" dirty="0"/>
          </a:p>
        </p:txBody>
      </p:sp>
      <p:sp>
        <p:nvSpPr>
          <p:cNvPr id="3" name="Content Placeholder 2"/>
          <p:cNvSpPr>
            <a:spLocks noGrp="1"/>
          </p:cNvSpPr>
          <p:nvPr>
            <p:ph idx="1"/>
          </p:nvPr>
        </p:nvSpPr>
        <p:spPr>
          <a:xfrm>
            <a:off x="1103312" y="1163782"/>
            <a:ext cx="9985866" cy="5453149"/>
          </a:xfrm>
        </p:spPr>
        <p:txBody>
          <a:bodyPr>
            <a:normAutofit lnSpcReduction="10000"/>
          </a:bodyPr>
          <a:lstStyle/>
          <a:p>
            <a:pPr marL="0" indent="0">
              <a:lnSpc>
                <a:spcPct val="150000"/>
              </a:lnSpc>
              <a:buNone/>
            </a:pPr>
            <a:r>
              <a:rPr lang="en-GB" sz="1600" dirty="0"/>
              <a:t>Model Performance</a:t>
            </a:r>
            <a:r>
              <a:rPr lang="en-GB" sz="1600" dirty="0" smtClean="0"/>
              <a:t>: </a:t>
            </a:r>
          </a:p>
          <a:p>
            <a:pPr>
              <a:lnSpc>
                <a:spcPct val="150000"/>
              </a:lnSpc>
            </a:pPr>
            <a:r>
              <a:rPr lang="en-GB" sz="1600" dirty="0" smtClean="0"/>
              <a:t>Random </a:t>
            </a:r>
            <a:r>
              <a:rPr lang="en-GB" sz="1600" dirty="0"/>
              <a:t>Forest Classifier achieved an accuracy of </a:t>
            </a:r>
            <a:r>
              <a:rPr lang="en-GB" sz="1600" dirty="0" smtClean="0"/>
              <a:t>98%, </a:t>
            </a:r>
            <a:r>
              <a:rPr lang="en-GB" sz="1600" dirty="0"/>
              <a:t>demonstrating robust prediction capability for caloric expenditure and other fitness metrics</a:t>
            </a:r>
            <a:r>
              <a:rPr lang="en-GB" sz="1600" dirty="0" smtClean="0"/>
              <a:t>. </a:t>
            </a:r>
          </a:p>
          <a:p>
            <a:pPr marL="0" indent="0">
              <a:lnSpc>
                <a:spcPct val="150000"/>
              </a:lnSpc>
              <a:buNone/>
            </a:pPr>
            <a:r>
              <a:rPr lang="en-GB" sz="1600" dirty="0" smtClean="0"/>
              <a:t>Feature </a:t>
            </a:r>
            <a:r>
              <a:rPr lang="en-GB" sz="1600" dirty="0"/>
              <a:t>Insights</a:t>
            </a:r>
            <a:r>
              <a:rPr lang="en-GB" sz="1600" dirty="0" smtClean="0"/>
              <a:t>: </a:t>
            </a:r>
          </a:p>
          <a:p>
            <a:pPr>
              <a:lnSpc>
                <a:spcPct val="150000"/>
              </a:lnSpc>
            </a:pPr>
            <a:r>
              <a:rPr lang="en-GB" sz="1600" dirty="0" smtClean="0"/>
              <a:t>BMI</a:t>
            </a:r>
            <a:r>
              <a:rPr lang="en-GB" sz="1600" dirty="0"/>
              <a:t>, workout frequency, and session duration emerged as the strongest predictors of calories burned</a:t>
            </a:r>
            <a:r>
              <a:rPr lang="en-GB" sz="1600" dirty="0" smtClean="0"/>
              <a:t>.</a:t>
            </a:r>
          </a:p>
          <a:p>
            <a:pPr marL="0" indent="0">
              <a:lnSpc>
                <a:spcPct val="150000"/>
              </a:lnSpc>
              <a:buNone/>
            </a:pPr>
            <a:r>
              <a:rPr lang="en-GB" sz="1600" dirty="0" smtClean="0"/>
              <a:t>Visual Trends:</a:t>
            </a:r>
          </a:p>
          <a:p>
            <a:pPr>
              <a:lnSpc>
                <a:spcPct val="150000"/>
              </a:lnSpc>
            </a:pPr>
            <a:r>
              <a:rPr lang="en-GB" sz="1600" dirty="0" smtClean="0"/>
              <a:t>Scatter </a:t>
            </a:r>
            <a:r>
              <a:rPr lang="en-GB" sz="1600" dirty="0"/>
              <a:t>Plots: Highlighted a positive correlation between session duration and calories burned</a:t>
            </a:r>
            <a:r>
              <a:rPr lang="en-GB" sz="1600" dirty="0" smtClean="0"/>
              <a:t>.</a:t>
            </a:r>
          </a:p>
          <a:p>
            <a:pPr>
              <a:lnSpc>
                <a:spcPct val="150000"/>
              </a:lnSpc>
            </a:pPr>
            <a:r>
              <a:rPr lang="en-GB" sz="1600" dirty="0" smtClean="0"/>
              <a:t>Heatmaps</a:t>
            </a:r>
            <a:r>
              <a:rPr lang="en-GB" sz="1600" dirty="0"/>
              <a:t>: Revealed significant relationships among numerical features like BMI and caloric expenditure</a:t>
            </a:r>
            <a:r>
              <a:rPr lang="en-GB" sz="1600" dirty="0" smtClean="0"/>
              <a:t>.</a:t>
            </a:r>
          </a:p>
          <a:p>
            <a:pPr marL="0" indent="0">
              <a:lnSpc>
                <a:spcPct val="150000"/>
              </a:lnSpc>
              <a:buNone/>
            </a:pPr>
            <a:r>
              <a:rPr lang="en-GB" sz="1600" dirty="0" smtClean="0"/>
              <a:t>Evaluation </a:t>
            </a:r>
            <a:r>
              <a:rPr lang="en-GB" sz="1600" dirty="0"/>
              <a:t>Metrics</a:t>
            </a:r>
            <a:r>
              <a:rPr lang="en-GB" sz="1600" dirty="0" smtClean="0"/>
              <a:t>:</a:t>
            </a:r>
          </a:p>
          <a:p>
            <a:pPr>
              <a:lnSpc>
                <a:spcPct val="150000"/>
              </a:lnSpc>
            </a:pPr>
            <a:r>
              <a:rPr lang="en-GB" sz="1600" dirty="0" smtClean="0"/>
              <a:t>Precision</a:t>
            </a:r>
            <a:r>
              <a:rPr lang="en-GB" sz="1600" dirty="0"/>
              <a:t>, recall, and F1-scores were consistently high, confirming the reliability of the model.</a:t>
            </a:r>
          </a:p>
        </p:txBody>
      </p:sp>
    </p:spTree>
    <p:extLst>
      <p:ext uri="{BB962C8B-B14F-4D97-AF65-F5344CB8AC3E}">
        <p14:creationId xmlns:p14="http://schemas.microsoft.com/office/powerpoint/2010/main" val="3867604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690" y="984732"/>
            <a:ext cx="8947522" cy="893944"/>
          </a:xfrm>
        </p:spPr>
        <p:txBody>
          <a:bodyPr/>
          <a:lstStyle/>
          <a:p>
            <a:r>
              <a:rPr lang="en-GB" sz="3200" b="1" dirty="0" smtClean="0"/>
              <a:t>Conclusion </a:t>
            </a:r>
            <a:endParaRPr lang="en-GB" sz="3200" b="1" dirty="0"/>
          </a:p>
        </p:txBody>
      </p:sp>
      <p:sp>
        <p:nvSpPr>
          <p:cNvPr id="3" name="Content Placeholder 2"/>
          <p:cNvSpPr>
            <a:spLocks noGrp="1"/>
          </p:cNvSpPr>
          <p:nvPr>
            <p:ph idx="1"/>
          </p:nvPr>
        </p:nvSpPr>
        <p:spPr>
          <a:xfrm>
            <a:off x="1103312" y="2094807"/>
            <a:ext cx="9886113" cy="4472248"/>
          </a:xfrm>
        </p:spPr>
        <p:txBody>
          <a:bodyPr>
            <a:normAutofit/>
          </a:bodyPr>
          <a:lstStyle/>
          <a:p>
            <a:pPr algn="just">
              <a:lnSpc>
                <a:spcPct val="150000"/>
              </a:lnSpc>
            </a:pPr>
            <a:r>
              <a:rPr lang="en-GB" sz="1600" dirty="0">
                <a:latin typeface="+mn-lt"/>
              </a:rPr>
              <a:t>The Fitness Tracker System successfully leverages data science to provide accurate and actionable insights into user fitness metrics. By integrating robust data </a:t>
            </a:r>
            <a:r>
              <a:rPr lang="en-GB" sz="1600" dirty="0" smtClean="0">
                <a:latin typeface="+mn-lt"/>
              </a:rPr>
              <a:t>pre-processing </a:t>
            </a:r>
            <a:r>
              <a:rPr lang="en-GB" sz="1600" dirty="0">
                <a:latin typeface="+mn-lt"/>
              </a:rPr>
              <a:t>techniques, feature engineering, and machine learning models, the system achieves high prediction accuracy </a:t>
            </a:r>
            <a:r>
              <a:rPr lang="en-GB" sz="1600" dirty="0" smtClean="0">
                <a:latin typeface="+mn-lt"/>
              </a:rPr>
              <a:t>(98%) </a:t>
            </a:r>
            <a:r>
              <a:rPr lang="en-GB" sz="1600" dirty="0">
                <a:latin typeface="+mn-lt"/>
              </a:rPr>
              <a:t>for caloric expenditure and related fitness variables</a:t>
            </a:r>
            <a:r>
              <a:rPr lang="en-GB" sz="1600" dirty="0" smtClean="0">
                <a:latin typeface="+mn-lt"/>
              </a:rPr>
              <a:t>. Key </a:t>
            </a:r>
            <a:r>
              <a:rPr lang="en-GB" sz="1600" dirty="0">
                <a:latin typeface="+mn-lt"/>
              </a:rPr>
              <a:t>insights, such as the impact of BMI and workout frequency on fitness outcomes, demonstrate the system's ability to guide personalized routines. This project highlights the potential of technology in promoting healthier lifestyles and sets a strong foundation for future enhancements, such as real-time data integration and advanced predictive </a:t>
            </a:r>
            <a:r>
              <a:rPr lang="en-GB" sz="1600" dirty="0" smtClean="0">
                <a:latin typeface="+mn-lt"/>
              </a:rPr>
              <a:t>modelling</a:t>
            </a:r>
            <a:r>
              <a:rPr lang="en-GB" sz="1600" dirty="0">
                <a:latin typeface="+mn-lt"/>
              </a:rPr>
              <a:t>.</a:t>
            </a:r>
          </a:p>
        </p:txBody>
      </p:sp>
    </p:spTree>
    <p:extLst>
      <p:ext uri="{BB962C8B-B14F-4D97-AF65-F5344CB8AC3E}">
        <p14:creationId xmlns:p14="http://schemas.microsoft.com/office/powerpoint/2010/main" val="536438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03312" y="1182414"/>
            <a:ext cx="9885254" cy="4209393"/>
          </a:xfrm>
        </p:spPr>
        <p:txBody>
          <a:bodyPr/>
          <a:lstStyle/>
          <a:p>
            <a:endParaRPr lang="en-GB" dirty="0" smtClean="0"/>
          </a:p>
          <a:p>
            <a:endParaRPr lang="en-GB" dirty="0"/>
          </a:p>
          <a:p>
            <a:endParaRPr lang="en-GB" dirty="0" smtClean="0"/>
          </a:p>
          <a:p>
            <a:endParaRPr lang="en-GB" dirty="0"/>
          </a:p>
          <a:p>
            <a:pPr marL="0" indent="0">
              <a:buNone/>
            </a:pPr>
            <a:r>
              <a:rPr lang="en-GB" dirty="0" smtClean="0"/>
              <a:t>                                   </a:t>
            </a:r>
            <a:r>
              <a:rPr lang="en-GB" sz="6000" b="1" dirty="0" smtClean="0">
                <a:solidFill>
                  <a:schemeClr val="bg2">
                    <a:lumMod val="75000"/>
                  </a:schemeClr>
                </a:solidFill>
              </a:rPr>
              <a:t>T</a:t>
            </a:r>
            <a:r>
              <a:rPr lang="en-GB" sz="6000" b="1" dirty="0" smtClean="0">
                <a:solidFill>
                  <a:schemeClr val="bg2">
                    <a:lumMod val="75000"/>
                  </a:schemeClr>
                </a:solidFill>
                <a:latin typeface="+mn-lt"/>
              </a:rPr>
              <a:t>HANK YOU! </a:t>
            </a:r>
            <a:endParaRPr lang="en-GB" sz="4800" dirty="0">
              <a:solidFill>
                <a:schemeClr val="bg2">
                  <a:lumMod val="75000"/>
                </a:schemeClr>
              </a:solidFill>
            </a:endParaRPr>
          </a:p>
        </p:txBody>
      </p:sp>
      <p:cxnSp>
        <p:nvCxnSpPr>
          <p:cNvPr id="7" name="Straight Connector 6"/>
          <p:cNvCxnSpPr/>
          <p:nvPr/>
        </p:nvCxnSpPr>
        <p:spPr>
          <a:xfrm flipV="1">
            <a:off x="1473939" y="3941380"/>
            <a:ext cx="9364718" cy="157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785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898634"/>
            <a:ext cx="8947522" cy="772511"/>
          </a:xfrm>
        </p:spPr>
        <p:txBody>
          <a:bodyPr/>
          <a:lstStyle/>
          <a:p>
            <a:r>
              <a:rPr lang="en-GB" dirty="0" smtClean="0"/>
              <a:t>  </a:t>
            </a:r>
            <a:r>
              <a:rPr lang="en-GB" sz="3200" b="1" dirty="0" smtClean="0"/>
              <a:t>AGENDA</a:t>
            </a:r>
            <a:endParaRPr lang="en-GB" sz="3200" b="1" dirty="0"/>
          </a:p>
        </p:txBody>
      </p:sp>
      <p:sp>
        <p:nvSpPr>
          <p:cNvPr id="3" name="Content Placeholder 2"/>
          <p:cNvSpPr>
            <a:spLocks noGrp="1"/>
          </p:cNvSpPr>
          <p:nvPr>
            <p:ph idx="1"/>
          </p:nvPr>
        </p:nvSpPr>
        <p:spPr>
          <a:xfrm>
            <a:off x="1560786" y="1797269"/>
            <a:ext cx="8489067" cy="4451130"/>
          </a:xfrm>
        </p:spPr>
        <p:txBody>
          <a:bodyPr/>
          <a:lstStyle/>
          <a:p>
            <a:pPr>
              <a:lnSpc>
                <a:spcPct val="150000"/>
              </a:lnSpc>
            </a:pPr>
            <a:r>
              <a:rPr lang="en-GB" dirty="0" smtClean="0"/>
              <a:t>Introduction</a:t>
            </a:r>
          </a:p>
          <a:p>
            <a:pPr>
              <a:lnSpc>
                <a:spcPct val="150000"/>
              </a:lnSpc>
            </a:pPr>
            <a:r>
              <a:rPr lang="en-GB" dirty="0" smtClean="0"/>
              <a:t>Project Overview</a:t>
            </a:r>
          </a:p>
          <a:p>
            <a:pPr>
              <a:lnSpc>
                <a:spcPct val="150000"/>
              </a:lnSpc>
            </a:pPr>
            <a:r>
              <a:rPr lang="en-GB" dirty="0" smtClean="0"/>
              <a:t>Key Features </a:t>
            </a:r>
          </a:p>
          <a:p>
            <a:pPr>
              <a:lnSpc>
                <a:spcPct val="150000"/>
              </a:lnSpc>
            </a:pPr>
            <a:r>
              <a:rPr lang="en-GB" dirty="0" smtClean="0"/>
              <a:t>Methodology</a:t>
            </a:r>
          </a:p>
          <a:p>
            <a:pPr>
              <a:lnSpc>
                <a:spcPct val="150000"/>
              </a:lnSpc>
            </a:pPr>
            <a:r>
              <a:rPr lang="en-GB" dirty="0" smtClean="0"/>
              <a:t>Implementation</a:t>
            </a:r>
          </a:p>
          <a:p>
            <a:pPr>
              <a:lnSpc>
                <a:spcPct val="150000"/>
              </a:lnSpc>
            </a:pPr>
            <a:r>
              <a:rPr lang="en-GB" dirty="0" smtClean="0"/>
              <a:t>Results</a:t>
            </a:r>
          </a:p>
          <a:p>
            <a:pPr>
              <a:lnSpc>
                <a:spcPct val="150000"/>
              </a:lnSpc>
            </a:pPr>
            <a:r>
              <a:rPr lang="en-GB" dirty="0" smtClean="0"/>
              <a:t>Conclusion</a:t>
            </a:r>
            <a:endParaRPr lang="en-GB" dirty="0"/>
          </a:p>
        </p:txBody>
      </p:sp>
    </p:spTree>
    <p:extLst>
      <p:ext uri="{BB962C8B-B14F-4D97-AF65-F5344CB8AC3E}">
        <p14:creationId xmlns:p14="http://schemas.microsoft.com/office/powerpoint/2010/main" val="1685079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819807"/>
            <a:ext cx="8947522" cy="819807"/>
          </a:xfrm>
        </p:spPr>
        <p:txBody>
          <a:bodyPr/>
          <a:lstStyle/>
          <a:p>
            <a:r>
              <a:rPr lang="en-GB" sz="3200" b="1" dirty="0" smtClean="0"/>
              <a:t>INTRODUCTION</a:t>
            </a:r>
            <a:endParaRPr lang="en-GB" sz="3200" b="1" dirty="0"/>
          </a:p>
        </p:txBody>
      </p:sp>
      <p:sp>
        <p:nvSpPr>
          <p:cNvPr id="3" name="Content Placeholder 2"/>
          <p:cNvSpPr>
            <a:spLocks noGrp="1"/>
          </p:cNvSpPr>
          <p:nvPr>
            <p:ph idx="1"/>
          </p:nvPr>
        </p:nvSpPr>
        <p:spPr>
          <a:xfrm>
            <a:off x="1103312" y="1639614"/>
            <a:ext cx="9885254" cy="4887310"/>
          </a:xfrm>
        </p:spPr>
        <p:txBody>
          <a:bodyPr>
            <a:normAutofit/>
          </a:bodyPr>
          <a:lstStyle/>
          <a:p>
            <a:pPr algn="just">
              <a:lnSpc>
                <a:spcPct val="200000"/>
              </a:lnSpc>
            </a:pPr>
            <a:r>
              <a:rPr lang="en-GB" sz="1600" dirty="0"/>
              <a:t>The Fitness Tracker System is a data-driven approach to monitoring and </a:t>
            </a:r>
            <a:r>
              <a:rPr lang="en-GB" sz="1600" dirty="0" smtClean="0"/>
              <a:t>analysing </a:t>
            </a:r>
            <a:r>
              <a:rPr lang="en-GB" sz="1600" dirty="0"/>
              <a:t>fitness metrics, designed to assist users in achieving their health goals. By leveraging advanced data science techniques, the system processes key metrics such as calories burned, BMI, and workout frequency to provide actionable insights. Using a robust dataset of over 1,000 records, it employs machine learning models to predict outcomes and recommend personalized fitness routines. The system integrates exploratory data analysis, feature engineering, and visualization tools to uncover trends and correlations, making it a comprehensive solution for enhancing personal health and fitness.</a:t>
            </a:r>
          </a:p>
        </p:txBody>
      </p:sp>
    </p:spTree>
    <p:extLst>
      <p:ext uri="{BB962C8B-B14F-4D97-AF65-F5344CB8AC3E}">
        <p14:creationId xmlns:p14="http://schemas.microsoft.com/office/powerpoint/2010/main" val="2723093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840054"/>
          </a:xfrm>
        </p:spPr>
        <p:txBody>
          <a:bodyPr/>
          <a:lstStyle/>
          <a:p>
            <a:r>
              <a:rPr lang="en-GB" sz="3200" b="1" dirty="0" smtClean="0"/>
              <a:t>Project Overview </a:t>
            </a:r>
            <a:endParaRPr lang="en-GB" sz="3200" b="1" dirty="0"/>
          </a:p>
        </p:txBody>
      </p:sp>
      <p:sp>
        <p:nvSpPr>
          <p:cNvPr id="3" name="Content Placeholder 2"/>
          <p:cNvSpPr>
            <a:spLocks noGrp="1"/>
          </p:cNvSpPr>
          <p:nvPr>
            <p:ph idx="1"/>
          </p:nvPr>
        </p:nvSpPr>
        <p:spPr>
          <a:xfrm>
            <a:off x="1103312" y="1292772"/>
            <a:ext cx="8946541" cy="4955627"/>
          </a:xfrm>
        </p:spPr>
        <p:txBody>
          <a:bodyPr>
            <a:normAutofit/>
          </a:bodyPr>
          <a:lstStyle/>
          <a:p>
            <a:pPr algn="just">
              <a:lnSpc>
                <a:spcPct val="200000"/>
              </a:lnSpc>
            </a:pPr>
            <a:r>
              <a:rPr lang="en-GB" sz="1600" dirty="0"/>
              <a:t>The Fitness Tracker System is a comprehensive application that utilizes data science to transform raw fitness data into meaningful insights. It </a:t>
            </a:r>
            <a:r>
              <a:rPr lang="en-GB" sz="1600" dirty="0" smtClean="0"/>
              <a:t>analyses </a:t>
            </a:r>
            <a:r>
              <a:rPr lang="en-GB" sz="1600" dirty="0"/>
              <a:t>user-specific metrics such as age, weight, workout frequency, session duration, and calories burned to provide personalized recommendations for optimizing fitness routines. By combining techniques like data </a:t>
            </a:r>
            <a:r>
              <a:rPr lang="en-GB" sz="1600" dirty="0" smtClean="0"/>
              <a:t>pre-processing</a:t>
            </a:r>
            <a:r>
              <a:rPr lang="en-GB" sz="1600" dirty="0"/>
              <a:t>, feature engineering, and machine learning, the system achieves high prediction accuracy and ensures actionable outputs. The project highlights the integration of technology in promoting healthier lifestyles and serves as a scalable framework for personal fitness tracking and analysis.</a:t>
            </a:r>
          </a:p>
        </p:txBody>
      </p:sp>
    </p:spTree>
    <p:extLst>
      <p:ext uri="{BB962C8B-B14F-4D97-AF65-F5344CB8AC3E}">
        <p14:creationId xmlns:p14="http://schemas.microsoft.com/office/powerpoint/2010/main" val="2783471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966179"/>
          </a:xfrm>
        </p:spPr>
        <p:txBody>
          <a:bodyPr/>
          <a:lstStyle/>
          <a:p>
            <a:r>
              <a:rPr lang="en-GB" sz="3200" b="1" dirty="0" smtClean="0"/>
              <a:t>Key Features</a:t>
            </a:r>
            <a:endParaRPr lang="en-GB" sz="3200" b="1" dirty="0"/>
          </a:p>
        </p:txBody>
      </p:sp>
      <p:sp>
        <p:nvSpPr>
          <p:cNvPr id="3" name="Content Placeholder 2"/>
          <p:cNvSpPr>
            <a:spLocks noGrp="1"/>
          </p:cNvSpPr>
          <p:nvPr>
            <p:ph idx="1"/>
          </p:nvPr>
        </p:nvSpPr>
        <p:spPr>
          <a:xfrm>
            <a:off x="1103312" y="1198179"/>
            <a:ext cx="9995612" cy="5050221"/>
          </a:xfrm>
        </p:spPr>
        <p:txBody>
          <a:bodyPr>
            <a:normAutofit/>
          </a:bodyPr>
          <a:lstStyle/>
          <a:p>
            <a:pPr>
              <a:lnSpc>
                <a:spcPct val="200000"/>
              </a:lnSpc>
            </a:pPr>
            <a:r>
              <a:rPr lang="en-GB" sz="1600" dirty="0"/>
              <a:t>BMI Calculation: Automatically calculates and categorizes Body Mass </a:t>
            </a:r>
            <a:r>
              <a:rPr lang="en-GB" sz="1600" dirty="0" smtClean="0"/>
              <a:t>Index</a:t>
            </a:r>
          </a:p>
          <a:p>
            <a:pPr>
              <a:lnSpc>
                <a:spcPct val="200000"/>
              </a:lnSpc>
            </a:pPr>
            <a:r>
              <a:rPr lang="en-GB" sz="1600" dirty="0" smtClean="0"/>
              <a:t> </a:t>
            </a:r>
            <a:r>
              <a:rPr lang="en-GB" sz="1600" dirty="0"/>
              <a:t>(BMI).Workout Insights: </a:t>
            </a:r>
            <a:r>
              <a:rPr lang="en-GB" sz="1600" dirty="0" smtClean="0"/>
              <a:t>Analyses </a:t>
            </a:r>
            <a:r>
              <a:rPr lang="en-GB" sz="1600" dirty="0"/>
              <a:t>session duration, frequency, and caloric expenditure</a:t>
            </a:r>
            <a:r>
              <a:rPr lang="en-GB" sz="1600" dirty="0" smtClean="0"/>
              <a:t>.</a:t>
            </a:r>
          </a:p>
          <a:p>
            <a:pPr>
              <a:lnSpc>
                <a:spcPct val="200000"/>
              </a:lnSpc>
            </a:pPr>
            <a:r>
              <a:rPr lang="en-GB" sz="1600" dirty="0" smtClean="0"/>
              <a:t>Machine </a:t>
            </a:r>
            <a:r>
              <a:rPr lang="en-GB" sz="1600" dirty="0"/>
              <a:t>Learning Models: Utilizes Logistic Regression, Decision Trees, and Random Forest for predictions</a:t>
            </a:r>
            <a:r>
              <a:rPr lang="en-GB" sz="1600" dirty="0" smtClean="0"/>
              <a:t>.</a:t>
            </a:r>
          </a:p>
          <a:p>
            <a:pPr>
              <a:lnSpc>
                <a:spcPct val="200000"/>
              </a:lnSpc>
            </a:pPr>
            <a:r>
              <a:rPr lang="en-GB" sz="1600" dirty="0" smtClean="0"/>
              <a:t>Data </a:t>
            </a:r>
            <a:r>
              <a:rPr lang="en-GB" sz="1600" dirty="0"/>
              <a:t>Visualization: Generates </a:t>
            </a:r>
            <a:r>
              <a:rPr lang="en-GB" sz="1600" dirty="0" smtClean="0"/>
              <a:t>heat-maps</a:t>
            </a:r>
            <a:r>
              <a:rPr lang="en-GB" sz="1600" dirty="0"/>
              <a:t>, scatter plots, and histograms for fitness trends</a:t>
            </a:r>
            <a:r>
              <a:rPr lang="en-GB" sz="1600" dirty="0" smtClean="0"/>
              <a:t>.</a:t>
            </a:r>
          </a:p>
          <a:p>
            <a:pPr>
              <a:lnSpc>
                <a:spcPct val="200000"/>
              </a:lnSpc>
            </a:pPr>
            <a:r>
              <a:rPr lang="en-GB" sz="1600" dirty="0" smtClean="0"/>
              <a:t>One-Hot </a:t>
            </a:r>
            <a:r>
              <a:rPr lang="en-GB" sz="1600" dirty="0"/>
              <a:t>Encoding: Processes categorical data like gender and workout type</a:t>
            </a:r>
            <a:r>
              <a:rPr lang="en-GB" sz="1600" dirty="0" smtClean="0"/>
              <a:t>.</a:t>
            </a:r>
          </a:p>
          <a:p>
            <a:pPr>
              <a:lnSpc>
                <a:spcPct val="200000"/>
              </a:lnSpc>
            </a:pPr>
            <a:r>
              <a:rPr lang="en-GB" sz="1600" dirty="0" smtClean="0"/>
              <a:t>Scalable </a:t>
            </a:r>
            <a:r>
              <a:rPr lang="en-GB" sz="1600" dirty="0"/>
              <a:t>Framework: Handles datasets with over 1,000 records for robust analysis</a:t>
            </a:r>
            <a:r>
              <a:rPr lang="en-GB" sz="1600" dirty="0" smtClean="0"/>
              <a:t>.</a:t>
            </a:r>
          </a:p>
          <a:p>
            <a:pPr>
              <a:lnSpc>
                <a:spcPct val="200000"/>
              </a:lnSpc>
            </a:pPr>
            <a:r>
              <a:rPr lang="en-GB" sz="1600" dirty="0" smtClean="0"/>
              <a:t>Model </a:t>
            </a:r>
            <a:r>
              <a:rPr lang="en-GB" sz="1600" dirty="0"/>
              <a:t>Deployment: Supports saving and loading models for reuse using pickle.</a:t>
            </a:r>
          </a:p>
        </p:txBody>
      </p:sp>
    </p:spTree>
    <p:extLst>
      <p:ext uri="{BB962C8B-B14F-4D97-AF65-F5344CB8AC3E}">
        <p14:creationId xmlns:p14="http://schemas.microsoft.com/office/powerpoint/2010/main" val="702275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720732"/>
            <a:ext cx="8947522" cy="776992"/>
          </a:xfrm>
        </p:spPr>
        <p:txBody>
          <a:bodyPr/>
          <a:lstStyle/>
          <a:p>
            <a:r>
              <a:rPr lang="en-GB" sz="3200" b="1" dirty="0" smtClean="0"/>
              <a:t>METHODOLOGY</a:t>
            </a:r>
            <a:endParaRPr lang="en-GB" sz="3200" b="1" dirty="0"/>
          </a:p>
        </p:txBody>
      </p:sp>
      <p:sp>
        <p:nvSpPr>
          <p:cNvPr id="3" name="Content Placeholder 2"/>
          <p:cNvSpPr>
            <a:spLocks noGrp="1"/>
          </p:cNvSpPr>
          <p:nvPr>
            <p:ph idx="1"/>
          </p:nvPr>
        </p:nvSpPr>
        <p:spPr>
          <a:xfrm>
            <a:off x="1103312" y="1497724"/>
            <a:ext cx="10058674" cy="5249917"/>
          </a:xfrm>
        </p:spPr>
        <p:txBody>
          <a:bodyPr>
            <a:normAutofit/>
          </a:bodyPr>
          <a:lstStyle/>
          <a:p>
            <a:pPr>
              <a:lnSpc>
                <a:spcPct val="150000"/>
              </a:lnSpc>
            </a:pPr>
            <a:r>
              <a:rPr lang="en-GB" sz="1600" dirty="0"/>
              <a:t>Data Understanding: </a:t>
            </a:r>
            <a:r>
              <a:rPr lang="en-GB" sz="1600" dirty="0" smtClean="0"/>
              <a:t>Examine </a:t>
            </a:r>
            <a:r>
              <a:rPr lang="en-GB" sz="1600" dirty="0"/>
              <a:t>the dataset, its attributes, and structure</a:t>
            </a:r>
            <a:r>
              <a:rPr lang="en-GB" sz="1600" dirty="0" smtClean="0"/>
              <a:t>.</a:t>
            </a:r>
          </a:p>
          <a:p>
            <a:pPr>
              <a:lnSpc>
                <a:spcPct val="150000"/>
              </a:lnSpc>
            </a:pPr>
            <a:r>
              <a:rPr lang="en-GB" sz="1600" dirty="0" smtClean="0"/>
              <a:t>Data </a:t>
            </a:r>
            <a:r>
              <a:rPr lang="en-GB" sz="1600" dirty="0"/>
              <a:t>Cleaning: Handle missing values, remove duplicates, and ensure consistent data types</a:t>
            </a:r>
            <a:r>
              <a:rPr lang="en-GB" sz="1600" dirty="0" smtClean="0"/>
              <a:t>.</a:t>
            </a:r>
          </a:p>
          <a:p>
            <a:pPr>
              <a:lnSpc>
                <a:spcPct val="150000"/>
              </a:lnSpc>
            </a:pPr>
            <a:r>
              <a:rPr lang="en-GB" sz="1600" dirty="0" smtClean="0"/>
              <a:t>Feature </a:t>
            </a:r>
            <a:r>
              <a:rPr lang="en-GB" sz="1600" dirty="0"/>
              <a:t>Engineering: Derive new metrics like BMI and categorize variables (e.g., age groups, BMI categories</a:t>
            </a:r>
            <a:r>
              <a:rPr lang="en-GB" sz="1600" dirty="0" smtClean="0"/>
              <a:t>).</a:t>
            </a:r>
          </a:p>
          <a:p>
            <a:pPr>
              <a:lnSpc>
                <a:spcPct val="150000"/>
              </a:lnSpc>
            </a:pPr>
            <a:r>
              <a:rPr lang="en-GB" sz="1600" dirty="0" smtClean="0"/>
              <a:t>Data </a:t>
            </a:r>
            <a:r>
              <a:rPr lang="en-GB" sz="1600" dirty="0"/>
              <a:t>Transformation: Apply scaling and one-hot encoding for </a:t>
            </a:r>
            <a:r>
              <a:rPr lang="en-GB" sz="1600" dirty="0" smtClean="0"/>
              <a:t>pre-processing.</a:t>
            </a:r>
          </a:p>
          <a:p>
            <a:pPr>
              <a:lnSpc>
                <a:spcPct val="150000"/>
              </a:lnSpc>
            </a:pPr>
            <a:r>
              <a:rPr lang="en-GB" sz="1600" dirty="0" smtClean="0"/>
              <a:t>Dataset </a:t>
            </a:r>
            <a:r>
              <a:rPr lang="en-GB" sz="1600" dirty="0"/>
              <a:t>Splitting: Split data into training and testing sets (80-20 ratio</a:t>
            </a:r>
            <a:r>
              <a:rPr lang="en-GB" sz="1600" dirty="0" smtClean="0"/>
              <a:t>).</a:t>
            </a:r>
          </a:p>
          <a:p>
            <a:pPr>
              <a:lnSpc>
                <a:spcPct val="150000"/>
              </a:lnSpc>
            </a:pPr>
            <a:r>
              <a:rPr lang="en-GB" sz="1600" dirty="0" smtClean="0"/>
              <a:t>Model </a:t>
            </a:r>
            <a:r>
              <a:rPr lang="en-GB" sz="1600" dirty="0"/>
              <a:t>Training: Train machine learning models like Logistic Regression, Decision Trees, and Random Forest</a:t>
            </a:r>
            <a:r>
              <a:rPr lang="en-GB" sz="1600" dirty="0" smtClean="0"/>
              <a:t>.</a:t>
            </a:r>
          </a:p>
          <a:p>
            <a:pPr>
              <a:lnSpc>
                <a:spcPct val="150000"/>
              </a:lnSpc>
            </a:pPr>
            <a:r>
              <a:rPr lang="en-GB" sz="1600" dirty="0" smtClean="0"/>
              <a:t>Model </a:t>
            </a:r>
            <a:r>
              <a:rPr lang="en-GB" sz="1600" dirty="0"/>
              <a:t>Evaluation: Assess models using accuracy, precision, recall, and F1-score metrics</a:t>
            </a:r>
            <a:r>
              <a:rPr lang="en-GB" sz="1600" dirty="0" smtClean="0"/>
              <a:t>.</a:t>
            </a:r>
          </a:p>
          <a:p>
            <a:pPr>
              <a:lnSpc>
                <a:spcPct val="150000"/>
              </a:lnSpc>
            </a:pPr>
            <a:r>
              <a:rPr lang="en-GB" sz="1600" dirty="0" smtClean="0"/>
              <a:t>Insights </a:t>
            </a:r>
            <a:r>
              <a:rPr lang="en-GB" sz="1600" dirty="0"/>
              <a:t>&amp; Recommendations: Provide actionable results and fitness optimizations.</a:t>
            </a:r>
          </a:p>
        </p:txBody>
      </p:sp>
    </p:spTree>
    <p:extLst>
      <p:ext uri="{BB962C8B-B14F-4D97-AF65-F5344CB8AC3E}">
        <p14:creationId xmlns:p14="http://schemas.microsoft.com/office/powerpoint/2010/main" val="1350739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02" y="255182"/>
            <a:ext cx="10738884" cy="871869"/>
          </a:xfrm>
        </p:spPr>
        <p:txBody>
          <a:bodyPr/>
          <a:lstStyle/>
          <a:p>
            <a:r>
              <a:rPr lang="en-GB" sz="3200" b="1" dirty="0" smtClean="0"/>
              <a:t>Implementation</a:t>
            </a:r>
            <a:br>
              <a:rPr lang="en-GB" sz="3200" b="1" dirty="0" smtClean="0"/>
            </a:br>
            <a:r>
              <a:rPr lang="en-GB" sz="3200" b="1" dirty="0"/>
              <a:t/>
            </a:r>
            <a:br>
              <a:rPr lang="en-GB" sz="3200" b="1" dirty="0"/>
            </a:br>
            <a:r>
              <a:rPr lang="en-GB" sz="3200" b="1" dirty="0" smtClean="0"/>
              <a:t> </a:t>
            </a:r>
            <a:endParaRPr lang="en-GB" sz="3200" b="1"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216" y="809896"/>
            <a:ext cx="9183190" cy="1985555"/>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216" y="2818696"/>
            <a:ext cx="9183190" cy="3843362"/>
          </a:xfrm>
          <a:prstGeom prst="rect">
            <a:avLst/>
          </a:prstGeom>
        </p:spPr>
      </p:pic>
    </p:spTree>
    <p:extLst>
      <p:ext uri="{BB962C8B-B14F-4D97-AF65-F5344CB8AC3E}">
        <p14:creationId xmlns:p14="http://schemas.microsoft.com/office/powerpoint/2010/main" val="1087772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0"/>
            <a:ext cx="8946541" cy="6248400"/>
          </a:xfrm>
        </p:spPr>
        <p:txBody>
          <a:bodyPr>
            <a:normAutofit/>
          </a:bodyPr>
          <a:lstStyle/>
          <a:p>
            <a:pPr marL="0" indent="0">
              <a:buNone/>
            </a:pPr>
            <a:r>
              <a:rPr lang="en-GB" sz="1600" dirty="0"/>
              <a:t>Exploratory Data Analysis (EDA</a:t>
            </a:r>
            <a:r>
              <a:rPr lang="en-GB" sz="1600" dirty="0" smtClean="0"/>
              <a:t>):</a:t>
            </a:r>
            <a:endParaRPr lang="en-GB" sz="1600" dirty="0"/>
          </a:p>
          <a:p>
            <a:r>
              <a:rPr lang="en-GB" sz="1400" dirty="0"/>
              <a:t>Gain insights from the dataset through summary statistics, visualizations, and relationship analysis</a:t>
            </a:r>
            <a:r>
              <a:rPr lang="en-GB" sz="1400" dirty="0" smtClean="0"/>
              <a:t>.</a:t>
            </a:r>
          </a:p>
          <a:p>
            <a:pPr marL="0" indent="0">
              <a:buNone/>
            </a:pPr>
            <a:r>
              <a:rPr lang="en-GB" sz="1400" dirty="0">
                <a:solidFill>
                  <a:srgbClr val="00B0F0"/>
                </a:solidFill>
              </a:rPr>
              <a:t># Summary statistics for numerical features</a:t>
            </a:r>
          </a:p>
          <a:p>
            <a:pPr marL="0" indent="0">
              <a:buNone/>
            </a:pPr>
            <a:r>
              <a:rPr lang="en-GB" sz="1400" dirty="0">
                <a:solidFill>
                  <a:srgbClr val="00B0F0"/>
                </a:solidFill>
              </a:rPr>
              <a:t>print(df.describe())</a:t>
            </a:r>
          </a:p>
          <a:p>
            <a:pPr marL="0" indent="0">
              <a:buNone/>
            </a:pPr>
            <a:endParaRPr lang="en-GB"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783" y="1410789"/>
            <a:ext cx="10306594" cy="25472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097" y="4050065"/>
            <a:ext cx="3777486" cy="2637540"/>
          </a:xfrm>
          <a:prstGeom prst="rect">
            <a:avLst/>
          </a:prstGeom>
        </p:spPr>
      </p:pic>
    </p:spTree>
    <p:extLst>
      <p:ext uri="{BB962C8B-B14F-4D97-AF65-F5344CB8AC3E}">
        <p14:creationId xmlns:p14="http://schemas.microsoft.com/office/powerpoint/2010/main" val="925720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872" y="434464"/>
            <a:ext cx="9412287" cy="160607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256" y="2469782"/>
            <a:ext cx="4442900" cy="3682828"/>
          </a:xfrm>
          <a:prstGeom prst="rect">
            <a:avLst/>
          </a:prstGeom>
        </p:spPr>
      </p:pic>
    </p:spTree>
    <p:extLst>
      <p:ext uri="{BB962C8B-B14F-4D97-AF65-F5344CB8AC3E}">
        <p14:creationId xmlns:p14="http://schemas.microsoft.com/office/powerpoint/2010/main" val="37119486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151</TotalTime>
  <Words>914</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FITNESS TRACKER SYSTEM   </vt:lpstr>
      <vt:lpstr>  AGENDA</vt:lpstr>
      <vt:lpstr>INTRODUCTION</vt:lpstr>
      <vt:lpstr>Project Overview </vt:lpstr>
      <vt:lpstr>Key Features</vt:lpstr>
      <vt:lpstr>METHODOLOGY</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TRACKER SYSTEM</dc:title>
  <dc:creator>Microsoft account</dc:creator>
  <cp:lastModifiedBy>Microsoft account</cp:lastModifiedBy>
  <cp:revision>17</cp:revision>
  <dcterms:created xsi:type="dcterms:W3CDTF">2024-12-27T03:48:05Z</dcterms:created>
  <dcterms:modified xsi:type="dcterms:W3CDTF">2024-12-27T06:19:37Z</dcterms:modified>
</cp:coreProperties>
</file>