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bharath-3107/AICTE-project.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3656" y="1034321"/>
            <a:ext cx="11484429" cy="1077218"/>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 Title : Secure Data Hiding in Image Using Steganography</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Padira Bharathkumar</a:t>
            </a:r>
          </a:p>
          <a:p>
            <a:r>
              <a:rPr lang="en-US" sz="2000" b="1" dirty="0">
                <a:solidFill>
                  <a:schemeClr val="accent1">
                    <a:lumMod val="75000"/>
                  </a:schemeClr>
                </a:solidFill>
                <a:latin typeface="Arial"/>
                <a:cs typeface="Arial"/>
              </a:rPr>
              <a:t>College Name &amp; Department : Vaagdevi college of engineering &amp;Computer Science and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A145EF56-BDDB-AF4F-3355-112CBA02C42C}"/>
              </a:ext>
            </a:extLst>
          </p:cNvPr>
          <p:cNvSpPr>
            <a:spLocks noGrp="1" noChangeArrowheads="1"/>
          </p:cNvSpPr>
          <p:nvPr>
            <p:ph idx="1"/>
          </p:nvPr>
        </p:nvSpPr>
        <p:spPr bwMode="auto">
          <a:xfrm>
            <a:off x="581192" y="1438085"/>
            <a:ext cx="1118334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Enhanced Security Techniques</a:t>
            </a:r>
            <a:r>
              <a:rPr kumimoji="0" lang="en-US" altLang="en-US" sz="2000" b="0" i="0" u="none" strike="noStrike" cap="none" normalizeH="0" baseline="0" dirty="0">
                <a:ln>
                  <a:noFill/>
                </a:ln>
                <a:solidFill>
                  <a:schemeClr val="tx1"/>
                </a:solidFill>
                <a:effectLst/>
                <a:latin typeface="Arial" panose="020B0604020202020204" pitchFamily="34" charset="0"/>
              </a:rPr>
              <a:t> – Future advancements can integrate AI and blockchain to improve the security of steganographic methods, making hidden data even harder to detect.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Deep Learning-Based Steganalysis Resistance</a:t>
            </a:r>
            <a:r>
              <a:rPr kumimoji="0" lang="en-US" altLang="en-US" sz="2000" b="0" i="0" u="none" strike="noStrike" cap="none" normalizeH="0" baseline="0" dirty="0">
                <a:ln>
                  <a:noFill/>
                </a:ln>
                <a:solidFill>
                  <a:schemeClr val="tx1"/>
                </a:solidFill>
                <a:effectLst/>
                <a:latin typeface="Arial" panose="020B0604020202020204" pitchFamily="34" charset="0"/>
              </a:rPr>
              <a:t> – Developing techniques to counter AI-based steganalysis tools, which are becoming more effective at detecting hidden data.</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Improved Payload Capacity</a:t>
            </a:r>
            <a:r>
              <a:rPr kumimoji="0" lang="en-US" altLang="en-US" sz="2000" b="0" i="0" u="none" strike="noStrike" cap="none" normalizeH="0" baseline="0" dirty="0">
                <a:ln>
                  <a:noFill/>
                </a:ln>
                <a:solidFill>
                  <a:schemeClr val="tx1"/>
                </a:solidFill>
                <a:effectLst/>
                <a:latin typeface="Arial" panose="020B0604020202020204" pitchFamily="34" charset="0"/>
              </a:rPr>
              <a:t> – Researching methods to increase the amount of data that can be hidden in an image without affecting its quality or detectability.</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Real-Time Steganography</a:t>
            </a:r>
            <a:r>
              <a:rPr kumimoji="0" lang="en-US" altLang="en-US" sz="2000" b="0" i="0" u="none" strike="noStrike" cap="none" normalizeH="0" baseline="0" dirty="0">
                <a:ln>
                  <a:noFill/>
                </a:ln>
                <a:solidFill>
                  <a:schemeClr val="tx1"/>
                </a:solidFill>
                <a:effectLst/>
                <a:latin typeface="Arial" panose="020B0604020202020204" pitchFamily="34" charset="0"/>
              </a:rPr>
              <a:t> – Implementing real-time encoding and decoding of hidden data for applications in secure communications.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Hybrid Cryptography and Steganography</a:t>
            </a:r>
            <a:r>
              <a:rPr kumimoji="0" lang="en-US" altLang="en-US" sz="2000" b="0" i="0" u="none" strike="noStrike" cap="none" normalizeH="0" baseline="0" dirty="0">
                <a:ln>
                  <a:noFill/>
                </a:ln>
                <a:solidFill>
                  <a:schemeClr val="tx1"/>
                </a:solidFill>
                <a:effectLst/>
                <a:latin typeface="Arial" panose="020B0604020202020204" pitchFamily="34" charset="0"/>
              </a:rPr>
              <a:t> – Combining encryption techniques with steganography to add an extra layer of security, ensuring data integrity and confidentiality.</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1"/>
                </a:solidFill>
                <a:effectLst/>
                <a:latin typeface="Arial" panose="020B0604020202020204" pitchFamily="34" charset="0"/>
              </a:rPr>
              <a:t>Cross-Platform Steganography</a:t>
            </a:r>
            <a:r>
              <a:rPr kumimoji="0" lang="en-US" altLang="en-US" sz="2000" b="0" i="0" u="none" strike="noStrike" cap="none" normalizeH="0" baseline="0" dirty="0">
                <a:ln>
                  <a:noFill/>
                </a:ln>
                <a:solidFill>
                  <a:schemeClr val="tx1"/>
                </a:solidFill>
                <a:effectLst/>
                <a:latin typeface="Arial" panose="020B0604020202020204" pitchFamily="34" charset="0"/>
              </a:rPr>
              <a:t> – Enhancing compatibility across different devices and platforms while maintaining security and efficiency.</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2000" b="1" i="0" u="none" strike="noStrike" cap="none" normalizeH="0" baseline="0" dirty="0">
                <a:ln>
                  <a:noFill/>
                </a:ln>
                <a:solidFill>
                  <a:schemeClr val="tx1"/>
                </a:solidFill>
                <a:effectLst/>
                <a:latin typeface="Arial" panose="020B0604020202020204" pitchFamily="34" charset="0"/>
              </a:rPr>
              <a:t>Steganography for IoT and Cloud Security</a:t>
            </a:r>
            <a:r>
              <a:rPr kumimoji="0" lang="en-US" altLang="en-US" sz="2000" b="0" i="0" u="none" strike="noStrike" cap="none" normalizeH="0" baseline="0" dirty="0">
                <a:ln>
                  <a:noFill/>
                </a:ln>
                <a:solidFill>
                  <a:schemeClr val="tx1"/>
                </a:solidFill>
                <a:effectLst/>
                <a:latin typeface="Arial" panose="020B0604020202020204" pitchFamily="34" charset="0"/>
              </a:rPr>
              <a:t> – Utilizing steganographic techniques for secure data transmission in IoT devices and cloud storage</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237632"/>
            <a:ext cx="10618368" cy="2735654"/>
          </a:xfrm>
        </p:spPr>
        <p:txBody>
          <a:bodyPr>
            <a:normAutofit/>
          </a:bodyPr>
          <a:lstStyle/>
          <a:p>
            <a:pPr marL="0" indent="0">
              <a:buNone/>
            </a:pPr>
            <a:r>
              <a:rPr lang="en-US" sz="2000" dirty="0"/>
              <a:t>With the increasing need for secure communication, traditional encryption methods are often susceptible to detection. This project aims to develop a steganographic approach for securely hiding data within digital images, ensuring confidentiality and imperceptibility. The challenge is to embed information in a way that minimizes distortion while maintaining high data security and resistance to steganalysis.</a:t>
            </a:r>
            <a:endParaRPr lang="en-IN" sz="20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509DD9A2-A0F2-FB49-B26F-3969CE289796}"/>
              </a:ext>
            </a:extLst>
          </p:cNvPr>
          <p:cNvSpPr>
            <a:spLocks noGrp="1" noChangeArrowheads="1"/>
          </p:cNvSpPr>
          <p:nvPr>
            <p:ph idx="1"/>
          </p:nvPr>
        </p:nvSpPr>
        <p:spPr bwMode="auto">
          <a:xfrm>
            <a:off x="441325" y="1876048"/>
            <a:ext cx="1079273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Programming Language</a:t>
            </a:r>
            <a:r>
              <a:rPr kumimoji="0" lang="en-US" altLang="en-US" sz="2000" b="0" i="0" u="none" strike="noStrike" cap="none" normalizeH="0" baseline="0" dirty="0">
                <a:ln>
                  <a:noFill/>
                </a:ln>
                <a:solidFill>
                  <a:schemeClr val="tx1"/>
                </a:solidFill>
                <a:effectLst/>
                <a:latin typeface="Arial" panose="020B0604020202020204" pitchFamily="34" charset="0"/>
              </a:rPr>
              <a:t> – Python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Image Processing Libraries</a:t>
            </a:r>
            <a:r>
              <a:rPr kumimoji="0" lang="en-US" altLang="en-US" sz="2000" b="0" i="0" u="none" strike="noStrike" cap="none" normalizeH="0" baseline="0" dirty="0">
                <a:ln>
                  <a:noFill/>
                </a:ln>
                <a:solidFill>
                  <a:schemeClr val="tx1"/>
                </a:solidFill>
                <a:effectLst/>
                <a:latin typeface="Arial" panose="020B0604020202020204" pitchFamily="34" charset="0"/>
              </a:rPr>
              <a:t> – OpenCV</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Steganography Algorithms</a:t>
            </a:r>
            <a:r>
              <a:rPr kumimoji="0" lang="en-US" altLang="en-US" sz="2000" b="0" i="0" u="none" strike="noStrike" cap="none" normalizeH="0" baseline="0" dirty="0">
                <a:ln>
                  <a:noFill/>
                </a:ln>
                <a:solidFill>
                  <a:schemeClr val="tx1"/>
                </a:solidFill>
                <a:effectLst/>
                <a:latin typeface="Arial" panose="020B0604020202020204" pitchFamily="34" charset="0"/>
              </a:rPr>
              <a:t> – LSB (Least Significant Bit), DCT (Discrete Cosine Transform), DWT (Discrete Wavelet Transform), AES Encryption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Graphical User Interface (Optional)</a:t>
            </a:r>
            <a:r>
              <a:rPr kumimoji="0" lang="en-US" altLang="en-US" sz="2000" b="0" i="0" u="none" strike="noStrike" cap="none" normalizeH="0" baseline="0" dirty="0">
                <a:ln>
                  <a:noFill/>
                </a:ln>
                <a:solidFill>
                  <a:schemeClr val="tx1"/>
                </a:solidFill>
                <a:effectLst/>
                <a:latin typeface="Arial" panose="020B0604020202020204" pitchFamily="34" charset="0"/>
              </a:rPr>
              <a:t> – Tkinter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5.Security Enhancements</a:t>
            </a:r>
            <a:r>
              <a:rPr kumimoji="0" lang="en-US" altLang="en-US" sz="2000" b="0" i="0" u="none" strike="noStrike" cap="none" normalizeH="0" baseline="0" dirty="0">
                <a:ln>
                  <a:noFill/>
                </a:ln>
                <a:solidFill>
                  <a:schemeClr val="tx1"/>
                </a:solidFill>
                <a:effectLst/>
                <a:latin typeface="Arial" panose="020B0604020202020204" pitchFamily="34" charset="0"/>
              </a:rPr>
              <a:t> – AES, RSA, or SHA for encryption and hashing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4" name="Rectangle 2">
            <a:extLst>
              <a:ext uri="{FF2B5EF4-FFF2-40B4-BE49-F238E27FC236}">
                <a16:creationId xmlns:a16="http://schemas.microsoft.com/office/drawing/2014/main" id="{825A48A7-89AC-73AB-ACF1-8AF3C40709F7}"/>
              </a:ext>
            </a:extLst>
          </p:cNvPr>
          <p:cNvSpPr>
            <a:spLocks noGrp="1" noChangeArrowheads="1"/>
          </p:cNvSpPr>
          <p:nvPr>
            <p:ph idx="1"/>
          </p:nvPr>
        </p:nvSpPr>
        <p:spPr bwMode="auto">
          <a:xfrm>
            <a:off x="581024" y="1541617"/>
            <a:ext cx="11240861"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Invisible Encryption</a:t>
            </a:r>
            <a:r>
              <a:rPr kumimoji="0" lang="en-US" altLang="en-US" sz="2000" b="0" i="0" u="none" strike="noStrike" cap="none" normalizeH="0" baseline="0" dirty="0">
                <a:ln>
                  <a:noFill/>
                </a:ln>
                <a:solidFill>
                  <a:schemeClr val="tx1"/>
                </a:solidFill>
                <a:effectLst/>
                <a:latin typeface="Arial" panose="020B0604020202020204" pitchFamily="34" charset="0"/>
              </a:rPr>
              <a:t> – Hide sensitive data within images without altering their appearance.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Dual-layer Security</a:t>
            </a:r>
            <a:r>
              <a:rPr kumimoji="0" lang="en-US" altLang="en-US" sz="2000" b="0" i="0" u="none" strike="noStrike" cap="none" normalizeH="0" baseline="0" dirty="0">
                <a:ln>
                  <a:noFill/>
                </a:ln>
                <a:solidFill>
                  <a:schemeClr val="tx1"/>
                </a:solidFill>
                <a:effectLst/>
                <a:latin typeface="Arial" panose="020B0604020202020204" pitchFamily="34" charset="0"/>
              </a:rPr>
              <a:t> – Combines steganography with encryption for enhanced protection.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High Payload Capacity</a:t>
            </a:r>
            <a:r>
              <a:rPr kumimoji="0" lang="en-US" altLang="en-US" sz="2000" b="0" i="0" u="none" strike="noStrike" cap="none" normalizeH="0" baseline="0" dirty="0">
                <a:ln>
                  <a:noFill/>
                </a:ln>
                <a:solidFill>
                  <a:schemeClr val="tx1"/>
                </a:solidFill>
                <a:effectLst/>
                <a:latin typeface="Arial" panose="020B0604020202020204" pitchFamily="34" charset="0"/>
              </a:rPr>
              <a:t> – Supports embedding large amounts of data while maintaining quality.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Robust Against Attacks</a:t>
            </a:r>
            <a:r>
              <a:rPr kumimoji="0" lang="en-US" altLang="en-US" sz="2000" b="0" i="0" u="none" strike="noStrike" cap="none" normalizeH="0" baseline="0" dirty="0">
                <a:ln>
                  <a:noFill/>
                </a:ln>
                <a:solidFill>
                  <a:schemeClr val="tx1"/>
                </a:solidFill>
                <a:effectLst/>
                <a:latin typeface="Arial" panose="020B0604020202020204" pitchFamily="34" charset="0"/>
              </a:rPr>
              <a:t> – Resistant to compression, cropping, and other image manipulations. </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Fast &amp; Efficient</a:t>
            </a:r>
            <a:r>
              <a:rPr kumimoji="0" lang="en-US" altLang="en-US" sz="2000" b="0" i="0" u="none" strike="noStrike" cap="none" normalizeH="0" baseline="0" dirty="0">
                <a:ln>
                  <a:noFill/>
                </a:ln>
                <a:solidFill>
                  <a:schemeClr val="tx1"/>
                </a:solidFill>
                <a:effectLst/>
                <a:latin typeface="Arial" panose="020B0604020202020204" pitchFamily="34" charset="0"/>
              </a:rPr>
              <a:t> – Uses optimized algorithms for quick encoding and decoding. </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1"/>
                </a:solidFill>
                <a:effectLst/>
                <a:latin typeface="Arial" panose="020B0604020202020204" pitchFamily="34" charset="0"/>
              </a:rPr>
              <a:t>Multi-format Support</a:t>
            </a:r>
            <a:r>
              <a:rPr kumimoji="0" lang="en-US" altLang="en-US" sz="2000" b="0" i="0" u="none" strike="noStrike" cap="none" normalizeH="0" baseline="0" dirty="0">
                <a:ln>
                  <a:noFill/>
                </a:ln>
                <a:solidFill>
                  <a:schemeClr val="tx1"/>
                </a:solidFill>
                <a:effectLst/>
                <a:latin typeface="Arial" panose="020B0604020202020204" pitchFamily="34" charset="0"/>
              </a:rPr>
              <a:t> – Works with various image formats like PNG, JPEG, and BMP. </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2000" b="1" i="0" u="none" strike="noStrike" cap="none" normalizeH="0" baseline="0" dirty="0">
                <a:ln>
                  <a:noFill/>
                </a:ln>
                <a:solidFill>
                  <a:schemeClr val="tx1"/>
                </a:solidFill>
                <a:effectLst/>
                <a:latin typeface="Arial" panose="020B0604020202020204" pitchFamily="34" charset="0"/>
              </a:rPr>
              <a:t>Low Detection Probability</a:t>
            </a:r>
            <a:r>
              <a:rPr kumimoji="0" lang="en-US" altLang="en-US" sz="2000" b="0" i="0" u="none" strike="noStrike" cap="none" normalizeH="0" baseline="0" dirty="0">
                <a:ln>
                  <a:noFill/>
                </a:ln>
                <a:solidFill>
                  <a:schemeClr val="tx1"/>
                </a:solidFill>
                <a:effectLst/>
                <a:latin typeface="Arial" panose="020B0604020202020204" pitchFamily="34" charset="0"/>
              </a:rPr>
              <a:t> – Makes hidden data nearly impossible to detect. </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2000" b="1" i="0" u="none" strike="noStrike" cap="none" normalizeH="0" baseline="0" dirty="0">
                <a:ln>
                  <a:noFill/>
                </a:ln>
                <a:solidFill>
                  <a:schemeClr val="tx1"/>
                </a:solidFill>
                <a:effectLst/>
                <a:latin typeface="Arial" panose="020B0604020202020204" pitchFamily="34" charset="0"/>
              </a:rPr>
              <a:t>Real-world Applications</a:t>
            </a:r>
            <a:r>
              <a:rPr kumimoji="0" lang="en-US" altLang="en-US" sz="2000" b="0" i="0" u="none" strike="noStrike" cap="none" normalizeH="0" baseline="0" dirty="0">
                <a:ln>
                  <a:noFill/>
                </a:ln>
                <a:solidFill>
                  <a:schemeClr val="tx1"/>
                </a:solidFill>
                <a:effectLst/>
                <a:latin typeface="Arial" panose="020B0604020202020204" pitchFamily="34" charset="0"/>
              </a:rPr>
              <a:t> – Useful for secure communication, watermarking, and copyright protection. </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2000" b="1" i="0" u="none" strike="noStrike" cap="none" normalizeH="0" baseline="0" dirty="0">
                <a:ln>
                  <a:noFill/>
                </a:ln>
                <a:solidFill>
                  <a:schemeClr val="tx1"/>
                </a:solidFill>
                <a:effectLst/>
                <a:latin typeface="Arial" panose="020B0604020202020204" pitchFamily="34" charset="0"/>
              </a:rPr>
              <a:t>User-Friendly Interface</a:t>
            </a:r>
            <a:r>
              <a:rPr kumimoji="0" lang="en-US" altLang="en-US" sz="2000" b="0" i="0" u="none" strike="noStrike" cap="none" normalizeH="0" baseline="0" dirty="0">
                <a:ln>
                  <a:noFill/>
                </a:ln>
                <a:solidFill>
                  <a:schemeClr val="tx1"/>
                </a:solidFill>
                <a:effectLst/>
                <a:latin typeface="Arial" panose="020B0604020202020204" pitchFamily="34" charset="0"/>
              </a:rPr>
              <a:t> – Simple and intuitive UI for seamless data embedding and extraction. </a:t>
            </a: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2000" b="1" i="0" u="none" strike="noStrike" cap="none" normalizeH="0" baseline="0" dirty="0">
                <a:ln>
                  <a:noFill/>
                </a:ln>
                <a:solidFill>
                  <a:schemeClr val="tx1"/>
                </a:solidFill>
                <a:effectLst/>
                <a:latin typeface="Arial" panose="020B0604020202020204" pitchFamily="34" charset="0"/>
              </a:rPr>
              <a:t>Customizable Security Levels</a:t>
            </a:r>
            <a:r>
              <a:rPr kumimoji="0" lang="en-US" altLang="en-US" sz="2000" b="0" i="0" u="none" strike="noStrike" cap="none" normalizeH="0" baseline="0" dirty="0">
                <a:ln>
                  <a:noFill/>
                </a:ln>
                <a:solidFill>
                  <a:schemeClr val="tx1"/>
                </a:solidFill>
                <a:effectLst/>
                <a:latin typeface="Arial" panose="020B0604020202020204" pitchFamily="34" charset="0"/>
              </a:rPr>
              <a:t> – Allows users to choose between different encoding techniques for varying security needs.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562B6BED-9ECC-52CE-3662-5BF09D168305}"/>
              </a:ext>
            </a:extLst>
          </p:cNvPr>
          <p:cNvSpPr>
            <a:spLocks noGrp="1" noChangeArrowheads="1"/>
          </p:cNvSpPr>
          <p:nvPr>
            <p:ph idx="1"/>
          </p:nvPr>
        </p:nvSpPr>
        <p:spPr bwMode="auto">
          <a:xfrm>
            <a:off x="581192" y="1349436"/>
            <a:ext cx="11382208"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Individuals</a:t>
            </a:r>
            <a:r>
              <a:rPr kumimoji="0" lang="en-US" altLang="en-US" sz="2000" b="0" i="0" u="none" strike="noStrike" cap="none" normalizeH="0" baseline="0" dirty="0">
                <a:ln>
                  <a:noFill/>
                </a:ln>
                <a:solidFill>
                  <a:schemeClr val="tx1"/>
                </a:solidFill>
                <a:effectLst/>
                <a:latin typeface="Arial" panose="020B0604020202020204" pitchFamily="34" charset="0"/>
              </a:rPr>
              <a:t> – People who want to privately share sensitive information over digital channels.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Government Agencies</a:t>
            </a:r>
            <a:r>
              <a:rPr kumimoji="0" lang="en-US" altLang="en-US" sz="2000" b="0" i="0" u="none" strike="noStrike" cap="none" normalizeH="0" baseline="0" dirty="0">
                <a:ln>
                  <a:noFill/>
                </a:ln>
                <a:solidFill>
                  <a:schemeClr val="tx1"/>
                </a:solidFill>
                <a:effectLst/>
                <a:latin typeface="Arial" panose="020B0604020202020204" pitchFamily="34" charset="0"/>
              </a:rPr>
              <a:t> – For secure communication and confidential data exchange.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Journalists &amp; Whistleblowers</a:t>
            </a:r>
            <a:r>
              <a:rPr kumimoji="0" lang="en-US" altLang="en-US" sz="2000" b="0" i="0" u="none" strike="noStrike" cap="none" normalizeH="0" baseline="0" dirty="0">
                <a:ln>
                  <a:noFill/>
                </a:ln>
                <a:solidFill>
                  <a:schemeClr val="tx1"/>
                </a:solidFill>
                <a:effectLst/>
                <a:latin typeface="Arial" panose="020B0604020202020204" pitchFamily="34" charset="0"/>
              </a:rPr>
              <a:t> – To hide critical information from unauthorized access.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Businesses &amp; Corporations</a:t>
            </a:r>
            <a:r>
              <a:rPr kumimoji="0" lang="en-US" altLang="en-US" sz="2000" b="0" i="0" u="none" strike="noStrike" cap="none" normalizeH="0" baseline="0" dirty="0">
                <a:ln>
                  <a:noFill/>
                </a:ln>
                <a:solidFill>
                  <a:schemeClr val="tx1"/>
                </a:solidFill>
                <a:effectLst/>
                <a:latin typeface="Arial" panose="020B0604020202020204" pitchFamily="34" charset="0"/>
              </a:rPr>
              <a:t> – For protecting trade secrets and confidential documents. </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Cybersecurity Professionals</a:t>
            </a:r>
            <a:r>
              <a:rPr kumimoji="0" lang="en-US" altLang="en-US" sz="2000" b="0" i="0" u="none" strike="noStrike" cap="none" normalizeH="0" baseline="0" dirty="0">
                <a:ln>
                  <a:noFill/>
                </a:ln>
                <a:solidFill>
                  <a:schemeClr val="tx1"/>
                </a:solidFill>
                <a:effectLst/>
                <a:latin typeface="Arial" panose="020B0604020202020204" pitchFamily="34" charset="0"/>
              </a:rPr>
              <a:t> – For secure transmission of sensitive data. </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1"/>
                </a:solidFill>
                <a:effectLst/>
                <a:latin typeface="Arial" panose="020B0604020202020204" pitchFamily="34" charset="0"/>
              </a:rPr>
              <a:t>Law Enforcement &amp; Intelligence Agencies</a:t>
            </a:r>
            <a:r>
              <a:rPr kumimoji="0" lang="en-US" altLang="en-US" sz="2000" b="0" i="0" u="none" strike="noStrike" cap="none" normalizeH="0" baseline="0" dirty="0">
                <a:ln>
                  <a:noFill/>
                </a:ln>
                <a:solidFill>
                  <a:schemeClr val="tx1"/>
                </a:solidFill>
                <a:effectLst/>
                <a:latin typeface="Arial" panose="020B0604020202020204" pitchFamily="34" charset="0"/>
              </a:rPr>
              <a:t> – To communicate classified information securely. </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2000" b="1" i="0" u="none" strike="noStrike" cap="none" normalizeH="0" baseline="0" dirty="0">
                <a:ln>
                  <a:noFill/>
                </a:ln>
                <a:solidFill>
                  <a:schemeClr val="tx1"/>
                </a:solidFill>
                <a:effectLst/>
                <a:latin typeface="Arial" panose="020B0604020202020204" pitchFamily="34" charset="0"/>
              </a:rPr>
              <a:t>Military &amp; Defense Organizations</a:t>
            </a:r>
            <a:r>
              <a:rPr kumimoji="0" lang="en-US" altLang="en-US" sz="2000" b="0" i="0" u="none" strike="noStrike" cap="none" normalizeH="0" baseline="0" dirty="0">
                <a:ln>
                  <a:noFill/>
                </a:ln>
                <a:solidFill>
                  <a:schemeClr val="tx1"/>
                </a:solidFill>
                <a:effectLst/>
                <a:latin typeface="Arial" panose="020B0604020202020204" pitchFamily="34" charset="0"/>
              </a:rPr>
              <a:t> – For secure covert communication. </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2000" b="1" i="0" u="none" strike="noStrike" cap="none" normalizeH="0" baseline="0" dirty="0">
                <a:ln>
                  <a:noFill/>
                </a:ln>
                <a:solidFill>
                  <a:schemeClr val="tx1"/>
                </a:solidFill>
                <a:effectLst/>
                <a:latin typeface="Arial" panose="020B0604020202020204" pitchFamily="34" charset="0"/>
              </a:rPr>
              <a:t>Educational Institutions &amp; Researchers</a:t>
            </a:r>
            <a:r>
              <a:rPr kumimoji="0" lang="en-US" altLang="en-US" sz="2000" b="0" i="0" u="none" strike="noStrike" cap="none" normalizeH="0" baseline="0" dirty="0">
                <a:ln>
                  <a:noFill/>
                </a:ln>
                <a:solidFill>
                  <a:schemeClr val="tx1"/>
                </a:solidFill>
                <a:effectLst/>
                <a:latin typeface="Arial" panose="020B0604020202020204" pitchFamily="34" charset="0"/>
              </a:rPr>
              <a:t> – For studying cryptography and data security.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A76A3E93-539F-E49E-6824-AC9FFCD30561}"/>
              </a:ext>
            </a:extLst>
          </p:cNvPr>
          <p:cNvPicPr>
            <a:picLocks noGrp="1" noChangeAspect="1"/>
          </p:cNvPicPr>
          <p:nvPr>
            <p:ph idx="1"/>
          </p:nvPr>
        </p:nvPicPr>
        <p:blipFill>
          <a:blip r:embed="rId2"/>
          <a:stretch>
            <a:fillRect/>
          </a:stretch>
        </p:blipFill>
        <p:spPr>
          <a:xfrm>
            <a:off x="885371" y="1540327"/>
            <a:ext cx="4100285" cy="1796142"/>
          </a:xfrm>
        </p:spPr>
      </p:pic>
      <p:pic>
        <p:nvPicPr>
          <p:cNvPr id="7" name="Picture 6">
            <a:extLst>
              <a:ext uri="{FF2B5EF4-FFF2-40B4-BE49-F238E27FC236}">
                <a16:creationId xmlns:a16="http://schemas.microsoft.com/office/drawing/2014/main" id="{CCB3C7F6-1526-6DB4-7EEE-8B53754F3893}"/>
              </a:ext>
            </a:extLst>
          </p:cNvPr>
          <p:cNvPicPr>
            <a:picLocks noChangeAspect="1"/>
          </p:cNvPicPr>
          <p:nvPr/>
        </p:nvPicPr>
        <p:blipFill>
          <a:blip r:embed="rId3"/>
          <a:stretch>
            <a:fillRect/>
          </a:stretch>
        </p:blipFill>
        <p:spPr>
          <a:xfrm>
            <a:off x="5845628" y="1540326"/>
            <a:ext cx="4789715" cy="1796143"/>
          </a:xfrm>
          <a:prstGeom prst="rect">
            <a:avLst/>
          </a:prstGeom>
        </p:spPr>
      </p:pic>
      <p:pic>
        <p:nvPicPr>
          <p:cNvPr id="9" name="Picture 8">
            <a:extLst>
              <a:ext uri="{FF2B5EF4-FFF2-40B4-BE49-F238E27FC236}">
                <a16:creationId xmlns:a16="http://schemas.microsoft.com/office/drawing/2014/main" id="{8D6944CE-33CE-EE1F-9159-FFBEB2FE68FF}"/>
              </a:ext>
            </a:extLst>
          </p:cNvPr>
          <p:cNvPicPr>
            <a:picLocks noChangeAspect="1"/>
          </p:cNvPicPr>
          <p:nvPr/>
        </p:nvPicPr>
        <p:blipFill>
          <a:blip r:embed="rId4"/>
          <a:stretch>
            <a:fillRect/>
          </a:stretch>
        </p:blipFill>
        <p:spPr>
          <a:xfrm>
            <a:off x="773925" y="3962400"/>
            <a:ext cx="4100285" cy="2307771"/>
          </a:xfrm>
          <a:prstGeom prst="rect">
            <a:avLst/>
          </a:prstGeom>
        </p:spPr>
      </p:pic>
      <p:pic>
        <p:nvPicPr>
          <p:cNvPr id="11" name="Picture 10">
            <a:extLst>
              <a:ext uri="{FF2B5EF4-FFF2-40B4-BE49-F238E27FC236}">
                <a16:creationId xmlns:a16="http://schemas.microsoft.com/office/drawing/2014/main" id="{FAD58D0B-DDB0-661D-1704-0325480C14B1}"/>
              </a:ext>
            </a:extLst>
          </p:cNvPr>
          <p:cNvPicPr>
            <a:picLocks noChangeAspect="1"/>
          </p:cNvPicPr>
          <p:nvPr/>
        </p:nvPicPr>
        <p:blipFill>
          <a:blip r:embed="rId5"/>
          <a:stretch>
            <a:fillRect/>
          </a:stretch>
        </p:blipFill>
        <p:spPr>
          <a:xfrm>
            <a:off x="6096000" y="3853313"/>
            <a:ext cx="4534533" cy="2525944"/>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6" name="Rectangle 3">
            <a:extLst>
              <a:ext uri="{FF2B5EF4-FFF2-40B4-BE49-F238E27FC236}">
                <a16:creationId xmlns:a16="http://schemas.microsoft.com/office/drawing/2014/main" id="{E84CD747-1791-6BC7-BDED-597AFEE18662}"/>
              </a:ext>
            </a:extLst>
          </p:cNvPr>
          <p:cNvSpPr>
            <a:spLocks noGrp="1" noChangeArrowheads="1"/>
          </p:cNvSpPr>
          <p:nvPr>
            <p:ph idx="1"/>
          </p:nvPr>
        </p:nvSpPr>
        <p:spPr bwMode="auto">
          <a:xfrm>
            <a:off x="581024" y="1456106"/>
            <a:ext cx="1121909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chemeClr val="tx1"/>
                </a:solidFill>
                <a:latin typeface="Arial" panose="020B0604020202020204" pitchFamily="34" charset="0"/>
              </a:rPr>
              <a:t>T</a:t>
            </a:r>
            <a:r>
              <a:rPr kumimoji="0" lang="en-US" altLang="en-US" sz="2000" b="0" i="0" u="none" strike="noStrike" cap="none" normalizeH="0" baseline="0" dirty="0">
                <a:ln>
                  <a:noFill/>
                </a:ln>
                <a:solidFill>
                  <a:schemeClr val="tx1"/>
                </a:solidFill>
                <a:effectLst/>
                <a:latin typeface="Arial" panose="020B0604020202020204" pitchFamily="34" charset="0"/>
              </a:rPr>
              <a:t>he project on </a:t>
            </a:r>
            <a:r>
              <a:rPr kumimoji="0" lang="en-US" altLang="en-US" sz="2000" b="1" i="0" u="none" strike="noStrike" cap="none" normalizeH="0" baseline="0" dirty="0">
                <a:ln>
                  <a:noFill/>
                </a:ln>
                <a:solidFill>
                  <a:schemeClr val="tx1"/>
                </a:solidFill>
                <a:effectLst/>
                <a:latin typeface="Arial" panose="020B0604020202020204" pitchFamily="34" charset="0"/>
              </a:rPr>
              <a:t>Secure Data Hiding in Image Using Steganography</a:t>
            </a:r>
            <a:r>
              <a:rPr kumimoji="0" lang="en-US" altLang="en-US" sz="2000" b="0" i="0" u="none" strike="noStrike" cap="none" normalizeH="0" baseline="0" dirty="0">
                <a:ln>
                  <a:noFill/>
                </a:ln>
                <a:solidFill>
                  <a:schemeClr val="tx1"/>
                </a:solidFill>
                <a:effectLst/>
                <a:latin typeface="Arial" panose="020B0604020202020204" pitchFamily="34" charset="0"/>
              </a:rPr>
              <a:t> demonstrates an effective approach to concealing sensitive information within digital images. By leveraging steganographic techniques, data can be securely embedded and retrieved without drawing attention, ensuring confidentiality and integrity. This method enhances data security for various applications, including secure communication and digital watermarking. Future improvements could focus on increasing embedding capacity, enhancing robustness against attacks, and integrating encryption for added security.</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1302026"/>
            <a:ext cx="11029615" cy="2029003"/>
          </a:xfrm>
        </p:spPr>
        <p:txBody>
          <a:bodyPr>
            <a:normAutofit/>
          </a:bodyPr>
          <a:lstStyle/>
          <a:p>
            <a:r>
              <a:rPr lang="en-IN" sz="2000" dirty="0">
                <a:hlinkClick r:id="rId2"/>
              </a:rPr>
              <a:t>https://github.com/bharath-3107/AICTE-project.git</a:t>
            </a:r>
            <a:endParaRPr lang="en-IN" sz="2000"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74</TotalTime>
  <Words>659</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PowerPoint Presentation</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BHARATH KUMAR</cp:lastModifiedBy>
  <cp:revision>31</cp:revision>
  <dcterms:created xsi:type="dcterms:W3CDTF">2021-05-26T16:50:10Z</dcterms:created>
  <dcterms:modified xsi:type="dcterms:W3CDTF">2025-02-26T11:17:55Z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