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96" r:id="rId6"/>
    <p:sldId id="287" r:id="rId7"/>
    <p:sldId id="286" r:id="rId8"/>
    <p:sldId id="297" r:id="rId9"/>
    <p:sldId id="298" r:id="rId10"/>
    <p:sldId id="300" r:id="rId11"/>
    <p:sldId id="301" r:id="rId12"/>
    <p:sldId id="304" r:id="rId13"/>
    <p:sldId id="302" r:id="rId14"/>
    <p:sldId id="305" r:id="rId15"/>
    <p:sldId id="303"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0" userDrawn="1">
          <p15:clr>
            <a:srgbClr val="A4A3A4"/>
          </p15:clr>
        </p15:guide>
        <p15:guide id="2" pos="6216" userDrawn="1">
          <p15:clr>
            <a:srgbClr val="A4A3A4"/>
          </p15:clr>
        </p15:guide>
        <p15:guide id="3" pos="1440" userDrawn="1">
          <p15:clr>
            <a:srgbClr val="A4A3A4"/>
          </p15:clr>
        </p15:guide>
        <p15:guide id="4" orient="horz" pos="2364" userDrawn="1">
          <p15:clr>
            <a:srgbClr val="A4A3A4"/>
          </p15:clr>
        </p15:guide>
        <p15:guide id="5" orient="horz" pos="935"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FD3"/>
    <a:srgbClr val="E9C46A"/>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899" autoAdjust="0"/>
  </p:normalViewPr>
  <p:slideViewPr>
    <p:cSldViewPr snapToGrid="0" snapToObjects="1" showGuides="1">
      <p:cViewPr varScale="1">
        <p:scale>
          <a:sx n="85" d="100"/>
          <a:sy n="85" d="100"/>
        </p:scale>
        <p:origin x="581" y="62"/>
      </p:cViewPr>
      <p:guideLst>
        <p:guide orient="horz" pos="550"/>
        <p:guide pos="6216"/>
        <p:guide pos="1440"/>
        <p:guide orient="horz" pos="2364"/>
        <p:guide orient="horz" pos="935"/>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harath's%20pc\Downloads\Road%20Acciden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arath's%20pc\Downloads\Road%20Accident%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[Road Accident Data.xlsx]area_weather!PivotTable14</c:name>
    <c:fmtId val="8"/>
  </c:pivotSource>
  <c:chart>
    <c:autoTitleDeleted val="1"/>
    <c:pivotFmts>
      <c:pivotFmt>
        <c:idx val="0"/>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3"/>
          </a:solidFill>
          <a:ln w="19050">
            <a:solidFill>
              <a:schemeClr val="lt1"/>
            </a:solidFill>
          </a:ln>
          <a:effectLst/>
        </c:spPr>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s>
    <c:plotArea>
      <c:layout/>
      <c:doughnutChart>
        <c:varyColors val="1"/>
        <c:ser>
          <c:idx val="0"/>
          <c:order val="0"/>
          <c:tx>
            <c:strRef>
              <c:f>area_weather!$B$3</c:f>
              <c:strCache>
                <c:ptCount val="1"/>
                <c:pt idx="0">
                  <c:v>Total</c:v>
                </c:pt>
              </c:strCache>
            </c:strRef>
          </c:tx>
          <c:spPr>
            <a:solidFill>
              <a:srgbClr val="00B050"/>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CE6F-41BE-8661-FD8C0AD2283E}"/>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CE6F-41BE-8661-FD8C0AD2283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area_weather!$A$4:$A$6</c:f>
              <c:strCache>
                <c:ptCount val="2"/>
                <c:pt idx="0">
                  <c:v>Rural</c:v>
                </c:pt>
                <c:pt idx="1">
                  <c:v>Urban</c:v>
                </c:pt>
              </c:strCache>
            </c:strRef>
          </c:cat>
          <c:val>
            <c:numRef>
              <c:f>area_weather!$B$4:$B$6</c:f>
              <c:numCache>
                <c:formatCode>General</c:formatCode>
                <c:ptCount val="2"/>
                <c:pt idx="0">
                  <c:v>162019</c:v>
                </c:pt>
                <c:pt idx="1">
                  <c:v>255864</c:v>
                </c:pt>
              </c:numCache>
            </c:numRef>
          </c:val>
          <c:extLst>
            <c:ext xmlns:c16="http://schemas.microsoft.com/office/drawing/2014/chart" uri="{C3380CC4-5D6E-409C-BE32-E72D297353CC}">
              <c16:uniqueId val="{00000004-CE6F-41BE-8661-FD8C0AD2283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4">
          <a:lumMod val="2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[Road Accident Data.xlsx]area_weather!PivotTable15</c:name>
    <c:fmtId val="9"/>
  </c:pivotSource>
  <c:chart>
    <c:autoTitleDeleted val="1"/>
    <c:pivotFmts>
      <c:pivotFmt>
        <c:idx val="0"/>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3"/>
          </a:solidFill>
          <a:ln w="19050">
            <a:solidFill>
              <a:schemeClr val="lt1"/>
            </a:solidFill>
          </a:ln>
          <a:effectLst/>
        </c:spPr>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s>
    <c:plotArea>
      <c:layout/>
      <c:doughnutChart>
        <c:varyColors val="1"/>
        <c:ser>
          <c:idx val="0"/>
          <c:order val="0"/>
          <c:tx>
            <c:strRef>
              <c:f>area_weather!$B$10</c:f>
              <c:strCache>
                <c:ptCount val="1"/>
                <c:pt idx="0">
                  <c:v>Total</c:v>
                </c:pt>
              </c:strCache>
            </c:strRef>
          </c:tx>
          <c:spPr>
            <a:solidFill>
              <a:srgbClr val="00B050"/>
            </a:solidFill>
          </c:spPr>
          <c:dPt>
            <c:idx val="0"/>
            <c:bubble3D val="0"/>
            <c:spPr>
              <a:solidFill>
                <a:srgbClr val="00B050"/>
              </a:solidFill>
              <a:ln w="19050">
                <a:solidFill>
                  <a:schemeClr val="lt1"/>
                </a:solidFill>
              </a:ln>
              <a:effectLst/>
            </c:spPr>
            <c:extLst>
              <c:ext xmlns:c16="http://schemas.microsoft.com/office/drawing/2014/chart" uri="{C3380CC4-5D6E-409C-BE32-E72D297353CC}">
                <c16:uniqueId val="{00000001-DFB0-4840-A2C9-8F58EDF042F0}"/>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DFB0-4840-A2C9-8F58EDF042F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area_weather!$A$11:$A$13</c:f>
              <c:strCache>
                <c:ptCount val="2"/>
                <c:pt idx="0">
                  <c:v>Daylight</c:v>
                </c:pt>
                <c:pt idx="1">
                  <c:v>Darkness</c:v>
                </c:pt>
              </c:strCache>
            </c:strRef>
          </c:cat>
          <c:val>
            <c:numRef>
              <c:f>area_weather!$B$11:$B$13</c:f>
              <c:numCache>
                <c:formatCode>General</c:formatCode>
                <c:ptCount val="2"/>
                <c:pt idx="0">
                  <c:v>304963</c:v>
                </c:pt>
                <c:pt idx="1">
                  <c:v>112920</c:v>
                </c:pt>
              </c:numCache>
            </c:numRef>
          </c:val>
          <c:extLst>
            <c:ext xmlns:c16="http://schemas.microsoft.com/office/drawing/2014/chart" uri="{C3380CC4-5D6E-409C-BE32-E72D297353CC}">
              <c16:uniqueId val="{00000004-DFB0-4840-A2C9-8F58EDF042F0}"/>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4">
          <a:lumMod val="1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XeWfLNe3moM?si=4WHIlw1hj5pcw967"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bharath-amaresam/Road-Accident-Dashboard" TargetMode="Externa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hyperlink" Target="https://www.linkedin.com/in/amaresam-sai-bharath-chand-47ba5016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0593" y="1485900"/>
            <a:ext cx="5550183" cy="1547667"/>
          </a:xfrm>
        </p:spPr>
        <p:txBody>
          <a:bodyPr/>
          <a:lstStyle/>
          <a:p>
            <a:r>
              <a:rPr lang="en-US" sz="4800" b="1" dirty="0"/>
              <a:t>ROAD ACCIDENT DASHBORD</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4186518" y="4675632"/>
            <a:ext cx="2886635" cy="630936"/>
          </a:xfrm>
        </p:spPr>
        <p:txBody>
          <a:bodyPr/>
          <a:lstStyle/>
          <a:p>
            <a:pPr algn="ctr"/>
            <a:r>
              <a:rPr lang="en-US" b="1" dirty="0">
                <a:latin typeface="Century Gothic (Headings)"/>
              </a:rPr>
              <a:t>By</a:t>
            </a:r>
          </a:p>
          <a:p>
            <a:pPr algn="r"/>
            <a:r>
              <a:rPr lang="en-US" b="1" dirty="0">
                <a:latin typeface="Century Gothic (Headings)"/>
              </a:rPr>
              <a:t>Sai Bharath Chand .A​</a:t>
            </a:r>
          </a:p>
          <a:p>
            <a:pPr algn="r"/>
            <a:endParaRPr lang="en-US" b="1" dirty="0">
              <a:latin typeface="Century Gothic (Headings)"/>
            </a:endParaRPr>
          </a:p>
        </p:txBody>
      </p:sp>
      <p:sp>
        <p:nvSpPr>
          <p:cNvPr id="2" name="TextBox 1">
            <a:extLst>
              <a:ext uri="{FF2B5EF4-FFF2-40B4-BE49-F238E27FC236}">
                <a16:creationId xmlns:a16="http://schemas.microsoft.com/office/drawing/2014/main" id="{12EE43E5-F3D1-438E-3177-F6581DA852AF}"/>
              </a:ext>
            </a:extLst>
          </p:cNvPr>
          <p:cNvSpPr txBox="1"/>
          <p:nvPr/>
        </p:nvSpPr>
        <p:spPr>
          <a:xfrm>
            <a:off x="1192305" y="3068440"/>
            <a:ext cx="1757083" cy="461665"/>
          </a:xfrm>
          <a:prstGeom prst="rect">
            <a:avLst/>
          </a:prstGeom>
          <a:noFill/>
        </p:spPr>
        <p:txBody>
          <a:bodyPr wrap="square" rtlCol="0">
            <a:spAutoFit/>
          </a:bodyPr>
          <a:lstStyle/>
          <a:p>
            <a:r>
              <a:rPr lang="en-US" sz="2400" dirty="0"/>
              <a:t>Using Excel</a:t>
            </a:r>
            <a:endParaRPr lang="en-IN" sz="2400" dirty="0"/>
          </a:p>
        </p:txBody>
      </p:sp>
      <p:pic>
        <p:nvPicPr>
          <p:cNvPr id="10" name="Picture Placeholder 9">
            <a:extLst>
              <a:ext uri="{FF2B5EF4-FFF2-40B4-BE49-F238E27FC236}">
                <a16:creationId xmlns:a16="http://schemas.microsoft.com/office/drawing/2014/main" id="{5E171CD8-3068-F4CA-1A70-EC7078343DBD}"/>
              </a:ext>
            </a:extLst>
          </p:cNvPr>
          <p:cNvPicPr>
            <a:picLocks noGrp="1" noChangeAspect="1"/>
          </p:cNvPicPr>
          <p:nvPr>
            <p:ph type="pic" sz="quarter" idx="10"/>
          </p:nvPr>
        </p:nvPicPr>
        <p:blipFill>
          <a:blip r:embed="rId2"/>
          <a:srcRect t="1470" b="1470"/>
          <a:stretch>
            <a:fillRect/>
          </a:stretch>
        </p:blipFill>
        <p:spPr/>
      </p:pic>
      <p:pic>
        <p:nvPicPr>
          <p:cNvPr id="4" name="Picture 3">
            <a:extLst>
              <a:ext uri="{FF2B5EF4-FFF2-40B4-BE49-F238E27FC236}">
                <a16:creationId xmlns:a16="http://schemas.microsoft.com/office/drawing/2014/main" id="{E87BF8CE-A3D2-55F0-0327-0E18727409A2}"/>
              </a:ext>
            </a:extLst>
          </p:cNvPr>
          <p:cNvPicPr>
            <a:picLocks noChangeAspect="1"/>
          </p:cNvPicPr>
          <p:nvPr/>
        </p:nvPicPr>
        <p:blipFill>
          <a:blip r:embed="rId3"/>
          <a:stretch>
            <a:fillRect/>
          </a:stretch>
        </p:blipFill>
        <p:spPr>
          <a:xfrm>
            <a:off x="996875" y="4665052"/>
            <a:ext cx="889839" cy="88983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512064"/>
            <a:ext cx="10567416" cy="1014984"/>
          </a:xfrm>
        </p:spPr>
        <p:txBody>
          <a:bodyPr/>
          <a:lstStyle/>
          <a:p>
            <a:pPr algn="l"/>
            <a:r>
              <a:rPr lang="en-US" sz="4000" dirty="0"/>
              <a:t>Secondary KPI’s</a:t>
            </a:r>
            <a:endParaRPr lang="en-IN" sz="4000" dirty="0"/>
          </a:p>
        </p:txBody>
      </p:sp>
      <p:sp>
        <p:nvSpPr>
          <p:cNvPr id="17" name="Content Placeholder 16">
            <a:extLst>
              <a:ext uri="{FF2B5EF4-FFF2-40B4-BE49-F238E27FC236}">
                <a16:creationId xmlns:a16="http://schemas.microsoft.com/office/drawing/2014/main" id="{59E3E687-84AE-857D-A607-EF7F01697A1F}"/>
              </a:ext>
            </a:extLst>
          </p:cNvPr>
          <p:cNvSpPr>
            <a:spLocks noGrp="1"/>
          </p:cNvSpPr>
          <p:nvPr>
            <p:ph idx="1"/>
          </p:nvPr>
        </p:nvSpPr>
        <p:spPr>
          <a:xfrm>
            <a:off x="484630" y="1485900"/>
            <a:ext cx="6256829" cy="4860036"/>
          </a:xfrm>
        </p:spPr>
        <p:txBody>
          <a:bodyPr/>
          <a:lstStyle/>
          <a:p>
            <a:pPr marL="0" indent="0">
              <a:buSzPct val="110000"/>
              <a:buNone/>
            </a:pPr>
            <a:r>
              <a:rPr lang="en-US" sz="1800" b="1" dirty="0">
                <a:effectLst/>
                <a:latin typeface="Calibri" panose="020F0502020204030204" pitchFamily="34" charset="0"/>
              </a:rPr>
              <a:t>Relation between Casualties by Area/ Location &amp; by Day/ Night </a:t>
            </a:r>
            <a:endParaRPr lang="en-US" sz="1800" b="1" dirty="0">
              <a:latin typeface="Calibri" panose="020F0502020204030204" pitchFamily="34" charset="0"/>
            </a:endParaRPr>
          </a:p>
          <a:p>
            <a:pPr marL="0" indent="0">
              <a:buSzPct val="110000"/>
              <a:buNone/>
            </a:pPr>
            <a:endParaRPr lang="en-US" sz="1800" b="1" dirty="0">
              <a:effectLst/>
              <a:latin typeface="Calibri" panose="020F0502020204030204" pitchFamily="34" charset="0"/>
            </a:endParaRPr>
          </a:p>
          <a:p>
            <a:pPr marL="0" indent="0">
              <a:buSzPct val="110000"/>
              <a:buNone/>
            </a:pPr>
            <a:endParaRPr lang="en-US" sz="1800" b="1" dirty="0">
              <a:latin typeface="Calibri" panose="020F0502020204030204" pitchFamily="34" charset="0"/>
            </a:endParaRPr>
          </a:p>
          <a:p>
            <a:pPr marL="0" indent="0">
              <a:buNone/>
            </a:pPr>
            <a:r>
              <a:rPr lang="en-US" sz="1800" b="1" dirty="0">
                <a:latin typeface="Calibri" panose="020F0502020204030204" pitchFamily="34" charset="0"/>
              </a:rPr>
              <a:t>			</a:t>
            </a:r>
          </a:p>
          <a:p>
            <a:pPr marL="342900" indent="-342900">
              <a:buFont typeface="+mj-lt"/>
              <a:buAutoNum type="arabicPeriod"/>
            </a:pPr>
            <a:endParaRPr lang="en-US" sz="1800" b="1" dirty="0">
              <a:latin typeface="Calibri" panose="020F0502020204030204" pitchFamily="34" charset="0"/>
            </a:endParaRPr>
          </a:p>
          <a:p>
            <a:pPr marL="0" indent="0">
              <a:buNone/>
            </a:pPr>
            <a:endParaRPr lang="en-IN" sz="1800" b="1" dirty="0">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latin typeface="Calibri" panose="020F0502020204030204" pitchFamily="34" charset="0"/>
            </a:endParaRPr>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pic>
        <p:nvPicPr>
          <p:cNvPr id="3" name="Picture 2">
            <a:extLst>
              <a:ext uri="{FF2B5EF4-FFF2-40B4-BE49-F238E27FC236}">
                <a16:creationId xmlns:a16="http://schemas.microsoft.com/office/drawing/2014/main" id="{745858F6-3B3C-4564-6B9A-A404B05FF23B}"/>
              </a:ext>
            </a:extLst>
          </p:cNvPr>
          <p:cNvPicPr>
            <a:picLocks noChangeAspect="1"/>
          </p:cNvPicPr>
          <p:nvPr/>
        </p:nvPicPr>
        <p:blipFill>
          <a:blip r:embed="rId2"/>
          <a:stretch>
            <a:fillRect/>
          </a:stretch>
        </p:blipFill>
        <p:spPr>
          <a:xfrm>
            <a:off x="484632" y="1891637"/>
            <a:ext cx="5283708" cy="2169375"/>
          </a:xfrm>
          <a:prstGeom prst="rect">
            <a:avLst/>
          </a:prstGeom>
        </p:spPr>
      </p:pic>
      <p:graphicFrame>
        <p:nvGraphicFramePr>
          <p:cNvPr id="5" name="Chart 4">
            <a:extLst>
              <a:ext uri="{FF2B5EF4-FFF2-40B4-BE49-F238E27FC236}">
                <a16:creationId xmlns:a16="http://schemas.microsoft.com/office/drawing/2014/main" id="{A04EC7C5-2232-AD36-8C6A-7B198E553385}"/>
              </a:ext>
            </a:extLst>
          </p:cNvPr>
          <p:cNvGraphicFramePr>
            <a:graphicFrameLocks/>
          </p:cNvGraphicFramePr>
          <p:nvPr>
            <p:extLst>
              <p:ext uri="{D42A27DB-BD31-4B8C-83A1-F6EECF244321}">
                <p14:modId xmlns:p14="http://schemas.microsoft.com/office/powerpoint/2010/main" val="313956324"/>
              </p:ext>
            </p:extLst>
          </p:nvPr>
        </p:nvGraphicFramePr>
        <p:xfrm>
          <a:off x="484630" y="4324641"/>
          <a:ext cx="2531444" cy="1757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BF859D7-B18B-7FCB-5457-81DDAEEE3C95}"/>
              </a:ext>
            </a:extLst>
          </p:cNvPr>
          <p:cNvGraphicFramePr>
            <a:graphicFrameLocks/>
          </p:cNvGraphicFramePr>
          <p:nvPr>
            <p:extLst>
              <p:ext uri="{D42A27DB-BD31-4B8C-83A1-F6EECF244321}">
                <p14:modId xmlns:p14="http://schemas.microsoft.com/office/powerpoint/2010/main" val="2000358659"/>
              </p:ext>
            </p:extLst>
          </p:nvPr>
        </p:nvGraphicFramePr>
        <p:xfrm>
          <a:off x="3236895" y="4324641"/>
          <a:ext cx="2531445" cy="1757666"/>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B6B04EDD-B7BB-59EA-8D82-BEC9E779DF59}"/>
              </a:ext>
            </a:extLst>
          </p:cNvPr>
          <p:cNvSpPr txBox="1"/>
          <p:nvPr/>
        </p:nvSpPr>
        <p:spPr>
          <a:xfrm>
            <a:off x="6284259" y="1981200"/>
            <a:ext cx="5567081" cy="3093154"/>
          </a:xfrm>
          <a:prstGeom prst="rect">
            <a:avLst/>
          </a:prstGeom>
          <a:noFill/>
        </p:spPr>
        <p:txBody>
          <a:bodyPr wrap="square" rtlCol="0">
            <a:spAutoFit/>
          </a:bodyPr>
          <a:lstStyle/>
          <a:p>
            <a:pPr algn="l"/>
            <a:r>
              <a:rPr lang="en-US" sz="1500" b="1" i="0" dirty="0">
                <a:effectLst/>
                <a:latin typeface="Calibri" panose="020F0502020204030204" pitchFamily="34" charset="0"/>
                <a:ea typeface="Calibri" panose="020F0502020204030204" pitchFamily="34" charset="0"/>
                <a:cs typeface="Calibri" panose="020F0502020204030204" pitchFamily="34" charset="0"/>
              </a:rPr>
              <a:t>Daylight Casualties:</a:t>
            </a:r>
            <a:r>
              <a:rPr lang="en-US" sz="1500" b="0" i="0" dirty="0">
                <a:effectLst/>
                <a:latin typeface="Calibri" panose="020F0502020204030204" pitchFamily="34" charset="0"/>
                <a:ea typeface="Calibri" panose="020F0502020204030204" pitchFamily="34" charset="0"/>
                <a:cs typeface="Calibri" panose="020F0502020204030204" pitchFamily="34" charset="0"/>
              </a:rPr>
              <a:t> The majority of casualties occurred during daylight hours, </a:t>
            </a:r>
          </a:p>
          <a:p>
            <a:pPr algn="l"/>
            <a:r>
              <a:rPr lang="en-US" sz="1500" b="0" i="0" dirty="0">
                <a:effectLst/>
                <a:latin typeface="Calibri" panose="020F0502020204030204" pitchFamily="34" charset="0"/>
                <a:ea typeface="Calibri" panose="020F0502020204030204" pitchFamily="34" charset="0"/>
                <a:cs typeface="Calibri" panose="020F0502020204030204" pitchFamily="34" charset="0"/>
              </a:rPr>
              <a:t>with a higher number in </a:t>
            </a:r>
            <a:r>
              <a:rPr lang="en-US" sz="1500" b="1" i="0" dirty="0">
                <a:effectLst/>
                <a:latin typeface="Calibri" panose="020F0502020204030204" pitchFamily="34" charset="0"/>
                <a:ea typeface="Calibri" panose="020F0502020204030204" pitchFamily="34" charset="0"/>
                <a:cs typeface="Calibri" panose="020F0502020204030204" pitchFamily="34" charset="0"/>
              </a:rPr>
              <a:t>urban</a:t>
            </a:r>
            <a:r>
              <a:rPr lang="en-US" sz="1500" b="0" i="0" dirty="0">
                <a:effectLst/>
                <a:latin typeface="Calibri" panose="020F0502020204030204" pitchFamily="34" charset="0"/>
                <a:ea typeface="Calibri" panose="020F0502020204030204" pitchFamily="34" charset="0"/>
                <a:cs typeface="Calibri" panose="020F0502020204030204" pitchFamily="34" charset="0"/>
              </a:rPr>
              <a:t> areas compared to </a:t>
            </a:r>
            <a:r>
              <a:rPr lang="en-US" sz="1500" b="1" i="0" dirty="0">
                <a:effectLst/>
                <a:latin typeface="Calibri" panose="020F0502020204030204" pitchFamily="34" charset="0"/>
                <a:ea typeface="Calibri" panose="020F0502020204030204" pitchFamily="34" charset="0"/>
                <a:cs typeface="Calibri" panose="020F0502020204030204" pitchFamily="34" charset="0"/>
              </a:rPr>
              <a:t>rural</a:t>
            </a:r>
            <a:r>
              <a:rPr lang="en-US" sz="1500" b="0" i="0" dirty="0">
                <a:effectLst/>
                <a:latin typeface="Calibri" panose="020F0502020204030204" pitchFamily="34" charset="0"/>
                <a:ea typeface="Calibri" panose="020F0502020204030204" pitchFamily="34" charset="0"/>
                <a:cs typeface="Calibri" panose="020F0502020204030204" pitchFamily="34" charset="0"/>
              </a:rPr>
              <a:t> areas. </a:t>
            </a:r>
          </a:p>
          <a:p>
            <a:pPr algn="l"/>
            <a:r>
              <a:rPr lang="en-US" sz="1500" b="0" i="0" dirty="0">
                <a:effectLst/>
                <a:latin typeface="Calibri" panose="020F0502020204030204" pitchFamily="34" charset="0"/>
                <a:ea typeface="Calibri" panose="020F0502020204030204" pitchFamily="34" charset="0"/>
                <a:cs typeface="Calibri" panose="020F0502020204030204" pitchFamily="34" charset="0"/>
              </a:rPr>
              <a:t>This might be due to higher traffic density and more activities during the day in urban.</a:t>
            </a:r>
          </a:p>
          <a:p>
            <a:pPr algn="l"/>
            <a:endParaRPr lang="en-US" sz="1500"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1500" b="1" i="0" dirty="0">
                <a:effectLst/>
                <a:latin typeface="Calibri" panose="020F0502020204030204" pitchFamily="34" charset="0"/>
                <a:ea typeface="Calibri" panose="020F0502020204030204" pitchFamily="34" charset="0"/>
                <a:cs typeface="Calibri" panose="020F0502020204030204" pitchFamily="34" charset="0"/>
              </a:rPr>
              <a:t>Darkness Casualties:</a:t>
            </a:r>
            <a:r>
              <a:rPr lang="en-US" sz="1500" b="0" i="0" dirty="0">
                <a:effectLst/>
                <a:latin typeface="Calibri" panose="020F0502020204030204" pitchFamily="34" charset="0"/>
                <a:ea typeface="Calibri" panose="020F0502020204030204" pitchFamily="34" charset="0"/>
                <a:cs typeface="Calibri" panose="020F0502020204030204" pitchFamily="34" charset="0"/>
              </a:rPr>
              <a:t> Fewer casualties occurred during darkness compared to daylight. </a:t>
            </a:r>
          </a:p>
          <a:p>
            <a:pPr algn="l"/>
            <a:r>
              <a:rPr lang="en-US" sz="1500" b="0" i="0" dirty="0">
                <a:effectLst/>
                <a:latin typeface="Calibri" panose="020F0502020204030204" pitchFamily="34" charset="0"/>
                <a:ea typeface="Calibri" panose="020F0502020204030204" pitchFamily="34" charset="0"/>
                <a:cs typeface="Calibri" panose="020F0502020204030204" pitchFamily="34" charset="0"/>
              </a:rPr>
              <a:t>with more casualties in </a:t>
            </a:r>
            <a:r>
              <a:rPr lang="en-US" sz="1500" b="1" i="0" dirty="0">
                <a:effectLst/>
                <a:latin typeface="Calibri" panose="020F0502020204030204" pitchFamily="34" charset="0"/>
                <a:ea typeface="Calibri" panose="020F0502020204030204" pitchFamily="34" charset="0"/>
                <a:cs typeface="Calibri" panose="020F0502020204030204" pitchFamily="34" charset="0"/>
              </a:rPr>
              <a:t>urban</a:t>
            </a:r>
            <a:r>
              <a:rPr lang="en-US" sz="1500" b="0" i="0" dirty="0">
                <a:effectLst/>
                <a:latin typeface="Calibri" panose="020F0502020204030204" pitchFamily="34" charset="0"/>
                <a:ea typeface="Calibri" panose="020F0502020204030204" pitchFamily="34" charset="0"/>
                <a:cs typeface="Calibri" panose="020F0502020204030204" pitchFamily="34" charset="0"/>
              </a:rPr>
              <a:t> areas during the night than in </a:t>
            </a:r>
            <a:r>
              <a:rPr lang="en-US" sz="1500" b="1" i="0" dirty="0">
                <a:effectLst/>
                <a:latin typeface="Calibri" panose="020F0502020204030204" pitchFamily="34" charset="0"/>
                <a:ea typeface="Calibri" panose="020F0502020204030204" pitchFamily="34" charset="0"/>
                <a:cs typeface="Calibri" panose="020F0502020204030204" pitchFamily="34" charset="0"/>
              </a:rPr>
              <a:t>rural</a:t>
            </a:r>
            <a:r>
              <a:rPr lang="en-US" sz="1500" b="0" i="0" dirty="0">
                <a:effectLst/>
                <a:latin typeface="Calibri" panose="020F0502020204030204" pitchFamily="34" charset="0"/>
                <a:ea typeface="Calibri" panose="020F0502020204030204" pitchFamily="34" charset="0"/>
                <a:cs typeface="Calibri" panose="020F0502020204030204" pitchFamily="34" charset="0"/>
              </a:rPr>
              <a:t> areas. </a:t>
            </a:r>
          </a:p>
          <a:p>
            <a:pPr algn="l"/>
            <a:r>
              <a:rPr lang="en-US" sz="1500" b="0" i="0" dirty="0">
                <a:effectLst/>
                <a:latin typeface="Calibri" panose="020F0502020204030204" pitchFamily="34" charset="0"/>
                <a:ea typeface="Calibri" panose="020F0502020204030204" pitchFamily="34" charset="0"/>
                <a:cs typeface="Calibri" panose="020F0502020204030204" pitchFamily="34" charset="0"/>
              </a:rPr>
              <a:t>Factors like reduced visibility and possibly higher speeds in urban areas during the night could contribute to these numbers.</a:t>
            </a:r>
          </a:p>
          <a:p>
            <a:endParaRPr lang="en-IN"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30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7FC7-6C07-7DBB-E4B7-C55C35962B7F}"/>
              </a:ext>
            </a:extLst>
          </p:cNvPr>
          <p:cNvSpPr>
            <a:spLocks noGrp="1"/>
          </p:cNvSpPr>
          <p:nvPr>
            <p:ph type="title"/>
          </p:nvPr>
        </p:nvSpPr>
        <p:spPr>
          <a:xfrm>
            <a:off x="349623" y="512064"/>
            <a:ext cx="11447929" cy="868576"/>
          </a:xfrm>
        </p:spPr>
        <p:txBody>
          <a:bodyPr/>
          <a:lstStyle/>
          <a:p>
            <a:pPr algn="l"/>
            <a:r>
              <a:rPr lang="en-IN" sz="4800" i="0" dirty="0">
                <a:effectLst/>
                <a:latin typeface="Calibri" panose="020F0502020204030204" pitchFamily="34" charset="0"/>
                <a:ea typeface="Calibri" panose="020F0502020204030204" pitchFamily="34" charset="0"/>
                <a:cs typeface="Calibri" panose="020F0502020204030204" pitchFamily="34" charset="0"/>
              </a:rPr>
              <a:t>Insights</a:t>
            </a:r>
            <a:endParaRPr lang="en-IN" sz="4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F9C3E62-EF4C-0DD3-50B3-A230EA596EAD}"/>
              </a:ext>
            </a:extLst>
          </p:cNvPr>
          <p:cNvSpPr>
            <a:spLocks noGrp="1"/>
          </p:cNvSpPr>
          <p:nvPr>
            <p:ph idx="1"/>
          </p:nvPr>
        </p:nvSpPr>
        <p:spPr>
          <a:xfrm>
            <a:off x="349623" y="1484312"/>
            <a:ext cx="11313459" cy="4861623"/>
          </a:xfrm>
        </p:spPr>
        <p:txBody>
          <a:bodyPr/>
          <a:lstStyle/>
          <a:p>
            <a:pPr algn="just">
              <a:buFont typeface="Arial" panose="020B0604020202020204" pitchFamily="34" charset="0"/>
              <a:buChar char="•"/>
            </a:pPr>
            <a:r>
              <a:rPr lang="en-US" sz="1600" b="1" i="0" dirty="0">
                <a:effectLst/>
                <a:latin typeface="Calibri" panose="020F0502020204030204" pitchFamily="34" charset="0"/>
                <a:ea typeface="Calibri" panose="020F0502020204030204" pitchFamily="34" charset="0"/>
                <a:cs typeface="Calibri" panose="020F0502020204030204" pitchFamily="34" charset="0"/>
              </a:rPr>
              <a:t>Safety Measures:</a:t>
            </a:r>
            <a:r>
              <a:rPr lang="en-US" sz="1600" b="0" i="0" dirty="0">
                <a:effectLst/>
                <a:latin typeface="Calibri" panose="020F0502020204030204" pitchFamily="34" charset="0"/>
                <a:ea typeface="Calibri" panose="020F0502020204030204" pitchFamily="34" charset="0"/>
                <a:cs typeface="Calibri" panose="020F0502020204030204" pitchFamily="34" charset="0"/>
              </a:rPr>
              <a:t> There could be a need for enhanced safety measures for car users, given the highest casualty count. </a:t>
            </a:r>
          </a:p>
          <a:p>
            <a:pPr algn="just"/>
            <a:r>
              <a:rPr lang="en-US" sz="1600" b="0" i="0" dirty="0">
                <a:effectLst/>
                <a:latin typeface="Calibri" panose="020F0502020204030204" pitchFamily="34" charset="0"/>
                <a:ea typeface="Calibri" panose="020F0502020204030204" pitchFamily="34" charset="0"/>
                <a:cs typeface="Calibri" panose="020F0502020204030204" pitchFamily="34" charset="0"/>
              </a:rPr>
              <a:t>Improving road safety during dry conditions, such as through awareness campaigns or better traffic management, could help reduce the majority of accidents. Additionally, emphasizing caution and preparedness during wet weather could contribute to fewer casualties on these road surfaces.</a:t>
            </a:r>
          </a:p>
          <a:p>
            <a:pPr algn="just">
              <a:buFont typeface="Arial" panose="020B0604020202020204" pitchFamily="34" charset="0"/>
              <a:buChar char="•"/>
            </a:pP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effectLst/>
                <a:latin typeface="Calibri" panose="020F0502020204030204" pitchFamily="34" charset="0"/>
                <a:ea typeface="Calibri" panose="020F0502020204030204" pitchFamily="34" charset="0"/>
                <a:cs typeface="Calibri" panose="020F0502020204030204" pitchFamily="34" charset="0"/>
              </a:rPr>
              <a:t>Overall Trend:</a:t>
            </a:r>
            <a:r>
              <a:rPr lang="en-US" sz="1600" b="0" i="0" dirty="0">
                <a:effectLst/>
                <a:latin typeface="Calibri" panose="020F0502020204030204" pitchFamily="34" charset="0"/>
                <a:ea typeface="Calibri" panose="020F0502020204030204" pitchFamily="34" charset="0"/>
                <a:cs typeface="Calibri" panose="020F0502020204030204" pitchFamily="34" charset="0"/>
              </a:rPr>
              <a:t> 2022 generally showed lower casualties compared to 2021, especially towards the end of the year.</a:t>
            </a:r>
          </a:p>
          <a:p>
            <a:pPr algn="just"/>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effectLst/>
                <a:latin typeface="Calibri" panose="020F0502020204030204" pitchFamily="34" charset="0"/>
                <a:ea typeface="Calibri" panose="020F0502020204030204" pitchFamily="34" charset="0"/>
                <a:cs typeface="Calibri" panose="020F0502020204030204" pitchFamily="34" charset="0"/>
              </a:rPr>
              <a:t>Urban Areas have </a:t>
            </a:r>
            <a:r>
              <a:rPr lang="en-US" sz="1600" b="1" dirty="0">
                <a:latin typeface="Calibri" panose="020F0502020204030204" pitchFamily="34" charset="0"/>
                <a:ea typeface="Calibri" panose="020F0502020204030204" pitchFamily="34" charset="0"/>
                <a:cs typeface="Calibri" panose="020F0502020204030204" pitchFamily="34" charset="0"/>
              </a:rPr>
              <a:t>m</a:t>
            </a:r>
            <a:r>
              <a:rPr lang="en-US" sz="1600" b="1" i="0" dirty="0">
                <a:effectLst/>
                <a:latin typeface="Calibri" panose="020F0502020204030204" pitchFamily="34" charset="0"/>
                <a:ea typeface="Calibri" panose="020F0502020204030204" pitchFamily="34" charset="0"/>
                <a:cs typeface="Calibri" panose="020F0502020204030204" pitchFamily="34" charset="0"/>
              </a:rPr>
              <a:t>ore Casualties:</a:t>
            </a:r>
            <a:r>
              <a:rPr lang="en-US" sz="1600" b="0" i="0" dirty="0">
                <a:effectLst/>
                <a:latin typeface="Calibri" panose="020F0502020204030204" pitchFamily="34" charset="0"/>
                <a:ea typeface="Calibri" panose="020F0502020204030204" pitchFamily="34" charset="0"/>
                <a:cs typeface="Calibri" panose="020F0502020204030204" pitchFamily="34" charset="0"/>
              </a:rPr>
              <a:t> The higher number of casualties in urban areas suggests that accidents are more frequent in cities and densely populated regions due to higher traffic volumes and complex road networks</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3200" b="1" dirty="0">
                <a:latin typeface="Calibri" panose="020F0502020204030204" pitchFamily="34" charset="0"/>
                <a:ea typeface="Calibri" panose="020F0502020204030204" pitchFamily="34" charset="0"/>
                <a:cs typeface="Calibri" panose="020F0502020204030204" pitchFamily="34" charset="0"/>
              </a:rPr>
              <a:t>Credits :</a:t>
            </a:r>
          </a:p>
          <a:p>
            <a:pPr algn="just"/>
            <a:r>
              <a:rPr lang="en-US" sz="1400" dirty="0">
                <a:latin typeface="Calibri" panose="020F0502020204030204" pitchFamily="34" charset="0"/>
                <a:ea typeface="Calibri" panose="020F0502020204030204" pitchFamily="34" charset="0"/>
                <a:cs typeface="Calibri" panose="020F0502020204030204" pitchFamily="34" charset="0"/>
              </a:rPr>
              <a:t>Thanks to </a:t>
            </a:r>
            <a:r>
              <a:rPr lang="en-US" sz="1400" b="1" dirty="0">
                <a:latin typeface="Calibri" panose="020F0502020204030204" pitchFamily="34" charset="0"/>
                <a:ea typeface="Calibri" panose="020F0502020204030204" pitchFamily="34" charset="0"/>
                <a:cs typeface="Calibri" panose="020F0502020204030204" pitchFamily="34" charset="0"/>
              </a:rPr>
              <a:t>Data Tutorials </a:t>
            </a:r>
            <a:r>
              <a:rPr lang="en-US" sz="1400" dirty="0">
                <a:latin typeface="Calibri" panose="020F0502020204030204" pitchFamily="34" charset="0"/>
                <a:ea typeface="Calibri" panose="020F0502020204030204" pitchFamily="34" charset="0"/>
                <a:cs typeface="Calibri" panose="020F0502020204030204" pitchFamily="34" charset="0"/>
              </a:rPr>
              <a:t>YouTube channel for teaching this amazing dashboard creation :</a:t>
            </a:r>
          </a:p>
          <a:p>
            <a:pPr algn="just"/>
            <a:r>
              <a:rPr lang="en-US" sz="1400" b="1" dirty="0">
                <a:latin typeface="Calibri" panose="020F0502020204030204" pitchFamily="34" charset="0"/>
                <a:ea typeface="Calibri" panose="020F0502020204030204" pitchFamily="34" charset="0"/>
                <a:cs typeface="Calibri" panose="020F0502020204030204" pitchFamily="34" charset="0"/>
              </a:rPr>
              <a:t>Video link :  </a:t>
            </a:r>
            <a:r>
              <a:rPr lang="en-US" sz="1400" b="1" dirty="0">
                <a:solidFill>
                  <a:srgbClr val="00B0F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https://youtu.be/XeWfLNe3moM?si=4WHIlw1hj5pcw967</a:t>
            </a:r>
            <a:endParaRPr lang="en-US" sz="1400" b="1"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2E50D1-1687-3B03-D57A-503A5E588995}"/>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Tree>
    <p:extLst>
      <p:ext uri="{BB962C8B-B14F-4D97-AF65-F5344CB8AC3E}">
        <p14:creationId xmlns:p14="http://schemas.microsoft.com/office/powerpoint/2010/main" val="26649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A555-7788-F745-EBCC-66C3644CE3D0}"/>
              </a:ext>
            </a:extLst>
          </p:cNvPr>
          <p:cNvSpPr>
            <a:spLocks noGrp="1"/>
          </p:cNvSpPr>
          <p:nvPr>
            <p:ph type="title"/>
          </p:nvPr>
        </p:nvSpPr>
        <p:spPr>
          <a:xfrm>
            <a:off x="1139952" y="314841"/>
            <a:ext cx="9912096" cy="698171"/>
          </a:xfrm>
        </p:spPr>
        <p:txBody>
          <a:bodyPr/>
          <a:lstStyle/>
          <a:p>
            <a:r>
              <a:rPr lang="en-US" sz="5400" dirty="0"/>
              <a:t>Dashboard</a:t>
            </a:r>
            <a:endParaRPr lang="en-IN" sz="5400" dirty="0"/>
          </a:p>
        </p:txBody>
      </p:sp>
      <p:pic>
        <p:nvPicPr>
          <p:cNvPr id="8" name="Content Placeholder 7">
            <a:extLst>
              <a:ext uri="{FF2B5EF4-FFF2-40B4-BE49-F238E27FC236}">
                <a16:creationId xmlns:a16="http://schemas.microsoft.com/office/drawing/2014/main" id="{56283490-AB8F-43D3-ADE7-A00564FABC09}"/>
              </a:ext>
            </a:extLst>
          </p:cNvPr>
          <p:cNvPicPr>
            <a:picLocks noGrp="1" noChangeAspect="1"/>
          </p:cNvPicPr>
          <p:nvPr>
            <p:ph idx="1"/>
          </p:nvPr>
        </p:nvPicPr>
        <p:blipFill rotWithShape="1">
          <a:blip r:embed="rId2"/>
          <a:srcRect l="8990"/>
          <a:stretch/>
        </p:blipFill>
        <p:spPr>
          <a:xfrm>
            <a:off x="927847" y="1228166"/>
            <a:ext cx="10425953" cy="5172738"/>
          </a:xfrm>
        </p:spPr>
      </p:pic>
      <p:sp>
        <p:nvSpPr>
          <p:cNvPr id="4" name="Slide Number Placeholder 3">
            <a:extLst>
              <a:ext uri="{FF2B5EF4-FFF2-40B4-BE49-F238E27FC236}">
                <a16:creationId xmlns:a16="http://schemas.microsoft.com/office/drawing/2014/main" id="{D87C6A0F-D894-2E39-5D0D-1DD9DC36662B}"/>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Tree>
    <p:extLst>
      <p:ext uri="{BB962C8B-B14F-4D97-AF65-F5344CB8AC3E}">
        <p14:creationId xmlns:p14="http://schemas.microsoft.com/office/powerpoint/2010/main" val="303578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C016F249-58A7-C3B6-419B-F564CEC3C23B}"/>
              </a:ext>
            </a:extLst>
          </p:cNvPr>
          <p:cNvSpPr>
            <a:spLocks noGrp="1"/>
          </p:cNvSpPr>
          <p:nvPr>
            <p:ph type="title"/>
          </p:nvPr>
        </p:nvSpPr>
        <p:spPr>
          <a:xfrm>
            <a:off x="605879" y="1265739"/>
            <a:ext cx="9912096" cy="1531889"/>
          </a:xfrm>
        </p:spPr>
        <p:txBody>
          <a:bodyPr/>
          <a:lstStyle/>
          <a:p>
            <a:r>
              <a:rPr lang="en-US" sz="2800" dirty="0"/>
              <a:t>To find more info !</a:t>
            </a:r>
            <a:br>
              <a:rPr lang="en-US" sz="2800" dirty="0"/>
            </a:br>
            <a:r>
              <a:rPr lang="en-US" sz="2800" dirty="0"/>
              <a:t>Follow </a:t>
            </a:r>
            <a:r>
              <a:rPr lang="en-US" sz="2800" dirty="0">
                <a:solidFill>
                  <a:srgbClr val="0070C0"/>
                </a:solidFill>
              </a:rPr>
              <a:t>ME</a:t>
            </a:r>
            <a:r>
              <a:rPr lang="en-US" sz="2800" dirty="0"/>
              <a:t> @</a:t>
            </a:r>
            <a:endParaRPr lang="en-IN" sz="2800" dirty="0"/>
          </a:p>
        </p:txBody>
      </p:sp>
      <p:pic>
        <p:nvPicPr>
          <p:cNvPr id="45" name="Content Placeholder 44">
            <a:hlinkClick r:id="rId2"/>
            <a:extLst>
              <a:ext uri="{FF2B5EF4-FFF2-40B4-BE49-F238E27FC236}">
                <a16:creationId xmlns:a16="http://schemas.microsoft.com/office/drawing/2014/main" id="{9903B0EC-3BEB-1635-6C8B-75060C0EE2AD}"/>
              </a:ext>
            </a:extLst>
          </p:cNvPr>
          <p:cNvPicPr>
            <a:picLocks noGrp="1" noChangeAspect="1"/>
          </p:cNvPicPr>
          <p:nvPr>
            <p:ph idx="1"/>
          </p:nvPr>
        </p:nvPicPr>
        <p:blipFill>
          <a:blip r:embed="rId3"/>
          <a:stretch>
            <a:fillRect/>
          </a:stretch>
        </p:blipFill>
        <p:spPr>
          <a:xfrm>
            <a:off x="5936129" y="2476388"/>
            <a:ext cx="1265144" cy="1227027"/>
          </a:xfrm>
        </p:spPr>
      </p:pic>
      <p:sp>
        <p:nvSpPr>
          <p:cNvPr id="4" name="Slide Number Placeholder 3">
            <a:extLst>
              <a:ext uri="{FF2B5EF4-FFF2-40B4-BE49-F238E27FC236}">
                <a16:creationId xmlns:a16="http://schemas.microsoft.com/office/drawing/2014/main" id="{AF644527-748F-EA7D-4730-A7358316FE4B}"/>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pic>
        <p:nvPicPr>
          <p:cNvPr id="47" name="Picture 46">
            <a:hlinkClick r:id="rId4"/>
            <a:extLst>
              <a:ext uri="{FF2B5EF4-FFF2-40B4-BE49-F238E27FC236}">
                <a16:creationId xmlns:a16="http://schemas.microsoft.com/office/drawing/2014/main" id="{AE40126F-A3CE-4D88-C751-9F2F3D8F4A75}"/>
              </a:ext>
            </a:extLst>
          </p:cNvPr>
          <p:cNvPicPr>
            <a:picLocks noChangeAspect="1"/>
          </p:cNvPicPr>
          <p:nvPr/>
        </p:nvPicPr>
        <p:blipFill>
          <a:blip r:embed="rId5"/>
          <a:stretch>
            <a:fillRect/>
          </a:stretch>
        </p:blipFill>
        <p:spPr>
          <a:xfrm>
            <a:off x="4224748" y="3802190"/>
            <a:ext cx="1188910" cy="1188910"/>
          </a:xfrm>
          <a:prstGeom prst="rect">
            <a:avLst/>
          </a:prstGeom>
        </p:spPr>
      </p:pic>
      <p:sp>
        <p:nvSpPr>
          <p:cNvPr id="48" name="TextBox 47">
            <a:extLst>
              <a:ext uri="{FF2B5EF4-FFF2-40B4-BE49-F238E27FC236}">
                <a16:creationId xmlns:a16="http://schemas.microsoft.com/office/drawing/2014/main" id="{7D8DBE95-73FD-79C7-27CC-925F3E5073E4}"/>
              </a:ext>
            </a:extLst>
          </p:cNvPr>
          <p:cNvSpPr txBox="1"/>
          <p:nvPr/>
        </p:nvSpPr>
        <p:spPr>
          <a:xfrm>
            <a:off x="4651911" y="2871144"/>
            <a:ext cx="761747" cy="369332"/>
          </a:xfrm>
          <a:prstGeom prst="rect">
            <a:avLst/>
          </a:prstGeom>
          <a:noFill/>
        </p:spPr>
        <p:txBody>
          <a:bodyPr wrap="none" rtlCol="0">
            <a:spAutoFit/>
          </a:bodyPr>
          <a:lstStyle/>
          <a:p>
            <a:r>
              <a:rPr lang="en-US" b="1" dirty="0"/>
              <a:t>GitHub</a:t>
            </a:r>
            <a:endParaRPr lang="en-IN" b="1" dirty="0"/>
          </a:p>
        </p:txBody>
      </p:sp>
      <p:sp>
        <p:nvSpPr>
          <p:cNvPr id="49" name="TextBox 48">
            <a:extLst>
              <a:ext uri="{FF2B5EF4-FFF2-40B4-BE49-F238E27FC236}">
                <a16:creationId xmlns:a16="http://schemas.microsoft.com/office/drawing/2014/main" id="{6BDC50E1-82FB-2C9F-AB42-FFA72D2F88A9}"/>
              </a:ext>
            </a:extLst>
          </p:cNvPr>
          <p:cNvSpPr txBox="1"/>
          <p:nvPr/>
        </p:nvSpPr>
        <p:spPr>
          <a:xfrm>
            <a:off x="5936129" y="4180650"/>
            <a:ext cx="1011815" cy="400110"/>
          </a:xfrm>
          <a:prstGeom prst="rect">
            <a:avLst/>
          </a:prstGeom>
          <a:noFill/>
        </p:spPr>
        <p:txBody>
          <a:bodyPr wrap="none" rtlCol="0">
            <a:spAutoFit/>
          </a:bodyPr>
          <a:lstStyle/>
          <a:p>
            <a:r>
              <a:rPr lang="en-US" sz="2000" b="1" dirty="0"/>
              <a:t>Linked In</a:t>
            </a:r>
            <a:endParaRPr lang="en-IN" sz="2000" b="1" dirty="0"/>
          </a:p>
        </p:txBody>
      </p:sp>
    </p:spTree>
    <p:extLst>
      <p:ext uri="{BB962C8B-B14F-4D97-AF65-F5344CB8AC3E}">
        <p14:creationId xmlns:p14="http://schemas.microsoft.com/office/powerpoint/2010/main" val="389205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179294" y="1947672"/>
            <a:ext cx="3761770" cy="2862072"/>
          </a:xfrm>
        </p:spPr>
        <p:txBody>
          <a:bodyPr/>
          <a:lstStyle/>
          <a:p>
            <a:r>
              <a:rPr lang="en-US" dirty="0"/>
              <a:t>Contents</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457200"/>
            <a:ext cx="3840480" cy="555812"/>
          </a:xfrm>
        </p:spPr>
        <p:txBody>
          <a:bodyPr vert="horz" lIns="91440" tIns="45720" rIns="91440" bIns="45720" rtlCol="0">
            <a:noAutofit/>
          </a:bodyPr>
          <a:lstStyle/>
          <a:p>
            <a:r>
              <a:rPr lang="en-US" sz="2800" b="1"/>
              <a:t>INTRODUCTION</a:t>
            </a:r>
            <a:endParaRPr lang="en-US" sz="2800" b="1"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vert="horz" lIns="91440" tIns="45720" rIns="91440" bIns="45720" rtlCol="0">
            <a:noAutofit/>
          </a:bodyPr>
          <a:lstStyle/>
          <a:p>
            <a:r>
              <a:rPr lang="en-US" sz="2800" b="1" dirty="0"/>
              <a:t>PROCESS</a:t>
            </a:r>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vert="horz" lIns="91440" tIns="45720" rIns="91440" bIns="45720" rtlCol="0">
            <a:noAutofit/>
          </a:bodyPr>
          <a:lstStyle/>
          <a:p>
            <a:r>
              <a:rPr lang="en-US" sz="2800" b="1"/>
              <a:t>KPI-ANALYSIS</a:t>
            </a:r>
            <a:endParaRPr lang="en-US" sz="2800" b="1"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vert="horz" lIns="91440" tIns="45720" rIns="91440" bIns="45720" rtlCol="0">
            <a:noAutofit/>
          </a:bodyPr>
          <a:lstStyle/>
          <a:p>
            <a:r>
              <a:rPr lang="en-US" sz="2800" b="1" dirty="0"/>
              <a:t>INSIGHTS &amp; CREDITS</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sz="2800" b="1" dirty="0"/>
              <a:t>DASHBOARD</a:t>
            </a:r>
          </a:p>
        </p:txBody>
      </p:sp>
    </p:spTree>
    <p:extLst>
      <p:ext uri="{BB962C8B-B14F-4D97-AF65-F5344CB8AC3E}">
        <p14:creationId xmlns:p14="http://schemas.microsoft.com/office/powerpoint/2010/main" val="86653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54201" y="950541"/>
            <a:ext cx="5038344" cy="905294"/>
          </a:xfrm>
        </p:spPr>
        <p:txBody>
          <a:bodyPr/>
          <a:lstStyle/>
          <a:p>
            <a:r>
              <a:rPr lang="en-US" sz="5400" dirty="0"/>
              <a:t>Introduction</a:t>
            </a:r>
            <a:br>
              <a:rPr lang="en-US" sz="5400" dirty="0">
                <a:sym typeface="DM Sans Medium"/>
              </a:rPr>
            </a:br>
            <a:endParaRPr lang="en-US" sz="54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54201" y="1882588"/>
            <a:ext cx="6569964" cy="3758401"/>
          </a:xfrm>
        </p:spPr>
        <p:txBody>
          <a:bodyPr/>
          <a:lstStyle/>
          <a:p>
            <a:pPr algn="just"/>
            <a:r>
              <a:rPr lang="en-US" i="0" dirty="0">
                <a:effectLst/>
                <a:latin typeface="-apple-system"/>
              </a:rPr>
              <a:t>Welcome to the </a:t>
            </a:r>
            <a:r>
              <a:rPr lang="en-US" b="1" i="0" dirty="0">
                <a:effectLst/>
                <a:latin typeface="-apple-system"/>
              </a:rPr>
              <a:t>Road Accident Dashboard project!</a:t>
            </a:r>
          </a:p>
          <a:p>
            <a:pPr algn="just"/>
            <a:endParaRPr lang="en-US" i="0" dirty="0">
              <a:effectLst/>
              <a:latin typeface="-apple-system"/>
            </a:endParaRPr>
          </a:p>
          <a:p>
            <a:pPr marL="340614" indent="-285750" algn="just">
              <a:buFont typeface="Arial" panose="020B0604020202020204" pitchFamily="34" charset="0"/>
              <a:buChar char="•"/>
            </a:pPr>
            <a:r>
              <a:rPr lang="en-US" i="0" dirty="0">
                <a:effectLst/>
                <a:latin typeface="-apple-system"/>
              </a:rPr>
              <a:t>The dataset </a:t>
            </a:r>
            <a:r>
              <a:rPr lang="en-US" dirty="0">
                <a:latin typeface="-apple-system"/>
              </a:rPr>
              <a:t>f</a:t>
            </a:r>
            <a:r>
              <a:rPr lang="en-US" i="0" dirty="0">
                <a:effectLst/>
                <a:latin typeface="-apple-system"/>
              </a:rPr>
              <a:t>or this analysis contains road accident information from the UK. This comprises over </a:t>
            </a:r>
            <a:r>
              <a:rPr lang="en-US" b="1" i="0" dirty="0">
                <a:effectLst/>
                <a:latin typeface="-apple-system"/>
              </a:rPr>
              <a:t>300,000 </a:t>
            </a:r>
            <a:r>
              <a:rPr lang="en-US" i="0" dirty="0">
                <a:effectLst/>
                <a:latin typeface="-apple-system"/>
              </a:rPr>
              <a:t>rows with critical data fields</a:t>
            </a:r>
          </a:p>
          <a:p>
            <a:pPr marL="340614" indent="-285750" algn="just">
              <a:buFont typeface="Arial" panose="020B0604020202020204" pitchFamily="34" charset="0"/>
              <a:buChar char="•"/>
            </a:pPr>
            <a:endParaRPr lang="en-US" i="0" dirty="0">
              <a:effectLst/>
              <a:latin typeface="-apple-system"/>
            </a:endParaRPr>
          </a:p>
          <a:p>
            <a:pPr marL="340614" indent="-285750" algn="just">
              <a:buFont typeface="Arial" panose="020B0604020202020204" pitchFamily="34" charset="0"/>
              <a:buChar char="•"/>
            </a:pPr>
            <a:r>
              <a:rPr lang="en-US" i="0" dirty="0">
                <a:effectLst/>
                <a:latin typeface="-apple-system"/>
              </a:rPr>
              <a:t>Using </a:t>
            </a:r>
            <a:r>
              <a:rPr lang="en-US" b="1" i="0" dirty="0">
                <a:effectLst/>
                <a:latin typeface="-apple-system"/>
              </a:rPr>
              <a:t>Excel</a:t>
            </a:r>
            <a:r>
              <a:rPr lang="en-US" i="0" dirty="0">
                <a:effectLst/>
                <a:latin typeface="-apple-system"/>
              </a:rPr>
              <a:t> as my primary tool, I've developed this informative dashboard</a:t>
            </a:r>
          </a:p>
          <a:p>
            <a:pPr marL="340614" indent="-285750" algn="just">
              <a:buFont typeface="Arial" panose="020B0604020202020204" pitchFamily="34" charset="0"/>
              <a:buChar char="•"/>
            </a:pPr>
            <a:endParaRPr lang="en-US" dirty="0">
              <a:latin typeface="-apple-system"/>
            </a:endParaRPr>
          </a:p>
          <a:p>
            <a:pPr marL="340614" indent="-285750" algn="just">
              <a:buFont typeface="Arial" panose="020B0604020202020204" pitchFamily="34" charset="0"/>
              <a:buChar char="•"/>
            </a:pPr>
            <a:r>
              <a:rPr lang="en-US" i="0" dirty="0">
                <a:effectLst/>
                <a:latin typeface="-apple-system"/>
              </a:rPr>
              <a:t>The primary goal of this project is to offer a user-friendly interface enabling </a:t>
            </a:r>
            <a:r>
              <a:rPr lang="en-US" b="1" i="0" dirty="0">
                <a:effectLst/>
                <a:latin typeface="-apple-system"/>
              </a:rPr>
              <a:t>stakeholders</a:t>
            </a:r>
            <a:r>
              <a:rPr lang="en-US" i="0" dirty="0">
                <a:effectLst/>
                <a:latin typeface="-apple-system"/>
              </a:rPr>
              <a:t> to quickly grasp key insights. This will helps to take informed decisions for accident </a:t>
            </a:r>
            <a:r>
              <a:rPr lang="en-US" b="1" i="0" dirty="0">
                <a:effectLst/>
                <a:latin typeface="-apple-system"/>
              </a:rPr>
              <a:t>prevention</a:t>
            </a:r>
            <a:r>
              <a:rPr lang="en-US" i="0" dirty="0">
                <a:effectLst/>
                <a:latin typeface="-apple-system"/>
              </a:rPr>
              <a:t> and </a:t>
            </a:r>
            <a:r>
              <a:rPr lang="en-US" b="1" i="0" dirty="0">
                <a:effectLst/>
                <a:latin typeface="-apple-system"/>
              </a:rPr>
              <a:t>safety</a:t>
            </a:r>
            <a:r>
              <a:rPr lang="en-US" i="0" dirty="0">
                <a:effectLst/>
                <a:latin typeface="-apple-system"/>
              </a:rPr>
              <a:t> improvement on UK roads.</a:t>
            </a:r>
          </a:p>
          <a:p>
            <a:pPr algn="just"/>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5" name="Picture Placeholder 14">
            <a:extLst>
              <a:ext uri="{FF2B5EF4-FFF2-40B4-BE49-F238E27FC236}">
                <a16:creationId xmlns:a16="http://schemas.microsoft.com/office/drawing/2014/main" id="{D09E43AC-33C8-9DBE-B6A5-828DAC912E84}"/>
              </a:ext>
            </a:extLst>
          </p:cNvPr>
          <p:cNvPicPr>
            <a:picLocks noGrp="1" noChangeAspect="1"/>
          </p:cNvPicPr>
          <p:nvPr>
            <p:ph type="pic" sz="quarter" idx="13"/>
          </p:nvPr>
        </p:nvPicPr>
        <p:blipFill>
          <a:blip r:embed="rId2"/>
          <a:srcRect l="21542" r="21542"/>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Data Gathering</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808236" y="4301426"/>
            <a:ext cx="2176272" cy="630936"/>
          </a:xfrm>
        </p:spPr>
        <p:txBody>
          <a:bodyPr/>
          <a:lstStyle/>
          <a:p>
            <a:r>
              <a:rPr lang="en-US" dirty="0"/>
              <a:t>Data Cleaning</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020970" y="4313642"/>
            <a:ext cx="2274888" cy="630936"/>
          </a:xfrm>
        </p:spPr>
        <p:txBody>
          <a:bodyPr/>
          <a:lstStyle/>
          <a:p>
            <a:r>
              <a:rPr lang="en-US" dirty="0"/>
              <a:t>Data Processing</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332321" y="4319944"/>
            <a:ext cx="2097224" cy="630936"/>
          </a:xfrm>
        </p:spPr>
        <p:txBody>
          <a:bodyPr/>
          <a:lstStyle/>
          <a:p>
            <a:r>
              <a:rPr lang="en-US" dirty="0"/>
              <a:t>Data Analysis/ Visualization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Dashboard</a:t>
            </a:r>
          </a:p>
          <a:p>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Tree>
    <p:extLst>
      <p:ext uri="{BB962C8B-B14F-4D97-AF65-F5344CB8AC3E}">
        <p14:creationId xmlns:p14="http://schemas.microsoft.com/office/powerpoint/2010/main" val="68197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512064"/>
            <a:ext cx="10567416" cy="1014984"/>
          </a:xfrm>
        </p:spPr>
        <p:txBody>
          <a:bodyPr/>
          <a:lstStyle/>
          <a:p>
            <a:pPr algn="l"/>
            <a:r>
              <a:rPr lang="en-US" sz="4800" dirty="0"/>
              <a:t>Primary KPI’s</a:t>
            </a:r>
            <a:endParaRPr lang="en-IN" sz="4800" dirty="0"/>
          </a:p>
        </p:txBody>
      </p:sp>
      <p:sp>
        <p:nvSpPr>
          <p:cNvPr id="17" name="Content Placeholder 16">
            <a:extLst>
              <a:ext uri="{FF2B5EF4-FFF2-40B4-BE49-F238E27FC236}">
                <a16:creationId xmlns:a16="http://schemas.microsoft.com/office/drawing/2014/main" id="{59E3E687-84AE-857D-A607-EF7F01697A1F}"/>
              </a:ext>
            </a:extLst>
          </p:cNvPr>
          <p:cNvSpPr>
            <a:spLocks noGrp="1"/>
          </p:cNvSpPr>
          <p:nvPr>
            <p:ph idx="1"/>
          </p:nvPr>
        </p:nvSpPr>
        <p:spPr>
          <a:xfrm>
            <a:off x="484631" y="1485900"/>
            <a:ext cx="11384639" cy="4860036"/>
          </a:xfrm>
        </p:spPr>
        <p:txBody>
          <a:bodyPr/>
          <a:lstStyle/>
          <a:p>
            <a:pPr marL="342900" indent="-342900">
              <a:buFont typeface="+mj-lt"/>
              <a:buAutoNum type="arabicPeriod"/>
            </a:pPr>
            <a:r>
              <a:rPr lang="en-US" sz="1800" b="1" dirty="0">
                <a:effectLst/>
                <a:latin typeface="Calibri" panose="020F0502020204030204" pitchFamily="34" charset="0"/>
              </a:rPr>
              <a:t>Total Casualties with respect to vehicle type </a:t>
            </a:r>
          </a:p>
          <a:p>
            <a:pPr marL="342900" indent="-342900">
              <a:buFont typeface="+mj-lt"/>
              <a:buAutoNum type="arabicPeriod"/>
            </a:pPr>
            <a:endParaRPr lang="en-US" sz="1800" b="1" dirty="0">
              <a:latin typeface="Calibri" panose="020F0502020204030204" pitchFamily="34" charset="0"/>
            </a:endParaRPr>
          </a:p>
          <a:p>
            <a:pPr marL="342900" indent="-342900">
              <a:buFont typeface="+mj-lt"/>
              <a:buAutoNum type="arabicPeriod"/>
            </a:pPr>
            <a:endParaRPr lang="en-US" sz="1800" b="1" dirty="0">
              <a:latin typeface="Calibri" panose="020F0502020204030204" pitchFamily="34" charset="0"/>
            </a:endParaRPr>
          </a:p>
          <a:p>
            <a:pPr marL="0" indent="0">
              <a:buNone/>
            </a:pPr>
            <a:endParaRPr lang="en-IN" sz="1800" b="1" dirty="0">
              <a:latin typeface="Calibri" panose="020F0502020204030204" pitchFamily="34" charset="0"/>
            </a:endParaRPr>
          </a:p>
          <a:p>
            <a:pPr marL="342900" indent="-342900">
              <a:lnSpc>
                <a:spcPct val="100000"/>
              </a:lnSpc>
              <a:buAutoNum type="arabicPeriod" startAt="2"/>
            </a:pPr>
            <a:r>
              <a:rPr lang="en-US" sz="1800" b="1" dirty="0">
                <a:effectLst/>
                <a:latin typeface="Calibri" panose="020F0502020204030204" pitchFamily="34" charset="0"/>
              </a:rPr>
              <a:t>Total Casualties &amp; percentage of total with respect to accident severity and maximum casualties by type of vehicle </a:t>
            </a:r>
          </a:p>
          <a:p>
            <a:pPr marL="457200" lvl="1" indent="0" algn="just">
              <a:lnSpc>
                <a:spcPct val="150000"/>
              </a:lnSpc>
              <a:buNone/>
            </a:pPr>
            <a:r>
              <a:rPr lang="en-US" sz="1500" dirty="0">
                <a:latin typeface="Calibri" panose="020F0502020204030204" pitchFamily="34" charset="0"/>
              </a:rPr>
              <a:t>Out of total </a:t>
            </a:r>
            <a:r>
              <a:rPr lang="en-US" sz="1500" b="1" dirty="0">
                <a:latin typeface="Calibri" panose="020F0502020204030204" pitchFamily="34" charset="0"/>
              </a:rPr>
              <a:t>417883</a:t>
            </a:r>
            <a:r>
              <a:rPr lang="en-US" sz="1500" dirty="0">
                <a:latin typeface="Calibri" panose="020F0502020204030204" pitchFamily="34" charset="0"/>
              </a:rPr>
              <a:t> causalities </a:t>
            </a:r>
          </a:p>
          <a:p>
            <a:pPr lvl="2" algn="just">
              <a:buFont typeface="Wingdings" panose="05000000000000000000" pitchFamily="2" charset="2"/>
              <a:buChar char="§"/>
            </a:pPr>
            <a:r>
              <a:rPr lang="en-US" sz="1500" b="1" dirty="0">
                <a:latin typeface="Calibri" panose="020F0502020204030204" pitchFamily="34" charset="0"/>
              </a:rPr>
              <a:t> </a:t>
            </a:r>
            <a:r>
              <a:rPr lang="en-US" sz="1500" b="1" dirty="0">
                <a:solidFill>
                  <a:srgbClr val="FF0000"/>
                </a:solidFill>
                <a:latin typeface="Calibri" panose="020F0502020204030204" pitchFamily="34" charset="0"/>
              </a:rPr>
              <a:t>1.7%</a:t>
            </a:r>
            <a:r>
              <a:rPr lang="en-US" sz="1500" b="1" dirty="0">
                <a:latin typeface="Calibri" panose="020F0502020204030204" pitchFamily="34" charset="0"/>
              </a:rPr>
              <a:t> </a:t>
            </a:r>
            <a:r>
              <a:rPr lang="en-US" sz="1500" dirty="0">
                <a:latin typeface="Calibri" panose="020F0502020204030204" pitchFamily="34" charset="0"/>
              </a:rPr>
              <a:t>are fatal causalities</a:t>
            </a:r>
          </a:p>
          <a:p>
            <a:pPr lvl="2" algn="just">
              <a:buFont typeface="Wingdings" panose="05000000000000000000" pitchFamily="2" charset="2"/>
              <a:buChar char="§"/>
            </a:pPr>
            <a:r>
              <a:rPr lang="en-US" sz="1500" dirty="0">
                <a:latin typeface="Calibri" panose="020F0502020204030204" pitchFamily="34" charset="0"/>
              </a:rPr>
              <a:t> </a:t>
            </a:r>
            <a:r>
              <a:rPr lang="en-US" sz="1500" b="1" dirty="0">
                <a:solidFill>
                  <a:srgbClr val="FF0000"/>
                </a:solidFill>
                <a:latin typeface="Calibri" panose="020F0502020204030204" pitchFamily="34" charset="0"/>
              </a:rPr>
              <a:t>14.2%</a:t>
            </a:r>
            <a:r>
              <a:rPr lang="en-US" sz="1500" dirty="0">
                <a:latin typeface="Calibri" panose="020F0502020204030204" pitchFamily="34" charset="0"/>
              </a:rPr>
              <a:t> are serious causalities with severe injuries.</a:t>
            </a:r>
          </a:p>
          <a:p>
            <a:pPr lvl="2" algn="just">
              <a:buFont typeface="Wingdings" panose="05000000000000000000" pitchFamily="2" charset="2"/>
              <a:buChar char="§"/>
            </a:pPr>
            <a:r>
              <a:rPr lang="en-US" sz="1500" dirty="0">
                <a:latin typeface="Calibri" panose="020F0502020204030204" pitchFamily="34" charset="0"/>
              </a:rPr>
              <a:t> Slight causalities having major percent of </a:t>
            </a:r>
            <a:r>
              <a:rPr lang="en-US" sz="1500" b="1" dirty="0">
                <a:solidFill>
                  <a:srgbClr val="FF0000"/>
                </a:solidFill>
                <a:latin typeface="Calibri" panose="020F0502020204030204" pitchFamily="34" charset="0"/>
              </a:rPr>
              <a:t>84.1</a:t>
            </a:r>
            <a:r>
              <a:rPr lang="en-US" sz="1500" dirty="0">
                <a:solidFill>
                  <a:srgbClr val="FF0000"/>
                </a:solidFill>
                <a:latin typeface="Calibri" panose="020F0502020204030204" pitchFamily="34" charset="0"/>
              </a:rPr>
              <a:t>%</a:t>
            </a:r>
            <a:r>
              <a:rPr lang="en-US" sz="1500" dirty="0">
                <a:latin typeface="Calibri" panose="020F0502020204030204" pitchFamily="34" charset="0"/>
              </a:rPr>
              <a:t> indicating the overall accident severity is less.</a:t>
            </a:r>
          </a:p>
          <a:p>
            <a:pPr lvl="2" algn="just">
              <a:buFont typeface="Wingdings" panose="05000000000000000000" pitchFamily="2" charset="2"/>
              <a:buChar char="§"/>
            </a:pPr>
            <a:r>
              <a:rPr lang="en-US" sz="1500" dirty="0">
                <a:latin typeface="Calibri" panose="020F0502020204030204" pitchFamily="34" charset="0"/>
              </a:rPr>
              <a:t> Through dashboard we can observe that Car type vehicles causing maximum accidents with over </a:t>
            </a:r>
            <a:r>
              <a:rPr lang="en-US" sz="1500" b="1" dirty="0">
                <a:solidFill>
                  <a:srgbClr val="FF0000"/>
                </a:solidFill>
                <a:latin typeface="Calibri" panose="020F0502020204030204" pitchFamily="34" charset="0"/>
              </a:rPr>
              <a:t>79.8%</a:t>
            </a:r>
            <a:r>
              <a:rPr lang="en-US" sz="1500" dirty="0">
                <a:latin typeface="Calibri" panose="020F0502020204030204" pitchFamily="34" charset="0"/>
              </a:rPr>
              <a:t>.</a:t>
            </a:r>
          </a:p>
          <a:p>
            <a:pPr marL="342900" indent="-342900">
              <a:buAutoNum type="arabicPeriod" startAt="2"/>
            </a:pPr>
            <a:endParaRPr lang="en-US" sz="1800" b="1" dirty="0">
              <a:effectLst/>
              <a:latin typeface="Calibri" panose="020F0502020204030204" pitchFamily="34" charset="0"/>
            </a:endParaRPr>
          </a:p>
          <a:p>
            <a:pPr marL="342900" indent="-342900">
              <a:buAutoNum type="arabicPeriod" startAt="2"/>
            </a:pPr>
            <a:endParaRPr lang="en-US" sz="1800" b="1" dirty="0">
              <a:effectLst/>
              <a:latin typeface="Calibri" panose="020F0502020204030204" pitchFamily="34" charset="0"/>
            </a:endParaRPr>
          </a:p>
          <a:p>
            <a:pPr marL="342900" indent="-342900">
              <a:buAutoNum type="arabicPeriod" startAt="2"/>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latin typeface="Calibri" panose="020F0502020204030204" pitchFamily="34" charset="0"/>
            </a:endParaRPr>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pic>
        <p:nvPicPr>
          <p:cNvPr id="20" name="Picture 19">
            <a:extLst>
              <a:ext uri="{FF2B5EF4-FFF2-40B4-BE49-F238E27FC236}">
                <a16:creationId xmlns:a16="http://schemas.microsoft.com/office/drawing/2014/main" id="{05659F89-3F75-79B5-9B9E-B4A895D026FF}"/>
              </a:ext>
            </a:extLst>
          </p:cNvPr>
          <p:cNvPicPr>
            <a:picLocks noChangeAspect="1"/>
          </p:cNvPicPr>
          <p:nvPr/>
        </p:nvPicPr>
        <p:blipFill>
          <a:blip r:embed="rId2"/>
          <a:stretch>
            <a:fillRect/>
          </a:stretch>
        </p:blipFill>
        <p:spPr>
          <a:xfrm>
            <a:off x="915963" y="1934992"/>
            <a:ext cx="2347190" cy="701459"/>
          </a:xfrm>
          <a:prstGeom prst="rect">
            <a:avLst/>
          </a:prstGeom>
        </p:spPr>
      </p:pic>
      <p:pic>
        <p:nvPicPr>
          <p:cNvPr id="24" name="Picture 23">
            <a:extLst>
              <a:ext uri="{FF2B5EF4-FFF2-40B4-BE49-F238E27FC236}">
                <a16:creationId xmlns:a16="http://schemas.microsoft.com/office/drawing/2014/main" id="{72F041B7-B34E-9D01-9BB3-0C0E13B7851C}"/>
              </a:ext>
            </a:extLst>
          </p:cNvPr>
          <p:cNvPicPr>
            <a:picLocks noChangeAspect="1"/>
          </p:cNvPicPr>
          <p:nvPr/>
        </p:nvPicPr>
        <p:blipFill>
          <a:blip r:embed="rId3"/>
          <a:stretch>
            <a:fillRect/>
          </a:stretch>
        </p:blipFill>
        <p:spPr>
          <a:xfrm>
            <a:off x="484631" y="5126327"/>
            <a:ext cx="11546003" cy="1138927"/>
          </a:xfrm>
          <a:prstGeom prst="rect">
            <a:avLst/>
          </a:prstGeom>
        </p:spPr>
      </p:pic>
    </p:spTree>
    <p:extLst>
      <p:ext uri="{BB962C8B-B14F-4D97-AF65-F5344CB8AC3E}">
        <p14:creationId xmlns:p14="http://schemas.microsoft.com/office/powerpoint/2010/main" val="265057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512064"/>
            <a:ext cx="10567416" cy="1014984"/>
          </a:xfrm>
        </p:spPr>
        <p:txBody>
          <a:bodyPr/>
          <a:lstStyle/>
          <a:p>
            <a:pPr algn="l"/>
            <a:r>
              <a:rPr lang="en-US" sz="4800" dirty="0"/>
              <a:t>Secondary KPI’s</a:t>
            </a:r>
            <a:endParaRPr lang="en-IN" sz="4800" dirty="0"/>
          </a:p>
        </p:txBody>
      </p:sp>
      <p:sp>
        <p:nvSpPr>
          <p:cNvPr id="17" name="Content Placeholder 16">
            <a:extLst>
              <a:ext uri="{FF2B5EF4-FFF2-40B4-BE49-F238E27FC236}">
                <a16:creationId xmlns:a16="http://schemas.microsoft.com/office/drawing/2014/main" id="{59E3E687-84AE-857D-A607-EF7F01697A1F}"/>
              </a:ext>
            </a:extLst>
          </p:cNvPr>
          <p:cNvSpPr>
            <a:spLocks noGrp="1"/>
          </p:cNvSpPr>
          <p:nvPr>
            <p:ph idx="1"/>
          </p:nvPr>
        </p:nvSpPr>
        <p:spPr>
          <a:xfrm>
            <a:off x="484630" y="1485900"/>
            <a:ext cx="10918475" cy="4860036"/>
          </a:xfrm>
        </p:spPr>
        <p:txBody>
          <a:bodyPr/>
          <a:lstStyle/>
          <a:p>
            <a:pPr marL="0" indent="0">
              <a:buNone/>
            </a:pPr>
            <a:r>
              <a:rPr lang="en-US" sz="1800" b="1" dirty="0">
                <a:effectLst/>
                <a:latin typeface="Calibri" panose="020F0502020204030204" pitchFamily="34" charset="0"/>
              </a:rPr>
              <a:t>Total Casualties with respect to vehicle type</a:t>
            </a:r>
          </a:p>
          <a:p>
            <a:pPr marL="0" indent="0">
              <a:buNone/>
            </a:pPr>
            <a:endParaRPr lang="en-US" sz="1800" b="1" dirty="0">
              <a:latin typeface="Calibri" panose="020F0502020204030204" pitchFamily="34" charset="0"/>
            </a:endParaRPr>
          </a:p>
          <a:p>
            <a:pPr marL="0" indent="0">
              <a:buNone/>
            </a:pPr>
            <a:r>
              <a:rPr lang="en-US" sz="1800" b="1" dirty="0">
                <a:latin typeface="Calibri" panose="020F0502020204030204" pitchFamily="34" charset="0"/>
              </a:rPr>
              <a:t>			</a:t>
            </a:r>
          </a:p>
          <a:p>
            <a:pPr marL="342900" indent="-342900">
              <a:buFont typeface="+mj-lt"/>
              <a:buAutoNum type="arabicPeriod"/>
            </a:pPr>
            <a:endParaRPr lang="en-US" sz="1800" b="1" dirty="0">
              <a:latin typeface="Calibri" panose="020F0502020204030204" pitchFamily="34" charset="0"/>
            </a:endParaRPr>
          </a:p>
          <a:p>
            <a:pPr marL="0" indent="0">
              <a:buNone/>
            </a:pPr>
            <a:endParaRPr lang="en-IN" sz="1800" b="1" dirty="0">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latin typeface="Calibri" panose="020F0502020204030204" pitchFamily="34" charset="0"/>
            </a:endParaRPr>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pic>
        <p:nvPicPr>
          <p:cNvPr id="3" name="Picture 2">
            <a:extLst>
              <a:ext uri="{FF2B5EF4-FFF2-40B4-BE49-F238E27FC236}">
                <a16:creationId xmlns:a16="http://schemas.microsoft.com/office/drawing/2014/main" id="{0B32D54D-2CF0-18F5-80E5-23758E4DC991}"/>
              </a:ext>
            </a:extLst>
          </p:cNvPr>
          <p:cNvPicPr>
            <a:picLocks noChangeAspect="1"/>
          </p:cNvPicPr>
          <p:nvPr/>
        </p:nvPicPr>
        <p:blipFill rotWithShape="1">
          <a:blip r:embed="rId2"/>
          <a:srcRect t="18233" b="1220"/>
          <a:stretch/>
        </p:blipFill>
        <p:spPr>
          <a:xfrm>
            <a:off x="484632" y="2121677"/>
            <a:ext cx="2034716" cy="3629630"/>
          </a:xfrm>
          <a:prstGeom prst="rect">
            <a:avLst/>
          </a:prstGeom>
        </p:spPr>
      </p:pic>
      <p:sp>
        <p:nvSpPr>
          <p:cNvPr id="5" name="TextBox 4">
            <a:extLst>
              <a:ext uri="{FF2B5EF4-FFF2-40B4-BE49-F238E27FC236}">
                <a16:creationId xmlns:a16="http://schemas.microsoft.com/office/drawing/2014/main" id="{09F302DD-0F8B-2DA3-1689-E502F874BF6F}"/>
              </a:ext>
            </a:extLst>
          </p:cNvPr>
          <p:cNvSpPr txBox="1"/>
          <p:nvPr/>
        </p:nvSpPr>
        <p:spPr>
          <a:xfrm>
            <a:off x="2680713" y="2121677"/>
            <a:ext cx="9026655" cy="3554819"/>
          </a:xfrm>
          <a:prstGeom prst="rect">
            <a:avLst/>
          </a:prstGeom>
          <a:noFill/>
        </p:spPr>
        <p:txBody>
          <a:bodyPr wrap="square" rtlCol="0">
            <a:spAutoFit/>
          </a:bodyPr>
          <a:lstStyle/>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Cars</a:t>
            </a:r>
            <a:r>
              <a:rPr lang="en-US" sz="1500" i="0" dirty="0">
                <a:effectLst/>
                <a:latin typeface="Calibri" panose="020F0502020204030204" pitchFamily="34" charset="0"/>
                <a:ea typeface="Calibri" panose="020F0502020204030204" pitchFamily="34" charset="0"/>
                <a:cs typeface="Calibri" panose="020F0502020204030204" pitchFamily="34" charset="0"/>
              </a:rPr>
              <a:t>: From the picture we can observe that </a:t>
            </a:r>
            <a:r>
              <a:rPr lang="en-US" sz="1500" dirty="0">
                <a:latin typeface="Calibri" panose="020F0502020204030204" pitchFamily="34" charset="0"/>
                <a:ea typeface="Calibri" panose="020F0502020204030204" pitchFamily="34" charset="0"/>
                <a:cs typeface="Calibri" panose="020F0502020204030204" pitchFamily="34" charset="0"/>
              </a:rPr>
              <a:t>m</a:t>
            </a:r>
            <a:r>
              <a:rPr lang="en-US" sz="1500" i="0" dirty="0">
                <a:effectLst/>
                <a:latin typeface="Calibri" panose="020F0502020204030204" pitchFamily="34" charset="0"/>
                <a:ea typeface="Calibri" panose="020F0502020204030204" pitchFamily="34" charset="0"/>
                <a:cs typeface="Calibri" panose="020F0502020204030204" pitchFamily="34" charset="0"/>
              </a:rPr>
              <a:t>ost accidents happen with cars, causing the most injuries. This might be because there are a lot of cars on the road.</a:t>
            </a:r>
          </a:p>
          <a:p>
            <a:pPr marL="285750" indent="-285750" algn="just">
              <a:buFont typeface="Arial" panose="020B0604020202020204" pitchFamily="34" charset="0"/>
              <a:buChar char="•"/>
            </a:pPr>
            <a:endParaRPr lang="en-US" sz="15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Vans</a:t>
            </a:r>
            <a:r>
              <a:rPr lang="en-US" sz="1500" i="0" dirty="0">
                <a:effectLst/>
                <a:latin typeface="Calibri" panose="020F0502020204030204" pitchFamily="34" charset="0"/>
                <a:ea typeface="Calibri" panose="020F0502020204030204" pitchFamily="34" charset="0"/>
                <a:cs typeface="Calibri" panose="020F0502020204030204" pitchFamily="34" charset="0"/>
              </a:rPr>
              <a:t>: They generally less common than cars, but still cause a significant number of accidents.</a:t>
            </a:r>
          </a:p>
          <a:p>
            <a:pPr algn="just"/>
            <a:endParaRPr lang="en-US" sz="15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Buses</a:t>
            </a:r>
            <a:r>
              <a:rPr lang="en-US" sz="1500" i="0" dirty="0">
                <a:effectLst/>
                <a:latin typeface="Calibri" panose="020F0502020204030204" pitchFamily="34" charset="0"/>
                <a:ea typeface="Calibri" panose="020F0502020204030204" pitchFamily="34" charset="0"/>
                <a:cs typeface="Calibri" panose="020F0502020204030204" pitchFamily="34" charset="0"/>
              </a:rPr>
              <a:t>: Compare to cars &amp; vans </a:t>
            </a:r>
            <a:r>
              <a:rPr lang="en-US" sz="1500" dirty="0">
                <a:latin typeface="Calibri" panose="020F0502020204030204" pitchFamily="34" charset="0"/>
                <a:ea typeface="Calibri" panose="020F0502020204030204" pitchFamily="34" charset="0"/>
                <a:cs typeface="Calibri" panose="020F0502020204030204" pitchFamily="34" charset="0"/>
              </a:rPr>
              <a:t>a</a:t>
            </a:r>
            <a:r>
              <a:rPr lang="en-US" sz="1500" i="0" dirty="0">
                <a:effectLst/>
                <a:latin typeface="Calibri" panose="020F0502020204030204" pitchFamily="34" charset="0"/>
                <a:ea typeface="Calibri" panose="020F0502020204030204" pitchFamily="34" charset="0"/>
                <a:cs typeface="Calibri" panose="020F0502020204030204" pitchFamily="34" charset="0"/>
              </a:rPr>
              <a:t>ccidents involving buses happen less often, but when they do, they can affect many people at once because buses carry more passengers.</a:t>
            </a:r>
          </a:p>
          <a:p>
            <a:pPr marL="285750" indent="-285750" algn="just">
              <a:buFont typeface="Arial" panose="020B0604020202020204" pitchFamily="34" charset="0"/>
              <a:buChar char="•"/>
            </a:pPr>
            <a:endParaRPr lang="en-US" sz="15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Bikes</a:t>
            </a:r>
            <a:r>
              <a:rPr lang="en-US" sz="1500" i="0" dirty="0">
                <a:effectLst/>
                <a:latin typeface="Calibri" panose="020F0502020204030204" pitchFamily="34" charset="0"/>
                <a:ea typeface="Calibri" panose="020F0502020204030204" pitchFamily="34" charset="0"/>
                <a:cs typeface="Calibri" panose="020F0502020204030204" pitchFamily="34" charset="0"/>
              </a:rPr>
              <a:t>: Bikes are involved in quite a few accidents, highlighting the need for better safety for </a:t>
            </a:r>
            <a:r>
              <a:rPr lang="en-IN" sz="1500" b="0" i="0" dirty="0">
                <a:effectLst/>
                <a:latin typeface="Calibri" panose="020F0502020204030204" pitchFamily="34" charset="0"/>
                <a:ea typeface="Calibri" panose="020F0502020204030204" pitchFamily="34" charset="0"/>
                <a:cs typeface="Calibri" panose="020F0502020204030204" pitchFamily="34" charset="0"/>
              </a:rPr>
              <a:t>motorcyclists</a:t>
            </a:r>
            <a:r>
              <a:rPr lang="en-IN" sz="1500" b="0" i="0" dirty="0">
                <a:solidFill>
                  <a:srgbClr val="D1D5DB"/>
                </a:solidFill>
                <a:effectLst/>
                <a:latin typeface="Söhne"/>
              </a:rPr>
              <a:t> </a:t>
            </a:r>
            <a:r>
              <a:rPr lang="en-US" sz="1500" i="0" dirty="0">
                <a:effectLst/>
                <a:latin typeface="Calibri" panose="020F0502020204030204" pitchFamily="34" charset="0"/>
                <a:ea typeface="Calibri" panose="020F0502020204030204" pitchFamily="34" charset="0"/>
                <a:cs typeface="Calibri" panose="020F0502020204030204" pitchFamily="34" charset="0"/>
              </a:rPr>
              <a:t>on the roads.</a:t>
            </a:r>
          </a:p>
          <a:p>
            <a:pPr marL="285750" indent="-285750" algn="just">
              <a:buFont typeface="Arial" panose="020B0604020202020204" pitchFamily="34" charset="0"/>
              <a:buChar char="•"/>
            </a:pPr>
            <a:endParaRPr lang="en-US" sz="15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Tractors</a:t>
            </a:r>
            <a:r>
              <a:rPr lang="en-US" sz="1500" i="0" dirty="0">
                <a:effectLst/>
                <a:latin typeface="Calibri" panose="020F0502020204030204" pitchFamily="34" charset="0"/>
                <a:ea typeface="Calibri" panose="020F0502020204030204" pitchFamily="34" charset="0"/>
                <a:cs typeface="Calibri" panose="020F0502020204030204" pitchFamily="34" charset="0"/>
              </a:rPr>
              <a:t>: Since tractors are agricultural vehicles accidents involving them are not very common</a:t>
            </a:r>
          </a:p>
          <a:p>
            <a:pPr algn="just"/>
            <a:endParaRPr lang="en-US" sz="15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b="1" i="0" dirty="0">
                <a:effectLst/>
                <a:latin typeface="Calibri" panose="020F0502020204030204" pitchFamily="34" charset="0"/>
                <a:ea typeface="Calibri" panose="020F0502020204030204" pitchFamily="34" charset="0"/>
                <a:cs typeface="Calibri" panose="020F0502020204030204" pitchFamily="34" charset="0"/>
              </a:rPr>
              <a:t>Others</a:t>
            </a:r>
            <a:r>
              <a:rPr lang="en-US" sz="1500" i="0" dirty="0">
                <a:effectLst/>
                <a:latin typeface="Calibri" panose="020F0502020204030204" pitchFamily="34" charset="0"/>
                <a:ea typeface="Calibri" panose="020F0502020204030204" pitchFamily="34" charset="0"/>
                <a:cs typeface="Calibri" panose="020F0502020204030204" pitchFamily="34" charset="0"/>
              </a:rPr>
              <a:t>: This includes various other types of vehicles like </a:t>
            </a:r>
            <a:r>
              <a:rPr lang="en-US" sz="1500" dirty="0">
                <a:latin typeface="Calibri" panose="020F0502020204030204" pitchFamily="34" charset="0"/>
                <a:ea typeface="Calibri" panose="020F0502020204030204" pitchFamily="34" charset="0"/>
                <a:cs typeface="Calibri" panose="020F0502020204030204" pitchFamily="34" charset="0"/>
              </a:rPr>
              <a:t>cycles </a:t>
            </a:r>
            <a:r>
              <a:rPr lang="en-US" sz="1500" i="0" dirty="0">
                <a:effectLst/>
                <a:latin typeface="Calibri" panose="020F0502020204030204" pitchFamily="34" charset="0"/>
                <a:ea typeface="Calibri" panose="020F0502020204030204" pitchFamily="34" charset="0"/>
                <a:cs typeface="Calibri" panose="020F0502020204030204" pitchFamily="34" charset="0"/>
              </a:rPr>
              <a:t>that contribute to a smaller portion of accidents.</a:t>
            </a:r>
          </a:p>
        </p:txBody>
      </p:sp>
    </p:spTree>
    <p:extLst>
      <p:ext uri="{BB962C8B-B14F-4D97-AF65-F5344CB8AC3E}">
        <p14:creationId xmlns:p14="http://schemas.microsoft.com/office/powerpoint/2010/main" val="191525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512064"/>
            <a:ext cx="10567416" cy="1014984"/>
          </a:xfrm>
        </p:spPr>
        <p:txBody>
          <a:bodyPr/>
          <a:lstStyle/>
          <a:p>
            <a:pPr algn="l"/>
            <a:r>
              <a:rPr lang="en-US" sz="4000" dirty="0"/>
              <a:t>Secondary KPI’s</a:t>
            </a:r>
            <a:endParaRPr lang="en-IN" sz="4000" dirty="0"/>
          </a:p>
        </p:txBody>
      </p:sp>
      <p:sp>
        <p:nvSpPr>
          <p:cNvPr id="17" name="Content Placeholder 16">
            <a:extLst>
              <a:ext uri="{FF2B5EF4-FFF2-40B4-BE49-F238E27FC236}">
                <a16:creationId xmlns:a16="http://schemas.microsoft.com/office/drawing/2014/main" id="{59E3E687-84AE-857D-A607-EF7F01697A1F}"/>
              </a:ext>
            </a:extLst>
          </p:cNvPr>
          <p:cNvSpPr>
            <a:spLocks noGrp="1"/>
          </p:cNvSpPr>
          <p:nvPr>
            <p:ph idx="1"/>
          </p:nvPr>
        </p:nvSpPr>
        <p:spPr>
          <a:xfrm>
            <a:off x="484632" y="1209695"/>
            <a:ext cx="11568823" cy="2788382"/>
          </a:xfrm>
        </p:spPr>
        <p:txBody>
          <a:bodyPr/>
          <a:lstStyle/>
          <a:p>
            <a:pPr marL="0" indent="0">
              <a:buSzPct val="110000"/>
              <a:buNone/>
            </a:pPr>
            <a:r>
              <a:rPr lang="en-US" sz="1800" b="1" dirty="0">
                <a:effectLst/>
                <a:latin typeface="Calibri" panose="020F0502020204030204" pitchFamily="34" charset="0"/>
              </a:rPr>
              <a:t>Monthly trend showing comparison of casualties for Current Year and Previous Year</a:t>
            </a:r>
          </a:p>
          <a:p>
            <a:pPr marL="0" indent="0">
              <a:buSzPct val="110000"/>
              <a:buNone/>
            </a:pPr>
            <a:endParaRPr lang="en-US" sz="1800" b="1" dirty="0">
              <a:latin typeface="Calibri" panose="020F0502020204030204" pitchFamily="34" charset="0"/>
            </a:endParaRPr>
          </a:p>
          <a:p>
            <a:pPr marL="0" indent="0">
              <a:buSzPct val="110000"/>
              <a:buNone/>
            </a:pPr>
            <a:endParaRPr lang="en-US" sz="1800" b="1" dirty="0">
              <a:effectLst/>
              <a:latin typeface="Calibri" panose="020F0502020204030204" pitchFamily="34" charset="0"/>
            </a:endParaRPr>
          </a:p>
          <a:p>
            <a:pPr marL="0" indent="0">
              <a:buSzPct val="110000"/>
              <a:buNone/>
            </a:pPr>
            <a:endParaRPr lang="en-US" sz="1800" b="1" dirty="0">
              <a:latin typeface="Calibri" panose="020F0502020204030204" pitchFamily="34" charset="0"/>
            </a:endParaRPr>
          </a:p>
          <a:p>
            <a:pPr marL="0" indent="0">
              <a:buNone/>
            </a:pPr>
            <a:r>
              <a:rPr lang="en-US" sz="1800" b="1" dirty="0">
                <a:latin typeface="Calibri" panose="020F0502020204030204" pitchFamily="34" charset="0"/>
              </a:rPr>
              <a:t>			</a:t>
            </a:r>
          </a:p>
          <a:p>
            <a:pPr marL="342900" indent="-342900">
              <a:buFont typeface="+mj-lt"/>
              <a:buAutoNum type="arabicPeriod"/>
            </a:pPr>
            <a:endParaRPr lang="en-US" sz="1800" b="1" dirty="0">
              <a:latin typeface="Calibri" panose="020F0502020204030204" pitchFamily="34" charset="0"/>
            </a:endParaRPr>
          </a:p>
          <a:p>
            <a:pPr marL="0" indent="0">
              <a:buNone/>
            </a:pPr>
            <a:endParaRPr lang="en-IN" sz="1800" b="1" dirty="0">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latin typeface="Calibri" panose="020F0502020204030204" pitchFamily="34" charset="0"/>
            </a:endParaRPr>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pic>
        <p:nvPicPr>
          <p:cNvPr id="4" name="Picture 3">
            <a:extLst>
              <a:ext uri="{FF2B5EF4-FFF2-40B4-BE49-F238E27FC236}">
                <a16:creationId xmlns:a16="http://schemas.microsoft.com/office/drawing/2014/main" id="{C6FD6502-68C8-0616-E642-F3D73ECC377A}"/>
              </a:ext>
            </a:extLst>
          </p:cNvPr>
          <p:cNvPicPr>
            <a:picLocks noChangeAspect="1"/>
          </p:cNvPicPr>
          <p:nvPr/>
        </p:nvPicPr>
        <p:blipFill>
          <a:blip r:embed="rId2"/>
          <a:stretch>
            <a:fillRect/>
          </a:stretch>
        </p:blipFill>
        <p:spPr>
          <a:xfrm>
            <a:off x="3854749" y="1624068"/>
            <a:ext cx="4965977" cy="2120363"/>
          </a:xfrm>
          <a:prstGeom prst="rect">
            <a:avLst/>
          </a:prstGeom>
        </p:spPr>
      </p:pic>
      <p:sp>
        <p:nvSpPr>
          <p:cNvPr id="5" name="Content Placeholder 2">
            <a:extLst>
              <a:ext uri="{FF2B5EF4-FFF2-40B4-BE49-F238E27FC236}">
                <a16:creationId xmlns:a16="http://schemas.microsoft.com/office/drawing/2014/main" id="{890D04D6-89E0-4218-FA45-B96107A6641A}"/>
              </a:ext>
            </a:extLst>
          </p:cNvPr>
          <p:cNvSpPr txBox="1">
            <a:spLocks/>
          </p:cNvSpPr>
          <p:nvPr/>
        </p:nvSpPr>
        <p:spPr>
          <a:xfrm>
            <a:off x="429489" y="3859410"/>
            <a:ext cx="11568823" cy="27883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500" b="1" i="0" dirty="0">
                <a:effectLst/>
                <a:latin typeface="Calibri" panose="020F0502020204030204" pitchFamily="34" charset="0"/>
                <a:ea typeface="Calibri" panose="020F0502020204030204" pitchFamily="34" charset="0"/>
                <a:cs typeface="Calibri" panose="020F0502020204030204" pitchFamily="34" charset="0"/>
              </a:rPr>
              <a:t>Monthly Variations:</a:t>
            </a:r>
            <a:endParaRPr lang="en-US" sz="1500" b="1" dirty="0">
              <a:latin typeface="Calibri" panose="020F0502020204030204" pitchFamily="34" charset="0"/>
              <a:ea typeface="Calibri" panose="020F0502020204030204" pitchFamily="34" charset="0"/>
              <a:cs typeface="Calibri" panose="020F0502020204030204" pitchFamily="34" charset="0"/>
            </a:endParaRPr>
          </a:p>
          <a:p>
            <a:pPr algn="just"/>
            <a:r>
              <a:rPr lang="en-US" sz="1500" b="1" dirty="0">
                <a:latin typeface="Calibri" panose="020F0502020204030204" pitchFamily="34" charset="0"/>
                <a:ea typeface="Calibri" panose="020F0502020204030204" pitchFamily="34" charset="0"/>
                <a:cs typeface="Calibri" panose="020F0502020204030204" pitchFamily="34" charset="0"/>
              </a:rPr>
              <a:t>January to March</a:t>
            </a:r>
            <a:r>
              <a:rPr lang="en-US" sz="1500" dirty="0">
                <a:latin typeface="Calibri" panose="020F0502020204030204" pitchFamily="34" charset="0"/>
                <a:ea typeface="Calibri" panose="020F0502020204030204" pitchFamily="34" charset="0"/>
                <a:cs typeface="Calibri" panose="020F0502020204030204" pitchFamily="34" charset="0"/>
              </a:rPr>
              <a:t>: In the early months of 2022, there was a decline in casualties compared to the same period in 2021, but causalities count still increased slightly which needs </a:t>
            </a:r>
            <a:r>
              <a:rPr lang="en-IN" sz="1500" dirty="0">
                <a:latin typeface="Calibri" panose="020F0502020204030204" pitchFamily="34" charset="0"/>
                <a:ea typeface="Calibri" panose="020F0502020204030204" pitchFamily="34" charset="0"/>
                <a:cs typeface="Calibri" panose="020F0502020204030204" pitchFamily="34" charset="0"/>
              </a:rPr>
              <a:t> further investigation.</a:t>
            </a:r>
            <a:endParaRPr lang="en-US" sz="1500" dirty="0">
              <a:latin typeface="Calibri" panose="020F0502020204030204" pitchFamily="34" charset="0"/>
              <a:ea typeface="Calibri" panose="020F0502020204030204" pitchFamily="34" charset="0"/>
              <a:cs typeface="Calibri" panose="020F0502020204030204" pitchFamily="34" charset="0"/>
            </a:endParaRPr>
          </a:p>
          <a:p>
            <a:pPr algn="just"/>
            <a:r>
              <a:rPr lang="en-US" sz="1500" b="1" dirty="0">
                <a:latin typeface="Calibri" panose="020F0502020204030204" pitchFamily="34" charset="0"/>
                <a:ea typeface="Calibri" panose="020F0502020204030204" pitchFamily="34" charset="0"/>
                <a:cs typeface="Calibri" panose="020F0502020204030204" pitchFamily="34" charset="0"/>
              </a:rPr>
              <a:t>April to September: </a:t>
            </a:r>
            <a:r>
              <a:rPr lang="en-US" sz="1500" dirty="0">
                <a:latin typeface="Calibri" panose="020F0502020204030204" pitchFamily="34" charset="0"/>
                <a:ea typeface="Calibri" panose="020F0502020204030204" pitchFamily="34" charset="0"/>
                <a:cs typeface="Calibri" panose="020F0502020204030204" pitchFamily="34" charset="0"/>
              </a:rPr>
              <a:t>The casualty numbers remained relatively stable during this period, with minor fluctuations. Although lower than the previous year, the decrease was not significant.</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October to December: </a:t>
            </a:r>
            <a:r>
              <a:rPr lang="en-US" sz="1500" dirty="0">
                <a:latin typeface="Calibri" panose="020F0502020204030204" pitchFamily="34" charset="0"/>
                <a:ea typeface="Calibri" panose="020F0502020204030204" pitchFamily="34" charset="0"/>
                <a:cs typeface="Calibri" panose="020F0502020204030204" pitchFamily="34" charset="0"/>
              </a:rPr>
              <a:t>Toward the end of the year, there's a consistent decline in casualties compared to 2021, but notably less than earlier months in 2022. December, in particular, saw a significant drop compared to the previous year.</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28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457096"/>
            <a:ext cx="9912096" cy="768709"/>
          </a:xfrm>
        </p:spPr>
        <p:txBody>
          <a:bodyPr/>
          <a:lstStyle/>
          <a:p>
            <a:pPr algn="l"/>
            <a:r>
              <a:rPr lang="en-US" sz="4000" dirty="0"/>
              <a:t>Secondary KPI’s</a:t>
            </a:r>
            <a:endParaRPr lang="en-IN" sz="4000" dirty="0"/>
          </a:p>
        </p:txBody>
      </p:sp>
      <p:sp>
        <p:nvSpPr>
          <p:cNvPr id="17" name="Content Placeholder 16">
            <a:extLst>
              <a:ext uri="{FF2B5EF4-FFF2-40B4-BE49-F238E27FC236}">
                <a16:creationId xmlns:a16="http://schemas.microsoft.com/office/drawing/2014/main" id="{59E3E687-84AE-857D-A607-EF7F01697A1F}"/>
              </a:ext>
            </a:extLst>
          </p:cNvPr>
          <p:cNvSpPr>
            <a:spLocks noGrp="1"/>
          </p:cNvSpPr>
          <p:nvPr>
            <p:ph idx="1"/>
          </p:nvPr>
        </p:nvSpPr>
        <p:spPr>
          <a:xfrm>
            <a:off x="484632" y="1225805"/>
            <a:ext cx="11519109" cy="2203195"/>
          </a:xfrm>
        </p:spPr>
        <p:txBody>
          <a:bodyPr/>
          <a:lstStyle/>
          <a:p>
            <a:pPr marL="0" indent="0">
              <a:buSzPct val="110000"/>
              <a:buNone/>
            </a:pPr>
            <a:r>
              <a:rPr lang="en-US" sz="1800" b="1" dirty="0">
                <a:effectLst/>
                <a:latin typeface="Calibri" panose="020F0502020204030204" pitchFamily="34" charset="0"/>
              </a:rPr>
              <a:t>Maximum casualties by Road Type</a:t>
            </a:r>
            <a:endParaRPr lang="en-US" sz="1800" b="1" dirty="0">
              <a:latin typeface="Calibri" panose="020F0502020204030204" pitchFamily="34" charset="0"/>
            </a:endParaRPr>
          </a:p>
          <a:p>
            <a:pPr marL="0" indent="0">
              <a:buSzPct val="110000"/>
              <a:buNone/>
            </a:pPr>
            <a:endParaRPr lang="en-US" sz="1800" b="1" dirty="0">
              <a:effectLst/>
              <a:latin typeface="Calibri" panose="020F0502020204030204" pitchFamily="34" charset="0"/>
            </a:endParaRPr>
          </a:p>
          <a:p>
            <a:pPr marL="0" indent="0">
              <a:buSzPct val="110000"/>
              <a:buNone/>
            </a:pPr>
            <a:endParaRPr lang="en-US" sz="1800" b="1" dirty="0">
              <a:latin typeface="Calibri" panose="020F0502020204030204" pitchFamily="34" charset="0"/>
            </a:endParaRPr>
          </a:p>
          <a:p>
            <a:pPr marL="0" indent="0">
              <a:buNone/>
            </a:pPr>
            <a:r>
              <a:rPr lang="en-US" sz="1800" b="1" dirty="0">
                <a:latin typeface="Calibri" panose="020F0502020204030204" pitchFamily="34" charset="0"/>
              </a:rPr>
              <a:t>			</a:t>
            </a:r>
          </a:p>
          <a:p>
            <a:pPr marL="342900" indent="-342900">
              <a:buFont typeface="+mj-lt"/>
              <a:buAutoNum type="arabicPeriod"/>
            </a:pPr>
            <a:endParaRPr lang="en-US" sz="1800" b="1" dirty="0">
              <a:latin typeface="Calibri" panose="020F0502020204030204" pitchFamily="34" charset="0"/>
            </a:endParaRPr>
          </a:p>
          <a:p>
            <a:pPr marL="0" indent="0">
              <a:buNone/>
            </a:pPr>
            <a:endParaRPr lang="en-IN" sz="1800" b="1" dirty="0">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effectLst/>
              <a:latin typeface="Calibri" panose="020F0502020204030204" pitchFamily="34" charset="0"/>
            </a:endParaRPr>
          </a:p>
          <a:p>
            <a:pPr marL="0" indent="0">
              <a:buNone/>
            </a:pPr>
            <a:endParaRPr lang="en-US" sz="1800" b="1" dirty="0">
              <a:latin typeface="Calibri" panose="020F0502020204030204" pitchFamily="34" charset="0"/>
            </a:endParaRPr>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pic>
        <p:nvPicPr>
          <p:cNvPr id="7" name="Picture 6">
            <a:extLst>
              <a:ext uri="{FF2B5EF4-FFF2-40B4-BE49-F238E27FC236}">
                <a16:creationId xmlns:a16="http://schemas.microsoft.com/office/drawing/2014/main" id="{861166CC-2695-170B-0C06-9708321F66AA}"/>
              </a:ext>
            </a:extLst>
          </p:cNvPr>
          <p:cNvPicPr>
            <a:picLocks noChangeAspect="1"/>
          </p:cNvPicPr>
          <p:nvPr/>
        </p:nvPicPr>
        <p:blipFill rotWithShape="1">
          <a:blip r:embed="rId2"/>
          <a:srcRect t="15730"/>
          <a:stretch/>
        </p:blipFill>
        <p:spPr>
          <a:xfrm>
            <a:off x="7881453" y="1683452"/>
            <a:ext cx="3886695" cy="2203195"/>
          </a:xfrm>
          <a:prstGeom prst="rect">
            <a:avLst/>
          </a:prstGeom>
        </p:spPr>
      </p:pic>
      <p:sp>
        <p:nvSpPr>
          <p:cNvPr id="2" name="Text Placeholder 2">
            <a:extLst>
              <a:ext uri="{FF2B5EF4-FFF2-40B4-BE49-F238E27FC236}">
                <a16:creationId xmlns:a16="http://schemas.microsoft.com/office/drawing/2014/main" id="{0E89D7F9-EA58-5894-E322-A1F55C0F1B9C}"/>
              </a:ext>
            </a:extLst>
          </p:cNvPr>
          <p:cNvSpPr txBox="1">
            <a:spLocks/>
          </p:cNvSpPr>
          <p:nvPr/>
        </p:nvSpPr>
        <p:spPr>
          <a:xfrm>
            <a:off x="484633" y="1716189"/>
            <a:ext cx="6633343" cy="4460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500" b="1" dirty="0">
                <a:latin typeface="Calibri" panose="020F0502020204030204" pitchFamily="34" charset="0"/>
                <a:ea typeface="Calibri" panose="020F0502020204030204" pitchFamily="34" charset="0"/>
                <a:cs typeface="Calibri" panose="020F0502020204030204" pitchFamily="34" charset="0"/>
              </a:rPr>
              <a:t>Single Carriageway:</a:t>
            </a:r>
            <a:r>
              <a:rPr lang="en-US" sz="1500" dirty="0">
                <a:latin typeface="Calibri" panose="020F0502020204030204" pitchFamily="34" charset="0"/>
                <a:ea typeface="Calibri" panose="020F0502020204030204" pitchFamily="34" charset="0"/>
                <a:cs typeface="Calibri" panose="020F0502020204030204" pitchFamily="34" charset="0"/>
              </a:rPr>
              <a:t> These roads have the most casualties. Since with traffic moving in both directions, in a single lane accidents happens more often.</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Dual Carriageway:</a:t>
            </a:r>
            <a:r>
              <a:rPr lang="en-US" sz="1500" dirty="0">
                <a:latin typeface="Calibri" panose="020F0502020204030204" pitchFamily="34" charset="0"/>
                <a:ea typeface="Calibri" panose="020F0502020204030204" pitchFamily="34" charset="0"/>
                <a:cs typeface="Calibri" panose="020F0502020204030204" pitchFamily="34" charset="0"/>
              </a:rPr>
              <a:t> These roads have fewer casualties compared to single carriageways but still a significant number. They have separate lanes for each direction.</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Roundabout:</a:t>
            </a:r>
            <a:r>
              <a:rPr lang="en-US" sz="1500" dirty="0">
                <a:latin typeface="Calibri" panose="020F0502020204030204" pitchFamily="34" charset="0"/>
                <a:ea typeface="Calibri" panose="020F0502020204030204" pitchFamily="34" charset="0"/>
                <a:cs typeface="Calibri" panose="020F0502020204030204" pitchFamily="34" charset="0"/>
              </a:rPr>
              <a:t> Roundabouts have fewer accidents than the first two types. They're safer because they have slower traffic and better merging points.</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One Way Street:</a:t>
            </a:r>
            <a:r>
              <a:rPr lang="en-US" sz="1500" dirty="0">
                <a:latin typeface="Calibri" panose="020F0502020204030204" pitchFamily="34" charset="0"/>
                <a:ea typeface="Calibri" panose="020F0502020204030204" pitchFamily="34" charset="0"/>
                <a:cs typeface="Calibri" panose="020F0502020204030204" pitchFamily="34" charset="0"/>
              </a:rPr>
              <a:t> Accidents here are less common. These streets are for one-way traffic, but accidents can still occur.</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Slip Road:</a:t>
            </a:r>
            <a:r>
              <a:rPr lang="en-US" sz="1500" dirty="0">
                <a:latin typeface="Calibri" panose="020F0502020204030204" pitchFamily="34" charset="0"/>
                <a:ea typeface="Calibri" panose="020F0502020204030204" pitchFamily="34" charset="0"/>
                <a:cs typeface="Calibri" panose="020F0502020204030204" pitchFamily="34" charset="0"/>
              </a:rPr>
              <a:t> Fewer accidents happen on slip roads. These roads connect main roads to highways and usually have controlled access and lower speed limits.</a:t>
            </a:r>
          </a:p>
          <a:p>
            <a:pPr algn="just"/>
            <a:r>
              <a:rPr lang="en-US" sz="1500" b="1" dirty="0">
                <a:latin typeface="Calibri" panose="020F0502020204030204" pitchFamily="34" charset="0"/>
                <a:ea typeface="Calibri" panose="020F0502020204030204" pitchFamily="34" charset="0"/>
                <a:cs typeface="Calibri" panose="020F0502020204030204" pitchFamily="34" charset="0"/>
              </a:rPr>
              <a:t>Blank/Unknown:</a:t>
            </a:r>
            <a:r>
              <a:rPr lang="en-US" sz="1500" dirty="0">
                <a:latin typeface="Calibri" panose="020F0502020204030204" pitchFamily="34" charset="0"/>
                <a:ea typeface="Calibri" panose="020F0502020204030204" pitchFamily="34" charset="0"/>
                <a:cs typeface="Calibri" panose="020F0502020204030204" pitchFamily="34" charset="0"/>
              </a:rPr>
              <a:t> There are very few accidents recorded in this category, likely because the road type wasn't specified or is unknown.</a:t>
            </a:r>
          </a:p>
          <a:p>
            <a:pPr algn="just"/>
            <a:endParaRPr lang="en-IN" sz="1500" b="1" dirty="0"/>
          </a:p>
        </p:txBody>
      </p:sp>
    </p:spTree>
    <p:extLst>
      <p:ext uri="{BB962C8B-B14F-4D97-AF65-F5344CB8AC3E}">
        <p14:creationId xmlns:p14="http://schemas.microsoft.com/office/powerpoint/2010/main" val="132588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A575B61-381B-2848-6EE3-CD39D0F3F378}"/>
              </a:ext>
            </a:extLst>
          </p:cNvPr>
          <p:cNvSpPr>
            <a:spLocks noGrp="1"/>
          </p:cNvSpPr>
          <p:nvPr>
            <p:ph type="title"/>
          </p:nvPr>
        </p:nvSpPr>
        <p:spPr>
          <a:xfrm>
            <a:off x="484632" y="457096"/>
            <a:ext cx="9912096" cy="768709"/>
          </a:xfrm>
        </p:spPr>
        <p:txBody>
          <a:bodyPr/>
          <a:lstStyle/>
          <a:p>
            <a:pPr algn="l"/>
            <a:r>
              <a:rPr lang="en-US" sz="4000" dirty="0"/>
              <a:t>Secondary KPI’s</a:t>
            </a:r>
            <a:endParaRPr lang="en-IN" sz="4000" dirty="0"/>
          </a:p>
        </p:txBody>
      </p:sp>
      <p:sp>
        <p:nvSpPr>
          <p:cNvPr id="13" name="Slide Number Placeholder 12">
            <a:extLst>
              <a:ext uri="{FF2B5EF4-FFF2-40B4-BE49-F238E27FC236}">
                <a16:creationId xmlns:a16="http://schemas.microsoft.com/office/drawing/2014/main" id="{71533DC3-3427-C346-D6E8-84A7541BEE60}"/>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Text Placeholder 2">
            <a:extLst>
              <a:ext uri="{FF2B5EF4-FFF2-40B4-BE49-F238E27FC236}">
                <a16:creationId xmlns:a16="http://schemas.microsoft.com/office/drawing/2014/main" id="{554D1DA6-F96D-7E76-AE54-3467A118F882}"/>
              </a:ext>
            </a:extLst>
          </p:cNvPr>
          <p:cNvSpPr>
            <a:spLocks noGrp="1"/>
          </p:cNvSpPr>
          <p:nvPr>
            <p:ph type="body" sz="quarter" idx="4294967295"/>
          </p:nvPr>
        </p:nvSpPr>
        <p:spPr>
          <a:xfrm>
            <a:off x="585263" y="1220268"/>
            <a:ext cx="4779217" cy="2831779"/>
          </a:xfrm>
        </p:spPr>
        <p:txBody>
          <a:bodyPr/>
          <a:lstStyle/>
          <a:p>
            <a:pPr marL="0" indent="0">
              <a:buNone/>
            </a:pPr>
            <a:r>
              <a:rPr lang="en-US" sz="2000" b="1" dirty="0">
                <a:effectLst/>
                <a:latin typeface="Calibri" panose="020F0502020204030204" pitchFamily="34" charset="0"/>
              </a:rPr>
              <a:t>Distribution of casualties by Road Surface</a:t>
            </a:r>
          </a:p>
          <a:p>
            <a:pPr marL="0" indent="0">
              <a:buNone/>
            </a:pPr>
            <a:endParaRPr lang="en-IN" b="1" dirty="0"/>
          </a:p>
        </p:txBody>
      </p:sp>
      <p:pic>
        <p:nvPicPr>
          <p:cNvPr id="9" name="Picture 8">
            <a:extLst>
              <a:ext uri="{FF2B5EF4-FFF2-40B4-BE49-F238E27FC236}">
                <a16:creationId xmlns:a16="http://schemas.microsoft.com/office/drawing/2014/main" id="{27F66EE3-8403-3D12-4978-2AD2BD2DC9D1}"/>
              </a:ext>
            </a:extLst>
          </p:cNvPr>
          <p:cNvPicPr>
            <a:picLocks noChangeAspect="1"/>
          </p:cNvPicPr>
          <p:nvPr/>
        </p:nvPicPr>
        <p:blipFill>
          <a:blip r:embed="rId2"/>
          <a:stretch>
            <a:fillRect/>
          </a:stretch>
        </p:blipFill>
        <p:spPr>
          <a:xfrm>
            <a:off x="593095" y="1756308"/>
            <a:ext cx="3171962" cy="2412280"/>
          </a:xfrm>
          <a:prstGeom prst="rect">
            <a:avLst/>
          </a:prstGeom>
        </p:spPr>
      </p:pic>
      <p:sp>
        <p:nvSpPr>
          <p:cNvPr id="5" name="TextBox 4">
            <a:extLst>
              <a:ext uri="{FF2B5EF4-FFF2-40B4-BE49-F238E27FC236}">
                <a16:creationId xmlns:a16="http://schemas.microsoft.com/office/drawing/2014/main" id="{6CBF0706-7695-9753-3EBC-E2FB904C3D9C}"/>
              </a:ext>
            </a:extLst>
          </p:cNvPr>
          <p:cNvSpPr txBox="1"/>
          <p:nvPr/>
        </p:nvSpPr>
        <p:spPr>
          <a:xfrm>
            <a:off x="4455458" y="1782428"/>
            <a:ext cx="7261412" cy="2631490"/>
          </a:xfrm>
          <a:prstGeom prst="rect">
            <a:avLst/>
          </a:prstGeom>
          <a:noFill/>
        </p:spPr>
        <p:txBody>
          <a:bodyPr wrap="square" rtlCol="0">
            <a:spAutoFit/>
          </a:bodyPr>
          <a:lstStyle/>
          <a:p>
            <a:pPr algn="just"/>
            <a:r>
              <a:rPr lang="en-US" sz="1500" b="1" dirty="0">
                <a:latin typeface="Calibri" panose="020F0502020204030204" pitchFamily="34" charset="0"/>
                <a:ea typeface="Calibri" panose="020F0502020204030204" pitchFamily="34" charset="0"/>
                <a:cs typeface="Calibri" panose="020F0502020204030204" pitchFamily="34" charset="0"/>
              </a:rPr>
              <a:t>Dry Surfaces</a:t>
            </a:r>
            <a:r>
              <a:rPr lang="en-US" sz="1500" dirty="0">
                <a:latin typeface="Calibri" panose="020F0502020204030204" pitchFamily="34" charset="0"/>
                <a:ea typeface="Calibri" panose="020F0502020204030204" pitchFamily="34" charset="0"/>
                <a:cs typeface="Calibri" panose="020F0502020204030204" pitchFamily="34" charset="0"/>
              </a:rPr>
              <a:t>: The majority of casualties occur on dry road surfaces, </a:t>
            </a:r>
          </a:p>
          <a:p>
            <a:pPr algn="just"/>
            <a:r>
              <a:rPr lang="en-US" sz="1500" dirty="0">
                <a:latin typeface="Calibri" panose="020F0502020204030204" pitchFamily="34" charset="0"/>
                <a:ea typeface="Calibri" panose="020F0502020204030204" pitchFamily="34" charset="0"/>
                <a:cs typeface="Calibri" panose="020F0502020204030204" pitchFamily="34" charset="0"/>
              </a:rPr>
              <a:t>This could be due to a higher volume of traffic during these conditions, leading to more incidents.</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a:p>
            <a:pPr algn="just"/>
            <a:r>
              <a:rPr lang="en-US" sz="1500" b="1" dirty="0">
                <a:latin typeface="Calibri" panose="020F0502020204030204" pitchFamily="34" charset="0"/>
                <a:ea typeface="Calibri" panose="020F0502020204030204" pitchFamily="34" charset="0"/>
                <a:cs typeface="Calibri" panose="020F0502020204030204" pitchFamily="34" charset="0"/>
              </a:rPr>
              <a:t>Snow/Ice</a:t>
            </a:r>
            <a:r>
              <a:rPr lang="en-US" sz="1500" dirty="0">
                <a:latin typeface="Calibri" panose="020F0502020204030204" pitchFamily="34" charset="0"/>
                <a:ea typeface="Calibri" panose="020F0502020204030204" pitchFamily="34" charset="0"/>
                <a:cs typeface="Calibri" panose="020F0502020204030204" pitchFamily="34" charset="0"/>
              </a:rPr>
              <a:t>: A significantly lower number of casualties occur on snow or ice-covered roads. This could be due to reduced traffic or more cautious driving during these conditions.</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a:p>
            <a:pPr algn="just"/>
            <a:r>
              <a:rPr lang="en-US" sz="1500" b="1" dirty="0">
                <a:latin typeface="Calibri" panose="020F0502020204030204" pitchFamily="34" charset="0"/>
                <a:ea typeface="Calibri" panose="020F0502020204030204" pitchFamily="34" charset="0"/>
                <a:cs typeface="Calibri" panose="020F0502020204030204" pitchFamily="34" charset="0"/>
              </a:rPr>
              <a:t>Wet Surfaces: </a:t>
            </a:r>
            <a:r>
              <a:rPr lang="en-US" sz="1500" dirty="0">
                <a:latin typeface="Calibri" panose="020F0502020204030204" pitchFamily="34" charset="0"/>
                <a:ea typeface="Calibri" panose="020F0502020204030204" pitchFamily="34" charset="0"/>
                <a:cs typeface="Calibri" panose="020F0502020204030204" pitchFamily="34" charset="0"/>
              </a:rPr>
              <a:t>Wet roads contribute to a substantial number of casualties but are lower than those on dry surfaces. Wet conditions might increase the likelihood of accidents due to decreased traction and visibility.</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88665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{A307A66D-8174-4E88-8F76-40BAC185B61E}tf11429527_win32</Template>
  <TotalTime>615</TotalTime>
  <Words>1034</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Century Gothic</vt:lpstr>
      <vt:lpstr>Century Gothic (Headings)</vt:lpstr>
      <vt:lpstr>DM Sans Medium</vt:lpstr>
      <vt:lpstr>Karla</vt:lpstr>
      <vt:lpstr>Söhne</vt:lpstr>
      <vt:lpstr>Univers Condensed Light</vt:lpstr>
      <vt:lpstr>Wingdings</vt:lpstr>
      <vt:lpstr>Office Theme</vt:lpstr>
      <vt:lpstr>ROAD ACCIDENT DASHBORD</vt:lpstr>
      <vt:lpstr>Contents</vt:lpstr>
      <vt:lpstr>Introduction </vt:lpstr>
      <vt:lpstr>Process</vt:lpstr>
      <vt:lpstr>Primary KPI’s</vt:lpstr>
      <vt:lpstr>Secondary KPI’s</vt:lpstr>
      <vt:lpstr>Secondary KPI’s</vt:lpstr>
      <vt:lpstr>Secondary KPI’s</vt:lpstr>
      <vt:lpstr>Secondary KPI’s</vt:lpstr>
      <vt:lpstr>Secondary KPI’s</vt:lpstr>
      <vt:lpstr>Insights</vt:lpstr>
      <vt:lpstr>Dashboard</vt:lpstr>
      <vt:lpstr>To find more info ! Follow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bharath amaresam</dc:creator>
  <cp:lastModifiedBy>bharath amaresam</cp:lastModifiedBy>
  <cp:revision>23</cp:revision>
  <dcterms:created xsi:type="dcterms:W3CDTF">2023-12-27T11:29:47Z</dcterms:created>
  <dcterms:modified xsi:type="dcterms:W3CDTF">2024-01-22T16:34:22Z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