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1"/>
  </p:sldMasterIdLst>
  <p:notesMasterIdLst>
    <p:notesMasterId r:id="rId30"/>
  </p:notesMasterIdLst>
  <p:handoutMasterIdLst>
    <p:handoutMasterId r:id="rId31"/>
  </p:handoutMasterIdLst>
  <p:sldIdLst>
    <p:sldId id="259" r:id="rId2"/>
    <p:sldId id="1009" r:id="rId3"/>
    <p:sldId id="972" r:id="rId4"/>
    <p:sldId id="994" r:id="rId5"/>
    <p:sldId id="975" r:id="rId6"/>
    <p:sldId id="976" r:id="rId7"/>
    <p:sldId id="977" r:id="rId8"/>
    <p:sldId id="995" r:id="rId9"/>
    <p:sldId id="979" r:id="rId10"/>
    <p:sldId id="996" r:id="rId11"/>
    <p:sldId id="980" r:id="rId12"/>
    <p:sldId id="981" r:id="rId13"/>
    <p:sldId id="982" r:id="rId14"/>
    <p:sldId id="983" r:id="rId15"/>
    <p:sldId id="997" r:id="rId16"/>
    <p:sldId id="998" r:id="rId17"/>
    <p:sldId id="999" r:id="rId18"/>
    <p:sldId id="1000" r:id="rId19"/>
    <p:sldId id="1001" r:id="rId20"/>
    <p:sldId id="1002" r:id="rId21"/>
    <p:sldId id="1003" r:id="rId22"/>
    <p:sldId id="1004" r:id="rId23"/>
    <p:sldId id="1005" r:id="rId24"/>
    <p:sldId id="1006" r:id="rId25"/>
    <p:sldId id="1007" r:id="rId26"/>
    <p:sldId id="1008" r:id="rId27"/>
    <p:sldId id="974" r:id="rId28"/>
    <p:sldId id="97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/>
        </p14:section>
        <p14:section name="Untitled Section" id="{626CD85F-AB9A-4856-B148-BBB4BF46DB5D}">
          <p14:sldIdLst>
            <p14:sldId id="259"/>
            <p14:sldId id="1009"/>
            <p14:sldId id="972"/>
            <p14:sldId id="994"/>
            <p14:sldId id="975"/>
            <p14:sldId id="976"/>
            <p14:sldId id="977"/>
            <p14:sldId id="995"/>
            <p14:sldId id="979"/>
            <p14:sldId id="996"/>
            <p14:sldId id="980"/>
            <p14:sldId id="981"/>
            <p14:sldId id="982"/>
            <p14:sldId id="983"/>
            <p14:sldId id="997"/>
            <p14:sldId id="998"/>
            <p14:sldId id="999"/>
            <p14:sldId id="1000"/>
            <p14:sldId id="1001"/>
            <p14:sldId id="1002"/>
            <p14:sldId id="1003"/>
            <p14:sldId id="1004"/>
            <p14:sldId id="1005"/>
            <p14:sldId id="1006"/>
            <p14:sldId id="1007"/>
            <p14:sldId id="1008"/>
            <p14:sldId id="974"/>
            <p14:sldId id="973"/>
          </p14:sldIdLst>
        </p14:section>
        <p14:section name="Appendix" id="{E35CCD6A-2288-476E-BC93-C75323AE1F32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DFF"/>
    <a:srgbClr val="D5DE24"/>
    <a:srgbClr val="D9FF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9" autoAdjust="0"/>
    <p:restoredTop sz="88225" autoAdjust="0"/>
  </p:normalViewPr>
  <p:slideViewPr>
    <p:cSldViewPr>
      <p:cViewPr>
        <p:scale>
          <a:sx n="75" d="100"/>
          <a:sy n="75" d="100"/>
        </p:scale>
        <p:origin x="-1140" y="72"/>
      </p:cViewPr>
      <p:guideLst>
        <p:guide orient="horz" pos="2160"/>
        <p:guide orient="horz" pos="576"/>
        <p:guide pos="3072"/>
        <p:guide pos="384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7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4D088-C02B-4F78-987E-33593DD274A4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F00F3-9898-47DB-8404-FEBA10F2C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13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89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Box 11"/>
          <p:cNvSpPr txBox="1">
            <a:spLocks noChangeArrowheads="1"/>
          </p:cNvSpPr>
          <p:nvPr userDrawn="1"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</a:t>
            </a:r>
            <a:r>
              <a:rPr lang="en-US" sz="1200" baseline="0" dirty="0" smtClean="0">
                <a:solidFill>
                  <a:srgbClr val="595959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SMART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Training Resources Pvt. Ltd.</a:t>
            </a:r>
          </a:p>
        </p:txBody>
      </p:sp>
      <p:sp>
        <p:nvSpPr>
          <p:cNvPr id="7" name="TextBox 10"/>
          <p:cNvSpPr txBox="1">
            <a:spLocks noChangeArrowheads="1"/>
          </p:cNvSpPr>
          <p:nvPr userDrawn="1"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2016 SMART Training Resources Pvt. Ltd.</a:t>
            </a:r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762000" y="6588125"/>
            <a:ext cx="4495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SMART TRAINING RESOURCES INDIA PVT. LTD.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6073538" y="6587867"/>
            <a:ext cx="291829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7F7F7F"/>
                </a:solidFill>
                <a:latin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© </a:t>
            </a:r>
            <a:r>
              <a:rPr lang="en-US" sz="1200" dirty="0" smtClean="0">
                <a:solidFill>
                  <a:srgbClr val="595959"/>
                </a:solidFill>
                <a:latin typeface="Cambria" panose="02040503050406030204" pitchFamily="18" charset="0"/>
              </a:rPr>
              <a:t>2021 </a:t>
            </a:r>
            <a:r>
              <a:rPr lang="en-US" sz="1200" dirty="0">
                <a:solidFill>
                  <a:srgbClr val="595959"/>
                </a:solidFill>
                <a:latin typeface="Cambria" panose="02040503050406030204" pitchFamily="18" charset="0"/>
              </a:rPr>
              <a:t>SMART Training Resources Pvt. Ltd.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ransition spd="slow">
    <p:fade/>
  </p:transition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971800"/>
            <a:ext cx="8001000" cy="914400"/>
          </a:xfrm>
        </p:spPr>
        <p:txBody>
          <a:bodyPr/>
          <a:lstStyle/>
          <a:p>
            <a:r>
              <a:rPr lang="en-US" sz="3600" dirty="0"/>
              <a:t>WIPRO TECHNICAL CODING</a:t>
            </a:r>
            <a:endParaRPr lang="en-IN" sz="3500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4267200" cy="543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3.	</a:t>
            </a:r>
            <a:r>
              <a:rPr lang="en-US" b="1" dirty="0" smtClean="0"/>
              <a:t>Solutions:</a:t>
            </a:r>
            <a:endParaRPr lang="en-US" b="1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node 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data;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node * next;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};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node * start = NULL;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void </a:t>
            </a:r>
            <a:r>
              <a:rPr lang="en-US" dirty="0" err="1"/>
              <a:t>insert_at_begin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void </a:t>
            </a:r>
            <a:r>
              <a:rPr lang="en-US" dirty="0" err="1"/>
              <a:t>insert_at_end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void traverse ();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void </a:t>
            </a:r>
            <a:r>
              <a:rPr lang="en-US" dirty="0" err="1"/>
              <a:t>delete_from_begin</a:t>
            </a:r>
            <a:r>
              <a:rPr lang="en-US" dirty="0"/>
              <a:t> ();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void </a:t>
            </a:r>
            <a:r>
              <a:rPr lang="en-US" dirty="0" err="1"/>
              <a:t>delete_from_end</a:t>
            </a:r>
            <a:r>
              <a:rPr lang="en-US" dirty="0"/>
              <a:t> ();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800" y="914400"/>
            <a:ext cx="4267200" cy="5825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main () 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input, data;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for (;;) 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("1. Insert an element at beginning of linked list. \n ");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("2. Insert an element at end of linked list. \n ");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("3. Traverse linked list. \n ");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("4. Delete element from beginning. \n ");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("5. Delete element from end. \n ");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("6. Exit \n ");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906355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5800" y="914400"/>
            <a:ext cx="4267200" cy="5745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else if (input == 4)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delete_from_begin</a:t>
            </a:r>
            <a:r>
              <a:rPr lang="en-US" dirty="0"/>
              <a:t> ();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else if (input == 5)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delete_from_end</a:t>
            </a:r>
            <a:r>
              <a:rPr lang="en-US" dirty="0"/>
              <a:t> ();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else if (input == 6)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break;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else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("Please enter valid input. \n ");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return 0;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void </a:t>
            </a:r>
            <a:r>
              <a:rPr lang="en-US" dirty="0" err="1"/>
              <a:t>insert_at_begin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node * t;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14400"/>
            <a:ext cx="4267200" cy="6056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 ("%d", &amp; input);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if (input == 1) 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("Enter value of element \n ");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 ("%d", &amp; data);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insert_at_begin</a:t>
            </a:r>
            <a:r>
              <a:rPr lang="en-US" dirty="0"/>
              <a:t> (data);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else if (input == 2) 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("Enter value of element \n ");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 ("%d", &amp; data);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insert_at_end</a:t>
            </a:r>
            <a:r>
              <a:rPr lang="en-US" dirty="0"/>
              <a:t> (data);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else if (input == 3)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traverse ();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264179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5800" y="914400"/>
            <a:ext cx="4267200" cy="5745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t = (</a:t>
            </a:r>
            <a:r>
              <a:rPr lang="en-US" dirty="0" err="1"/>
              <a:t>struct</a:t>
            </a:r>
            <a:r>
              <a:rPr lang="en-US" dirty="0"/>
              <a:t> node *) 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sizeof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node));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count ++;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if (start == NULL) 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start = t;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start -&gt; data = x;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start -&gt; next = NULL;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return;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temp = start;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while (temp -&gt; next != NULL)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temp = temp -&gt; next;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temp -&gt; next = t;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t -&gt; data = x;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914400"/>
            <a:ext cx="4267200" cy="5745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t = (</a:t>
            </a:r>
            <a:r>
              <a:rPr lang="en-US" dirty="0" err="1"/>
              <a:t>struct</a:t>
            </a:r>
            <a:r>
              <a:rPr lang="en-US" dirty="0"/>
              <a:t> node *) 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sizeof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node));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count ++;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if (start == NULL) 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start = t;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start -&gt; data = x;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start -&gt; next = NULL;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return;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t -&gt; data = x;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t -&gt; next = start;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start = t;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void </a:t>
            </a:r>
            <a:r>
              <a:rPr lang="en-US" dirty="0" err="1"/>
              <a:t>insert_at_end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node * t, * temp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613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5800" y="914400"/>
            <a:ext cx="4267200" cy="5745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("%d \n ", t -&gt; data);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void </a:t>
            </a:r>
            <a:r>
              <a:rPr lang="en-US" dirty="0" err="1"/>
              <a:t>delete_from_begin</a:t>
            </a:r>
            <a:r>
              <a:rPr lang="en-US" dirty="0"/>
              <a:t> () 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struct</a:t>
            </a:r>
            <a:r>
              <a:rPr lang="en-US" dirty="0"/>
              <a:t> node * t;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n;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if (start == NULL) 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("Linked list is already empty. \n ");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return;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n = start -&gt; data;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t = start -&gt; next;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free (start);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901700"/>
            <a:ext cx="4267200" cy="5745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t -&gt; next = NULL;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void traverse () 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 t;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t = start;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if (t == NULL) 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 ("Linked list is empty. \n ");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return;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 ("There are %d elements in linked list. \n ", count);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while (t -&gt; next != NULL) 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 ("%d \n ", t -&gt; data);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t = t -&gt; next;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039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95800" y="914400"/>
            <a:ext cx="4267200" cy="5376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free (start);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start = NULL;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 ("%d deleted from end successfully. \n ", n);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return;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}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t = start;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while (t -&gt; next != NULL) {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u = t;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t = t -&gt; next;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}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n = t -&gt; data;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u -&gt; next = NULL;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free (t);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 ("%d deleted from end successfully. \n ", n);</a:t>
            </a:r>
          </a:p>
          <a:p>
            <a:pPr marL="468000" indent="-468000" algn="just">
              <a:lnSpc>
                <a:spcPct val="10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914400"/>
            <a:ext cx="4267200" cy="5634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	start = t;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	</a:t>
            </a:r>
            <a:r>
              <a:rPr lang="en-US" dirty="0" smtClean="0"/>
              <a:t>count --;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 ("%d deleted from beginning successfully. \n ", n);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}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void </a:t>
            </a:r>
            <a:r>
              <a:rPr lang="en-US" dirty="0" err="1" smtClean="0"/>
              <a:t>delete_from_end</a:t>
            </a:r>
            <a:r>
              <a:rPr lang="en-US" dirty="0" smtClean="0"/>
              <a:t> () {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 t, * u;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n;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if (start == NULL) {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 ("Linked list is already empty. \n ");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return;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}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count --;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	if </a:t>
            </a:r>
            <a:r>
              <a:rPr lang="en-US" dirty="0"/>
              <a:t>(start -&gt; next == NULL) {</a:t>
            </a:r>
          </a:p>
          <a:p>
            <a:pPr marL="468000" indent="-468000" algn="just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	n = start -&gt; data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207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914400"/>
            <a:ext cx="8077200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4.</a:t>
            </a:r>
            <a:r>
              <a:rPr lang="en-US" sz="2000" dirty="0"/>
              <a:t>	Topological Sort Program In C Language</a:t>
            </a:r>
            <a:endParaRPr lang="en-IN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957585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914400"/>
            <a:ext cx="4267200" cy="563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7.	</a:t>
            </a:r>
            <a:r>
              <a:rPr lang="en-US" sz="1700" b="1" dirty="0" smtClean="0"/>
              <a:t>Solutions:</a:t>
            </a:r>
            <a:endParaRPr lang="en-IN" sz="1700" b="1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#include &lt;</a:t>
            </a:r>
            <a:r>
              <a:rPr lang="en-US" sz="1700" dirty="0" err="1"/>
              <a:t>stdio.h</a:t>
            </a:r>
            <a:r>
              <a:rPr lang="en-US" sz="1700" dirty="0"/>
              <a:t>&gt;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</a:t>
            </a:r>
            <a:r>
              <a:rPr lang="en-US" sz="1700" dirty="0" err="1"/>
              <a:t>int</a:t>
            </a:r>
            <a:r>
              <a:rPr lang="en-US" sz="1700" dirty="0"/>
              <a:t> main(){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i,j,k,n,a</a:t>
            </a:r>
            <a:r>
              <a:rPr lang="en-US" sz="1700" dirty="0"/>
              <a:t>[10][10],</a:t>
            </a:r>
            <a:r>
              <a:rPr lang="en-US" sz="1700" dirty="0" err="1"/>
              <a:t>indeg</a:t>
            </a:r>
            <a:r>
              <a:rPr lang="en-US" sz="1700" dirty="0"/>
              <a:t>[10],flag[10],count=0;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</a:t>
            </a:r>
            <a:r>
              <a:rPr lang="en-US" sz="1700" dirty="0" err="1"/>
              <a:t>printf</a:t>
            </a:r>
            <a:r>
              <a:rPr lang="en-US" sz="1700" dirty="0"/>
              <a:t>("Enter the no of vertices:\n");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</a:t>
            </a:r>
            <a:r>
              <a:rPr lang="en-US" sz="1700" dirty="0" err="1"/>
              <a:t>scanf</a:t>
            </a:r>
            <a:r>
              <a:rPr lang="en-US" sz="1700" dirty="0"/>
              <a:t>("%</a:t>
            </a:r>
            <a:r>
              <a:rPr lang="en-US" sz="1700" dirty="0" err="1"/>
              <a:t>d",&amp;n</a:t>
            </a:r>
            <a:r>
              <a:rPr lang="en-US" sz="1700" dirty="0"/>
              <a:t>);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</a:t>
            </a:r>
            <a:r>
              <a:rPr lang="en-US" sz="1700" dirty="0" err="1"/>
              <a:t>printf</a:t>
            </a:r>
            <a:r>
              <a:rPr lang="en-US" sz="1700" dirty="0"/>
              <a:t>("Enter the adjacency matrix:\n");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for(i=0;i&lt;</a:t>
            </a:r>
            <a:r>
              <a:rPr lang="en-US" sz="1700" dirty="0" err="1"/>
              <a:t>n;i</a:t>
            </a:r>
            <a:r>
              <a:rPr lang="en-US" sz="1700" dirty="0"/>
              <a:t>++){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</a:t>
            </a:r>
            <a:r>
              <a:rPr lang="en-US" sz="1700" dirty="0" err="1"/>
              <a:t>printf</a:t>
            </a:r>
            <a:r>
              <a:rPr lang="en-US" sz="1700" dirty="0"/>
              <a:t>("Enter row %d\n",i+1);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for(j=0; j&lt;n; j++)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</a:t>
            </a:r>
            <a:r>
              <a:rPr lang="en-US" sz="1700" dirty="0" err="1"/>
              <a:t>scanf</a:t>
            </a:r>
            <a:r>
              <a:rPr lang="en-US" sz="1700" dirty="0"/>
              <a:t>("%d", &amp;a[i][j]);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}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for(i=0; i&lt;n; i++){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</a:t>
            </a:r>
            <a:r>
              <a:rPr lang="en-US" sz="1700" dirty="0" err="1"/>
              <a:t>indeg</a:t>
            </a:r>
            <a:r>
              <a:rPr lang="en-US" sz="1700" dirty="0"/>
              <a:t>[i]=0;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flag[i]=0</a:t>
            </a:r>
            <a:r>
              <a:rPr lang="en-US" sz="1700" dirty="0" smtClean="0"/>
              <a:t>;</a:t>
            </a:r>
            <a:r>
              <a:rPr lang="en-US" sz="1700" dirty="0"/>
              <a:t>	</a:t>
            </a:r>
            <a:endParaRPr lang="en-IN" sz="1700" dirty="0"/>
          </a:p>
        </p:txBody>
      </p:sp>
      <p:sp>
        <p:nvSpPr>
          <p:cNvPr id="3" name="Rectangle 2"/>
          <p:cNvSpPr/>
          <p:nvPr/>
        </p:nvSpPr>
        <p:spPr>
          <a:xfrm>
            <a:off x="4648200" y="914400"/>
            <a:ext cx="4038600" cy="5682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}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for(i=0; i&lt;n; i++)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for(j=0; j&lt;n; j++)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</a:t>
            </a:r>
            <a:r>
              <a:rPr lang="en-US" sz="1700" dirty="0" err="1"/>
              <a:t>indeg</a:t>
            </a:r>
            <a:r>
              <a:rPr lang="en-US" sz="1700" dirty="0"/>
              <a:t>[i]=</a:t>
            </a:r>
            <a:r>
              <a:rPr lang="en-US" sz="1700" dirty="0" err="1"/>
              <a:t>indeg</a:t>
            </a:r>
            <a:r>
              <a:rPr lang="en-US" sz="1700" dirty="0"/>
              <a:t>[i]+a[j][i];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</a:t>
            </a:r>
            <a:r>
              <a:rPr lang="en-US" sz="1700" dirty="0" err="1"/>
              <a:t>printf</a:t>
            </a:r>
            <a:r>
              <a:rPr lang="en-US" sz="1700" dirty="0"/>
              <a:t>("\</a:t>
            </a:r>
            <a:r>
              <a:rPr lang="en-US" sz="1700" dirty="0" err="1"/>
              <a:t>nThe</a:t>
            </a:r>
            <a:r>
              <a:rPr lang="en-US" sz="1700" dirty="0"/>
              <a:t> topological order is:");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while(count&lt;n){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for(k=0;k&lt;</a:t>
            </a:r>
            <a:r>
              <a:rPr lang="en-US" sz="1700" dirty="0" err="1"/>
              <a:t>n;k</a:t>
            </a:r>
            <a:r>
              <a:rPr lang="en-US" sz="1700" dirty="0"/>
              <a:t>++){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if((</a:t>
            </a:r>
            <a:r>
              <a:rPr lang="en-US" sz="1700" dirty="0" err="1"/>
              <a:t>indeg</a:t>
            </a:r>
            <a:r>
              <a:rPr lang="en-US" sz="1700" dirty="0"/>
              <a:t>[k]==0) &amp;&amp; (flag[k]==0)){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</a:t>
            </a:r>
            <a:r>
              <a:rPr lang="en-US" sz="1700" dirty="0" err="1"/>
              <a:t>printf</a:t>
            </a:r>
            <a:r>
              <a:rPr lang="en-US" sz="1700" dirty="0"/>
              <a:t>("%d ",(k+1));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flag [k]=1;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}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for(i=0;i&lt;</a:t>
            </a:r>
            <a:r>
              <a:rPr lang="en-US" sz="1700" dirty="0" err="1"/>
              <a:t>n;i</a:t>
            </a:r>
            <a:r>
              <a:rPr lang="en-US" sz="1700" dirty="0"/>
              <a:t>++){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if(a[i][k]==1)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</a:t>
            </a:r>
            <a:r>
              <a:rPr lang="en-US" sz="1700" dirty="0" err="1"/>
              <a:t>indeg</a:t>
            </a:r>
            <a:r>
              <a:rPr lang="en-US" sz="1700" dirty="0"/>
              <a:t>[k]--;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}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}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9330614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4953000" cy="539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count++;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}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return 0;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}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Output: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Enter the no of vertices: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4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Enter the adjacency matrix: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Enter row 1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0 1 1 0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Enter row 2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0 0 0 1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Enter row 3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0 0 0 1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Enter row 4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0 0 0 0</a:t>
            </a:r>
            <a:endParaRPr lang="en-IN" sz="17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700" dirty="0"/>
              <a:t>	The topological order is:1 2 3 4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7951758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 smtClean="0"/>
              <a:t>5.</a:t>
            </a:r>
            <a:r>
              <a:rPr lang="en-US" sz="2000" dirty="0"/>
              <a:t>	String Processing &amp; Manipulation In C Language (Reversing Word</a:t>
            </a:r>
            <a:r>
              <a:rPr lang="en-US" sz="2000" dirty="0" smtClean="0"/>
              <a:t>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946869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4953000" cy="5403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 smtClean="0"/>
              <a:t>5.</a:t>
            </a:r>
            <a:r>
              <a:rPr lang="en-US" sz="1600" dirty="0"/>
              <a:t>	</a:t>
            </a:r>
            <a:r>
              <a:rPr lang="en-US" sz="1600" b="1" dirty="0" smtClean="0"/>
              <a:t>Solutions:</a:t>
            </a:r>
            <a:endParaRPr lang="en-IN" sz="1600" b="1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#include &lt;</a:t>
            </a:r>
            <a:r>
              <a:rPr lang="en-US" sz="1600" dirty="0" err="1"/>
              <a:t>string.h</a:t>
            </a:r>
            <a:r>
              <a:rPr lang="en-US" sz="1600" dirty="0"/>
              <a:t>&gt;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main(void)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{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//variable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char </a:t>
            </a:r>
            <a:r>
              <a:rPr lang="en-US" sz="1600" dirty="0" err="1"/>
              <a:t>str</a:t>
            </a:r>
            <a:r>
              <a:rPr lang="en-US" sz="1600" dirty="0"/>
              <a:t>[100], </a:t>
            </a:r>
            <a:r>
              <a:rPr lang="en-US" sz="1600" dirty="0" err="1"/>
              <a:t>tmp</a:t>
            </a:r>
            <a:r>
              <a:rPr lang="en-US" sz="1600" dirty="0"/>
              <a:t>;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i, </a:t>
            </a:r>
            <a:r>
              <a:rPr lang="en-US" sz="1600" dirty="0" err="1"/>
              <a:t>len</a:t>
            </a:r>
            <a:r>
              <a:rPr lang="en-US" sz="1600" dirty="0"/>
              <a:t>, mid;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//input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("Enter a string: ");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gets(</a:t>
            </a:r>
            <a:r>
              <a:rPr lang="en-US" sz="1600" dirty="0" err="1"/>
              <a:t>str</a:t>
            </a:r>
            <a:r>
              <a:rPr lang="en-US" sz="1600" dirty="0"/>
              <a:t>);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//find number of characters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</a:t>
            </a:r>
            <a:r>
              <a:rPr lang="en-US" sz="1600" dirty="0" err="1"/>
              <a:t>len</a:t>
            </a:r>
            <a:r>
              <a:rPr lang="en-US" sz="1600" dirty="0"/>
              <a:t> = </a:t>
            </a:r>
            <a:r>
              <a:rPr lang="en-US" sz="1600" dirty="0" err="1"/>
              <a:t>strlen</a:t>
            </a:r>
            <a:r>
              <a:rPr lang="en-US" sz="1600" dirty="0"/>
              <a:t>(</a:t>
            </a:r>
            <a:r>
              <a:rPr lang="en-US" sz="1600" dirty="0" err="1"/>
              <a:t>str</a:t>
            </a:r>
            <a:r>
              <a:rPr lang="en-US" sz="1600" dirty="0"/>
              <a:t>);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mid = </a:t>
            </a:r>
            <a:r>
              <a:rPr lang="en-US" sz="1600" dirty="0" err="1"/>
              <a:t>len</a:t>
            </a:r>
            <a:r>
              <a:rPr lang="en-US" sz="1600" dirty="0"/>
              <a:t>/2;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//reverse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for (i = 0; i &lt; mid; i++) {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</a:t>
            </a:r>
            <a:r>
              <a:rPr lang="en-US" sz="1600" dirty="0" err="1"/>
              <a:t>tmp</a:t>
            </a:r>
            <a:r>
              <a:rPr lang="en-US" sz="1600" dirty="0"/>
              <a:t> = </a:t>
            </a:r>
            <a:r>
              <a:rPr lang="en-US" sz="1600" dirty="0" err="1"/>
              <a:t>str</a:t>
            </a:r>
            <a:r>
              <a:rPr lang="en-US" sz="1600" dirty="0"/>
              <a:t>[</a:t>
            </a:r>
            <a:r>
              <a:rPr lang="en-US" sz="1600" dirty="0" err="1"/>
              <a:t>len</a:t>
            </a:r>
            <a:r>
              <a:rPr lang="en-US" sz="1600" dirty="0"/>
              <a:t> - 1 - i];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</a:t>
            </a:r>
            <a:endParaRPr lang="en-IN" sz="1700" dirty="0"/>
          </a:p>
        </p:txBody>
      </p:sp>
      <p:sp>
        <p:nvSpPr>
          <p:cNvPr id="4" name="Rectangle 3"/>
          <p:cNvSpPr/>
          <p:nvPr/>
        </p:nvSpPr>
        <p:spPr>
          <a:xfrm>
            <a:off x="4495800" y="901700"/>
            <a:ext cx="4191000" cy="362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</a:t>
            </a:r>
            <a:r>
              <a:rPr lang="en-US" sz="1600" dirty="0" err="1"/>
              <a:t>str</a:t>
            </a:r>
            <a:r>
              <a:rPr lang="en-US" sz="1600" dirty="0"/>
              <a:t>[</a:t>
            </a:r>
            <a:r>
              <a:rPr lang="en-US" sz="1600" dirty="0" err="1"/>
              <a:t>len</a:t>
            </a:r>
            <a:r>
              <a:rPr lang="en-US" sz="1600" dirty="0"/>
              <a:t> - 1 - i] = </a:t>
            </a:r>
            <a:r>
              <a:rPr lang="en-US" sz="1600" dirty="0" err="1"/>
              <a:t>str</a:t>
            </a:r>
            <a:r>
              <a:rPr lang="en-US" sz="1600" dirty="0"/>
              <a:t>[i];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</a:t>
            </a:r>
            <a:r>
              <a:rPr lang="en-US" sz="1600" dirty="0" err="1"/>
              <a:t>str</a:t>
            </a:r>
            <a:r>
              <a:rPr lang="en-US" sz="1600" dirty="0"/>
              <a:t>[i] = </a:t>
            </a:r>
            <a:r>
              <a:rPr lang="en-US" sz="1600" dirty="0" err="1"/>
              <a:t>tmp</a:t>
            </a:r>
            <a:r>
              <a:rPr lang="en-US" sz="1600" dirty="0"/>
              <a:t>;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}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//output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("Reversed string: %s\n", </a:t>
            </a:r>
            <a:r>
              <a:rPr lang="en-US" sz="1600" dirty="0" err="1"/>
              <a:t>str</a:t>
            </a:r>
            <a:r>
              <a:rPr lang="en-US" sz="1600" dirty="0"/>
              <a:t>);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</a:t>
            </a:r>
            <a:r>
              <a:rPr lang="en-US" sz="1600" dirty="0" err="1"/>
              <a:t>printf</a:t>
            </a:r>
            <a:r>
              <a:rPr lang="en-US" sz="1600" dirty="0"/>
              <a:t>("End of code\n");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return 0;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}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</a:t>
            </a:r>
            <a:r>
              <a:rPr lang="en-US" sz="1600" b="1" dirty="0"/>
              <a:t>Output:</a:t>
            </a:r>
            <a:endParaRPr lang="en-IN" sz="1600" b="1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Enter a string: Hello World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Reversed string: </a:t>
            </a:r>
            <a:r>
              <a:rPr lang="en-US" sz="1600" dirty="0" err="1"/>
              <a:t>dlroW</a:t>
            </a:r>
            <a:r>
              <a:rPr lang="en-US" sz="1600" dirty="0"/>
              <a:t> </a:t>
            </a:r>
            <a:r>
              <a:rPr lang="en-US" sz="1600" dirty="0" err="1"/>
              <a:t>olleH</a:t>
            </a:r>
            <a:endParaRPr lang="en-IN" sz="1600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End of code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6982827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908720"/>
            <a:ext cx="8077200" cy="545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latin typeface="Cambria" pitchFamily="18" charset="0"/>
              </a:rPr>
              <a:t>FOR </a:t>
            </a:r>
            <a:r>
              <a:rPr lang="en-US" sz="3200" b="1" dirty="0" smtClean="0">
                <a:latin typeface="Cambria" pitchFamily="18" charset="0"/>
              </a:rPr>
              <a:t>PERSONALISED TRAINING:</a:t>
            </a:r>
            <a:endParaRPr lang="en-US" sz="3200" b="1" dirty="0">
              <a:latin typeface="Cambria" pitchFamily="18" charset="0"/>
            </a:endParaRPr>
          </a:p>
          <a:p>
            <a:pPr marL="1800000" indent="-4572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US" sz="3000" b="1" dirty="0" smtClean="0">
                <a:latin typeface="Cambria" pitchFamily="18" charset="0"/>
              </a:rPr>
              <a:t>Company Specific</a:t>
            </a:r>
          </a:p>
          <a:p>
            <a:pPr marL="1800000" indent="-4572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IN" sz="3000" b="1" dirty="0">
                <a:latin typeface="Cambria" pitchFamily="18" charset="0"/>
              </a:rPr>
              <a:t>Technical </a:t>
            </a:r>
            <a:r>
              <a:rPr lang="en-IN" sz="3000" b="1" dirty="0" smtClean="0">
                <a:latin typeface="Cambria" pitchFamily="18" charset="0"/>
              </a:rPr>
              <a:t>Courses</a:t>
            </a:r>
          </a:p>
          <a:p>
            <a:pPr marL="1800000" indent="-4572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IN" sz="3000" b="1" dirty="0">
                <a:latin typeface="Cambria" pitchFamily="18" charset="0"/>
              </a:rPr>
              <a:t>Competitive </a:t>
            </a:r>
            <a:r>
              <a:rPr lang="en-IN" sz="3000" b="1" dirty="0" smtClean="0">
                <a:latin typeface="Cambria" pitchFamily="18" charset="0"/>
              </a:rPr>
              <a:t>Exam</a:t>
            </a:r>
          </a:p>
          <a:p>
            <a:pPr marL="1800000" indent="-4572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IN" sz="3000" b="1" dirty="0">
                <a:latin typeface="Cambria" pitchFamily="18" charset="0"/>
              </a:rPr>
              <a:t>Bank </a:t>
            </a:r>
            <a:r>
              <a:rPr lang="en-IN" sz="3000" b="1" dirty="0" smtClean="0">
                <a:latin typeface="Cambria" pitchFamily="18" charset="0"/>
              </a:rPr>
              <a:t>Exam</a:t>
            </a:r>
          </a:p>
          <a:p>
            <a:pPr marL="1800000" indent="-4572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IN" sz="3000" b="1" dirty="0">
                <a:latin typeface="Cambria" pitchFamily="18" charset="0"/>
              </a:rPr>
              <a:t>Spoken </a:t>
            </a:r>
            <a:r>
              <a:rPr lang="en-IN" sz="3000" b="1" dirty="0" smtClean="0">
                <a:latin typeface="Cambria" pitchFamily="18" charset="0"/>
              </a:rPr>
              <a:t>English</a:t>
            </a:r>
          </a:p>
          <a:p>
            <a:pPr marL="3600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3000" b="1" dirty="0" smtClean="0">
              <a:latin typeface="Cambria" pitchFamily="18" charset="0"/>
            </a:endParaRPr>
          </a:p>
          <a:p>
            <a:pPr marL="3600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000" b="1" dirty="0" smtClean="0">
                <a:latin typeface="Cambria" pitchFamily="18" charset="0"/>
              </a:rPr>
              <a:t>Contact No: 9840173873</a:t>
            </a:r>
            <a:endParaRPr lang="en-IN" sz="3000" b="1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495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282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 smtClean="0"/>
              <a:t>6.</a:t>
            </a:r>
            <a:r>
              <a:rPr lang="en-IN" sz="2000" dirty="0"/>
              <a:t>	Sorting &amp; Searching Techniques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i) Sorting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/*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* C program to accept N numbers and arrange them in an ascending order</a:t>
            </a:r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/>
              <a:t>	*/</a:t>
            </a:r>
          </a:p>
        </p:txBody>
      </p:sp>
    </p:spTree>
    <p:extLst>
      <p:ext uri="{BB962C8B-B14F-4D97-AF65-F5344CB8AC3E}">
        <p14:creationId xmlns:p14="http://schemas.microsoft.com/office/powerpoint/2010/main" val="8114068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4038600" cy="5700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 smtClean="0"/>
              <a:t>6.</a:t>
            </a:r>
            <a:r>
              <a:rPr lang="en-US" sz="1600" dirty="0"/>
              <a:t>	</a:t>
            </a:r>
            <a:r>
              <a:rPr lang="en-US" sz="1600" b="1" dirty="0" smtClean="0"/>
              <a:t>Solutions:</a:t>
            </a:r>
            <a:endParaRPr lang="en-IN" sz="1600" b="1" dirty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	</a:t>
            </a:r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void main()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i, j, a, n, number[30];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value of N \n");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</a:t>
            </a:r>
            <a:r>
              <a:rPr lang="en-IN" sz="1600" dirty="0" err="1"/>
              <a:t>scanf</a:t>
            </a:r>
            <a:r>
              <a:rPr lang="en-IN" sz="1600" dirty="0"/>
              <a:t>("%d", &amp;n);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("Enter the numbers \n");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for (i = 0; i &lt; n; ++i)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</a:t>
            </a:r>
            <a:r>
              <a:rPr lang="en-IN" sz="1600" dirty="0" err="1"/>
              <a:t>scanf</a:t>
            </a:r>
            <a:r>
              <a:rPr lang="en-IN" sz="1600" dirty="0"/>
              <a:t>("%d", &amp;number[i]);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for (i = 0; i &lt; n; ++i)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for (j = i + 1; j &lt; n; ++j)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if (number[i] &gt; number[j])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a = number[i];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number[i] = number[j];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</a:t>
            </a:r>
            <a:endParaRPr lang="en-IN" sz="1700" dirty="0"/>
          </a:p>
        </p:txBody>
      </p:sp>
      <p:sp>
        <p:nvSpPr>
          <p:cNvPr id="5" name="Rectangle 4"/>
          <p:cNvSpPr/>
          <p:nvPr/>
        </p:nvSpPr>
        <p:spPr>
          <a:xfrm>
            <a:off x="4495800" y="914400"/>
            <a:ext cx="4191000" cy="5674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number[j] = a;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}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}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}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("The numbers arranged in ascending order are given below \n");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for (i = 0; i &lt; n; ++i)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("%d\n", number[i]);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}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Output: (i)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Enter the value of N: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6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Enter the numbers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3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78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90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456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780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/>
              <a:t>	</a:t>
            </a:r>
            <a:r>
              <a:rPr lang="en-IN" sz="1600" dirty="0" smtClean="0"/>
              <a:t>200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3658704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914400"/>
            <a:ext cx="4191000" cy="5648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The numbers arranged in ascending order are given below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3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78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90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200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456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780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ii) Searching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#include &lt;</a:t>
            </a:r>
            <a:r>
              <a:rPr lang="en-IN" sz="1600" dirty="0" err="1" smtClean="0"/>
              <a:t>stdio.h</a:t>
            </a:r>
            <a:r>
              <a:rPr lang="en-IN" sz="1600" dirty="0" smtClean="0"/>
              <a:t>&gt;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</a:t>
            </a:r>
            <a:r>
              <a:rPr lang="en-IN" sz="1600" dirty="0" err="1" smtClean="0"/>
              <a:t>int</a:t>
            </a:r>
            <a:r>
              <a:rPr lang="en-IN" sz="1600" dirty="0" smtClean="0"/>
              <a:t> main ()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</a:t>
            </a:r>
            <a:r>
              <a:rPr lang="en-IN" sz="1600" dirty="0" err="1" smtClean="0"/>
              <a:t>int</a:t>
            </a:r>
            <a:r>
              <a:rPr lang="en-IN" sz="1600" dirty="0" smtClean="0"/>
              <a:t> array [100], search, c, n;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</a:t>
            </a:r>
            <a:r>
              <a:rPr lang="en-IN" sz="1600" dirty="0" err="1" smtClean="0"/>
              <a:t>printf</a:t>
            </a:r>
            <a:r>
              <a:rPr lang="en-IN" sz="1600" dirty="0" smtClean="0"/>
              <a:t> ("Enter number of elements in array \n ");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</a:t>
            </a:r>
            <a:r>
              <a:rPr lang="en-IN" sz="1600" dirty="0" err="1" smtClean="0"/>
              <a:t>scanf</a:t>
            </a:r>
            <a:r>
              <a:rPr lang="en-IN" sz="1600" dirty="0" smtClean="0"/>
              <a:t> ("%d", &amp; n);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</a:t>
            </a:r>
            <a:r>
              <a:rPr lang="en-IN" sz="1600" dirty="0" err="1" smtClean="0"/>
              <a:t>printf</a:t>
            </a:r>
            <a:r>
              <a:rPr lang="en-IN" sz="1600" dirty="0" smtClean="0"/>
              <a:t> ("Enter %d integer(s) \n ", n);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for (c = 0; c &lt; n; c ++)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</a:t>
            </a:r>
            <a:endParaRPr lang="en-IN" sz="1700" dirty="0"/>
          </a:p>
        </p:txBody>
      </p:sp>
      <p:sp>
        <p:nvSpPr>
          <p:cNvPr id="4" name="Rectangle 3"/>
          <p:cNvSpPr/>
          <p:nvPr/>
        </p:nvSpPr>
        <p:spPr>
          <a:xfrm>
            <a:off x="4495800" y="914400"/>
            <a:ext cx="4191000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</a:t>
            </a:r>
            <a:r>
              <a:rPr lang="en-IN" sz="1600" dirty="0" err="1" smtClean="0"/>
              <a:t>scanf</a:t>
            </a:r>
            <a:r>
              <a:rPr lang="en-IN" sz="1600" dirty="0" smtClean="0"/>
              <a:t> ("%d", &amp; array [c]);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</a:t>
            </a:r>
            <a:r>
              <a:rPr lang="en-IN" sz="1600" dirty="0" err="1" smtClean="0"/>
              <a:t>printf</a:t>
            </a:r>
            <a:r>
              <a:rPr lang="en-IN" sz="1600" dirty="0" smtClean="0"/>
              <a:t> ("Enter a number to search \n ");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</a:t>
            </a:r>
            <a:r>
              <a:rPr lang="en-IN" sz="1600" dirty="0" err="1" smtClean="0"/>
              <a:t>scanf</a:t>
            </a:r>
            <a:r>
              <a:rPr lang="en-IN" sz="1600" dirty="0" smtClean="0"/>
              <a:t> ("%d", &amp; search);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for (c = 0; c &lt; n; c ++)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if (array [c] == search) /* If required element is found */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</a:t>
            </a:r>
            <a:r>
              <a:rPr lang="en-IN" sz="1600" dirty="0" err="1" smtClean="0"/>
              <a:t>printf</a:t>
            </a:r>
            <a:r>
              <a:rPr lang="en-IN" sz="1600" dirty="0" smtClean="0"/>
              <a:t> ("%d is present at location %d. \n ", search, c + 1);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break;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}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}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if (c == n)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</a:t>
            </a:r>
            <a:r>
              <a:rPr lang="en-IN" sz="1600" dirty="0" err="1" smtClean="0"/>
              <a:t>printf</a:t>
            </a:r>
            <a:r>
              <a:rPr lang="en-IN" sz="1600" dirty="0" smtClean="0"/>
              <a:t> ("%d isn't present in the array. \n ", search);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return 0;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}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sz="1600" dirty="0" smtClean="0"/>
              <a:t>	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6199699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11172"/>
            <a:ext cx="8077200" cy="436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 smtClean="0"/>
              <a:t>	Output: (ii)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 smtClean="0"/>
              <a:t>	Enter the number of elements in array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 smtClean="0"/>
              <a:t>	5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 smtClean="0"/>
              <a:t>	Enter 5 numbers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 smtClean="0"/>
              <a:t>	5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 smtClean="0"/>
              <a:t>	6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 smtClean="0"/>
              <a:t>	4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 smtClean="0"/>
              <a:t>	2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 smtClean="0"/>
              <a:t>	9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 smtClean="0"/>
              <a:t>	Enter the number to search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 smtClean="0"/>
              <a:t>	4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 smtClean="0"/>
              <a:t>	4 is present at location 3.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9166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000" dirty="0" smtClean="0"/>
              <a:t>7.</a:t>
            </a:r>
            <a:r>
              <a:rPr lang="en-IN" sz="2000" dirty="0"/>
              <a:t>	String Matching Program In C Language (Substring available in a given string)</a:t>
            </a:r>
          </a:p>
        </p:txBody>
      </p:sp>
    </p:spTree>
    <p:extLst>
      <p:ext uri="{BB962C8B-B14F-4D97-AF65-F5344CB8AC3E}">
        <p14:creationId xmlns:p14="http://schemas.microsoft.com/office/powerpoint/2010/main" val="26932909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911172"/>
            <a:ext cx="4267200" cy="5682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 smtClean="0"/>
              <a:t>7.	</a:t>
            </a:r>
            <a:r>
              <a:rPr lang="en-IN" b="1" dirty="0" smtClean="0"/>
              <a:t>Solutions:</a:t>
            </a:r>
            <a:r>
              <a:rPr lang="en-IN" dirty="0"/>
              <a:t>	</a:t>
            </a:r>
            <a:endParaRPr lang="en-IN" dirty="0" smtClean="0"/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 smtClean="0"/>
              <a:t>	#include&lt;</a:t>
            </a:r>
            <a:r>
              <a:rPr lang="en-IN" dirty="0" err="1" smtClean="0"/>
              <a:t>stdio.h</a:t>
            </a:r>
            <a:r>
              <a:rPr lang="en-IN" dirty="0"/>
              <a:t>&gt;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#include&lt;</a:t>
            </a:r>
            <a:r>
              <a:rPr lang="en-IN" dirty="0" err="1"/>
              <a:t>conio.h</a:t>
            </a:r>
            <a:r>
              <a:rPr lang="en-IN" dirty="0"/>
              <a:t>&gt;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length(char x[])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i;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for(i=0;x[i]!='\0';i++)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{}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return i;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}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void main()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char s[20],p[20];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i,l,count</a:t>
            </a:r>
            <a:r>
              <a:rPr lang="en-IN" dirty="0"/>
              <a:t>=0;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</a:t>
            </a:r>
            <a:r>
              <a:rPr lang="en-IN" dirty="0" err="1"/>
              <a:t>clrscr</a:t>
            </a:r>
            <a:r>
              <a:rPr lang="en-IN" dirty="0"/>
              <a:t>();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("\n enter Your String = ");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5800" y="914400"/>
            <a:ext cx="4191000" cy="563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s",s</a:t>
            </a:r>
            <a:r>
              <a:rPr lang="en-IN" dirty="0"/>
              <a:t>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("enter the string to be matched = ");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s",p</a:t>
            </a:r>
            <a:r>
              <a:rPr lang="en-IN" dirty="0"/>
              <a:t>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l=length(p);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for(i=0;s[i]!='\0';i++)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if(s[i]==p[count])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count++;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else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count=0;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}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if (count == l)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{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("Substring %s found in the given </a:t>
            </a:r>
            <a:r>
              <a:rPr lang="en-IN" dirty="0" err="1"/>
              <a:t>string",p</a:t>
            </a:r>
            <a:r>
              <a:rPr lang="en-IN" dirty="0" smtClean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0913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399"/>
            <a:ext cx="8077200" cy="436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break;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}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}if(count!=l)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("not found");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</a:t>
            </a:r>
            <a:r>
              <a:rPr lang="en-IN" dirty="0" err="1"/>
              <a:t>getch</a:t>
            </a:r>
            <a:r>
              <a:rPr lang="en-IN" dirty="0"/>
              <a:t>();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}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</a:t>
            </a:r>
            <a:r>
              <a:rPr lang="en-IN" b="1" dirty="0"/>
              <a:t>Output: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enter Your String = 110101010100011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enter the string to be matched = 1010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Substring 1010 found in the given string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Enter Your String = 110010101010101010100101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enter the string to be matched = 101</a:t>
            </a:r>
          </a:p>
          <a:p>
            <a:pPr marL="468000" indent="-468000" algn="just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IN" dirty="0"/>
              <a:t>	Substring 101 found in the given string</a:t>
            </a:r>
          </a:p>
        </p:txBody>
      </p:sp>
    </p:spTree>
    <p:extLst>
      <p:ext uri="{BB962C8B-B14F-4D97-AF65-F5344CB8AC3E}">
        <p14:creationId xmlns:p14="http://schemas.microsoft.com/office/powerpoint/2010/main" val="23325329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908720"/>
            <a:ext cx="8077200" cy="5458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latin typeface="Cambria" pitchFamily="18" charset="0"/>
              </a:rPr>
              <a:t>FOR </a:t>
            </a:r>
            <a:r>
              <a:rPr lang="en-US" sz="3200" b="1" dirty="0" smtClean="0">
                <a:latin typeface="Cambria" pitchFamily="18" charset="0"/>
              </a:rPr>
              <a:t>PERSONALISED TRAINING:</a:t>
            </a:r>
            <a:endParaRPr lang="en-US" sz="3200" b="1" dirty="0">
              <a:latin typeface="Cambria" pitchFamily="18" charset="0"/>
            </a:endParaRPr>
          </a:p>
          <a:p>
            <a:pPr marL="1800000" indent="-4572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US" sz="3000" b="1" dirty="0" smtClean="0">
                <a:latin typeface="Cambria" pitchFamily="18" charset="0"/>
              </a:rPr>
              <a:t>Company Specific</a:t>
            </a:r>
          </a:p>
          <a:p>
            <a:pPr marL="1800000" indent="-4572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IN" sz="3000" b="1" dirty="0">
                <a:latin typeface="Cambria" pitchFamily="18" charset="0"/>
              </a:rPr>
              <a:t>Technical </a:t>
            </a:r>
            <a:r>
              <a:rPr lang="en-IN" sz="3000" b="1" dirty="0" smtClean="0">
                <a:latin typeface="Cambria" pitchFamily="18" charset="0"/>
              </a:rPr>
              <a:t>Courses</a:t>
            </a:r>
          </a:p>
          <a:p>
            <a:pPr marL="1800000" indent="-4572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IN" sz="3000" b="1" dirty="0">
                <a:latin typeface="Cambria" pitchFamily="18" charset="0"/>
              </a:rPr>
              <a:t>Competitive </a:t>
            </a:r>
            <a:r>
              <a:rPr lang="en-IN" sz="3000" b="1" dirty="0" smtClean="0">
                <a:latin typeface="Cambria" pitchFamily="18" charset="0"/>
              </a:rPr>
              <a:t>Exam</a:t>
            </a:r>
          </a:p>
          <a:p>
            <a:pPr marL="1800000" indent="-4572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IN" sz="3000" b="1" dirty="0">
                <a:latin typeface="Cambria" pitchFamily="18" charset="0"/>
              </a:rPr>
              <a:t>Bank </a:t>
            </a:r>
            <a:r>
              <a:rPr lang="en-IN" sz="3000" b="1" dirty="0" smtClean="0">
                <a:latin typeface="Cambria" pitchFamily="18" charset="0"/>
              </a:rPr>
              <a:t>Exam</a:t>
            </a:r>
          </a:p>
          <a:p>
            <a:pPr marL="1800000" indent="-4572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IN" sz="3000" b="1" dirty="0">
                <a:latin typeface="Cambria" pitchFamily="18" charset="0"/>
              </a:rPr>
              <a:t>Spoken </a:t>
            </a:r>
            <a:r>
              <a:rPr lang="en-IN" sz="3000" b="1" dirty="0" smtClean="0">
                <a:latin typeface="Cambria" pitchFamily="18" charset="0"/>
              </a:rPr>
              <a:t>English</a:t>
            </a:r>
          </a:p>
          <a:p>
            <a:pPr marL="3600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endParaRPr lang="en-US" sz="3000" b="1" dirty="0" smtClean="0">
              <a:latin typeface="Cambria" pitchFamily="18" charset="0"/>
            </a:endParaRPr>
          </a:p>
          <a:p>
            <a:pPr marL="3600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3000" b="1" dirty="0" smtClean="0">
                <a:latin typeface="Cambria" pitchFamily="18" charset="0"/>
              </a:rPr>
              <a:t>Contact No: 9840173873</a:t>
            </a:r>
            <a:endParaRPr lang="en-IN" sz="3000" b="1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1574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C68CF-FB51-4BF5-A51D-CAE0D36E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625" y="3243402"/>
            <a:ext cx="2376350" cy="498347"/>
          </a:xfrm>
        </p:spPr>
        <p:txBody>
          <a:bodyPr>
            <a:normAutofit/>
          </a:bodyPr>
          <a:lstStyle/>
          <a:p>
            <a:pPr algn="ctr"/>
            <a:r>
              <a:rPr lang="en-US" sz="2400" b="1" smtClean="0"/>
              <a:t>Thank You 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860839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926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1.	Addition Of Two Matrices In C:</a:t>
            </a:r>
            <a:endParaRPr lang="en-IN" sz="2000" dirty="0"/>
          </a:p>
          <a:p>
            <a:pPr marL="468000" indent="-468000" algn="just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2000" dirty="0"/>
              <a:t>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042064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543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1.	</a:t>
            </a:r>
            <a:r>
              <a:rPr lang="en-US" b="1" dirty="0" smtClean="0"/>
              <a:t>Solution:</a:t>
            </a:r>
            <a:r>
              <a:rPr lang="en-US" dirty="0" smtClean="0"/>
              <a:t> </a:t>
            </a:r>
            <a:r>
              <a:rPr lang="en-US" dirty="0"/>
              <a:t>	</a:t>
            </a:r>
            <a:endParaRPr lang="en-US" dirty="0" smtClean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	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main ()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{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m, n, c, d, first [10][10], second [10][10], sum [10][10];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("Enter the number of rows and columns of matrix \n ");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 ("%</a:t>
            </a:r>
            <a:r>
              <a:rPr lang="en-US" dirty="0" err="1"/>
              <a:t>d%d</a:t>
            </a:r>
            <a:r>
              <a:rPr lang="en-US" dirty="0"/>
              <a:t>", &amp; m, &amp; n);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("Enter the elements of first matrix \n ");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for (c = 0; c &lt; m; c ++)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for (d = 0; d &lt; n; d ++)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 ("%d", &amp; first [c][d]);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("Enter the elements of second matrix \n ");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for (c = 0; c &lt; m; c ++)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for (d = 0; d &lt; n; d </a:t>
            </a:r>
            <a:r>
              <a:rPr lang="en-US" dirty="0" smtClean="0"/>
              <a:t>++)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9116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 ("%d", &amp; second [c][d]);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("Sum of entered matrices:- \n ");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for (c = 0; c &lt; m; c ++) {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for (d = 0; d &lt; n; d ++) {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sum [c][d] = first [c][d] + second [c][d];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("%d \t ", sum [c][d]);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}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 (" \n ");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}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return 0;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}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1437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5048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/>
              <a:t>	Output: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Enter the number of rows and columns of matrix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2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2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Enter the elements of first matrix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1 2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3 4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Enter the elements of second matrix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5 6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2 1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Sum of entered matrices:-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6 8</a:t>
            </a:r>
            <a:endParaRPr lang="en-IN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5 5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7015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83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2.	Program to find the average of n (n &lt; 10) numbers using arrays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40643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4267200" cy="5745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2.	</a:t>
            </a:r>
            <a:r>
              <a:rPr lang="en-US" b="1" dirty="0" smtClean="0"/>
              <a:t>Solutions:</a:t>
            </a:r>
            <a:endParaRPr lang="en-US" b="1" dirty="0"/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marks[10], i, n, sum = 0, average;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n: ");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("%d", &amp;n);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for (i= 0; i&lt;n; ++i)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{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("Enter </a:t>
            </a:r>
            <a:r>
              <a:rPr lang="en-US" dirty="0" err="1"/>
              <a:t>number%d</a:t>
            </a:r>
            <a:r>
              <a:rPr lang="en-US" dirty="0"/>
              <a:t>: ",i+ 1);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("%d", &amp;marks[i]);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sum += marks[i];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0" y="914400"/>
            <a:ext cx="3810000" cy="497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average = sum/n;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("Average = %d", average);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return 0;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}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Output: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Enter n: 5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Enter number1: 45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Enter number2: 35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Enter number3: 38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Enter number4: 31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Enter number5: 49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	Average = 39</a:t>
            </a:r>
          </a:p>
        </p:txBody>
      </p:sp>
    </p:spTree>
    <p:extLst>
      <p:ext uri="{BB962C8B-B14F-4D97-AF65-F5344CB8AC3E}">
        <p14:creationId xmlns:p14="http://schemas.microsoft.com/office/powerpoint/2010/main" val="40610802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914400"/>
            <a:ext cx="8077200" cy="831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3.	C program To Implement Linked List</a:t>
            </a:r>
          </a:p>
          <a:p>
            <a:pPr marL="468000" indent="-468000" algn="just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991174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3" id="{F1E59B11-9CF5-4456-816A-FC69754ED7CC}" vid="{26E5F4DA-0996-4936-87C6-2D7B297F8B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</Words>
  <Application>Microsoft Office PowerPoint</Application>
  <PresentationFormat>On-screen Show (4:3)</PresentationFormat>
  <Paragraphs>469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Smart_ppt_Theme</vt:lpstr>
      <vt:lpstr>WIPRO TECHNICAL 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2016-08-04T05:36:12Z</dcterms:created>
  <dcterms:modified xsi:type="dcterms:W3CDTF">2021-08-24T12:19:27Z</dcterms:modified>
</cp:coreProperties>
</file>