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orient="horz" pos="576">
          <p15:clr>
            <a:srgbClr val="A4A3A4"/>
          </p15:clr>
        </p15:guide>
        <p15:guide id="3" pos="2880">
          <p15:clr>
            <a:srgbClr val="A4A3A4"/>
          </p15:clr>
        </p15:guide>
        <p15:guide id="4" pos="288">
          <p15:clr>
            <a:srgbClr val="A4A3A4"/>
          </p15:clr>
        </p15:guide>
        <p15:guide id="5" pos="3072">
          <p15:clr>
            <a:srgbClr val="000000"/>
          </p15:clr>
        </p15:guide>
        <p15:guide id="6" pos="384">
          <p15:clr>
            <a:srgbClr val="000000"/>
          </p15:clr>
        </p15:guide>
        <p15:guide id="7" pos="5472">
          <p15:clr>
            <a:srgbClr val="000000"/>
          </p15:clr>
        </p15:guide>
      </p15:sldGuideLst>
    </p:ext>
    <p:ext uri="http://customooxmlschemas.google.com/">
      <go:slidesCustomData xmlns:go="http://customooxmlschemas.google.com/" r:id="rId39" roundtripDataSignature="AMtx7mgeTcjMypGr3uDNckyY2v/vEaxD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576" orient="horz"/>
        <p:guide pos="2880"/>
        <p:guide pos="288"/>
        <p:guide pos="3072"/>
        <p:guide pos="384"/>
        <p:guide pos="547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 name="Google Shape;7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7" name="Google Shape;127;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33" name="Google Shape;133;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39" name="Google Shape;139;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45" name="Google Shape;145;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1" name="Google Shape;151;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7" name="Google Shape;157;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63" name="Google Shape;163;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69" name="Google Shape;169;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5" name="Google Shape;175;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1" name="Google Shape;181;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7" name="Google Shape;187;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3" name="Google Shape;193;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9" name="Google Shape;199;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05" name="Google Shape;205;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11" name="Google Shape;211;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17" name="Google Shape;217;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23" name="Google Shape;223;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29" name="Google Shape;229;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35" name="Google Shape;235;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1" name="Google Shape;241;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5" name="Google Shape;85;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7" name="Google Shape;247;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3" name="Google Shape;253;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9" name="Google Shape;259;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65" name="Google Shape;265;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1" name="Google Shape;91;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7" name="Google Shape;97;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3" name="Google Shape;103;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9" name="Google Shape;109;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5" name="Google Shape;115;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1" name="Google Shape;121;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pic>
        <p:nvPicPr>
          <p:cNvPr id="16" name="Google Shape;16;p35"/>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7" name="Google Shape;17;p35"/>
          <p:cNvSpPr txBox="1"/>
          <p:nvPr>
            <p:ph idx="1" type="subTitle"/>
          </p:nvPr>
        </p:nvSpPr>
        <p:spPr>
          <a:xfrm>
            <a:off x="2133600" y="3581400"/>
            <a:ext cx="5275052" cy="1295400"/>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Clr>
                <a:schemeClr val="dk1"/>
              </a:buClr>
              <a:buSzPts val="1600"/>
              <a:buNone/>
              <a:defRPr sz="1600">
                <a:solidFill>
                  <a:schemeClr val="dk1"/>
                </a:solidFill>
                <a:latin typeface="Georgia"/>
                <a:ea typeface="Georgia"/>
                <a:cs typeface="Georgia"/>
                <a:sym typeface="Georgia"/>
              </a:defRPr>
            </a:lvl1pPr>
            <a:lvl2pPr lvl="1" algn="ctr">
              <a:spcBef>
                <a:spcPts val="400"/>
              </a:spcBef>
              <a:spcAft>
                <a:spcPts val="0"/>
              </a:spcAft>
              <a:buClr>
                <a:srgbClr val="888888"/>
              </a:buClr>
              <a:buSzPts val="20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5"/>
          <p:cNvSpPr txBox="1"/>
          <p:nvPr>
            <p:ph type="title"/>
          </p:nvPr>
        </p:nvSpPr>
        <p:spPr>
          <a:xfrm>
            <a:off x="838200" y="2362200"/>
            <a:ext cx="8001000" cy="914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5"/>
          <p:cNvSpPr txBox="1"/>
          <p:nvPr/>
        </p:nvSpPr>
        <p:spPr>
          <a:xfrm>
            <a:off x="6073775" y="6588125"/>
            <a:ext cx="2917825" cy="18415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0" i="0" lang="en-IN" sz="1200" u="none" cap="none" strike="noStrike">
                <a:solidFill>
                  <a:srgbClr val="7F7F7F"/>
                </a:solidFill>
                <a:latin typeface="Cambria"/>
                <a:ea typeface="Cambria"/>
                <a:cs typeface="Cambria"/>
                <a:sym typeface="Cambria"/>
              </a:rPr>
              <a:t> </a:t>
            </a:r>
            <a:r>
              <a:rPr b="0" i="0" lang="en-IN" sz="1200" u="none" cap="none" strike="noStrike">
                <a:solidFill>
                  <a:srgbClr val="595959"/>
                </a:solidFill>
                <a:latin typeface="Cambria"/>
                <a:ea typeface="Cambria"/>
                <a:cs typeface="Cambria"/>
                <a:sym typeface="Cambria"/>
              </a:rPr>
              <a:t>© 2018 SMART Training Resources Pvt. Ltd.</a:t>
            </a:r>
            <a:endParaRPr/>
          </a:p>
        </p:txBody>
      </p:sp>
      <p:sp>
        <p:nvSpPr>
          <p:cNvPr id="20" name="Google Shape;20;p35"/>
          <p:cNvSpPr txBox="1"/>
          <p:nvPr/>
        </p:nvSpPr>
        <p:spPr>
          <a:xfrm>
            <a:off x="762000" y="6588125"/>
            <a:ext cx="4495800" cy="2159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i="0" lang="en-IN" sz="1400" u="none" cap="none" strike="noStrike">
                <a:solidFill>
                  <a:srgbClr val="595959"/>
                </a:solidFill>
                <a:latin typeface="Cambria"/>
                <a:ea typeface="Cambria"/>
                <a:cs typeface="Cambria"/>
                <a:sym typeface="Cambria"/>
              </a:rPr>
              <a:t>SMART TRAINING RESOURCES INDIA PVT. LTD.</a:t>
            </a:r>
            <a:endParaRPr/>
          </a:p>
        </p:txBody>
      </p:sp>
    </p:spTree>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7" name="Shape 57"/>
        <p:cNvGrpSpPr/>
        <p:nvPr/>
      </p:nvGrpSpPr>
      <p:grpSpPr>
        <a:xfrm>
          <a:off x="0" y="0"/>
          <a:ext cx="0" cy="0"/>
          <a:chOff x="0" y="0"/>
          <a:chExt cx="0" cy="0"/>
        </a:xfrm>
      </p:grpSpPr>
      <p:sp>
        <p:nvSpPr>
          <p:cNvPr id="58" name="Google Shape;58;p44"/>
          <p:cNvSpPr txBox="1"/>
          <p:nvPr>
            <p:ph type="title"/>
          </p:nvPr>
        </p:nvSpPr>
        <p:spPr>
          <a:xfrm>
            <a:off x="457200" y="762000"/>
            <a:ext cx="8229600" cy="914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4"/>
          <p:cNvSpPr txBox="1"/>
          <p:nvPr>
            <p:ph idx="1" type="body"/>
          </p:nvPr>
        </p:nvSpPr>
        <p:spPr>
          <a:xfrm rot="5400000">
            <a:off x="2423318" y="-289719"/>
            <a:ext cx="42973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0" name="Google Shape;60;p44"/>
          <p:cNvSpPr txBox="1"/>
          <p:nvPr>
            <p:ph idx="11" type="ftr"/>
          </p:nvPr>
        </p:nvSpPr>
        <p:spPr>
          <a:xfrm>
            <a:off x="685800" y="6477000"/>
            <a:ext cx="72390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1" name="Shape 61"/>
        <p:cNvGrpSpPr/>
        <p:nvPr/>
      </p:nvGrpSpPr>
      <p:grpSpPr>
        <a:xfrm>
          <a:off x="0" y="0"/>
          <a:ext cx="0" cy="0"/>
          <a:chOff x="0" y="0"/>
          <a:chExt cx="0" cy="0"/>
        </a:xfrm>
      </p:grpSpPr>
      <p:sp>
        <p:nvSpPr>
          <p:cNvPr id="62" name="Google Shape;62;p45"/>
          <p:cNvSpPr txBox="1"/>
          <p:nvPr>
            <p:ph type="title"/>
          </p:nvPr>
        </p:nvSpPr>
        <p:spPr>
          <a:xfrm rot="5400000">
            <a:off x="5052218" y="2339182"/>
            <a:ext cx="5211763"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5"/>
          <p:cNvSpPr txBox="1"/>
          <p:nvPr>
            <p:ph idx="1" type="body"/>
          </p:nvPr>
        </p:nvSpPr>
        <p:spPr>
          <a:xfrm rot="5400000">
            <a:off x="861219" y="357982"/>
            <a:ext cx="5211763"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4" name="Google Shape;64;p45"/>
          <p:cNvSpPr txBox="1"/>
          <p:nvPr>
            <p:ph idx="11" type="ftr"/>
          </p:nvPr>
        </p:nvSpPr>
        <p:spPr>
          <a:xfrm>
            <a:off x="685800" y="6477000"/>
            <a:ext cx="72390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showMasterSp="0" type="secHead">
  <p:cSld name="SECTION_HEADER">
    <p:spTree>
      <p:nvGrpSpPr>
        <p:cNvPr id="65" name="Shape 65"/>
        <p:cNvGrpSpPr/>
        <p:nvPr/>
      </p:nvGrpSpPr>
      <p:grpSpPr>
        <a:xfrm>
          <a:off x="0" y="0"/>
          <a:ext cx="0" cy="0"/>
          <a:chOff x="0" y="0"/>
          <a:chExt cx="0" cy="0"/>
        </a:xfrm>
      </p:grpSpPr>
      <p:pic>
        <p:nvPicPr>
          <p:cNvPr id="66" name="Google Shape;66;p46"/>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67" name="Google Shape;67;p46"/>
          <p:cNvSpPr txBox="1"/>
          <p:nvPr>
            <p:ph type="title"/>
          </p:nvPr>
        </p:nvSpPr>
        <p:spPr>
          <a:xfrm>
            <a:off x="1143000" y="1905000"/>
            <a:ext cx="5105400" cy="114300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0" sz="3600" cap="none">
                <a:latin typeface="Georgia"/>
                <a:ea typeface="Georgia"/>
                <a:cs typeface="Georgia"/>
                <a:sym typeface="Georg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6"/>
          <p:cNvSpPr txBox="1"/>
          <p:nvPr>
            <p:ph idx="1" type="body"/>
          </p:nvPr>
        </p:nvSpPr>
        <p:spPr>
          <a:xfrm>
            <a:off x="1184696" y="3048000"/>
            <a:ext cx="51054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Clr>
                <a:schemeClr val="dk1"/>
              </a:buClr>
              <a:buSzPts val="2000"/>
              <a:buNone/>
              <a:defRPr sz="2000">
                <a:solidFill>
                  <a:schemeClr val="dk1"/>
                </a:solidFill>
                <a:latin typeface="Georgia"/>
                <a:ea typeface="Georgia"/>
                <a:cs typeface="Georgia"/>
                <a:sym typeface="Georgia"/>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69" name="Google Shape;69;p46"/>
          <p:cNvSpPr txBox="1"/>
          <p:nvPr>
            <p:ph idx="11" type="ftr"/>
          </p:nvPr>
        </p:nvSpPr>
        <p:spPr>
          <a:xfrm>
            <a:off x="685800" y="6477000"/>
            <a:ext cx="72390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6"/>
          <p:cNvSpPr txBox="1"/>
          <p:nvPr>
            <p:ph type="title"/>
          </p:nvPr>
        </p:nvSpPr>
        <p:spPr>
          <a:xfrm>
            <a:off x="457200" y="762000"/>
            <a:ext cx="8229600" cy="9144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SzPts val="1400"/>
              <a:buNone/>
              <a:defRPr sz="2800">
                <a:latin typeface="Georgia"/>
                <a:ea typeface="Georgia"/>
                <a:cs typeface="Georgia"/>
                <a:sym typeface="Georg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6"/>
          <p:cNvSpPr txBox="1"/>
          <p:nvPr>
            <p:ph idx="1" type="body"/>
          </p:nvPr>
        </p:nvSpPr>
        <p:spPr>
          <a:xfrm>
            <a:off x="457200" y="1676400"/>
            <a:ext cx="8229600" cy="4297363"/>
          </a:xfrm>
          <a:prstGeom prst="rect">
            <a:avLst/>
          </a:prstGeom>
          <a:noFill/>
          <a:ln>
            <a:noFill/>
          </a:ln>
        </p:spPr>
        <p:txBody>
          <a:bodyPr anchorCtr="0" anchor="t" bIns="45700" lIns="91425" spcFirstLastPara="1" rIns="91425" wrap="square" tIns="45700">
            <a:normAutofit/>
          </a:bodyPr>
          <a:lstStyle>
            <a:lvl1pPr indent="-393700" lvl="0" marL="457200" algn="l">
              <a:lnSpc>
                <a:spcPct val="150000"/>
              </a:lnSpc>
              <a:spcBef>
                <a:spcPts val="0"/>
              </a:spcBef>
              <a:spcAft>
                <a:spcPts val="0"/>
              </a:spcAft>
              <a:buClr>
                <a:schemeClr val="dk1"/>
              </a:buClr>
              <a:buSzPts val="2600"/>
              <a:buFont typeface="Arial"/>
              <a:buChar char="•"/>
              <a:defRPr sz="2000">
                <a:latin typeface="Georgia"/>
                <a:ea typeface="Georgia"/>
                <a:cs typeface="Georgia"/>
                <a:sym typeface="Georgia"/>
              </a:defRPr>
            </a:lvl1pPr>
            <a:lvl2pPr indent="-297180" lvl="1" marL="914400" algn="l">
              <a:lnSpc>
                <a:spcPct val="150000"/>
              </a:lnSpc>
              <a:spcBef>
                <a:spcPts val="0"/>
              </a:spcBef>
              <a:spcAft>
                <a:spcPts val="0"/>
              </a:spcAft>
              <a:buClr>
                <a:schemeClr val="dk1"/>
              </a:buClr>
              <a:buSzPts val="1080"/>
              <a:buFont typeface="Courier New"/>
              <a:buChar char="o"/>
              <a:defRPr sz="1800">
                <a:latin typeface="Georgia"/>
                <a:ea typeface="Georgia"/>
                <a:cs typeface="Georgia"/>
                <a:sym typeface="Georgia"/>
              </a:defRPr>
            </a:lvl2pPr>
            <a:lvl3pPr indent="-355600" lvl="2" marL="1371600" algn="l">
              <a:spcBef>
                <a:spcPts val="400"/>
              </a:spcBef>
              <a:spcAft>
                <a:spcPts val="0"/>
              </a:spcAft>
              <a:buClr>
                <a:schemeClr val="dk1"/>
              </a:buClr>
              <a:buSzPts val="2000"/>
              <a:buChar char="•"/>
              <a:defRPr sz="2000">
                <a:latin typeface="Georgia"/>
                <a:ea typeface="Georgia"/>
                <a:cs typeface="Georgia"/>
                <a:sym typeface="Georgia"/>
              </a:defRPr>
            </a:lvl3pPr>
            <a:lvl4pPr indent="-355600" lvl="3" marL="1828800" algn="l">
              <a:spcBef>
                <a:spcPts val="400"/>
              </a:spcBef>
              <a:spcAft>
                <a:spcPts val="0"/>
              </a:spcAft>
              <a:buClr>
                <a:schemeClr val="dk1"/>
              </a:buClr>
              <a:buSzPts val="2000"/>
              <a:buChar char="–"/>
              <a:defRPr sz="2000">
                <a:latin typeface="Georgia"/>
                <a:ea typeface="Georgia"/>
                <a:cs typeface="Georgia"/>
                <a:sym typeface="Georgia"/>
              </a:defRPr>
            </a:lvl4pPr>
            <a:lvl5pPr indent="-355600" lvl="4" marL="2286000" algn="l">
              <a:spcBef>
                <a:spcPts val="400"/>
              </a:spcBef>
              <a:spcAft>
                <a:spcPts val="0"/>
              </a:spcAft>
              <a:buClr>
                <a:schemeClr val="dk1"/>
              </a:buClr>
              <a:buSzPts val="2000"/>
              <a:buChar char="»"/>
              <a:defRPr sz="2000">
                <a:latin typeface="Georgia"/>
                <a:ea typeface="Georgia"/>
                <a:cs typeface="Georgia"/>
                <a:sym typeface="Georgi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6"/>
          <p:cNvSpPr txBox="1"/>
          <p:nvPr>
            <p:ph idx="11" type="ftr"/>
          </p:nvPr>
        </p:nvSpPr>
        <p:spPr>
          <a:xfrm>
            <a:off x="685800" y="6477000"/>
            <a:ext cx="72390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5" name="Shape 25"/>
        <p:cNvGrpSpPr/>
        <p:nvPr/>
      </p:nvGrpSpPr>
      <p:grpSpPr>
        <a:xfrm>
          <a:off x="0" y="0"/>
          <a:ext cx="0" cy="0"/>
          <a:chOff x="0" y="0"/>
          <a:chExt cx="0" cy="0"/>
        </a:xfrm>
      </p:grpSpPr>
      <p:sp>
        <p:nvSpPr>
          <p:cNvPr id="26" name="Google Shape;26;p37"/>
          <p:cNvSpPr txBox="1"/>
          <p:nvPr>
            <p:ph type="title"/>
          </p:nvPr>
        </p:nvSpPr>
        <p:spPr>
          <a:xfrm>
            <a:off x="3768304" y="1905000"/>
            <a:ext cx="4994696" cy="114300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0" sz="3600" cap="none">
                <a:latin typeface="Georgia"/>
                <a:ea typeface="Georgia"/>
                <a:cs typeface="Georgia"/>
                <a:sym typeface="Georg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7"/>
          <p:cNvSpPr txBox="1"/>
          <p:nvPr>
            <p:ph idx="1" type="body"/>
          </p:nvPr>
        </p:nvSpPr>
        <p:spPr>
          <a:xfrm>
            <a:off x="3810000" y="3148013"/>
            <a:ext cx="49530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Clr>
                <a:schemeClr val="dk1"/>
              </a:buClr>
              <a:buSzPts val="2000"/>
              <a:buNone/>
              <a:defRPr sz="2000">
                <a:solidFill>
                  <a:schemeClr val="dk1"/>
                </a:solidFill>
                <a:latin typeface="Georgia"/>
                <a:ea typeface="Georgia"/>
                <a:cs typeface="Georgia"/>
                <a:sym typeface="Georgia"/>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8" name="Google Shape;28;p37"/>
          <p:cNvSpPr/>
          <p:nvPr>
            <p:ph idx="2" type="pic"/>
          </p:nvPr>
        </p:nvSpPr>
        <p:spPr>
          <a:xfrm>
            <a:off x="609600" y="1371600"/>
            <a:ext cx="2971800" cy="3962400"/>
          </a:xfrm>
          <a:prstGeom prst="rect">
            <a:avLst/>
          </a:prstGeom>
          <a:noFill/>
          <a:ln>
            <a:noFill/>
          </a:ln>
        </p:spPr>
      </p:sp>
      <p:sp>
        <p:nvSpPr>
          <p:cNvPr id="29" name="Google Shape;29;p37"/>
          <p:cNvSpPr txBox="1"/>
          <p:nvPr>
            <p:ph idx="11" type="ftr"/>
          </p:nvPr>
        </p:nvSpPr>
        <p:spPr>
          <a:xfrm>
            <a:off x="685800" y="6477000"/>
            <a:ext cx="72390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38"/>
          <p:cNvSpPr txBox="1"/>
          <p:nvPr>
            <p:ph type="title"/>
          </p:nvPr>
        </p:nvSpPr>
        <p:spPr>
          <a:xfrm>
            <a:off x="457200" y="762000"/>
            <a:ext cx="8229600" cy="914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8"/>
          <p:cNvSpPr txBox="1"/>
          <p:nvPr>
            <p:ph idx="1" type="body"/>
          </p:nvPr>
        </p:nvSpPr>
        <p:spPr>
          <a:xfrm>
            <a:off x="457200" y="1676400"/>
            <a:ext cx="4038600" cy="4297363"/>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38"/>
          <p:cNvSpPr txBox="1"/>
          <p:nvPr>
            <p:ph idx="2" type="body"/>
          </p:nvPr>
        </p:nvSpPr>
        <p:spPr>
          <a:xfrm>
            <a:off x="4648200" y="1676400"/>
            <a:ext cx="4038600" cy="4297363"/>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4" name="Google Shape;34;p38"/>
          <p:cNvSpPr txBox="1"/>
          <p:nvPr>
            <p:ph idx="11" type="ftr"/>
          </p:nvPr>
        </p:nvSpPr>
        <p:spPr>
          <a:xfrm>
            <a:off x="685800" y="6477000"/>
            <a:ext cx="72390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 name="Shape 35"/>
        <p:cNvGrpSpPr/>
        <p:nvPr/>
      </p:nvGrpSpPr>
      <p:grpSpPr>
        <a:xfrm>
          <a:off x="0" y="0"/>
          <a:ext cx="0" cy="0"/>
          <a:chOff x="0" y="0"/>
          <a:chExt cx="0" cy="0"/>
        </a:xfrm>
      </p:grpSpPr>
      <p:sp>
        <p:nvSpPr>
          <p:cNvPr id="36" name="Google Shape;36;p39"/>
          <p:cNvSpPr txBox="1"/>
          <p:nvPr>
            <p:ph type="title"/>
          </p:nvPr>
        </p:nvSpPr>
        <p:spPr>
          <a:xfrm>
            <a:off x="457200" y="762000"/>
            <a:ext cx="8229600" cy="609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9"/>
          <p:cNvSpPr txBox="1"/>
          <p:nvPr>
            <p:ph idx="1" type="body"/>
          </p:nvPr>
        </p:nvSpPr>
        <p:spPr>
          <a:xfrm>
            <a:off x="457200" y="13827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None/>
              <a:defRPr b="1" sz="20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8" name="Google Shape;38;p39"/>
          <p:cNvSpPr txBox="1"/>
          <p:nvPr>
            <p:ph idx="2" type="body"/>
          </p:nvPr>
        </p:nvSpPr>
        <p:spPr>
          <a:xfrm>
            <a:off x="457200" y="2022475"/>
            <a:ext cx="4040188" cy="3951288"/>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Clr>
                <a:schemeClr val="dk1"/>
              </a:buClr>
              <a:buSzPts val="2000"/>
              <a:buChar char="•"/>
              <a:defRPr sz="2000"/>
            </a:lvl1pPr>
            <a:lvl2pPr indent="-342900" lvl="1" marL="914400" algn="l">
              <a:spcBef>
                <a:spcPts val="360"/>
              </a:spcBef>
              <a:spcAft>
                <a:spcPts val="0"/>
              </a:spcAft>
              <a:buClr>
                <a:schemeClr val="dk1"/>
              </a:buClr>
              <a:buSzPts val="1800"/>
              <a:buChar char="–"/>
              <a:defRPr sz="1800"/>
            </a:lvl2pPr>
            <a:lvl3pPr indent="-330200" lvl="2" marL="1371600" algn="l">
              <a:spcBef>
                <a:spcPts val="320"/>
              </a:spcBef>
              <a:spcAft>
                <a:spcPts val="0"/>
              </a:spcAft>
              <a:buClr>
                <a:schemeClr val="dk1"/>
              </a:buClr>
              <a:buSzPts val="1600"/>
              <a:buChar char="•"/>
              <a:defRPr sz="1600"/>
            </a:lvl3pPr>
            <a:lvl4pPr indent="-317500" lvl="3" marL="1828800" algn="l">
              <a:spcBef>
                <a:spcPts val="280"/>
              </a:spcBef>
              <a:spcAft>
                <a:spcPts val="0"/>
              </a:spcAft>
              <a:buClr>
                <a:schemeClr val="dk1"/>
              </a:buClr>
              <a:buSzPts val="1400"/>
              <a:buChar char="–"/>
              <a:defRPr sz="1400"/>
            </a:lvl4pPr>
            <a:lvl5pPr indent="-317500" lvl="4" marL="2286000" algn="l">
              <a:spcBef>
                <a:spcPts val="280"/>
              </a:spcBef>
              <a:spcAft>
                <a:spcPts val="0"/>
              </a:spcAft>
              <a:buClr>
                <a:schemeClr val="dk1"/>
              </a:buClr>
              <a:buSzPts val="1400"/>
              <a:buChar char="»"/>
              <a:defRPr sz="14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9" name="Google Shape;39;p39"/>
          <p:cNvSpPr txBox="1"/>
          <p:nvPr>
            <p:ph idx="3" type="body"/>
          </p:nvPr>
        </p:nvSpPr>
        <p:spPr>
          <a:xfrm>
            <a:off x="4645025" y="13827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None/>
              <a:defRPr b="1" sz="20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0" name="Google Shape;40;p39"/>
          <p:cNvSpPr txBox="1"/>
          <p:nvPr>
            <p:ph idx="4" type="body"/>
          </p:nvPr>
        </p:nvSpPr>
        <p:spPr>
          <a:xfrm>
            <a:off x="4645025" y="2022475"/>
            <a:ext cx="4041775" cy="3951288"/>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Clr>
                <a:schemeClr val="dk1"/>
              </a:buClr>
              <a:buSzPts val="2000"/>
              <a:buChar char="•"/>
              <a:defRPr sz="2000"/>
            </a:lvl1pPr>
            <a:lvl2pPr indent="-342900" lvl="1" marL="914400" algn="l">
              <a:spcBef>
                <a:spcPts val="360"/>
              </a:spcBef>
              <a:spcAft>
                <a:spcPts val="0"/>
              </a:spcAft>
              <a:buClr>
                <a:schemeClr val="dk1"/>
              </a:buClr>
              <a:buSzPts val="1800"/>
              <a:buChar char="–"/>
              <a:defRPr sz="1800"/>
            </a:lvl2pPr>
            <a:lvl3pPr indent="-330200" lvl="2" marL="1371600" algn="l">
              <a:spcBef>
                <a:spcPts val="320"/>
              </a:spcBef>
              <a:spcAft>
                <a:spcPts val="0"/>
              </a:spcAft>
              <a:buClr>
                <a:schemeClr val="dk1"/>
              </a:buClr>
              <a:buSzPts val="1600"/>
              <a:buChar char="•"/>
              <a:defRPr sz="1600"/>
            </a:lvl3pPr>
            <a:lvl4pPr indent="-317500" lvl="3" marL="1828800" algn="l">
              <a:spcBef>
                <a:spcPts val="280"/>
              </a:spcBef>
              <a:spcAft>
                <a:spcPts val="0"/>
              </a:spcAft>
              <a:buClr>
                <a:schemeClr val="dk1"/>
              </a:buClr>
              <a:buSzPts val="1400"/>
              <a:buChar char="–"/>
              <a:defRPr sz="1400"/>
            </a:lvl4pPr>
            <a:lvl5pPr indent="-317500" lvl="4" marL="2286000" algn="l">
              <a:spcBef>
                <a:spcPts val="280"/>
              </a:spcBef>
              <a:spcAft>
                <a:spcPts val="0"/>
              </a:spcAft>
              <a:buClr>
                <a:schemeClr val="dk1"/>
              </a:buClr>
              <a:buSzPts val="1400"/>
              <a:buChar char="»"/>
              <a:defRPr sz="14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1" name="Google Shape;41;p39"/>
          <p:cNvSpPr txBox="1"/>
          <p:nvPr>
            <p:ph idx="11" type="ftr"/>
          </p:nvPr>
        </p:nvSpPr>
        <p:spPr>
          <a:xfrm>
            <a:off x="685800" y="6477000"/>
            <a:ext cx="72390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40"/>
          <p:cNvSpPr txBox="1"/>
          <p:nvPr>
            <p:ph type="title"/>
          </p:nvPr>
        </p:nvSpPr>
        <p:spPr>
          <a:xfrm>
            <a:off x="457200" y="762000"/>
            <a:ext cx="8229600" cy="9144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SzPts val="1400"/>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0"/>
          <p:cNvSpPr txBox="1"/>
          <p:nvPr>
            <p:ph idx="11" type="ftr"/>
          </p:nvPr>
        </p:nvSpPr>
        <p:spPr>
          <a:xfrm>
            <a:off x="685800" y="6477000"/>
            <a:ext cx="72390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41"/>
          <p:cNvSpPr txBox="1"/>
          <p:nvPr>
            <p:ph idx="11" type="ftr"/>
          </p:nvPr>
        </p:nvSpPr>
        <p:spPr>
          <a:xfrm>
            <a:off x="685800" y="6477000"/>
            <a:ext cx="72390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7" name="Shape 47"/>
        <p:cNvGrpSpPr/>
        <p:nvPr/>
      </p:nvGrpSpPr>
      <p:grpSpPr>
        <a:xfrm>
          <a:off x="0" y="0"/>
          <a:ext cx="0" cy="0"/>
          <a:chOff x="0" y="0"/>
          <a:chExt cx="0" cy="0"/>
        </a:xfrm>
      </p:grpSpPr>
      <p:sp>
        <p:nvSpPr>
          <p:cNvPr id="48" name="Google Shape;48;p42"/>
          <p:cNvSpPr txBox="1"/>
          <p:nvPr>
            <p:ph type="title"/>
          </p:nvPr>
        </p:nvSpPr>
        <p:spPr>
          <a:xfrm>
            <a:off x="457200" y="762000"/>
            <a:ext cx="3008313" cy="762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2"/>
          <p:cNvSpPr txBox="1"/>
          <p:nvPr>
            <p:ph idx="1" type="body"/>
          </p:nvPr>
        </p:nvSpPr>
        <p:spPr>
          <a:xfrm>
            <a:off x="3575050" y="762000"/>
            <a:ext cx="5111750" cy="52117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0" name="Google Shape;50;p42"/>
          <p:cNvSpPr txBox="1"/>
          <p:nvPr>
            <p:ph idx="2" type="body"/>
          </p:nvPr>
        </p:nvSpPr>
        <p:spPr>
          <a:xfrm>
            <a:off x="457200" y="1600200"/>
            <a:ext cx="3008313" cy="43735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1" name="Google Shape;51;p42"/>
          <p:cNvSpPr txBox="1"/>
          <p:nvPr>
            <p:ph idx="11" type="ftr"/>
          </p:nvPr>
        </p:nvSpPr>
        <p:spPr>
          <a:xfrm>
            <a:off x="685800" y="6477000"/>
            <a:ext cx="72390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2" name="Shape 52"/>
        <p:cNvGrpSpPr/>
        <p:nvPr/>
      </p:nvGrpSpPr>
      <p:grpSpPr>
        <a:xfrm>
          <a:off x="0" y="0"/>
          <a:ext cx="0" cy="0"/>
          <a:chOff x="0" y="0"/>
          <a:chExt cx="0" cy="0"/>
        </a:xfrm>
      </p:grpSpPr>
      <p:sp>
        <p:nvSpPr>
          <p:cNvPr id="53" name="Google Shape;53;p43"/>
          <p:cNvSpPr txBox="1"/>
          <p:nvPr>
            <p:ph type="title"/>
          </p:nvPr>
        </p:nvSpPr>
        <p:spPr>
          <a:xfrm>
            <a:off x="1792288" y="46482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3"/>
          <p:cNvSpPr/>
          <p:nvPr>
            <p:ph idx="2" type="pic"/>
          </p:nvPr>
        </p:nvSpPr>
        <p:spPr>
          <a:xfrm>
            <a:off x="1792288" y="460375"/>
            <a:ext cx="5486400" cy="4114800"/>
          </a:xfrm>
          <a:prstGeom prst="rect">
            <a:avLst/>
          </a:prstGeom>
          <a:noFill/>
          <a:ln>
            <a:noFill/>
          </a:ln>
        </p:spPr>
      </p:sp>
      <p:sp>
        <p:nvSpPr>
          <p:cNvPr id="55" name="Google Shape;55;p43"/>
          <p:cNvSpPr txBox="1"/>
          <p:nvPr>
            <p:ph idx="1" type="body"/>
          </p:nvPr>
        </p:nvSpPr>
        <p:spPr>
          <a:xfrm>
            <a:off x="1792288" y="52149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6" name="Google Shape;56;p43"/>
          <p:cNvSpPr txBox="1"/>
          <p:nvPr>
            <p:ph idx="11" type="ftr"/>
          </p:nvPr>
        </p:nvSpPr>
        <p:spPr>
          <a:xfrm>
            <a:off x="685800" y="6477000"/>
            <a:ext cx="72390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34"/>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11" name="Google Shape;11;p34"/>
          <p:cNvSpPr txBox="1"/>
          <p:nvPr>
            <p:ph type="title"/>
          </p:nvPr>
        </p:nvSpPr>
        <p:spPr>
          <a:xfrm>
            <a:off x="457200" y="762000"/>
            <a:ext cx="8229600" cy="914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2800" u="none" cap="none" strike="noStrike">
                <a:solidFill>
                  <a:schemeClr val="dk1"/>
                </a:solidFill>
                <a:latin typeface="Georgia"/>
                <a:ea typeface="Georgia"/>
                <a:cs typeface="Georgia"/>
                <a:sym typeface="Georgia"/>
              </a:defRPr>
            </a:lvl1pPr>
            <a:lvl2pPr lvl="1" marR="0" rtl="0" algn="l">
              <a:spcBef>
                <a:spcPts val="0"/>
              </a:spcBef>
              <a:spcAft>
                <a:spcPts val="0"/>
              </a:spcAft>
              <a:buSzPts val="1400"/>
              <a:buNone/>
              <a:defRPr b="0" i="0" sz="2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2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2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2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2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2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2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2800" u="none" cap="none" strike="noStrike">
                <a:solidFill>
                  <a:schemeClr val="dk1"/>
                </a:solidFill>
                <a:latin typeface="Georgia"/>
                <a:ea typeface="Georgia"/>
                <a:cs typeface="Georgia"/>
                <a:sym typeface="Georgia"/>
              </a:defRPr>
            </a:lvl9pPr>
          </a:lstStyle>
          <a:p/>
        </p:txBody>
      </p:sp>
      <p:sp>
        <p:nvSpPr>
          <p:cNvPr id="12" name="Google Shape;12;p34"/>
          <p:cNvSpPr txBox="1"/>
          <p:nvPr>
            <p:ph idx="1" type="body"/>
          </p:nvPr>
        </p:nvSpPr>
        <p:spPr>
          <a:xfrm>
            <a:off x="457200" y="1676400"/>
            <a:ext cx="8229600" cy="42973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Georgia"/>
                <a:ea typeface="Georgia"/>
                <a:cs typeface="Georgia"/>
                <a:sym typeface="Georgia"/>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Georgia"/>
                <a:ea typeface="Georgia"/>
                <a:cs typeface="Georgia"/>
                <a:sym typeface="Georgia"/>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Georgia"/>
                <a:ea typeface="Georgia"/>
                <a:cs typeface="Georgia"/>
                <a:sym typeface="Georg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9pPr>
          </a:lstStyle>
          <a:p/>
        </p:txBody>
      </p:sp>
      <p:sp>
        <p:nvSpPr>
          <p:cNvPr id="13" name="Google Shape;13;p34"/>
          <p:cNvSpPr txBox="1"/>
          <p:nvPr/>
        </p:nvSpPr>
        <p:spPr>
          <a:xfrm>
            <a:off x="762000" y="6588125"/>
            <a:ext cx="4495800" cy="2159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i="0" lang="en-IN" sz="1400" u="none" cap="none" strike="noStrike">
                <a:solidFill>
                  <a:srgbClr val="595959"/>
                </a:solidFill>
                <a:latin typeface="Cambria"/>
                <a:ea typeface="Cambria"/>
                <a:cs typeface="Cambria"/>
                <a:sym typeface="Cambria"/>
              </a:rPr>
              <a:t>SMART TRAINING RESOURCES INDIA PVT. LTD.</a:t>
            </a:r>
            <a:endParaRPr/>
          </a:p>
        </p:txBody>
      </p:sp>
      <p:sp>
        <p:nvSpPr>
          <p:cNvPr id="14" name="Google Shape;14;p34"/>
          <p:cNvSpPr txBox="1"/>
          <p:nvPr/>
        </p:nvSpPr>
        <p:spPr>
          <a:xfrm>
            <a:off x="6073775" y="6588125"/>
            <a:ext cx="2917825" cy="18415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0" i="0" lang="en-IN" sz="1200" u="none" cap="none" strike="noStrike">
                <a:solidFill>
                  <a:srgbClr val="7F7F7F"/>
                </a:solidFill>
                <a:latin typeface="Cambria"/>
                <a:ea typeface="Cambria"/>
                <a:cs typeface="Cambria"/>
                <a:sym typeface="Cambria"/>
              </a:rPr>
              <a:t> </a:t>
            </a:r>
            <a:r>
              <a:rPr b="0" i="0" lang="en-IN" sz="1200" u="none" cap="none" strike="noStrike">
                <a:solidFill>
                  <a:srgbClr val="595959"/>
                </a:solidFill>
                <a:latin typeface="Cambria"/>
                <a:ea typeface="Cambria"/>
                <a:cs typeface="Cambria"/>
                <a:sym typeface="Cambria"/>
              </a:rPr>
              <a:t>© 2018 SMART Training Resources Pvt. Ltd.</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
          <p:cNvSpPr txBox="1"/>
          <p:nvPr>
            <p:ph type="title"/>
          </p:nvPr>
        </p:nvSpPr>
        <p:spPr>
          <a:xfrm>
            <a:off x="2487549" y="3145115"/>
            <a:ext cx="4702302" cy="567771"/>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3500"/>
              <a:t>ACCENTURE</a:t>
            </a:r>
            <a:endParaRPr sz="350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0"/>
          <p:cNvSpPr/>
          <p:nvPr/>
        </p:nvSpPr>
        <p:spPr>
          <a:xfrm>
            <a:off x="609600" y="914400"/>
            <a:ext cx="8077200" cy="3190617"/>
          </a:xfrm>
          <a:prstGeom prst="rect">
            <a:avLst/>
          </a:prstGeom>
          <a:noFill/>
          <a:ln>
            <a:noFill/>
          </a:ln>
        </p:spPr>
        <p:txBody>
          <a:bodyPr anchorCtr="0" anchor="t" bIns="45700" lIns="91425" spcFirstLastPara="1" rIns="91425" wrap="square" tIns="45700">
            <a:spAutoFit/>
          </a:bodyPr>
          <a:lstStyle/>
          <a:p>
            <a:pPr indent="-468000" lvl="0" marL="468000" marR="0" rtl="0" algn="just">
              <a:lnSpc>
                <a:spcPct val="120000"/>
              </a:lnSpc>
              <a:spcBef>
                <a:spcPts val="0"/>
              </a:spcBef>
              <a:spcAft>
                <a:spcPts val="0"/>
              </a:spcAft>
              <a:buNone/>
            </a:pPr>
            <a:r>
              <a:rPr b="0" i="0" lang="en-IN" sz="2000" u="none" cap="none" strike="noStrike">
                <a:solidFill>
                  <a:schemeClr val="dk1"/>
                </a:solidFill>
                <a:latin typeface="Georgia"/>
                <a:ea typeface="Georgia"/>
                <a:cs typeface="Georgia"/>
                <a:sym typeface="Georgia"/>
              </a:rPr>
              <a:t>8.	Two cars run to a place at the speeds of 45 km/h and 60 km/h respectively. If the second car takes 5 h less than the first car for the journey-find the length of the journey.</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(a) 600 km</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(b) 300 km</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(c) 900 km</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(d) 120 km</a:t>
            </a:r>
            <a:endParaRPr b="0" i="0" sz="2000" u="none" cap="none" strike="noStrike">
              <a:solidFill>
                <a:schemeClr val="dk1"/>
              </a:solidFill>
              <a:latin typeface="Georgia"/>
              <a:ea typeface="Georgia"/>
              <a:cs typeface="Georgia"/>
              <a:sym typeface="Georgia"/>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1"/>
          <p:cNvSpPr/>
          <p:nvPr/>
        </p:nvSpPr>
        <p:spPr>
          <a:xfrm>
            <a:off x="609600" y="914400"/>
            <a:ext cx="8077200" cy="3190617"/>
          </a:xfrm>
          <a:prstGeom prst="rect">
            <a:avLst/>
          </a:prstGeom>
          <a:noFill/>
          <a:ln>
            <a:noFill/>
          </a:ln>
        </p:spPr>
        <p:txBody>
          <a:bodyPr anchorCtr="0" anchor="t" bIns="45700" lIns="91425" spcFirstLastPara="1" rIns="91425" wrap="square" tIns="45700">
            <a:spAutoFit/>
          </a:bodyPr>
          <a:lstStyle/>
          <a:p>
            <a:pPr indent="-468000" lvl="0" marL="468000" marR="0" rtl="0" algn="just">
              <a:lnSpc>
                <a:spcPct val="120000"/>
              </a:lnSpc>
              <a:spcBef>
                <a:spcPts val="0"/>
              </a:spcBef>
              <a:spcAft>
                <a:spcPts val="0"/>
              </a:spcAft>
              <a:buNone/>
            </a:pPr>
            <a:r>
              <a:rPr b="0" i="0" lang="en-IN" sz="2000" u="none" cap="none" strike="noStrike">
                <a:solidFill>
                  <a:schemeClr val="dk1"/>
                </a:solidFill>
                <a:latin typeface="Georgia"/>
                <a:ea typeface="Georgia"/>
                <a:cs typeface="Georgia"/>
                <a:sym typeface="Georgia"/>
              </a:rPr>
              <a:t>9.	Two students appeared at an examination. One of them secured 9 marks more than the other and his marks were 56% of the sum of their marks. The marks obtained by them are:</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(a) 39, 30</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(b) 41, 32</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(c) 42, 33</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(d) 43, 34</a:t>
            </a:r>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2"/>
          <p:cNvSpPr/>
          <p:nvPr/>
        </p:nvSpPr>
        <p:spPr>
          <a:xfrm>
            <a:off x="609600" y="914400"/>
            <a:ext cx="8077200" cy="2451953"/>
          </a:xfrm>
          <a:prstGeom prst="rect">
            <a:avLst/>
          </a:prstGeom>
          <a:noFill/>
          <a:ln>
            <a:noFill/>
          </a:ln>
        </p:spPr>
        <p:txBody>
          <a:bodyPr anchorCtr="0" anchor="t" bIns="45700" lIns="91425" spcFirstLastPara="1" rIns="91425" wrap="square" tIns="45700">
            <a:spAutoFit/>
          </a:bodyPr>
          <a:lstStyle/>
          <a:p>
            <a:pPr indent="-468000" lvl="0" marL="468000" marR="0" rtl="0" algn="just">
              <a:lnSpc>
                <a:spcPct val="120000"/>
              </a:lnSpc>
              <a:spcBef>
                <a:spcPts val="0"/>
              </a:spcBef>
              <a:spcAft>
                <a:spcPts val="0"/>
              </a:spcAft>
              <a:buNone/>
            </a:pPr>
            <a:r>
              <a:rPr b="0" i="0" lang="en-IN" sz="2000" u="none" cap="none" strike="noStrike">
                <a:solidFill>
                  <a:schemeClr val="dk1"/>
                </a:solidFill>
                <a:latin typeface="Georgia"/>
                <a:ea typeface="Georgia"/>
                <a:cs typeface="Georgia"/>
                <a:sym typeface="Georgia"/>
              </a:rPr>
              <a:t>10.	Find the roots of the quadratic equation: 2x</a:t>
            </a:r>
            <a:r>
              <a:rPr b="0" baseline="30000" i="0" lang="en-IN" sz="2000" u="none" cap="none" strike="noStrike">
                <a:solidFill>
                  <a:schemeClr val="dk1"/>
                </a:solidFill>
                <a:latin typeface="Georgia"/>
                <a:ea typeface="Georgia"/>
                <a:cs typeface="Georgia"/>
                <a:sym typeface="Georgia"/>
              </a:rPr>
              <a:t>2</a:t>
            </a:r>
            <a:r>
              <a:rPr b="0" i="0" lang="en-IN" sz="2000" u="none" cap="none" strike="noStrike">
                <a:solidFill>
                  <a:schemeClr val="dk1"/>
                </a:solidFill>
                <a:latin typeface="Georgia"/>
                <a:ea typeface="Georgia"/>
                <a:cs typeface="Georgia"/>
                <a:sym typeface="Georgia"/>
              </a:rPr>
              <a:t> + 3x – 9 = 0?</a:t>
            </a:r>
            <a:endParaRPr b="0" i="0" sz="2000" u="none" cap="none" strike="noStrike">
              <a:solidFill>
                <a:schemeClr val="dk1"/>
              </a:solidFill>
              <a:latin typeface="Georgia"/>
              <a:ea typeface="Georgia"/>
              <a:cs typeface="Georgia"/>
              <a:sym typeface="Georgia"/>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(a) 3, –3/2</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(b) 3/2, –3</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(c) –3/2, –3</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(d) 3/2, 3</a:t>
            </a:r>
            <a:endParaRPr b="0" i="0" sz="2000" u="none" cap="none" strike="noStrike">
              <a:solidFill>
                <a:schemeClr val="dk1"/>
              </a:solidFill>
              <a:latin typeface="Georgia"/>
              <a:ea typeface="Georgia"/>
              <a:cs typeface="Georgia"/>
              <a:sym typeface="Georgia"/>
            </a:endParaRP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3"/>
          <p:cNvSpPr/>
          <p:nvPr/>
        </p:nvSpPr>
        <p:spPr>
          <a:xfrm>
            <a:off x="609600" y="914400"/>
            <a:ext cx="8077200" cy="3190617"/>
          </a:xfrm>
          <a:prstGeom prst="rect">
            <a:avLst/>
          </a:prstGeom>
          <a:noFill/>
          <a:ln>
            <a:noFill/>
          </a:ln>
        </p:spPr>
        <p:txBody>
          <a:bodyPr anchorCtr="0" anchor="t" bIns="45700" lIns="91425" spcFirstLastPara="1" rIns="91425" wrap="square" tIns="45700">
            <a:spAutoFit/>
          </a:bodyPr>
          <a:lstStyle/>
          <a:p>
            <a:pPr indent="-468000" lvl="0" marL="468000" marR="0" rtl="0" algn="just">
              <a:lnSpc>
                <a:spcPct val="120000"/>
              </a:lnSpc>
              <a:spcBef>
                <a:spcPts val="0"/>
              </a:spcBef>
              <a:spcAft>
                <a:spcPts val="0"/>
              </a:spcAft>
              <a:buNone/>
            </a:pPr>
            <a:r>
              <a:rPr b="0" i="0" lang="en-IN" sz="2000" u="none" cap="none" strike="noStrike">
                <a:solidFill>
                  <a:schemeClr val="dk1"/>
                </a:solidFill>
                <a:latin typeface="Georgia"/>
                <a:ea typeface="Georgia"/>
                <a:cs typeface="Georgia"/>
                <a:sym typeface="Georgia"/>
              </a:rPr>
              <a:t>11.	A grocer has a sale of Rs.6435, Rs.6927, Rs.6855, Rs.7230 and Rs.6562 for 5 consecutive months. How much sale must he have in the sixth month so that he gets an average sale of Rs.6500?</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(a) Rs.4991</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(b) Rs.5991</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(c) Rs.6001</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(d) Rs.6991</a:t>
            </a:r>
            <a:endParaRPr b="0" i="0" sz="2000" u="none" cap="none" strike="noStrike">
              <a:solidFill>
                <a:schemeClr val="dk1"/>
              </a:solidFill>
              <a:latin typeface="Georgia"/>
              <a:ea typeface="Georgia"/>
              <a:cs typeface="Georgia"/>
              <a:sym typeface="Georgia"/>
            </a:endParaRP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4"/>
          <p:cNvSpPr/>
          <p:nvPr/>
        </p:nvSpPr>
        <p:spPr>
          <a:xfrm>
            <a:off x="609600" y="914400"/>
            <a:ext cx="8077200" cy="3559949"/>
          </a:xfrm>
          <a:prstGeom prst="rect">
            <a:avLst/>
          </a:prstGeom>
          <a:noFill/>
          <a:ln>
            <a:noFill/>
          </a:ln>
        </p:spPr>
        <p:txBody>
          <a:bodyPr anchorCtr="0" anchor="t" bIns="45700" lIns="91425" spcFirstLastPara="1" rIns="91425" wrap="square" tIns="45700">
            <a:spAutoFit/>
          </a:bodyPr>
          <a:lstStyle/>
          <a:p>
            <a:pPr indent="-468000" lvl="0" marL="468000" marR="0" rtl="0" algn="just">
              <a:lnSpc>
                <a:spcPct val="120000"/>
              </a:lnSpc>
              <a:spcBef>
                <a:spcPts val="0"/>
              </a:spcBef>
              <a:spcAft>
                <a:spcPts val="0"/>
              </a:spcAft>
              <a:buNone/>
            </a:pPr>
            <a:r>
              <a:rPr b="0" i="0" lang="en-IN" sz="2000" u="none" cap="none" strike="noStrike">
                <a:solidFill>
                  <a:schemeClr val="dk1"/>
                </a:solidFill>
                <a:latin typeface="Georgia"/>
                <a:ea typeface="Georgia"/>
                <a:cs typeface="Georgia"/>
                <a:sym typeface="Georgia"/>
              </a:rPr>
              <a:t>12.	The percentage profit earned by selling an article for Rs.1920 is equal to the percentage loss incurred by selling the same article for Rs.1280. At what price should the article be sold to make 25% profit?</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(a) Rs.2000</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(b) Rs.2200</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(c) Rs.2400</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(d) Data inadequate</a:t>
            </a:r>
            <a:endParaRP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5"/>
          <p:cNvSpPr/>
          <p:nvPr/>
        </p:nvSpPr>
        <p:spPr>
          <a:xfrm>
            <a:off x="609600" y="914400"/>
            <a:ext cx="8077200" cy="3190617"/>
          </a:xfrm>
          <a:prstGeom prst="rect">
            <a:avLst/>
          </a:prstGeom>
          <a:noFill/>
          <a:ln>
            <a:noFill/>
          </a:ln>
        </p:spPr>
        <p:txBody>
          <a:bodyPr anchorCtr="0" anchor="t" bIns="45700" lIns="91425" spcFirstLastPara="1" rIns="91425" wrap="square" tIns="45700">
            <a:spAutoFit/>
          </a:bodyPr>
          <a:lstStyle/>
          <a:p>
            <a:pPr indent="-468000" lvl="0" marL="468000" marR="0" rtl="0" algn="just">
              <a:lnSpc>
                <a:spcPct val="120000"/>
              </a:lnSpc>
              <a:spcBef>
                <a:spcPts val="0"/>
              </a:spcBef>
              <a:spcAft>
                <a:spcPts val="0"/>
              </a:spcAft>
              <a:buNone/>
            </a:pPr>
            <a:r>
              <a:rPr b="0" i="0" lang="en-IN" sz="2000" u="none" cap="none" strike="noStrike">
                <a:solidFill>
                  <a:schemeClr val="dk1"/>
                </a:solidFill>
                <a:latin typeface="Georgia"/>
                <a:ea typeface="Georgia"/>
                <a:cs typeface="Georgia"/>
                <a:sym typeface="Georgia"/>
              </a:rPr>
              <a:t>13.	A man completes a journey in 10 hours. He travels first half of the journey at the rate of 21 km/hr and second half at the rate of 24 km/hr. Find the total journey in km.</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(a) 220 km</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(b) 224 km</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(c) 230 km</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(d) 234 km</a:t>
            </a:r>
            <a:endParaRP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6"/>
          <p:cNvSpPr/>
          <p:nvPr/>
        </p:nvSpPr>
        <p:spPr>
          <a:xfrm>
            <a:off x="609600" y="914400"/>
            <a:ext cx="8077200" cy="2821285"/>
          </a:xfrm>
          <a:prstGeom prst="rect">
            <a:avLst/>
          </a:prstGeom>
          <a:noFill/>
          <a:ln>
            <a:noFill/>
          </a:ln>
        </p:spPr>
        <p:txBody>
          <a:bodyPr anchorCtr="0" anchor="t" bIns="45700" lIns="91425" spcFirstLastPara="1" rIns="91425" wrap="square" tIns="45700">
            <a:spAutoFit/>
          </a:bodyPr>
          <a:lstStyle/>
          <a:p>
            <a:pPr indent="-468000" lvl="0" marL="468000" marR="0" rtl="0" algn="just">
              <a:lnSpc>
                <a:spcPct val="120000"/>
              </a:lnSpc>
              <a:spcBef>
                <a:spcPts val="0"/>
              </a:spcBef>
              <a:spcAft>
                <a:spcPts val="0"/>
              </a:spcAft>
              <a:buNone/>
            </a:pPr>
            <a:r>
              <a:rPr b="0" i="0" lang="en-IN" sz="2000" u="none" cap="none" strike="noStrike">
                <a:solidFill>
                  <a:schemeClr val="dk1"/>
                </a:solidFill>
                <a:latin typeface="Georgia"/>
                <a:ea typeface="Georgia"/>
                <a:cs typeface="Georgia"/>
                <a:sym typeface="Georgia"/>
              </a:rPr>
              <a:t>14.	Two trains approach one another at 30 km/hr and 27 km/hr from two spots 342 km separated. After how long will they meet?</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(a) 5 hrs</a:t>
            </a:r>
            <a:endParaRPr b="0" i="0" sz="2000" u="none" cap="none" strike="noStrike">
              <a:solidFill>
                <a:schemeClr val="dk1"/>
              </a:solidFill>
              <a:latin typeface="Georgia"/>
              <a:ea typeface="Georgia"/>
              <a:cs typeface="Georgia"/>
              <a:sym typeface="Georgia"/>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(b) 6 hrs</a:t>
            </a:r>
            <a:endParaRPr b="0" i="0" sz="2000" u="none" cap="none" strike="noStrike">
              <a:solidFill>
                <a:schemeClr val="dk1"/>
              </a:solidFill>
              <a:latin typeface="Georgia"/>
              <a:ea typeface="Georgia"/>
              <a:cs typeface="Georgia"/>
              <a:sym typeface="Georgia"/>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(c) 7 hrs</a:t>
            </a:r>
            <a:endParaRPr b="0" i="0" sz="2000" u="none" cap="none" strike="noStrike">
              <a:solidFill>
                <a:schemeClr val="dk1"/>
              </a:solidFill>
              <a:latin typeface="Georgia"/>
              <a:ea typeface="Georgia"/>
              <a:cs typeface="Georgia"/>
              <a:sym typeface="Georgia"/>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(d) 12 hrs</a:t>
            </a:r>
            <a:endParaRPr b="0" i="0" sz="2000" u="none" cap="none" strike="noStrike">
              <a:solidFill>
                <a:schemeClr val="dk1"/>
              </a:solidFill>
              <a:latin typeface="Georgia"/>
              <a:ea typeface="Georgia"/>
              <a:cs typeface="Georgia"/>
              <a:sym typeface="Georgia"/>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7"/>
          <p:cNvSpPr/>
          <p:nvPr/>
        </p:nvSpPr>
        <p:spPr>
          <a:xfrm>
            <a:off x="609600" y="914400"/>
            <a:ext cx="8077200" cy="2821285"/>
          </a:xfrm>
          <a:prstGeom prst="rect">
            <a:avLst/>
          </a:prstGeom>
          <a:noFill/>
          <a:ln>
            <a:noFill/>
          </a:ln>
        </p:spPr>
        <p:txBody>
          <a:bodyPr anchorCtr="0" anchor="t" bIns="45700" lIns="91425" spcFirstLastPara="1" rIns="91425" wrap="square" tIns="45700">
            <a:spAutoFit/>
          </a:bodyPr>
          <a:lstStyle/>
          <a:p>
            <a:pPr indent="-468000" lvl="0" marL="468000" marR="0" rtl="0" algn="just">
              <a:lnSpc>
                <a:spcPct val="120000"/>
              </a:lnSpc>
              <a:spcBef>
                <a:spcPts val="0"/>
              </a:spcBef>
              <a:spcAft>
                <a:spcPts val="0"/>
              </a:spcAft>
              <a:buNone/>
            </a:pPr>
            <a:r>
              <a:rPr b="0" i="0" lang="en-IN" sz="2000" u="none" cap="none" strike="noStrike">
                <a:solidFill>
                  <a:schemeClr val="dk1"/>
                </a:solidFill>
                <a:latin typeface="Georgia"/>
                <a:ea typeface="Georgia"/>
                <a:cs typeface="Georgia"/>
                <a:sym typeface="Georgia"/>
              </a:rPr>
              <a:t>15.	A fruit seller buys lemons at 2 for a rupee and sells then at 5 for three rupees. His gain percent is </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(a) 10%</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(b) 15%</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(c) 20%</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(d) 25%</a:t>
            </a:r>
            <a:endParaRP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8"/>
          <p:cNvSpPr/>
          <p:nvPr/>
        </p:nvSpPr>
        <p:spPr>
          <a:xfrm>
            <a:off x="609600" y="914400"/>
            <a:ext cx="8077200" cy="2451953"/>
          </a:xfrm>
          <a:prstGeom prst="rect">
            <a:avLst/>
          </a:prstGeom>
          <a:noFill/>
          <a:ln>
            <a:noFill/>
          </a:ln>
        </p:spPr>
        <p:txBody>
          <a:bodyPr anchorCtr="0" anchor="t" bIns="45700" lIns="91425" spcFirstLastPara="1" rIns="91425" wrap="square" tIns="45700">
            <a:spAutoFit/>
          </a:bodyPr>
          <a:lstStyle/>
          <a:p>
            <a:pPr indent="-468000" lvl="0" marL="468000" marR="0" rtl="0" algn="just">
              <a:lnSpc>
                <a:spcPct val="120000"/>
              </a:lnSpc>
              <a:spcBef>
                <a:spcPts val="0"/>
              </a:spcBef>
              <a:spcAft>
                <a:spcPts val="0"/>
              </a:spcAft>
              <a:buNone/>
            </a:pPr>
            <a:r>
              <a:rPr b="0" i="0" lang="en-IN" sz="2000" u="none" cap="none" strike="noStrike">
                <a:solidFill>
                  <a:schemeClr val="dk1"/>
                </a:solidFill>
                <a:latin typeface="Georgia"/>
                <a:ea typeface="Georgia"/>
                <a:cs typeface="Georgia"/>
                <a:sym typeface="Georgia"/>
              </a:rPr>
              <a:t>16.	Which of the following two ratios is greater 17:18 and 10:11?</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(a) 17/18	</a:t>
            </a:r>
            <a:endParaRPr b="0" i="0" sz="2000" u="none" cap="none" strike="noStrike">
              <a:solidFill>
                <a:schemeClr val="dk1"/>
              </a:solidFill>
              <a:latin typeface="Georgia"/>
              <a:ea typeface="Georgia"/>
              <a:cs typeface="Georgia"/>
              <a:sym typeface="Georgia"/>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(b) 44510</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(c) Both are same	</a:t>
            </a:r>
            <a:endParaRPr b="0" i="0" sz="2000" u="none" cap="none" strike="noStrike">
              <a:solidFill>
                <a:schemeClr val="dk1"/>
              </a:solidFill>
              <a:latin typeface="Georgia"/>
              <a:ea typeface="Georgia"/>
              <a:cs typeface="Georgia"/>
              <a:sym typeface="Georgia"/>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(d) Cannot be determined</a:t>
            </a:r>
            <a:endParaRP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9"/>
          <p:cNvSpPr/>
          <p:nvPr/>
        </p:nvSpPr>
        <p:spPr>
          <a:xfrm>
            <a:off x="609600" y="914400"/>
            <a:ext cx="8077200" cy="4298613"/>
          </a:xfrm>
          <a:prstGeom prst="rect">
            <a:avLst/>
          </a:prstGeom>
          <a:noFill/>
          <a:ln>
            <a:noFill/>
          </a:ln>
        </p:spPr>
        <p:txBody>
          <a:bodyPr anchorCtr="0" anchor="t" bIns="45700" lIns="91425" spcFirstLastPara="1" rIns="91425" wrap="square" tIns="45700">
            <a:spAutoFit/>
          </a:bodyPr>
          <a:lstStyle/>
          <a:p>
            <a:pPr indent="-468000" lvl="0" marL="468000" marR="0" rtl="0" algn="just">
              <a:lnSpc>
                <a:spcPct val="120000"/>
              </a:lnSpc>
              <a:spcBef>
                <a:spcPts val="0"/>
              </a:spcBef>
              <a:spcAft>
                <a:spcPts val="0"/>
              </a:spcAft>
              <a:buNone/>
            </a:pPr>
            <a:r>
              <a:rPr b="0" i="0" lang="en-IN" sz="2000" u="none" cap="none" strike="noStrike">
                <a:solidFill>
                  <a:schemeClr val="dk1"/>
                </a:solidFill>
                <a:latin typeface="Georgia"/>
                <a:ea typeface="Georgia"/>
                <a:cs typeface="Georgia"/>
                <a:sym typeface="Georgia"/>
              </a:rPr>
              <a:t>17.	A pharmaceutical company made 3000 strips of tablets at a cost of Rs.4800. The company gave away 1000 strips of tablets to doctors as free samples. A discount of 25% was allowed on the printed price. Find the ratio of profit if the price is raised from Rs.3.25 to Rs.4.25 per strip and if at the latter price, samples to doctors were done away with. (New profit/old profit)</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(a) 63.5</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(b) 55.5</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(c) 75	</a:t>
            </a:r>
            <a:endParaRPr b="0" i="0" sz="2000" u="none" cap="none" strike="noStrike">
              <a:solidFill>
                <a:schemeClr val="dk1"/>
              </a:solidFill>
              <a:latin typeface="Georgia"/>
              <a:ea typeface="Georgia"/>
              <a:cs typeface="Georgia"/>
              <a:sym typeface="Georgia"/>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(d) 99.25</a:t>
            </a:r>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type="title"/>
          </p:nvPr>
        </p:nvSpPr>
        <p:spPr>
          <a:xfrm>
            <a:off x="1709318" y="3145115"/>
            <a:ext cx="6258764" cy="567771"/>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3500"/>
              <a:t>QUANTITATIVE ABILITY</a:t>
            </a:r>
            <a:endParaRPr sz="3500"/>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p:nvPr/>
        </p:nvSpPr>
        <p:spPr>
          <a:xfrm>
            <a:off x="609600" y="914400"/>
            <a:ext cx="8077200" cy="2821285"/>
          </a:xfrm>
          <a:prstGeom prst="rect">
            <a:avLst/>
          </a:prstGeom>
          <a:noFill/>
          <a:ln>
            <a:noFill/>
          </a:ln>
        </p:spPr>
        <p:txBody>
          <a:bodyPr anchorCtr="0" anchor="t" bIns="45700" lIns="91425" spcFirstLastPara="1" rIns="91425" wrap="square" tIns="45700">
            <a:spAutoFit/>
          </a:bodyPr>
          <a:lstStyle/>
          <a:p>
            <a:pPr indent="-468000" lvl="0" marL="468000" marR="0" rtl="0" algn="just">
              <a:lnSpc>
                <a:spcPct val="120000"/>
              </a:lnSpc>
              <a:spcBef>
                <a:spcPts val="0"/>
              </a:spcBef>
              <a:spcAft>
                <a:spcPts val="0"/>
              </a:spcAft>
              <a:buNone/>
            </a:pPr>
            <a:r>
              <a:rPr b="0" i="0" lang="en-IN" sz="2000" u="none" cap="none" strike="noStrike">
                <a:solidFill>
                  <a:schemeClr val="dk1"/>
                </a:solidFill>
                <a:latin typeface="Georgia"/>
                <a:ea typeface="Georgia"/>
                <a:cs typeface="Georgia"/>
                <a:sym typeface="Georgia"/>
              </a:rPr>
              <a:t>18.	If f(x) = log x</a:t>
            </a:r>
            <a:r>
              <a:rPr b="0" baseline="30000" i="0" lang="en-IN" sz="2000" u="none" cap="none" strike="noStrike">
                <a:solidFill>
                  <a:schemeClr val="dk1"/>
                </a:solidFill>
                <a:latin typeface="Georgia"/>
                <a:ea typeface="Georgia"/>
                <a:cs typeface="Georgia"/>
                <a:sym typeface="Georgia"/>
              </a:rPr>
              <a:t>2</a:t>
            </a:r>
            <a:r>
              <a:rPr b="0" i="0" lang="en-IN" sz="2000" u="none" cap="none" strike="noStrike">
                <a:solidFill>
                  <a:schemeClr val="dk1"/>
                </a:solidFill>
                <a:latin typeface="Georgia"/>
                <a:ea typeface="Georgia"/>
                <a:cs typeface="Georgia"/>
                <a:sym typeface="Georgia"/>
              </a:rPr>
              <a:t> and g(x) = 2 log x, then f(x) and g(x) are identical for</a:t>
            </a:r>
            <a:endParaRPr b="0" i="0" sz="2000" u="none" cap="none" strike="noStrike">
              <a:solidFill>
                <a:schemeClr val="dk1"/>
              </a:solidFill>
              <a:latin typeface="Georgia"/>
              <a:ea typeface="Georgia"/>
              <a:cs typeface="Georgia"/>
              <a:sym typeface="Georgia"/>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(a) 0 &lt; x &lt; ∞	</a:t>
            </a:r>
            <a:endParaRPr b="0" i="0" sz="2000" u="none" cap="none" strike="noStrike">
              <a:solidFill>
                <a:schemeClr val="dk1"/>
              </a:solidFill>
              <a:latin typeface="Georgia"/>
              <a:ea typeface="Georgia"/>
              <a:cs typeface="Georgia"/>
              <a:sym typeface="Georgia"/>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(b) 0 ≤ x &lt; ∞</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(c) – ∞ &lt; x ≤ 0</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(d) – ∞ &lt; x &lt; + ∞</a:t>
            </a:r>
            <a:endParaRPr b="0" i="0" sz="2000" u="none" cap="none" strike="noStrike">
              <a:solidFill>
                <a:schemeClr val="dk1"/>
              </a:solidFill>
              <a:latin typeface="Georgia"/>
              <a:ea typeface="Georgia"/>
              <a:cs typeface="Georgia"/>
              <a:sym typeface="Georgia"/>
            </a:endParaRP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p:nvPr/>
        </p:nvSpPr>
        <p:spPr>
          <a:xfrm>
            <a:off x="609600" y="914400"/>
            <a:ext cx="8077200" cy="2821285"/>
          </a:xfrm>
          <a:prstGeom prst="rect">
            <a:avLst/>
          </a:prstGeom>
          <a:noFill/>
          <a:ln>
            <a:noFill/>
          </a:ln>
        </p:spPr>
        <p:txBody>
          <a:bodyPr anchorCtr="0" anchor="t" bIns="45700" lIns="91425" spcFirstLastPara="1" rIns="91425" wrap="square" tIns="45700">
            <a:spAutoFit/>
          </a:bodyPr>
          <a:lstStyle/>
          <a:p>
            <a:pPr indent="-468000" lvl="0" marL="468000" marR="0" rtl="0" algn="just">
              <a:lnSpc>
                <a:spcPct val="120000"/>
              </a:lnSpc>
              <a:spcBef>
                <a:spcPts val="0"/>
              </a:spcBef>
              <a:spcAft>
                <a:spcPts val="0"/>
              </a:spcAft>
              <a:buNone/>
            </a:pPr>
            <a:r>
              <a:rPr b="0" i="0" lang="en-IN" sz="2000" u="none" cap="none" strike="noStrike">
                <a:solidFill>
                  <a:schemeClr val="dk1"/>
                </a:solidFill>
                <a:latin typeface="Georgia"/>
                <a:ea typeface="Georgia"/>
                <a:cs typeface="Georgia"/>
                <a:sym typeface="Georgia"/>
              </a:rPr>
              <a:t>19.	If one root of the equation (l – m) x</a:t>
            </a:r>
            <a:r>
              <a:rPr b="0" baseline="30000" i="0" lang="en-IN" sz="2000" u="none" cap="none" strike="noStrike">
                <a:solidFill>
                  <a:schemeClr val="dk1"/>
                </a:solidFill>
                <a:latin typeface="Georgia"/>
                <a:ea typeface="Georgia"/>
                <a:cs typeface="Georgia"/>
                <a:sym typeface="Georgia"/>
              </a:rPr>
              <a:t>2</a:t>
            </a:r>
            <a:r>
              <a:rPr b="0" i="0" lang="en-IN" sz="2000" u="none" cap="none" strike="noStrike">
                <a:solidFill>
                  <a:schemeClr val="dk1"/>
                </a:solidFill>
                <a:latin typeface="Georgia"/>
                <a:ea typeface="Georgia"/>
                <a:cs typeface="Georgia"/>
                <a:sym typeface="Georgia"/>
              </a:rPr>
              <a:t> + lx + 1 = 0 is double of the other and is real, find the greatest value of m.</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(a) 8/7</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(b) 9/8</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(c) 7/5</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(d) 8/6</a:t>
            </a:r>
            <a:endParaRPr b="0" i="0" sz="2000" u="none" cap="none" strike="noStrike">
              <a:solidFill>
                <a:schemeClr val="dk1"/>
              </a:solidFill>
              <a:latin typeface="Georgia"/>
              <a:ea typeface="Georgia"/>
              <a:cs typeface="Georgia"/>
              <a:sym typeface="Georgia"/>
            </a:endParaRP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p:nvPr/>
        </p:nvSpPr>
        <p:spPr>
          <a:xfrm>
            <a:off x="609600" y="914400"/>
            <a:ext cx="8077200" cy="2821285"/>
          </a:xfrm>
          <a:prstGeom prst="rect">
            <a:avLst/>
          </a:prstGeom>
          <a:noFill/>
          <a:ln>
            <a:noFill/>
          </a:ln>
        </p:spPr>
        <p:txBody>
          <a:bodyPr anchorCtr="0" anchor="t" bIns="45700" lIns="91425" spcFirstLastPara="1" rIns="91425" wrap="square" tIns="45700">
            <a:spAutoFit/>
          </a:bodyPr>
          <a:lstStyle/>
          <a:p>
            <a:pPr indent="-468000" lvl="0" marL="468000" marR="0" rtl="0" algn="just">
              <a:lnSpc>
                <a:spcPct val="120000"/>
              </a:lnSpc>
              <a:spcBef>
                <a:spcPts val="0"/>
              </a:spcBef>
              <a:spcAft>
                <a:spcPts val="0"/>
              </a:spcAft>
              <a:buNone/>
            </a:pPr>
            <a:r>
              <a:rPr b="0" i="0" lang="en-IN" sz="2000" u="none" cap="none" strike="noStrike">
                <a:solidFill>
                  <a:schemeClr val="dk1"/>
                </a:solidFill>
                <a:latin typeface="Georgia"/>
                <a:ea typeface="Georgia"/>
                <a:cs typeface="Georgia"/>
                <a:sym typeface="Georgia"/>
              </a:rPr>
              <a:t>20.	In a mixture 60 litres, the ratio of milk and water 2:1. If this ratio is to be 1:2, then the quantity of water to be further added is:</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(a) 20 litres	</a:t>
            </a:r>
            <a:endParaRPr b="0" i="0" sz="2000" u="none" cap="none" strike="noStrike">
              <a:solidFill>
                <a:schemeClr val="dk1"/>
              </a:solidFill>
              <a:latin typeface="Georgia"/>
              <a:ea typeface="Georgia"/>
              <a:cs typeface="Georgia"/>
              <a:sym typeface="Georgia"/>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(b) 30 litres	</a:t>
            </a:r>
            <a:endParaRPr b="0" i="0" sz="2000" u="none" cap="none" strike="noStrike">
              <a:solidFill>
                <a:schemeClr val="dk1"/>
              </a:solidFill>
              <a:latin typeface="Georgia"/>
              <a:ea typeface="Georgia"/>
              <a:cs typeface="Georgia"/>
              <a:sym typeface="Georgia"/>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(c) 40 litres</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(d) 60 litres</a:t>
            </a:r>
            <a:endParaRP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p:nvPr/>
        </p:nvSpPr>
        <p:spPr>
          <a:xfrm>
            <a:off x="609600" y="914400"/>
            <a:ext cx="8077200" cy="2451953"/>
          </a:xfrm>
          <a:prstGeom prst="rect">
            <a:avLst/>
          </a:prstGeom>
          <a:noFill/>
          <a:ln>
            <a:noFill/>
          </a:ln>
        </p:spPr>
        <p:txBody>
          <a:bodyPr anchorCtr="0" anchor="t" bIns="45700" lIns="91425" spcFirstLastPara="1" rIns="91425" wrap="square" tIns="45700">
            <a:spAutoFit/>
          </a:bodyPr>
          <a:lstStyle/>
          <a:p>
            <a:pPr indent="-468000" lvl="0" marL="468000" marR="0" rtl="0" algn="just">
              <a:lnSpc>
                <a:spcPct val="120000"/>
              </a:lnSpc>
              <a:spcBef>
                <a:spcPts val="0"/>
              </a:spcBef>
              <a:spcAft>
                <a:spcPts val="0"/>
              </a:spcAft>
              <a:buNone/>
            </a:pPr>
            <a:r>
              <a:rPr b="0" i="0" lang="en-IN" sz="2000" u="none" cap="none" strike="noStrike">
                <a:solidFill>
                  <a:schemeClr val="dk1"/>
                </a:solidFill>
                <a:latin typeface="Georgia"/>
                <a:ea typeface="Georgia"/>
                <a:cs typeface="Georgia"/>
                <a:sym typeface="Georgia"/>
              </a:rPr>
              <a:t>21.	The inverse of –i in the multiplicative group, (1, –1, i, –i) is</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(a) 1</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(b) –1</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(c) i</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(d) –i</a:t>
            </a:r>
            <a:endParaRPr/>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p:nvPr/>
        </p:nvSpPr>
        <p:spPr>
          <a:xfrm>
            <a:off x="609600" y="914400"/>
            <a:ext cx="8077200" cy="3559949"/>
          </a:xfrm>
          <a:prstGeom prst="rect">
            <a:avLst/>
          </a:prstGeom>
          <a:noFill/>
          <a:ln>
            <a:noFill/>
          </a:ln>
        </p:spPr>
        <p:txBody>
          <a:bodyPr anchorCtr="0" anchor="t" bIns="45700" lIns="91425" spcFirstLastPara="1" rIns="91425" wrap="square" tIns="45700">
            <a:spAutoFit/>
          </a:bodyPr>
          <a:lstStyle/>
          <a:p>
            <a:pPr indent="-468000" lvl="0" marL="468000" marR="0" rtl="0" algn="just">
              <a:lnSpc>
                <a:spcPct val="120000"/>
              </a:lnSpc>
              <a:spcBef>
                <a:spcPts val="0"/>
              </a:spcBef>
              <a:spcAft>
                <a:spcPts val="0"/>
              </a:spcAft>
              <a:buNone/>
            </a:pPr>
            <a:r>
              <a:rPr b="0" i="0" lang="en-IN" sz="2000" u="none" cap="none" strike="noStrike">
                <a:solidFill>
                  <a:schemeClr val="dk1"/>
                </a:solidFill>
                <a:latin typeface="Georgia"/>
                <a:ea typeface="Georgia"/>
                <a:cs typeface="Georgia"/>
                <a:sym typeface="Georgia"/>
              </a:rPr>
              <a:t>22.	A train can travel 50% faster than a car. Both start from point A at the same time and reach point B 75 kms away from A at the same time. On the way, however, the train lost about 12.5 minutes while stopping at the stations. The speed of the car is:</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(a) 100 kmph</a:t>
            </a:r>
            <a:endParaRPr b="0" i="0" sz="2000" u="none" cap="none" strike="noStrike">
              <a:solidFill>
                <a:schemeClr val="dk1"/>
              </a:solidFill>
              <a:latin typeface="Georgia"/>
              <a:ea typeface="Georgia"/>
              <a:cs typeface="Georgia"/>
              <a:sym typeface="Georgia"/>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(b) 110 kmph</a:t>
            </a:r>
            <a:endParaRPr b="0" i="0" sz="2000" u="none" cap="none" strike="noStrike">
              <a:solidFill>
                <a:schemeClr val="dk1"/>
              </a:solidFill>
              <a:latin typeface="Georgia"/>
              <a:ea typeface="Georgia"/>
              <a:cs typeface="Georgia"/>
              <a:sym typeface="Georgia"/>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(c) 120 kmph</a:t>
            </a:r>
            <a:endParaRPr b="0" i="0" sz="2000" u="none" cap="none" strike="noStrike">
              <a:solidFill>
                <a:schemeClr val="dk1"/>
              </a:solidFill>
              <a:latin typeface="Georgia"/>
              <a:ea typeface="Georgia"/>
              <a:cs typeface="Georgia"/>
              <a:sym typeface="Georgia"/>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(d) 130 kmph</a:t>
            </a:r>
            <a:endParaRPr b="0" i="0" sz="2000" u="none" cap="none" strike="noStrike">
              <a:solidFill>
                <a:schemeClr val="dk1"/>
              </a:solidFill>
              <a:latin typeface="Georgia"/>
              <a:ea typeface="Georgia"/>
              <a:cs typeface="Georgia"/>
              <a:sym typeface="Georgia"/>
            </a:endParaRPr>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p:nvPr/>
        </p:nvSpPr>
        <p:spPr>
          <a:xfrm>
            <a:off x="609600" y="914400"/>
            <a:ext cx="8077200" cy="3190617"/>
          </a:xfrm>
          <a:prstGeom prst="rect">
            <a:avLst/>
          </a:prstGeom>
          <a:noFill/>
          <a:ln>
            <a:noFill/>
          </a:ln>
        </p:spPr>
        <p:txBody>
          <a:bodyPr anchorCtr="0" anchor="t" bIns="45700" lIns="91425" spcFirstLastPara="1" rIns="91425" wrap="square" tIns="45700">
            <a:spAutoFit/>
          </a:bodyPr>
          <a:lstStyle/>
          <a:p>
            <a:pPr indent="-468000" lvl="0" marL="468000" marR="0" rtl="0" algn="just">
              <a:lnSpc>
                <a:spcPct val="120000"/>
              </a:lnSpc>
              <a:spcBef>
                <a:spcPts val="0"/>
              </a:spcBef>
              <a:spcAft>
                <a:spcPts val="0"/>
              </a:spcAft>
              <a:buNone/>
            </a:pPr>
            <a:r>
              <a:rPr b="0" i="0" lang="en-IN" sz="2000" u="none" cap="none" strike="noStrike">
                <a:solidFill>
                  <a:schemeClr val="dk1"/>
                </a:solidFill>
                <a:latin typeface="Georgia"/>
                <a:ea typeface="Georgia"/>
                <a:cs typeface="Georgia"/>
                <a:sym typeface="Georgia"/>
              </a:rPr>
              <a:t>23.	A mother told her daughter, “I was as old as you are at the present at the time of your birth.” What was daughter’s age eight years ago, if the mother’s age is 42 years now?</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(a) 10 years	</a:t>
            </a:r>
            <a:endParaRPr b="0" i="0" sz="2000" u="none" cap="none" strike="noStrike">
              <a:solidFill>
                <a:schemeClr val="dk1"/>
              </a:solidFill>
              <a:latin typeface="Georgia"/>
              <a:ea typeface="Georgia"/>
              <a:cs typeface="Georgia"/>
              <a:sym typeface="Georgia"/>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(b) 11 years</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(c) 12 years</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(d) 13 years</a:t>
            </a:r>
            <a:endParaRP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p:nvPr/>
        </p:nvSpPr>
        <p:spPr>
          <a:xfrm>
            <a:off x="609600" y="914400"/>
            <a:ext cx="8077200" cy="3559949"/>
          </a:xfrm>
          <a:prstGeom prst="rect">
            <a:avLst/>
          </a:prstGeom>
          <a:noFill/>
          <a:ln>
            <a:noFill/>
          </a:ln>
        </p:spPr>
        <p:txBody>
          <a:bodyPr anchorCtr="0" anchor="t" bIns="45700" lIns="91425" spcFirstLastPara="1" rIns="91425" wrap="square" tIns="45700">
            <a:spAutoFit/>
          </a:bodyPr>
          <a:lstStyle/>
          <a:p>
            <a:pPr indent="-468000" lvl="0" marL="468000" marR="0" rtl="0" algn="just">
              <a:lnSpc>
                <a:spcPct val="120000"/>
              </a:lnSpc>
              <a:spcBef>
                <a:spcPts val="0"/>
              </a:spcBef>
              <a:spcAft>
                <a:spcPts val="0"/>
              </a:spcAft>
              <a:buNone/>
            </a:pPr>
            <a:r>
              <a:rPr b="0" i="0" lang="en-IN" sz="2000" u="none" cap="none" strike="noStrike">
                <a:solidFill>
                  <a:schemeClr val="dk1"/>
                </a:solidFill>
                <a:latin typeface="Georgia"/>
                <a:ea typeface="Georgia"/>
                <a:cs typeface="Georgia"/>
                <a:sym typeface="Georgia"/>
              </a:rPr>
              <a:t>24.	Arjit Sharama generally wears his father’s coat. Unfortunately, his cousin Shaurya poked him one day that he was wearing a coat of length more than his height by 15%. If the length of Arjit’s father’s coat is 120 cm then find the actual length of his coat.</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(a) 102.72</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(b) 105</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(c) 108</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(d) 104.34</a:t>
            </a:r>
            <a:endParaRP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p:nvPr/>
        </p:nvSpPr>
        <p:spPr>
          <a:xfrm>
            <a:off x="609600" y="914400"/>
            <a:ext cx="8077200" cy="3190617"/>
          </a:xfrm>
          <a:prstGeom prst="rect">
            <a:avLst/>
          </a:prstGeom>
          <a:noFill/>
          <a:ln>
            <a:noFill/>
          </a:ln>
        </p:spPr>
        <p:txBody>
          <a:bodyPr anchorCtr="0" anchor="t" bIns="45700" lIns="91425" spcFirstLastPara="1" rIns="91425" wrap="square" tIns="45700">
            <a:spAutoFit/>
          </a:bodyPr>
          <a:lstStyle/>
          <a:p>
            <a:pPr indent="-468000" lvl="0" marL="468000" marR="0" rtl="0" algn="just">
              <a:lnSpc>
                <a:spcPct val="120000"/>
              </a:lnSpc>
              <a:spcBef>
                <a:spcPts val="0"/>
              </a:spcBef>
              <a:spcAft>
                <a:spcPts val="0"/>
              </a:spcAft>
              <a:buNone/>
            </a:pPr>
            <a:r>
              <a:rPr b="0" i="0" lang="en-IN" sz="2000" u="none" cap="none" strike="noStrike">
                <a:solidFill>
                  <a:schemeClr val="dk1"/>
                </a:solidFill>
                <a:latin typeface="Georgia"/>
                <a:ea typeface="Georgia"/>
                <a:cs typeface="Georgia"/>
                <a:sym typeface="Georgia"/>
              </a:rPr>
              <a:t>25.	The mean temperature of Monday to Wednesday was 37ºC and of Tuesday to Thursday was 34ºC. If the temperature on Thursday was 4/5 that of Monday, the temperature on Thursday was</a:t>
            </a:r>
            <a:endParaRPr b="0" i="0" sz="2000" u="none" cap="none" strike="noStrike">
              <a:solidFill>
                <a:schemeClr val="dk1"/>
              </a:solidFill>
              <a:latin typeface="Georgia"/>
              <a:ea typeface="Georgia"/>
              <a:cs typeface="Georgia"/>
              <a:sym typeface="Georgia"/>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(a) 36ºC</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(b) 38ºC</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(c) 39ºC</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(d) 40ºC</a:t>
            </a:r>
            <a:endParaRPr b="0" i="0" sz="2000" u="none" cap="none" strike="noStrike">
              <a:solidFill>
                <a:schemeClr val="dk1"/>
              </a:solidFill>
              <a:latin typeface="Georgia"/>
              <a:ea typeface="Georgia"/>
              <a:cs typeface="Georgia"/>
              <a:sym typeface="Georgia"/>
            </a:endParaRP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p:nvPr/>
        </p:nvSpPr>
        <p:spPr>
          <a:xfrm>
            <a:off x="609600" y="914400"/>
            <a:ext cx="8077200" cy="2821285"/>
          </a:xfrm>
          <a:prstGeom prst="rect">
            <a:avLst/>
          </a:prstGeom>
          <a:noFill/>
          <a:ln>
            <a:noFill/>
          </a:ln>
        </p:spPr>
        <p:txBody>
          <a:bodyPr anchorCtr="0" anchor="t" bIns="45700" lIns="91425" spcFirstLastPara="1" rIns="91425" wrap="square" tIns="45700">
            <a:spAutoFit/>
          </a:bodyPr>
          <a:lstStyle/>
          <a:p>
            <a:pPr indent="-468000" lvl="0" marL="468000" marR="0" rtl="0" algn="just">
              <a:lnSpc>
                <a:spcPct val="120000"/>
              </a:lnSpc>
              <a:spcBef>
                <a:spcPts val="0"/>
              </a:spcBef>
              <a:spcAft>
                <a:spcPts val="0"/>
              </a:spcAft>
              <a:buNone/>
            </a:pPr>
            <a:r>
              <a:rPr b="0" i="0" lang="en-IN" sz="2000" u="none" cap="none" strike="noStrike">
                <a:solidFill>
                  <a:schemeClr val="dk1"/>
                </a:solidFill>
                <a:latin typeface="Georgia"/>
                <a:ea typeface="Georgia"/>
                <a:cs typeface="Georgia"/>
                <a:sym typeface="Georgia"/>
              </a:rPr>
              <a:t>26.	If your daily newspaper costs 55 p during the week and Rs.1.10 on Saturday and Sunday, how much is your weekly paper bill?</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(a) Rs.4.80</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(b) Rs.4.85</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(c) Rs.4.90</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(d) Rs.4.95</a:t>
            </a:r>
            <a:endParaRPr b="0" i="0" sz="2000" u="none" cap="none" strike="noStrike">
              <a:solidFill>
                <a:schemeClr val="dk1"/>
              </a:solidFill>
              <a:latin typeface="Georgia"/>
              <a:ea typeface="Georgia"/>
              <a:cs typeface="Georgia"/>
              <a:sym typeface="Georgia"/>
            </a:endParaRPr>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p:nvPr/>
        </p:nvSpPr>
        <p:spPr>
          <a:xfrm>
            <a:off x="609600" y="914400"/>
            <a:ext cx="8077200" cy="2821285"/>
          </a:xfrm>
          <a:prstGeom prst="rect">
            <a:avLst/>
          </a:prstGeom>
          <a:noFill/>
          <a:ln>
            <a:noFill/>
          </a:ln>
        </p:spPr>
        <p:txBody>
          <a:bodyPr anchorCtr="0" anchor="t" bIns="45700" lIns="91425" spcFirstLastPara="1" rIns="91425" wrap="square" tIns="45700">
            <a:spAutoFit/>
          </a:bodyPr>
          <a:lstStyle/>
          <a:p>
            <a:pPr indent="-468000" lvl="0" marL="468000" marR="0" rtl="0" algn="just">
              <a:lnSpc>
                <a:spcPct val="120000"/>
              </a:lnSpc>
              <a:spcBef>
                <a:spcPts val="0"/>
              </a:spcBef>
              <a:spcAft>
                <a:spcPts val="0"/>
              </a:spcAft>
              <a:buNone/>
            </a:pPr>
            <a:r>
              <a:rPr b="0" i="0" lang="en-IN" sz="2000" u="none" cap="none" strike="noStrike">
                <a:solidFill>
                  <a:schemeClr val="dk1"/>
                </a:solidFill>
                <a:latin typeface="Georgia"/>
                <a:ea typeface="Georgia"/>
                <a:cs typeface="Georgia"/>
                <a:sym typeface="Georgia"/>
              </a:rPr>
              <a:t>27.	For the arrangements of the letters of the word PATNA, how many words would start with the letter P?</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(a) 24</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(b) 12</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(c) 60</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(d) 120</a:t>
            </a:r>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p:nvPr/>
        </p:nvSpPr>
        <p:spPr>
          <a:xfrm>
            <a:off x="609600" y="914400"/>
            <a:ext cx="8077200" cy="2821285"/>
          </a:xfrm>
          <a:prstGeom prst="rect">
            <a:avLst/>
          </a:prstGeom>
          <a:noFill/>
          <a:ln>
            <a:noFill/>
          </a:ln>
        </p:spPr>
        <p:txBody>
          <a:bodyPr anchorCtr="0" anchor="t" bIns="45700" lIns="91425" spcFirstLastPara="1" rIns="91425" wrap="square" tIns="45700">
            <a:spAutoFit/>
          </a:bodyPr>
          <a:lstStyle/>
          <a:p>
            <a:pPr indent="-468000" lvl="0" marL="468000" marR="0" rtl="0" algn="just">
              <a:lnSpc>
                <a:spcPct val="120000"/>
              </a:lnSpc>
              <a:spcBef>
                <a:spcPts val="0"/>
              </a:spcBef>
              <a:spcAft>
                <a:spcPts val="0"/>
              </a:spcAft>
              <a:buNone/>
            </a:pPr>
            <a:r>
              <a:rPr b="0" i="0" lang="en-IN" sz="2000" u="none" cap="none" strike="noStrike">
                <a:solidFill>
                  <a:schemeClr val="dk1"/>
                </a:solidFill>
                <a:latin typeface="Georgia"/>
                <a:ea typeface="Georgia"/>
                <a:cs typeface="Georgia"/>
                <a:sym typeface="Georgia"/>
              </a:rPr>
              <a:t>1.	If Andrew was 17 years old 5 years back then what will be his age 7 years from now?</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(a) 25</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(b) 27</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(c) 29</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(d) 31</a:t>
            </a:r>
            <a:endParaRP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p:nvPr/>
        </p:nvSpPr>
        <p:spPr>
          <a:xfrm>
            <a:off x="609600" y="914400"/>
            <a:ext cx="8077200" cy="3559949"/>
          </a:xfrm>
          <a:prstGeom prst="rect">
            <a:avLst/>
          </a:prstGeom>
          <a:noFill/>
          <a:ln>
            <a:noFill/>
          </a:ln>
        </p:spPr>
        <p:txBody>
          <a:bodyPr anchorCtr="0" anchor="t" bIns="45700" lIns="91425" spcFirstLastPara="1" rIns="91425" wrap="square" tIns="45700">
            <a:spAutoFit/>
          </a:bodyPr>
          <a:lstStyle/>
          <a:p>
            <a:pPr indent="-468000" lvl="0" marL="468000" marR="0" rtl="0" algn="just">
              <a:lnSpc>
                <a:spcPct val="120000"/>
              </a:lnSpc>
              <a:spcBef>
                <a:spcPts val="0"/>
              </a:spcBef>
              <a:spcAft>
                <a:spcPts val="0"/>
              </a:spcAft>
              <a:buNone/>
            </a:pPr>
            <a:r>
              <a:rPr b="0" i="0" lang="en-IN" sz="2000" u="none" cap="none" strike="noStrike">
                <a:solidFill>
                  <a:schemeClr val="dk1"/>
                </a:solidFill>
                <a:latin typeface="Georgia"/>
                <a:ea typeface="Georgia"/>
                <a:cs typeface="Georgia"/>
                <a:sym typeface="Georgia"/>
              </a:rPr>
              <a:t>28.	Among the students in a class, who have passed the examination, Howard ranks 15th from the top and 26th from the bottom. If 10 students failed the examination, then what is the total number of students who appeared in the examination?</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(a) 26</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(b) 18</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(c) 39</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(d) 50</a:t>
            </a:r>
            <a:endParaRPr/>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p:nvPr/>
        </p:nvSpPr>
        <p:spPr>
          <a:xfrm>
            <a:off x="609600" y="914400"/>
            <a:ext cx="8077200" cy="2418996"/>
          </a:xfrm>
          <a:prstGeom prst="rect">
            <a:avLst/>
          </a:prstGeom>
          <a:noFill/>
          <a:ln>
            <a:noFill/>
          </a:ln>
        </p:spPr>
        <p:txBody>
          <a:bodyPr anchorCtr="0" anchor="t" bIns="45700" lIns="91425" spcFirstLastPara="1" rIns="91425" wrap="square" tIns="45700">
            <a:spAutoFit/>
          </a:bodyPr>
          <a:lstStyle/>
          <a:p>
            <a:pPr indent="-468000" lvl="0" marL="468000" marR="0" rtl="0" algn="just">
              <a:lnSpc>
                <a:spcPct val="120000"/>
              </a:lnSpc>
              <a:spcBef>
                <a:spcPts val="0"/>
              </a:spcBef>
              <a:spcAft>
                <a:spcPts val="0"/>
              </a:spcAft>
              <a:buNone/>
            </a:pPr>
            <a:r>
              <a:rPr b="0" i="0" lang="en-IN" sz="2000" u="none" cap="none" strike="noStrike">
                <a:solidFill>
                  <a:schemeClr val="dk1"/>
                </a:solidFill>
                <a:latin typeface="Georgia"/>
                <a:ea typeface="Georgia"/>
                <a:cs typeface="Georgia"/>
                <a:sym typeface="Georgia"/>
              </a:rPr>
              <a:t>29.	If A = x% of y and B = y% of x, then which of the following is true?</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(a) A is smaller than B.</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(b) A is greater than B</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(c) Relationship between A and B cannot be determined.</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(d) None of these</a:t>
            </a:r>
            <a:endParaRPr/>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p:nvPr/>
        </p:nvSpPr>
        <p:spPr>
          <a:xfrm>
            <a:off x="609600" y="914400"/>
            <a:ext cx="8077200" cy="3929281"/>
          </a:xfrm>
          <a:prstGeom prst="rect">
            <a:avLst/>
          </a:prstGeom>
          <a:noFill/>
          <a:ln>
            <a:noFill/>
          </a:ln>
        </p:spPr>
        <p:txBody>
          <a:bodyPr anchorCtr="0" anchor="t" bIns="45700" lIns="91425" spcFirstLastPara="1" rIns="91425" wrap="square" tIns="45700">
            <a:spAutoFit/>
          </a:bodyPr>
          <a:lstStyle/>
          <a:p>
            <a:pPr indent="-468000" lvl="0" marL="468000" marR="0" rtl="0" algn="just">
              <a:lnSpc>
                <a:spcPct val="120000"/>
              </a:lnSpc>
              <a:spcBef>
                <a:spcPts val="0"/>
              </a:spcBef>
              <a:spcAft>
                <a:spcPts val="0"/>
              </a:spcAft>
              <a:buNone/>
            </a:pPr>
            <a:r>
              <a:rPr b="0" i="0" lang="en-IN" sz="2000" u="none" cap="none" strike="noStrike">
                <a:solidFill>
                  <a:schemeClr val="dk1"/>
                </a:solidFill>
                <a:latin typeface="Georgia"/>
                <a:ea typeface="Georgia"/>
                <a:cs typeface="Georgia"/>
                <a:sym typeface="Georgia"/>
              </a:rPr>
              <a:t>30.	A, B, C, D, E and F are six cities which are collinear in the same order. The distance between any two adjacent cities is equal. A bus starts at A for city F. It takes 25 minutes for the bus to travel from one city to another and stops for 5 minutes at each place. If the bus reaches E at 8:55, then at what time did it reach station B?</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(a) 7:25</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(b) 7:30</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(c) 7:35</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(d) 7:40</a:t>
            </a:r>
            <a:endParaRPr/>
          </a:p>
        </p:txBody>
      </p:sp>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3733800" y="3243402"/>
            <a:ext cx="2376350" cy="498347"/>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None/>
            </a:pPr>
            <a:r>
              <a:rPr b="1" lang="en-IN" sz="2400"/>
              <a:t>Thank You …</a:t>
            </a:r>
            <a:endParaRPr b="1" sz="2400"/>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4"/>
          <p:cNvSpPr/>
          <p:nvPr/>
        </p:nvSpPr>
        <p:spPr>
          <a:xfrm>
            <a:off x="609600" y="914400"/>
            <a:ext cx="8077200" cy="3688189"/>
          </a:xfrm>
          <a:prstGeom prst="rect">
            <a:avLst/>
          </a:prstGeom>
          <a:noFill/>
          <a:ln>
            <a:noFill/>
          </a:ln>
        </p:spPr>
        <p:txBody>
          <a:bodyPr anchorCtr="0" anchor="t" bIns="45700" lIns="91425" spcFirstLastPara="1" rIns="91425" wrap="square" tIns="45700">
            <a:spAutoFit/>
          </a:bodyPr>
          <a:lstStyle/>
          <a:p>
            <a:pPr indent="-468000" lvl="0" marL="468000" marR="0" rtl="0" algn="just">
              <a:lnSpc>
                <a:spcPct val="120000"/>
              </a:lnSpc>
              <a:spcBef>
                <a:spcPts val="0"/>
              </a:spcBef>
              <a:spcAft>
                <a:spcPts val="0"/>
              </a:spcAft>
              <a:buNone/>
            </a:pPr>
            <a:r>
              <a:rPr b="0" i="0" lang="en-IN" sz="2000" u="none" cap="none" strike="noStrike">
                <a:solidFill>
                  <a:schemeClr val="dk1"/>
                </a:solidFill>
                <a:latin typeface="Georgia"/>
                <a:ea typeface="Georgia"/>
                <a:cs typeface="Georgia"/>
                <a:sym typeface="Georgia"/>
              </a:rPr>
              <a:t>2.	A man purchased a carriage and horse in Rs.1500. By selling the horse at 10% loss and carriage at 20% profit he earned a profit of 8% on the whole transaction.</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What is the price of carriage (in Rs.)?</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(a) 600</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(b) 900</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(c) 1000</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(d) None of these</a:t>
            </a:r>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5"/>
          <p:cNvSpPr/>
          <p:nvPr/>
        </p:nvSpPr>
        <p:spPr>
          <a:xfrm>
            <a:off x="609600" y="914400"/>
            <a:ext cx="8077200" cy="3559949"/>
          </a:xfrm>
          <a:prstGeom prst="rect">
            <a:avLst/>
          </a:prstGeom>
          <a:noFill/>
          <a:ln>
            <a:noFill/>
          </a:ln>
        </p:spPr>
        <p:txBody>
          <a:bodyPr anchorCtr="0" anchor="t" bIns="45700" lIns="91425" spcFirstLastPara="1" rIns="91425" wrap="square" tIns="45700">
            <a:spAutoFit/>
          </a:bodyPr>
          <a:lstStyle/>
          <a:p>
            <a:pPr indent="-468000" lvl="0" marL="468000" marR="0" rtl="0" algn="just">
              <a:lnSpc>
                <a:spcPct val="120000"/>
              </a:lnSpc>
              <a:spcBef>
                <a:spcPts val="0"/>
              </a:spcBef>
              <a:spcAft>
                <a:spcPts val="0"/>
              </a:spcAft>
              <a:buNone/>
            </a:pPr>
            <a:r>
              <a:rPr b="0" i="0" lang="en-IN" sz="2000" u="none" cap="none" strike="noStrike">
                <a:solidFill>
                  <a:schemeClr val="dk1"/>
                </a:solidFill>
                <a:latin typeface="Georgia"/>
                <a:ea typeface="Georgia"/>
                <a:cs typeface="Georgia"/>
                <a:sym typeface="Georgia"/>
              </a:rPr>
              <a:t>3.	Electricity poles are at a distance 50 metres apart. A railway passenger counts the pole on the rail road as he passes them. How many will he have passed by a train in 4 hours if the speed of the train is 45 KPH?</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(a) 2400</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(b) 2800</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(c) 3200</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(d) 3600</a:t>
            </a:r>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6"/>
          <p:cNvSpPr/>
          <p:nvPr/>
        </p:nvSpPr>
        <p:spPr>
          <a:xfrm>
            <a:off x="609600" y="914400"/>
            <a:ext cx="8077200" cy="3190617"/>
          </a:xfrm>
          <a:prstGeom prst="rect">
            <a:avLst/>
          </a:prstGeom>
          <a:noFill/>
          <a:ln>
            <a:noFill/>
          </a:ln>
        </p:spPr>
        <p:txBody>
          <a:bodyPr anchorCtr="0" anchor="t" bIns="45700" lIns="91425" spcFirstLastPara="1" rIns="91425" wrap="square" tIns="45700">
            <a:spAutoFit/>
          </a:bodyPr>
          <a:lstStyle/>
          <a:p>
            <a:pPr indent="-468000" lvl="0" marL="468000" marR="0" rtl="0" algn="just">
              <a:lnSpc>
                <a:spcPct val="120000"/>
              </a:lnSpc>
              <a:spcBef>
                <a:spcPts val="0"/>
              </a:spcBef>
              <a:spcAft>
                <a:spcPts val="0"/>
              </a:spcAft>
              <a:buNone/>
            </a:pPr>
            <a:r>
              <a:rPr b="0" i="0" lang="en-IN" sz="2000" u="none" cap="none" strike="noStrike">
                <a:solidFill>
                  <a:schemeClr val="dk1"/>
                </a:solidFill>
                <a:latin typeface="Georgia"/>
                <a:ea typeface="Georgia"/>
                <a:cs typeface="Georgia"/>
                <a:sym typeface="Georgia"/>
              </a:rPr>
              <a:t>4.	Without stoppage a person travels a certain distance at an average speed of 15 km/h and with stoppages he covers the same distance an average speed of 12 km/h. How min per hour does he stop?</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(a) 15 min</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(b) 12 min	</a:t>
            </a:r>
            <a:endParaRPr b="0" i="0" sz="2000" u="none" cap="none" strike="noStrike">
              <a:solidFill>
                <a:schemeClr val="dk1"/>
              </a:solidFill>
              <a:latin typeface="Georgia"/>
              <a:ea typeface="Georgia"/>
              <a:cs typeface="Georgia"/>
              <a:sym typeface="Georgia"/>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(c) 16 min</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(d) 18 min</a:t>
            </a:r>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7"/>
          <p:cNvSpPr/>
          <p:nvPr/>
        </p:nvSpPr>
        <p:spPr>
          <a:xfrm>
            <a:off x="609600" y="914400"/>
            <a:ext cx="8077200" cy="2451953"/>
          </a:xfrm>
          <a:prstGeom prst="rect">
            <a:avLst/>
          </a:prstGeom>
          <a:noFill/>
          <a:ln>
            <a:noFill/>
          </a:ln>
        </p:spPr>
        <p:txBody>
          <a:bodyPr anchorCtr="0" anchor="t" bIns="45700" lIns="91425" spcFirstLastPara="1" rIns="91425" wrap="square" tIns="45700">
            <a:spAutoFit/>
          </a:bodyPr>
          <a:lstStyle/>
          <a:p>
            <a:pPr indent="-468000" lvl="0" marL="468000" marR="0" rtl="0" algn="just">
              <a:lnSpc>
                <a:spcPct val="120000"/>
              </a:lnSpc>
              <a:spcBef>
                <a:spcPts val="0"/>
              </a:spcBef>
              <a:spcAft>
                <a:spcPts val="0"/>
              </a:spcAft>
              <a:buNone/>
            </a:pPr>
            <a:r>
              <a:rPr b="0" i="0" lang="en-IN" sz="2000" u="none" cap="none" strike="noStrike">
                <a:solidFill>
                  <a:schemeClr val="dk1"/>
                </a:solidFill>
                <a:latin typeface="Georgia"/>
                <a:ea typeface="Georgia"/>
                <a:cs typeface="Georgia"/>
                <a:sym typeface="Georgia"/>
              </a:rPr>
              <a:t>5.	Solve the equation for x : 19(x + y) + 17 = 19(– x + y) – 21</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(a) –1</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(b) –2</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(c) –3</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(d) –4</a:t>
            </a:r>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8"/>
          <p:cNvSpPr/>
          <p:nvPr/>
        </p:nvSpPr>
        <p:spPr>
          <a:xfrm>
            <a:off x="609600" y="914400"/>
            <a:ext cx="8077200" cy="2949525"/>
          </a:xfrm>
          <a:prstGeom prst="rect">
            <a:avLst/>
          </a:prstGeom>
          <a:noFill/>
          <a:ln>
            <a:noFill/>
          </a:ln>
        </p:spPr>
        <p:txBody>
          <a:bodyPr anchorCtr="0" anchor="t" bIns="45700" lIns="91425" spcFirstLastPara="1" rIns="91425" wrap="square" tIns="45700">
            <a:spAutoFit/>
          </a:bodyPr>
          <a:lstStyle/>
          <a:p>
            <a:pPr indent="-468000" lvl="0" marL="468000" marR="0" rtl="0" algn="just">
              <a:lnSpc>
                <a:spcPct val="120000"/>
              </a:lnSpc>
              <a:spcBef>
                <a:spcPts val="0"/>
              </a:spcBef>
              <a:spcAft>
                <a:spcPts val="0"/>
              </a:spcAft>
              <a:buNone/>
            </a:pPr>
            <a:r>
              <a:rPr b="0" i="0" lang="en-IN" sz="2000" u="none" cap="none" strike="noStrike">
                <a:solidFill>
                  <a:schemeClr val="dk1"/>
                </a:solidFill>
                <a:latin typeface="Georgia"/>
                <a:ea typeface="Georgia"/>
                <a:cs typeface="Georgia"/>
                <a:sym typeface="Georgia"/>
              </a:rPr>
              <a:t>6.	If x + 1/2x = 2</a:t>
            </a:r>
            <a:endParaRPr b="0" i="0" sz="2000" u="none" cap="none" strike="noStrike">
              <a:solidFill>
                <a:schemeClr val="dk1"/>
              </a:solidFill>
              <a:latin typeface="Georgia"/>
              <a:ea typeface="Georgia"/>
              <a:cs typeface="Georgia"/>
              <a:sym typeface="Georgia"/>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Find the value of 8x</a:t>
            </a:r>
            <a:r>
              <a:rPr b="0" baseline="30000" i="0" lang="en-IN" sz="2000" u="none" cap="none" strike="noStrike">
                <a:solidFill>
                  <a:schemeClr val="dk1"/>
                </a:solidFill>
                <a:latin typeface="Georgia"/>
                <a:ea typeface="Georgia"/>
                <a:cs typeface="Georgia"/>
                <a:sym typeface="Georgia"/>
              </a:rPr>
              <a:t>3</a:t>
            </a:r>
            <a:r>
              <a:rPr b="0" i="0" lang="en-IN" sz="2000" u="none" cap="none" strike="noStrike">
                <a:solidFill>
                  <a:schemeClr val="dk1"/>
                </a:solidFill>
                <a:latin typeface="Georgia"/>
                <a:ea typeface="Georgia"/>
                <a:cs typeface="Georgia"/>
                <a:sym typeface="Georgia"/>
              </a:rPr>
              <a:t> + 1/x</a:t>
            </a:r>
            <a:r>
              <a:rPr b="0" baseline="30000" i="0" lang="en-IN" sz="2000" u="none" cap="none" strike="noStrike">
                <a:solidFill>
                  <a:schemeClr val="dk1"/>
                </a:solidFill>
                <a:latin typeface="Georgia"/>
                <a:ea typeface="Georgia"/>
                <a:cs typeface="Georgia"/>
                <a:sym typeface="Georgia"/>
              </a:rPr>
              <a:t>3</a:t>
            </a:r>
            <a:endParaRPr b="0" i="0" sz="2000" u="none" cap="none" strike="noStrike">
              <a:solidFill>
                <a:schemeClr val="dk1"/>
              </a:solidFill>
              <a:latin typeface="Georgia"/>
              <a:ea typeface="Georgia"/>
              <a:cs typeface="Georgia"/>
              <a:sym typeface="Georgia"/>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(a) 40</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(b) 20</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(c) 28</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(d) 35</a:t>
            </a:r>
            <a:endParaRPr b="0" i="0" sz="2000" u="none" cap="none" strike="noStrike">
              <a:solidFill>
                <a:schemeClr val="dk1"/>
              </a:solidFill>
              <a:latin typeface="Georgia"/>
              <a:ea typeface="Georgia"/>
              <a:cs typeface="Georgia"/>
              <a:sym typeface="Georgia"/>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9"/>
          <p:cNvSpPr/>
          <p:nvPr/>
        </p:nvSpPr>
        <p:spPr>
          <a:xfrm>
            <a:off x="609600" y="914400"/>
            <a:ext cx="8077200" cy="3190617"/>
          </a:xfrm>
          <a:prstGeom prst="rect">
            <a:avLst/>
          </a:prstGeom>
          <a:noFill/>
          <a:ln>
            <a:noFill/>
          </a:ln>
        </p:spPr>
        <p:txBody>
          <a:bodyPr anchorCtr="0" anchor="t" bIns="45700" lIns="91425" spcFirstLastPara="1" rIns="91425" wrap="square" tIns="45700">
            <a:spAutoFit/>
          </a:bodyPr>
          <a:lstStyle/>
          <a:p>
            <a:pPr indent="-468000" lvl="0" marL="468000" marR="0" rtl="0" algn="just">
              <a:lnSpc>
                <a:spcPct val="120000"/>
              </a:lnSpc>
              <a:spcBef>
                <a:spcPts val="0"/>
              </a:spcBef>
              <a:spcAft>
                <a:spcPts val="0"/>
              </a:spcAft>
              <a:buNone/>
            </a:pPr>
            <a:r>
              <a:rPr b="0" i="0" lang="en-IN" sz="2000" u="none" cap="none" strike="noStrike">
                <a:solidFill>
                  <a:schemeClr val="dk1"/>
                </a:solidFill>
                <a:latin typeface="Georgia"/>
                <a:ea typeface="Georgia"/>
                <a:cs typeface="Georgia"/>
                <a:sym typeface="Georgia"/>
              </a:rPr>
              <a:t>7.	Gauri went to the stationers and bought things worth Rs.25-out which 30 paise went on sales tax on taxable purchases. If the tax rate was 6%, then what was the cost of the tax free items?</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(a) Rs.15</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(b) Rs.15.70</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(c) Rs.19.70</a:t>
            </a:r>
            <a:endParaRPr/>
          </a:p>
          <a:p>
            <a:pPr indent="-468000" lvl="0" marL="468000" marR="0" rtl="0" algn="just">
              <a:lnSpc>
                <a:spcPct val="120000"/>
              </a:lnSpc>
              <a:spcBef>
                <a:spcPts val="1000"/>
              </a:spcBef>
              <a:spcAft>
                <a:spcPts val="0"/>
              </a:spcAft>
              <a:buNone/>
            </a:pPr>
            <a:r>
              <a:rPr b="0" i="0" lang="en-IN" sz="2000" u="none" cap="none" strike="noStrike">
                <a:solidFill>
                  <a:schemeClr val="dk1"/>
                </a:solidFill>
                <a:latin typeface="Georgia"/>
                <a:ea typeface="Georgia"/>
                <a:cs typeface="Georgia"/>
                <a:sym typeface="Georgia"/>
              </a:rPr>
              <a:t>	(d) Rs.20</a:t>
            </a:r>
            <a:endParaRPr b="0" i="0" sz="2000" u="none" cap="none" strike="noStrike">
              <a:solidFill>
                <a:schemeClr val="dk1"/>
              </a:solidFill>
              <a:latin typeface="Georgia"/>
              <a:ea typeface="Georgia"/>
              <a:cs typeface="Georgia"/>
              <a:sym typeface="Georgia"/>
            </a:endParaRP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Smart_ppt_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2016-08-04T05:36:12Z</dcterms:created>
</cp:coreProperties>
</file>