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09"/>
  </p:notesMasterIdLst>
  <p:sldIdLst>
    <p:sldId id="259" r:id="rId2"/>
    <p:sldId id="1029" r:id="rId3"/>
    <p:sldId id="975" r:id="rId4"/>
    <p:sldId id="1030" r:id="rId5"/>
    <p:sldId id="1031" r:id="rId6"/>
    <p:sldId id="1032" r:id="rId7"/>
    <p:sldId id="1033" r:id="rId8"/>
    <p:sldId id="1034" r:id="rId9"/>
    <p:sldId id="1035" r:id="rId10"/>
    <p:sldId id="1072" r:id="rId11"/>
    <p:sldId id="1036" r:id="rId12"/>
    <p:sldId id="1037" r:id="rId13"/>
    <p:sldId id="1038" r:id="rId14"/>
    <p:sldId id="1039" r:id="rId15"/>
    <p:sldId id="1040" r:id="rId16"/>
    <p:sldId id="1041" r:id="rId17"/>
    <p:sldId id="1042" r:id="rId18"/>
    <p:sldId id="1043" r:id="rId19"/>
    <p:sldId id="1044" r:id="rId20"/>
    <p:sldId id="1045" r:id="rId21"/>
    <p:sldId id="1046" r:id="rId22"/>
    <p:sldId id="1047" r:id="rId23"/>
    <p:sldId id="1050" r:id="rId24"/>
    <p:sldId id="1048" r:id="rId25"/>
    <p:sldId id="1049" r:id="rId26"/>
    <p:sldId id="1053" r:id="rId27"/>
    <p:sldId id="1054" r:id="rId28"/>
    <p:sldId id="1055" r:id="rId29"/>
    <p:sldId id="1056" r:id="rId30"/>
    <p:sldId id="1057" r:id="rId31"/>
    <p:sldId id="1058" r:id="rId32"/>
    <p:sldId id="1059" r:id="rId33"/>
    <p:sldId id="1060" r:id="rId34"/>
    <p:sldId id="1061" r:id="rId35"/>
    <p:sldId id="1062" r:id="rId36"/>
    <p:sldId id="1063" r:id="rId37"/>
    <p:sldId id="1064" r:id="rId38"/>
    <p:sldId id="1065" r:id="rId39"/>
    <p:sldId id="1066" r:id="rId40"/>
    <p:sldId id="1067" r:id="rId41"/>
    <p:sldId id="1068" r:id="rId42"/>
    <p:sldId id="1069" r:id="rId43"/>
    <p:sldId id="1070" r:id="rId44"/>
    <p:sldId id="1071" r:id="rId45"/>
    <p:sldId id="1073" r:id="rId46"/>
    <p:sldId id="1074" r:id="rId47"/>
    <p:sldId id="1075" r:id="rId48"/>
    <p:sldId id="1076" r:id="rId49"/>
    <p:sldId id="1077" r:id="rId50"/>
    <p:sldId id="1078" r:id="rId51"/>
    <p:sldId id="1079" r:id="rId52"/>
    <p:sldId id="1080" r:id="rId53"/>
    <p:sldId id="1081" r:id="rId54"/>
    <p:sldId id="1082" r:id="rId55"/>
    <p:sldId id="1083" r:id="rId56"/>
    <p:sldId id="1084" r:id="rId57"/>
    <p:sldId id="1085" r:id="rId58"/>
    <p:sldId id="1086" r:id="rId59"/>
    <p:sldId id="1087" r:id="rId60"/>
    <p:sldId id="1088" r:id="rId61"/>
    <p:sldId id="1089" r:id="rId62"/>
    <p:sldId id="1090" r:id="rId63"/>
    <p:sldId id="1091" r:id="rId64"/>
    <p:sldId id="1092" r:id="rId65"/>
    <p:sldId id="1093" r:id="rId66"/>
    <p:sldId id="1095" r:id="rId67"/>
    <p:sldId id="1096" r:id="rId68"/>
    <p:sldId id="1094" r:id="rId69"/>
    <p:sldId id="1097" r:id="rId70"/>
    <p:sldId id="1098" r:id="rId71"/>
    <p:sldId id="1099" r:id="rId72"/>
    <p:sldId id="1100" r:id="rId73"/>
    <p:sldId id="1101" r:id="rId74"/>
    <p:sldId id="1102" r:id="rId75"/>
    <p:sldId id="1103" r:id="rId76"/>
    <p:sldId id="1104" r:id="rId77"/>
    <p:sldId id="1105" r:id="rId78"/>
    <p:sldId id="1106" r:id="rId79"/>
    <p:sldId id="1107" r:id="rId80"/>
    <p:sldId id="1108" r:id="rId81"/>
    <p:sldId id="1109" r:id="rId82"/>
    <p:sldId id="1110" r:id="rId83"/>
    <p:sldId id="1111" r:id="rId84"/>
    <p:sldId id="1112" r:id="rId85"/>
    <p:sldId id="1113" r:id="rId86"/>
    <p:sldId id="1114" r:id="rId87"/>
    <p:sldId id="1115" r:id="rId88"/>
    <p:sldId id="1116" r:id="rId89"/>
    <p:sldId id="1117" r:id="rId90"/>
    <p:sldId id="1118" r:id="rId91"/>
    <p:sldId id="1119" r:id="rId92"/>
    <p:sldId id="1120" r:id="rId93"/>
    <p:sldId id="1121" r:id="rId94"/>
    <p:sldId id="1122" r:id="rId95"/>
    <p:sldId id="1123" r:id="rId96"/>
    <p:sldId id="1124" r:id="rId97"/>
    <p:sldId id="1125" r:id="rId98"/>
    <p:sldId id="1126" r:id="rId99"/>
    <p:sldId id="1127" r:id="rId100"/>
    <p:sldId id="1128" r:id="rId101"/>
    <p:sldId id="1129" r:id="rId102"/>
    <p:sldId id="1130" r:id="rId103"/>
    <p:sldId id="1131" r:id="rId104"/>
    <p:sldId id="1132" r:id="rId105"/>
    <p:sldId id="1133" r:id="rId106"/>
    <p:sldId id="1134" r:id="rId107"/>
    <p:sldId id="967"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29"/>
            <p14:sldId id="975"/>
            <p14:sldId id="1030"/>
            <p14:sldId id="1031"/>
            <p14:sldId id="1032"/>
            <p14:sldId id="1033"/>
            <p14:sldId id="1034"/>
            <p14:sldId id="1035"/>
            <p14:sldId id="1072"/>
            <p14:sldId id="1036"/>
            <p14:sldId id="1037"/>
            <p14:sldId id="1038"/>
            <p14:sldId id="1039"/>
            <p14:sldId id="1040"/>
            <p14:sldId id="1041"/>
            <p14:sldId id="1042"/>
            <p14:sldId id="1043"/>
            <p14:sldId id="1044"/>
            <p14:sldId id="1045"/>
            <p14:sldId id="1046"/>
            <p14:sldId id="1047"/>
            <p14:sldId id="1050"/>
            <p14:sldId id="1048"/>
            <p14:sldId id="1049"/>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3"/>
            <p14:sldId id="1074"/>
            <p14:sldId id="1075"/>
            <p14:sldId id="1076"/>
            <p14:sldId id="1077"/>
            <p14:sldId id="1078"/>
            <p14:sldId id="1079"/>
            <p14:sldId id="1080"/>
            <p14:sldId id="1081"/>
            <p14:sldId id="1082"/>
            <p14:sldId id="1083"/>
            <p14:sldId id="1084"/>
            <p14:sldId id="1085"/>
            <p14:sldId id="1086"/>
            <p14:sldId id="1087"/>
            <p14:sldId id="1088"/>
            <p14:sldId id="1089"/>
            <p14:sldId id="1090"/>
            <p14:sldId id="1091"/>
            <p14:sldId id="1092"/>
            <p14:sldId id="1093"/>
            <p14:sldId id="1095"/>
            <p14:sldId id="1096"/>
            <p14:sldId id="1094"/>
            <p14:sldId id="1097"/>
            <p14:sldId id="1098"/>
            <p14:sldId id="1099"/>
            <p14:sldId id="1100"/>
            <p14:sldId id="1101"/>
            <p14:sldId id="1102"/>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967"/>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8225" autoAdjust="0"/>
  </p:normalViewPr>
  <p:slideViewPr>
    <p:cSldViewPr>
      <p:cViewPr>
        <p:scale>
          <a:sx n="75" d="100"/>
          <a:sy n="75" d="100"/>
        </p:scale>
        <p:origin x="-1140" y="132"/>
      </p:cViewPr>
      <p:guideLst>
        <p:guide orient="horz" pos="2160"/>
        <p:guide orient="horz" pos="576"/>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ACCENTURE</a:t>
            </a:r>
            <a:endParaRPr lang="en-IN" sz="35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60799"/>
          </a:xfrm>
          <a:prstGeom prst="rect">
            <a:avLst/>
          </a:prstGeom>
        </p:spPr>
        <p:txBody>
          <a:bodyPr wrap="square">
            <a:spAutoFit/>
          </a:bodyPr>
          <a:lstStyle/>
          <a:p>
            <a:pPr marL="468000" indent="-468000" algn="just">
              <a:lnSpc>
                <a:spcPct val="120000"/>
              </a:lnSpc>
              <a:spcBef>
                <a:spcPts val="500"/>
              </a:spcBef>
              <a:spcAft>
                <a:spcPts val="500"/>
              </a:spcAft>
            </a:pPr>
            <a:r>
              <a:rPr lang="en-IN" sz="2000" dirty="0"/>
              <a:t>8.	From a group of seven undergraduate students (A-B-C-D-E-F and G)-four will be selected to give a presentation to the student’s union. The following conditions must be met:</a:t>
            </a:r>
          </a:p>
          <a:p>
            <a:pPr marL="468000" indent="-468000" algn="just">
              <a:lnSpc>
                <a:spcPct val="120000"/>
              </a:lnSpc>
              <a:spcBef>
                <a:spcPts val="500"/>
              </a:spcBef>
              <a:spcAft>
                <a:spcPts val="500"/>
              </a:spcAft>
            </a:pPr>
            <a:r>
              <a:rPr lang="en-IN" sz="2000" dirty="0"/>
              <a:t>	</a:t>
            </a:r>
            <a:r>
              <a:rPr lang="en-IN" sz="2000" dirty="0" smtClean="0"/>
              <a:t>1.	Either </a:t>
            </a:r>
            <a:r>
              <a:rPr lang="en-IN" sz="2000" dirty="0"/>
              <a:t>A or B must be selected-but A and B cannot both be </a:t>
            </a:r>
            <a:r>
              <a:rPr lang="en-IN" sz="2000" dirty="0" smtClean="0"/>
              <a:t>	selected</a:t>
            </a:r>
            <a:r>
              <a:rPr lang="en-IN" sz="2000" dirty="0"/>
              <a:t>.</a:t>
            </a:r>
          </a:p>
          <a:p>
            <a:pPr marL="468000" indent="-468000" algn="just">
              <a:lnSpc>
                <a:spcPct val="120000"/>
              </a:lnSpc>
              <a:spcBef>
                <a:spcPts val="500"/>
              </a:spcBef>
              <a:spcAft>
                <a:spcPts val="500"/>
              </a:spcAft>
            </a:pPr>
            <a:r>
              <a:rPr lang="en-IN" sz="2000" dirty="0"/>
              <a:t>	</a:t>
            </a:r>
            <a:r>
              <a:rPr lang="en-IN" sz="2000" dirty="0" smtClean="0"/>
              <a:t>2.	Either </a:t>
            </a:r>
            <a:r>
              <a:rPr lang="en-IN" sz="2000" dirty="0"/>
              <a:t>E or F must be selected-but E and F cannot both be </a:t>
            </a:r>
            <a:r>
              <a:rPr lang="en-IN" sz="2000" dirty="0" smtClean="0"/>
              <a:t>	selected</a:t>
            </a:r>
            <a:r>
              <a:rPr lang="en-IN" sz="2000" dirty="0"/>
              <a:t>.</a:t>
            </a:r>
          </a:p>
          <a:p>
            <a:pPr marL="468000" indent="-468000" algn="just">
              <a:lnSpc>
                <a:spcPct val="120000"/>
              </a:lnSpc>
              <a:spcBef>
                <a:spcPts val="500"/>
              </a:spcBef>
              <a:spcAft>
                <a:spcPts val="500"/>
              </a:spcAft>
            </a:pPr>
            <a:r>
              <a:rPr lang="en-IN" sz="2000" dirty="0"/>
              <a:t>	</a:t>
            </a:r>
            <a:r>
              <a:rPr lang="en-IN" sz="2000" dirty="0" smtClean="0"/>
              <a:t>3.	E </a:t>
            </a:r>
            <a:r>
              <a:rPr lang="en-IN" sz="2000" dirty="0"/>
              <a:t>cannot be selected unless C is selected.</a:t>
            </a:r>
          </a:p>
          <a:p>
            <a:pPr marL="468000" indent="-468000" algn="just">
              <a:lnSpc>
                <a:spcPct val="120000"/>
              </a:lnSpc>
              <a:spcBef>
                <a:spcPts val="500"/>
              </a:spcBef>
              <a:spcAft>
                <a:spcPts val="500"/>
              </a:spcAft>
            </a:pPr>
            <a:r>
              <a:rPr lang="en-IN" sz="2000" dirty="0"/>
              <a:t>	</a:t>
            </a:r>
            <a:r>
              <a:rPr lang="en-IN" sz="2000" dirty="0" smtClean="0"/>
              <a:t>4.	G </a:t>
            </a:r>
            <a:r>
              <a:rPr lang="en-IN" sz="2000" dirty="0"/>
              <a:t>cannot be selected unless B is selected.</a:t>
            </a:r>
          </a:p>
          <a:p>
            <a:pPr marL="468000" indent="-468000" algn="just">
              <a:lnSpc>
                <a:spcPct val="120000"/>
              </a:lnSpc>
              <a:spcBef>
                <a:spcPts val="500"/>
              </a:spcBef>
              <a:spcAft>
                <a:spcPts val="500"/>
              </a:spcAft>
            </a:pPr>
            <a:r>
              <a:rPr lang="en-IN" sz="2000" dirty="0"/>
              <a:t>	If we know that F is not selected to present-how many different groups of four can be made-following the above criteria?</a:t>
            </a:r>
          </a:p>
          <a:p>
            <a:pPr marL="468000" indent="-468000" algn="just">
              <a:lnSpc>
                <a:spcPct val="120000"/>
              </a:lnSpc>
              <a:spcBef>
                <a:spcPts val="500"/>
              </a:spcBef>
              <a:spcAft>
                <a:spcPts val="500"/>
              </a:spcAft>
            </a:pPr>
            <a:r>
              <a:rPr lang="en-IN" sz="2000" dirty="0"/>
              <a:t>	(a) One	</a:t>
            </a:r>
            <a:r>
              <a:rPr lang="en-IN" sz="2000" dirty="0" smtClean="0"/>
              <a:t>	(</a:t>
            </a:r>
            <a:r>
              <a:rPr lang="en-IN" sz="2000" dirty="0"/>
              <a:t>b) Two	</a:t>
            </a:r>
            <a:r>
              <a:rPr lang="en-IN" sz="2000" dirty="0" smtClean="0"/>
              <a:t>	(</a:t>
            </a:r>
            <a:r>
              <a:rPr lang="en-IN" sz="2000" dirty="0"/>
              <a:t>c) Three	(d) Four</a:t>
            </a:r>
          </a:p>
        </p:txBody>
      </p:sp>
    </p:spTree>
    <p:extLst>
      <p:ext uri="{BB962C8B-B14F-4D97-AF65-F5344CB8AC3E}">
        <p14:creationId xmlns:p14="http://schemas.microsoft.com/office/powerpoint/2010/main" val="3438497499"/>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99967"/>
          </a:xfrm>
          <a:prstGeom prst="rect">
            <a:avLst/>
          </a:prstGeom>
        </p:spPr>
        <p:txBody>
          <a:bodyPr wrap="square">
            <a:spAutoFit/>
          </a:bodyPr>
          <a:lstStyle/>
          <a:p>
            <a:pPr algn="just">
              <a:lnSpc>
                <a:spcPct val="120000"/>
              </a:lnSpc>
              <a:spcBef>
                <a:spcPts val="100"/>
              </a:spcBef>
              <a:spcAft>
                <a:spcPts val="100"/>
              </a:spcAft>
            </a:pPr>
            <a:r>
              <a:rPr lang="en-US" sz="1600" b="1" dirty="0"/>
              <a:t>Directions for Q97 to Q101:</a:t>
            </a:r>
            <a:r>
              <a:rPr lang="en-US" sz="1600" dirty="0"/>
              <a:t> The bar graph given below shows the foreign exchange reserves of a country (in million US $) from 1991-1992 to 1998-1999.</a:t>
            </a:r>
            <a:endParaRPr lang="en-IN" sz="1600" dirty="0"/>
          </a:p>
          <a:p>
            <a:pPr marL="468000" indent="-468000" algn="ctr">
              <a:lnSpc>
                <a:spcPct val="120000"/>
              </a:lnSpc>
              <a:spcBef>
                <a:spcPts val="100"/>
              </a:spcBef>
              <a:spcAft>
                <a:spcPts val="100"/>
              </a:spcAft>
            </a:pPr>
            <a:r>
              <a:rPr lang="en-US" sz="1600" b="1" dirty="0"/>
              <a:t>Foreign Exchange Reserves of a country. (in million US </a:t>
            </a:r>
            <a:r>
              <a:rPr lang="en-US" sz="1600" b="1" dirty="0" smtClean="0"/>
              <a:t>$)</a:t>
            </a:r>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IN" sz="1600" dirty="0"/>
          </a:p>
          <a:p>
            <a:pPr marL="468000" indent="-468000" algn="just">
              <a:lnSpc>
                <a:spcPct val="120000"/>
              </a:lnSpc>
              <a:spcBef>
                <a:spcPts val="100"/>
              </a:spcBef>
              <a:spcAft>
                <a:spcPts val="100"/>
              </a:spcAft>
            </a:pPr>
            <a:r>
              <a:rPr lang="en-IN" sz="1600" dirty="0"/>
              <a:t>98.	The foreign exchange reserves in 1997-98 was how many times that is 1994-95?</a:t>
            </a:r>
          </a:p>
          <a:p>
            <a:pPr marL="468000" indent="-468000" algn="just">
              <a:lnSpc>
                <a:spcPct val="120000"/>
              </a:lnSpc>
              <a:spcBef>
                <a:spcPts val="100"/>
              </a:spcBef>
              <a:spcAft>
                <a:spcPts val="100"/>
              </a:spcAft>
            </a:pPr>
            <a:r>
              <a:rPr lang="en-IN" sz="1600" dirty="0"/>
              <a:t>	(a) </a:t>
            </a:r>
            <a:r>
              <a:rPr lang="en-IN" sz="1600" dirty="0" smtClean="0"/>
              <a:t>0.7	</a:t>
            </a:r>
            <a:r>
              <a:rPr lang="en-IN" sz="1600" dirty="0"/>
              <a:t>	(b) 1.2	</a:t>
            </a:r>
            <a:r>
              <a:rPr lang="en-IN" sz="1600" dirty="0" smtClean="0"/>
              <a:t>	(</a:t>
            </a:r>
            <a:r>
              <a:rPr lang="en-IN" sz="1600" dirty="0"/>
              <a:t>c) 1.4	</a:t>
            </a:r>
            <a:r>
              <a:rPr lang="en-IN" sz="1600" dirty="0" smtClean="0"/>
              <a:t>	(</a:t>
            </a:r>
            <a:r>
              <a:rPr lang="en-IN" sz="1600" dirty="0"/>
              <a:t>d) 1.5</a:t>
            </a:r>
            <a:endParaRPr lang="en-IN" sz="16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80" y="2093699"/>
            <a:ext cx="6890591" cy="331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878368"/>
      </p:ext>
    </p:extLst>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6116546"/>
          </a:xfrm>
          <a:prstGeom prst="rect">
            <a:avLst/>
          </a:prstGeom>
        </p:spPr>
        <p:txBody>
          <a:bodyPr wrap="square">
            <a:spAutoFit/>
          </a:bodyPr>
          <a:lstStyle/>
          <a:p>
            <a:pPr algn="just">
              <a:lnSpc>
                <a:spcPct val="120000"/>
              </a:lnSpc>
              <a:spcBef>
                <a:spcPts val="100"/>
              </a:spcBef>
              <a:spcAft>
                <a:spcPts val="100"/>
              </a:spcAft>
            </a:pPr>
            <a:r>
              <a:rPr lang="en-US" sz="1600" b="1" dirty="0"/>
              <a:t>Directions for Q97 to Q101:</a:t>
            </a:r>
            <a:r>
              <a:rPr lang="en-US" sz="1600" dirty="0"/>
              <a:t> The bar graph given below shows the foreign exchange reserves of a country (in million US $) from 1991-1992 to 1998-1999.</a:t>
            </a:r>
            <a:endParaRPr lang="en-IN" sz="1600" dirty="0"/>
          </a:p>
          <a:p>
            <a:pPr marL="468000" indent="-468000" algn="ctr">
              <a:lnSpc>
                <a:spcPct val="120000"/>
              </a:lnSpc>
              <a:spcBef>
                <a:spcPts val="100"/>
              </a:spcBef>
              <a:spcAft>
                <a:spcPts val="100"/>
              </a:spcAft>
            </a:pPr>
            <a:r>
              <a:rPr lang="en-US" sz="1600" b="1" dirty="0"/>
              <a:t>Foreign Exchange Reserves of a country. (in million US </a:t>
            </a:r>
            <a:r>
              <a:rPr lang="en-US" sz="1600" b="1" dirty="0" smtClean="0"/>
              <a:t>$)</a:t>
            </a:r>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a:p>
          <a:p>
            <a:pPr marL="468000" indent="-468000" algn="just">
              <a:lnSpc>
                <a:spcPct val="120000"/>
              </a:lnSpc>
              <a:spcBef>
                <a:spcPts val="100"/>
              </a:spcBef>
              <a:spcAft>
                <a:spcPts val="100"/>
              </a:spcAft>
            </a:pPr>
            <a:endParaRPr lang="en-IN" sz="500" dirty="0" smtClean="0"/>
          </a:p>
          <a:p>
            <a:pPr marL="468000" indent="-468000" algn="just">
              <a:lnSpc>
                <a:spcPct val="120000"/>
              </a:lnSpc>
              <a:spcBef>
                <a:spcPts val="100"/>
              </a:spcBef>
              <a:spcAft>
                <a:spcPts val="100"/>
              </a:spcAft>
            </a:pPr>
            <a:r>
              <a:rPr lang="en-IN" sz="1600" dirty="0" smtClean="0"/>
              <a:t>99</a:t>
            </a:r>
            <a:r>
              <a:rPr lang="en-IN" sz="1600" dirty="0"/>
              <a:t>.	The foreign exchange reserves in 1996-97 were approximately what </a:t>
            </a:r>
            <a:r>
              <a:rPr lang="en-IN" sz="1600" dirty="0" err="1"/>
              <a:t>percent</a:t>
            </a:r>
            <a:r>
              <a:rPr lang="en-IN" sz="1600" dirty="0"/>
              <a:t> of the average foreign exchange reserves over the period under review?</a:t>
            </a:r>
          </a:p>
          <a:p>
            <a:pPr marL="468000" indent="-468000" algn="just">
              <a:lnSpc>
                <a:spcPct val="120000"/>
              </a:lnSpc>
              <a:spcBef>
                <a:spcPts val="100"/>
              </a:spcBef>
              <a:spcAft>
                <a:spcPts val="100"/>
              </a:spcAft>
            </a:pPr>
            <a:r>
              <a:rPr lang="en-IN" sz="1600" dirty="0"/>
              <a:t>	(a) 95%	</a:t>
            </a:r>
            <a:r>
              <a:rPr lang="en-IN" sz="1600" dirty="0" smtClean="0"/>
              <a:t>	(</a:t>
            </a:r>
            <a:r>
              <a:rPr lang="en-IN" sz="1600" dirty="0"/>
              <a:t>b) 110</a:t>
            </a:r>
            <a:r>
              <a:rPr lang="en-IN" sz="1600" dirty="0" smtClean="0"/>
              <a:t>%	</a:t>
            </a:r>
            <a:r>
              <a:rPr lang="en-IN" sz="1600" dirty="0"/>
              <a:t>	(c) 115</a:t>
            </a:r>
            <a:r>
              <a:rPr lang="en-IN" sz="1600" dirty="0" smtClean="0"/>
              <a:t>%	</a:t>
            </a:r>
            <a:r>
              <a:rPr lang="en-IN" sz="1600" dirty="0"/>
              <a:t>	(d) 125%</a:t>
            </a:r>
          </a:p>
          <a:p>
            <a:pPr marL="468000" indent="-468000" algn="just">
              <a:lnSpc>
                <a:spcPct val="120000"/>
              </a:lnSpc>
              <a:spcBef>
                <a:spcPts val="100"/>
              </a:spcBef>
              <a:spcAft>
                <a:spcPts val="100"/>
              </a:spcAft>
            </a:pPr>
            <a:endParaRPr lang="en-IN" sz="16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80" y="2093699"/>
            <a:ext cx="6890591" cy="331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451993"/>
      </p:ext>
    </p:extLst>
  </p:cSld>
  <p:clrMapOvr>
    <a:masterClrMapping/>
  </p:clrMapOvr>
  <p:transition spd="slow">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6116546"/>
          </a:xfrm>
          <a:prstGeom prst="rect">
            <a:avLst/>
          </a:prstGeom>
        </p:spPr>
        <p:txBody>
          <a:bodyPr wrap="square">
            <a:spAutoFit/>
          </a:bodyPr>
          <a:lstStyle/>
          <a:p>
            <a:pPr algn="just">
              <a:lnSpc>
                <a:spcPct val="120000"/>
              </a:lnSpc>
              <a:spcBef>
                <a:spcPts val="100"/>
              </a:spcBef>
              <a:spcAft>
                <a:spcPts val="100"/>
              </a:spcAft>
            </a:pPr>
            <a:r>
              <a:rPr lang="en-US" sz="1600" b="1" dirty="0"/>
              <a:t>Directions for Q97 to Q101:</a:t>
            </a:r>
            <a:r>
              <a:rPr lang="en-US" sz="1600" dirty="0"/>
              <a:t> The bar graph given below shows the foreign exchange reserves of a country (in million US $) from 1991-1992 to 1998-1999.</a:t>
            </a:r>
            <a:endParaRPr lang="en-IN" sz="1600" dirty="0"/>
          </a:p>
          <a:p>
            <a:pPr marL="468000" indent="-468000" algn="ctr">
              <a:lnSpc>
                <a:spcPct val="120000"/>
              </a:lnSpc>
              <a:spcBef>
                <a:spcPts val="100"/>
              </a:spcBef>
              <a:spcAft>
                <a:spcPts val="100"/>
              </a:spcAft>
            </a:pPr>
            <a:r>
              <a:rPr lang="en-US" sz="1600" b="1" dirty="0"/>
              <a:t>Foreign Exchange Reserves of a country. (in million US </a:t>
            </a:r>
            <a:r>
              <a:rPr lang="en-US" sz="1600" b="1" dirty="0" smtClean="0"/>
              <a:t>$)</a:t>
            </a:r>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a:p>
          <a:p>
            <a:pPr marL="468000" indent="-468000" algn="just">
              <a:lnSpc>
                <a:spcPct val="120000"/>
              </a:lnSpc>
              <a:spcBef>
                <a:spcPts val="100"/>
              </a:spcBef>
              <a:spcAft>
                <a:spcPts val="100"/>
              </a:spcAft>
            </a:pPr>
            <a:endParaRPr lang="en-IN" sz="500" dirty="0" smtClean="0"/>
          </a:p>
          <a:p>
            <a:pPr marL="468000" indent="-468000" algn="just">
              <a:lnSpc>
                <a:spcPct val="120000"/>
              </a:lnSpc>
              <a:spcBef>
                <a:spcPts val="100"/>
              </a:spcBef>
              <a:spcAft>
                <a:spcPts val="100"/>
              </a:spcAft>
            </a:pPr>
            <a:r>
              <a:rPr lang="en-IN" sz="1600" dirty="0"/>
              <a:t>100.	In which year, the </a:t>
            </a:r>
            <a:r>
              <a:rPr lang="en-IN" sz="1600" dirty="0" err="1"/>
              <a:t>percent</a:t>
            </a:r>
            <a:r>
              <a:rPr lang="en-IN" sz="1600" dirty="0"/>
              <a:t> increase of foreign exchange reserves over the previous year, is the highest?</a:t>
            </a:r>
          </a:p>
          <a:p>
            <a:pPr marL="468000" indent="-468000" algn="just">
              <a:lnSpc>
                <a:spcPct val="120000"/>
              </a:lnSpc>
              <a:spcBef>
                <a:spcPts val="100"/>
              </a:spcBef>
              <a:spcAft>
                <a:spcPts val="100"/>
              </a:spcAft>
            </a:pPr>
            <a:r>
              <a:rPr lang="en-IN" sz="1600" dirty="0"/>
              <a:t>	(a) </a:t>
            </a:r>
            <a:r>
              <a:rPr lang="en-IN" sz="1600" dirty="0" smtClean="0"/>
              <a:t>1992-93	</a:t>
            </a:r>
            <a:r>
              <a:rPr lang="en-IN" sz="1600" dirty="0"/>
              <a:t>	(b) 1993-94	(c) 1994-95	(d) 1996-97</a:t>
            </a:r>
          </a:p>
          <a:p>
            <a:pPr marL="468000" indent="-468000" algn="just">
              <a:lnSpc>
                <a:spcPct val="120000"/>
              </a:lnSpc>
              <a:spcBef>
                <a:spcPts val="100"/>
              </a:spcBef>
              <a:spcAft>
                <a:spcPts val="100"/>
              </a:spcAft>
            </a:pPr>
            <a:endParaRPr lang="en-IN" sz="16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80" y="2093699"/>
            <a:ext cx="6890591" cy="331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910537"/>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6116546"/>
          </a:xfrm>
          <a:prstGeom prst="rect">
            <a:avLst/>
          </a:prstGeom>
        </p:spPr>
        <p:txBody>
          <a:bodyPr wrap="square">
            <a:spAutoFit/>
          </a:bodyPr>
          <a:lstStyle/>
          <a:p>
            <a:pPr algn="just">
              <a:lnSpc>
                <a:spcPct val="120000"/>
              </a:lnSpc>
              <a:spcBef>
                <a:spcPts val="100"/>
              </a:spcBef>
              <a:spcAft>
                <a:spcPts val="100"/>
              </a:spcAft>
            </a:pPr>
            <a:r>
              <a:rPr lang="en-US" sz="1600" b="1" dirty="0"/>
              <a:t>Directions for Q97 to Q101:</a:t>
            </a:r>
            <a:r>
              <a:rPr lang="en-US" sz="1600" dirty="0"/>
              <a:t> The bar graph given below shows the foreign exchange reserves of a country (in million US $) from 1991-1992 to 1998-1999.</a:t>
            </a:r>
            <a:endParaRPr lang="en-IN" sz="1600" dirty="0"/>
          </a:p>
          <a:p>
            <a:pPr marL="468000" indent="-468000" algn="ctr">
              <a:lnSpc>
                <a:spcPct val="120000"/>
              </a:lnSpc>
              <a:spcBef>
                <a:spcPts val="100"/>
              </a:spcBef>
              <a:spcAft>
                <a:spcPts val="100"/>
              </a:spcAft>
            </a:pPr>
            <a:r>
              <a:rPr lang="en-US" sz="1600" b="1" dirty="0"/>
              <a:t>Foreign Exchange Reserves of a country. (in million US </a:t>
            </a:r>
            <a:r>
              <a:rPr lang="en-US" sz="1600" b="1" dirty="0" smtClean="0"/>
              <a:t>$)</a:t>
            </a:r>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a:p>
          <a:p>
            <a:pPr marL="468000" indent="-468000" algn="just">
              <a:lnSpc>
                <a:spcPct val="120000"/>
              </a:lnSpc>
              <a:spcBef>
                <a:spcPts val="100"/>
              </a:spcBef>
              <a:spcAft>
                <a:spcPts val="100"/>
              </a:spcAft>
            </a:pPr>
            <a:endParaRPr lang="en-IN" sz="500" dirty="0" smtClean="0"/>
          </a:p>
          <a:p>
            <a:pPr marL="468000" indent="-468000" algn="just">
              <a:lnSpc>
                <a:spcPct val="120000"/>
              </a:lnSpc>
              <a:spcBef>
                <a:spcPts val="100"/>
              </a:spcBef>
              <a:spcAft>
                <a:spcPts val="100"/>
              </a:spcAft>
            </a:pPr>
            <a:r>
              <a:rPr lang="en-IN" sz="1600" dirty="0"/>
              <a:t>101.	What was the percentage increase in the foreign exchange reserves in 1997-98 over 1993-94?</a:t>
            </a:r>
          </a:p>
          <a:p>
            <a:pPr marL="468000" indent="-468000" algn="just">
              <a:lnSpc>
                <a:spcPct val="120000"/>
              </a:lnSpc>
              <a:spcBef>
                <a:spcPts val="100"/>
              </a:spcBef>
              <a:spcAft>
                <a:spcPts val="100"/>
              </a:spcAft>
            </a:pPr>
            <a:r>
              <a:rPr lang="en-IN" sz="1600" dirty="0"/>
              <a:t>	(a) 100	</a:t>
            </a:r>
            <a:r>
              <a:rPr lang="en-IN" sz="1600" dirty="0" smtClean="0"/>
              <a:t>	(</a:t>
            </a:r>
            <a:r>
              <a:rPr lang="en-IN" sz="1600" dirty="0"/>
              <a:t>b) </a:t>
            </a:r>
            <a:r>
              <a:rPr lang="en-IN" sz="1600" dirty="0" smtClean="0"/>
              <a:t>150	</a:t>
            </a:r>
            <a:r>
              <a:rPr lang="en-IN" sz="1600" dirty="0"/>
              <a:t>	(c) </a:t>
            </a:r>
            <a:r>
              <a:rPr lang="en-IN" sz="1600" dirty="0" smtClean="0"/>
              <a:t>200	</a:t>
            </a:r>
            <a:r>
              <a:rPr lang="en-IN" sz="1600" dirty="0"/>
              <a:t>	(d) 620</a:t>
            </a:r>
          </a:p>
          <a:p>
            <a:pPr marL="468000" indent="-468000" algn="just">
              <a:lnSpc>
                <a:spcPct val="120000"/>
              </a:lnSpc>
              <a:spcBef>
                <a:spcPts val="100"/>
              </a:spcBef>
              <a:spcAft>
                <a:spcPts val="100"/>
              </a:spcAft>
            </a:pPr>
            <a:endParaRPr lang="en-IN" sz="16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80" y="2093699"/>
            <a:ext cx="6890591" cy="331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241115"/>
      </p:ext>
    </p:extLst>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91467"/>
          </a:xfrm>
          <a:prstGeom prst="rect">
            <a:avLst/>
          </a:prstGeom>
        </p:spPr>
        <p:txBody>
          <a:bodyPr wrap="square">
            <a:spAutoFit/>
          </a:bodyPr>
          <a:lstStyle/>
          <a:p>
            <a:pPr marL="576000" indent="-576000" algn="just">
              <a:lnSpc>
                <a:spcPct val="120000"/>
              </a:lnSpc>
              <a:spcBef>
                <a:spcPts val="500"/>
              </a:spcBef>
              <a:spcAft>
                <a:spcPts val="500"/>
              </a:spcAft>
            </a:pPr>
            <a:r>
              <a:rPr lang="en-IN" sz="2000" dirty="0"/>
              <a:t>102.	It is 8.00 p.m. when can </a:t>
            </a:r>
            <a:r>
              <a:rPr lang="en-IN" sz="2000" dirty="0" err="1"/>
              <a:t>Hemant</a:t>
            </a:r>
            <a:r>
              <a:rPr lang="en-IN" sz="2000" dirty="0"/>
              <a:t> get next bus for </a:t>
            </a:r>
            <a:r>
              <a:rPr lang="en-IN" sz="2000" dirty="0" err="1"/>
              <a:t>Ramnagar</a:t>
            </a:r>
            <a:r>
              <a:rPr lang="en-IN" sz="2000" dirty="0"/>
              <a:t> from </a:t>
            </a:r>
            <a:r>
              <a:rPr lang="en-IN" sz="2000" dirty="0" err="1"/>
              <a:t>Dhanpur</a:t>
            </a:r>
            <a:r>
              <a:rPr lang="en-IN" sz="2000" dirty="0"/>
              <a:t>?</a:t>
            </a:r>
          </a:p>
          <a:p>
            <a:pPr marL="576000" indent="-576000" algn="just">
              <a:lnSpc>
                <a:spcPct val="120000"/>
              </a:lnSpc>
              <a:spcBef>
                <a:spcPts val="500"/>
              </a:spcBef>
              <a:spcAft>
                <a:spcPts val="500"/>
              </a:spcAft>
            </a:pPr>
            <a:r>
              <a:rPr lang="en-IN" sz="2000" dirty="0"/>
              <a:t>	 I. Buses for </a:t>
            </a:r>
            <a:r>
              <a:rPr lang="en-IN" sz="2000" dirty="0" err="1"/>
              <a:t>Ramnagar</a:t>
            </a:r>
            <a:r>
              <a:rPr lang="en-IN" sz="2000" dirty="0"/>
              <a:t> leave after every 30 minutes-till 10 </a:t>
            </a:r>
            <a:r>
              <a:rPr lang="en-IN" sz="2000" dirty="0" err="1"/>
              <a:t>p.m</a:t>
            </a:r>
            <a:r>
              <a:rPr lang="en-IN" sz="2000" dirty="0"/>
              <a:t>,</a:t>
            </a:r>
          </a:p>
          <a:p>
            <a:pPr marL="576000" indent="-576000" algn="just">
              <a:lnSpc>
                <a:spcPct val="120000"/>
              </a:lnSpc>
              <a:spcBef>
                <a:spcPts val="500"/>
              </a:spcBef>
              <a:spcAft>
                <a:spcPts val="500"/>
              </a:spcAft>
            </a:pPr>
            <a:r>
              <a:rPr lang="en-IN" sz="2000" dirty="0"/>
              <a:t>	II. Fifteen minutes ago-one bus has left for </a:t>
            </a:r>
            <a:r>
              <a:rPr lang="en-IN" sz="2000" dirty="0" err="1"/>
              <a:t>Ramnagar</a:t>
            </a:r>
            <a:r>
              <a:rPr lang="en-IN" sz="2000" dirty="0"/>
              <a:t>.</a:t>
            </a:r>
          </a:p>
          <a:p>
            <a:pPr marL="576000" indent="-576000" algn="just">
              <a:lnSpc>
                <a:spcPct val="120000"/>
              </a:lnSpc>
              <a:spcBef>
                <a:spcPts val="500"/>
              </a:spcBef>
              <a:spcAft>
                <a:spcPts val="500"/>
              </a:spcAft>
            </a:pPr>
            <a:r>
              <a:rPr lang="en-IN" sz="2000" dirty="0"/>
              <a:t>	(</a:t>
            </a:r>
            <a:r>
              <a:rPr lang="en-IN" sz="2000" dirty="0" smtClean="0"/>
              <a:t>a)	if </a:t>
            </a:r>
            <a:r>
              <a:rPr lang="en-IN" sz="2000" dirty="0"/>
              <a:t>the data in statement I alone are sufficient to answer the </a:t>
            </a:r>
            <a:r>
              <a:rPr lang="en-IN" sz="2000" dirty="0" smtClean="0"/>
              <a:t>	question</a:t>
            </a:r>
            <a:r>
              <a:rPr lang="en-IN" sz="2000" dirty="0"/>
              <a:t>;</a:t>
            </a:r>
          </a:p>
          <a:p>
            <a:pPr marL="576000" indent="-576000" algn="just">
              <a:lnSpc>
                <a:spcPct val="120000"/>
              </a:lnSpc>
              <a:spcBef>
                <a:spcPts val="500"/>
              </a:spcBef>
              <a:spcAft>
                <a:spcPts val="500"/>
              </a:spcAft>
            </a:pPr>
            <a:r>
              <a:rPr lang="en-IN" sz="2000" dirty="0"/>
              <a:t>	(</a:t>
            </a:r>
            <a:r>
              <a:rPr lang="en-IN" sz="2000" dirty="0" smtClean="0"/>
              <a:t>b)	if </a:t>
            </a:r>
            <a:r>
              <a:rPr lang="en-IN" sz="2000" dirty="0"/>
              <a:t>the data in statement II alone are sufficient answer the </a:t>
            </a:r>
            <a:r>
              <a:rPr lang="en-IN" sz="2000" dirty="0" smtClean="0"/>
              <a:t>	question</a:t>
            </a:r>
            <a:r>
              <a:rPr lang="en-IN" sz="2000" dirty="0"/>
              <a:t>;</a:t>
            </a:r>
          </a:p>
          <a:p>
            <a:pPr marL="576000" indent="-576000" algn="just">
              <a:lnSpc>
                <a:spcPct val="120000"/>
              </a:lnSpc>
              <a:spcBef>
                <a:spcPts val="500"/>
              </a:spcBef>
              <a:spcAft>
                <a:spcPts val="500"/>
              </a:spcAft>
            </a:pPr>
            <a:r>
              <a:rPr lang="en-IN" sz="2000" dirty="0"/>
              <a:t>	(</a:t>
            </a:r>
            <a:r>
              <a:rPr lang="en-IN" sz="2000" dirty="0" smtClean="0"/>
              <a:t>c)	if </a:t>
            </a:r>
            <a:r>
              <a:rPr lang="en-IN" sz="2000" dirty="0"/>
              <a:t>the data either in I or II alone are sufficient to answer the </a:t>
            </a:r>
            <a:r>
              <a:rPr lang="en-IN" sz="2000" dirty="0" smtClean="0"/>
              <a:t>	question</a:t>
            </a:r>
            <a:r>
              <a:rPr lang="en-IN" sz="2000" dirty="0"/>
              <a:t>;</a:t>
            </a:r>
          </a:p>
          <a:p>
            <a:pPr marL="576000" indent="-576000" algn="just">
              <a:lnSpc>
                <a:spcPct val="120000"/>
              </a:lnSpc>
              <a:spcBef>
                <a:spcPts val="500"/>
              </a:spcBef>
              <a:spcAft>
                <a:spcPts val="500"/>
              </a:spcAft>
            </a:pPr>
            <a:r>
              <a:rPr lang="en-IN" sz="2000" dirty="0"/>
              <a:t>	(</a:t>
            </a:r>
            <a:r>
              <a:rPr lang="en-IN" sz="2000" dirty="0" smtClean="0"/>
              <a:t>d)	if </a:t>
            </a:r>
            <a:r>
              <a:rPr lang="en-IN" sz="2000" dirty="0"/>
              <a:t>the data in both the statement together are needed.</a:t>
            </a:r>
          </a:p>
        </p:txBody>
      </p:sp>
    </p:spTree>
    <p:extLst>
      <p:ext uri="{BB962C8B-B14F-4D97-AF65-F5344CB8AC3E}">
        <p14:creationId xmlns:p14="http://schemas.microsoft.com/office/powerpoint/2010/main" val="1500787216"/>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07213"/>
          </a:xfrm>
          <a:prstGeom prst="rect">
            <a:avLst/>
          </a:prstGeom>
        </p:spPr>
        <p:txBody>
          <a:bodyPr wrap="square">
            <a:spAutoFit/>
          </a:bodyPr>
          <a:lstStyle/>
          <a:p>
            <a:pPr marL="576000" indent="-576000" algn="just">
              <a:lnSpc>
                <a:spcPct val="110000"/>
              </a:lnSpc>
              <a:spcBef>
                <a:spcPts val="100"/>
              </a:spcBef>
              <a:spcAft>
                <a:spcPts val="100"/>
              </a:spcAft>
            </a:pPr>
            <a:r>
              <a:rPr lang="en-IN" sz="1700" dirty="0"/>
              <a:t>103.	Carefully read and </a:t>
            </a:r>
            <a:r>
              <a:rPr lang="en-IN" sz="1700" dirty="0" err="1"/>
              <a:t>analyze</a:t>
            </a:r>
            <a:r>
              <a:rPr lang="en-IN" sz="1700" dirty="0"/>
              <a:t> the given two statements and select the appropriate option from the following.</a:t>
            </a:r>
          </a:p>
          <a:p>
            <a:pPr marL="576000" indent="-576000" algn="just">
              <a:lnSpc>
                <a:spcPct val="110000"/>
              </a:lnSpc>
              <a:spcBef>
                <a:spcPts val="100"/>
              </a:spcBef>
              <a:spcAft>
                <a:spcPts val="100"/>
              </a:spcAft>
            </a:pPr>
            <a:r>
              <a:rPr lang="en-IN" sz="1700" dirty="0"/>
              <a:t>	Select option (A) as the answer option if Statement I is cause and Statement II is its effect.</a:t>
            </a:r>
          </a:p>
          <a:p>
            <a:pPr marL="576000" indent="-576000" algn="just">
              <a:lnSpc>
                <a:spcPct val="110000"/>
              </a:lnSpc>
              <a:spcBef>
                <a:spcPts val="100"/>
              </a:spcBef>
              <a:spcAft>
                <a:spcPts val="100"/>
              </a:spcAft>
            </a:pPr>
            <a:r>
              <a:rPr lang="en-IN" sz="1700" dirty="0"/>
              <a:t>	Select option (B) as the answer option if Statement I is effect and Statement II is its cause.</a:t>
            </a:r>
          </a:p>
          <a:p>
            <a:pPr marL="576000" indent="-576000" algn="just">
              <a:lnSpc>
                <a:spcPct val="110000"/>
              </a:lnSpc>
              <a:spcBef>
                <a:spcPts val="100"/>
              </a:spcBef>
              <a:spcAft>
                <a:spcPts val="100"/>
              </a:spcAft>
            </a:pPr>
            <a:r>
              <a:rPr lang="en-IN" sz="1700" dirty="0"/>
              <a:t>	Select option (C) as the answer option if both Statements I and II are independent causes.</a:t>
            </a:r>
          </a:p>
          <a:p>
            <a:pPr marL="576000" indent="-576000" algn="just">
              <a:lnSpc>
                <a:spcPct val="110000"/>
              </a:lnSpc>
              <a:spcBef>
                <a:spcPts val="100"/>
              </a:spcBef>
              <a:spcAft>
                <a:spcPts val="100"/>
              </a:spcAft>
            </a:pPr>
            <a:r>
              <a:rPr lang="en-IN" sz="1700" dirty="0"/>
              <a:t>	Select option (D) as the answer option if Statements I and Ii are effects of a common cause.</a:t>
            </a:r>
          </a:p>
          <a:p>
            <a:pPr marL="576000" indent="-576000" algn="just">
              <a:lnSpc>
                <a:spcPct val="110000"/>
              </a:lnSpc>
              <a:spcBef>
                <a:spcPts val="100"/>
              </a:spcBef>
              <a:spcAft>
                <a:spcPts val="100"/>
              </a:spcAft>
            </a:pPr>
            <a:r>
              <a:rPr lang="en-IN" sz="1700" dirty="0"/>
              <a:t>	Select option (E) as the answer option if Statements I and II are effects of independent causes.</a:t>
            </a:r>
          </a:p>
          <a:p>
            <a:pPr marL="576000" indent="-576000" algn="just">
              <a:lnSpc>
                <a:spcPct val="110000"/>
              </a:lnSpc>
              <a:spcBef>
                <a:spcPts val="100"/>
              </a:spcBef>
              <a:spcAft>
                <a:spcPts val="100"/>
              </a:spcAft>
            </a:pPr>
            <a:r>
              <a:rPr lang="en-IN" sz="1700" dirty="0"/>
              <a:t>	</a:t>
            </a:r>
            <a:r>
              <a:rPr lang="en-IN" sz="1700" b="1" dirty="0"/>
              <a:t>Statements:</a:t>
            </a:r>
          </a:p>
          <a:p>
            <a:pPr marL="576000" indent="-576000" algn="just">
              <a:lnSpc>
                <a:spcPct val="110000"/>
              </a:lnSpc>
              <a:spcBef>
                <a:spcPts val="100"/>
              </a:spcBef>
              <a:spcAft>
                <a:spcPts val="100"/>
              </a:spcAft>
            </a:pPr>
            <a:r>
              <a:rPr lang="en-IN" sz="1700" dirty="0"/>
              <a:t>	 I. Mark’s health has been continuously deteriorating in the past one-and-a-half years.</a:t>
            </a:r>
          </a:p>
          <a:p>
            <a:pPr marL="576000" indent="-576000" algn="just">
              <a:lnSpc>
                <a:spcPct val="110000"/>
              </a:lnSpc>
              <a:spcBef>
                <a:spcPts val="100"/>
              </a:spcBef>
              <a:spcAft>
                <a:spcPts val="100"/>
              </a:spcAft>
            </a:pPr>
            <a:r>
              <a:rPr lang="en-IN" sz="1700" dirty="0"/>
              <a:t>	II. Mark has decided to transfer his shares in the company to his brother.</a:t>
            </a:r>
          </a:p>
          <a:p>
            <a:pPr marL="576000" indent="-576000" algn="just">
              <a:lnSpc>
                <a:spcPct val="110000"/>
              </a:lnSpc>
              <a:spcBef>
                <a:spcPts val="100"/>
              </a:spcBef>
              <a:spcAft>
                <a:spcPts val="100"/>
              </a:spcAft>
            </a:pPr>
            <a:r>
              <a:rPr lang="en-IN" sz="1700" dirty="0"/>
              <a:t>	(a)	(A)	</a:t>
            </a:r>
            <a:r>
              <a:rPr lang="en-IN" sz="1700" dirty="0" smtClean="0"/>
              <a:t>		(</a:t>
            </a:r>
            <a:r>
              <a:rPr lang="en-IN" sz="1700" dirty="0"/>
              <a:t>b) (B</a:t>
            </a:r>
            <a:r>
              <a:rPr lang="en-IN" sz="1700" dirty="0" smtClean="0"/>
              <a:t>)		</a:t>
            </a:r>
            <a:r>
              <a:rPr lang="en-IN" sz="1700" dirty="0"/>
              <a:t>	(c) (C</a:t>
            </a:r>
            <a:r>
              <a:rPr lang="en-IN" sz="1700" dirty="0" smtClean="0"/>
              <a:t>)</a:t>
            </a:r>
          </a:p>
          <a:p>
            <a:pPr marL="576000" indent="-576000" algn="just">
              <a:lnSpc>
                <a:spcPct val="110000"/>
              </a:lnSpc>
              <a:spcBef>
                <a:spcPts val="100"/>
              </a:spcBef>
              <a:spcAft>
                <a:spcPts val="100"/>
              </a:spcAft>
            </a:pPr>
            <a:r>
              <a:rPr lang="en-IN" sz="1700" dirty="0"/>
              <a:t>	(d) (D)	</a:t>
            </a:r>
            <a:r>
              <a:rPr lang="en-IN" sz="1700" dirty="0" smtClean="0"/>
              <a:t>		(</a:t>
            </a:r>
            <a:r>
              <a:rPr lang="en-IN" sz="1700" dirty="0"/>
              <a:t>e) (E)</a:t>
            </a:r>
          </a:p>
        </p:txBody>
      </p:sp>
    </p:spTree>
    <p:extLst>
      <p:ext uri="{BB962C8B-B14F-4D97-AF65-F5344CB8AC3E}">
        <p14:creationId xmlns:p14="http://schemas.microsoft.com/office/powerpoint/2010/main" val="3257781176"/>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576000" indent="-576000" algn="just">
              <a:lnSpc>
                <a:spcPct val="120000"/>
              </a:lnSpc>
              <a:spcBef>
                <a:spcPts val="500"/>
              </a:spcBef>
              <a:spcAft>
                <a:spcPts val="500"/>
              </a:spcAft>
            </a:pPr>
            <a:r>
              <a:rPr lang="en-IN" sz="2000" dirty="0"/>
              <a:t>104.	What can you infer from the following statements, irrespective of the commonly known facts?</a:t>
            </a:r>
          </a:p>
          <a:p>
            <a:pPr marL="576000" indent="-576000" algn="just">
              <a:lnSpc>
                <a:spcPct val="120000"/>
              </a:lnSpc>
              <a:spcBef>
                <a:spcPts val="500"/>
              </a:spcBef>
              <a:spcAft>
                <a:spcPts val="500"/>
              </a:spcAft>
            </a:pPr>
            <a:r>
              <a:rPr lang="en-IN" sz="2000" dirty="0"/>
              <a:t>	All liquids are pure. Some liquids are dark brown.</a:t>
            </a:r>
          </a:p>
          <a:p>
            <a:pPr marL="576000" indent="-576000" algn="just">
              <a:lnSpc>
                <a:spcPct val="120000"/>
              </a:lnSpc>
              <a:spcBef>
                <a:spcPts val="500"/>
              </a:spcBef>
              <a:spcAft>
                <a:spcPts val="500"/>
              </a:spcAft>
            </a:pPr>
            <a:r>
              <a:rPr lang="en-IN" sz="2000" dirty="0"/>
              <a:t>	(a) All pure things are dark brown.	</a:t>
            </a:r>
            <a:endParaRPr lang="en-IN" sz="2000" dirty="0" smtClean="0"/>
          </a:p>
          <a:p>
            <a:pPr marL="576000" indent="-576000" algn="just">
              <a:lnSpc>
                <a:spcPct val="120000"/>
              </a:lnSpc>
              <a:spcBef>
                <a:spcPts val="500"/>
              </a:spcBef>
              <a:spcAft>
                <a:spcPts val="500"/>
              </a:spcAft>
            </a:pPr>
            <a:r>
              <a:rPr lang="en-IN" sz="2000" dirty="0"/>
              <a:t>	</a:t>
            </a:r>
            <a:r>
              <a:rPr lang="en-IN" sz="2000" dirty="0" smtClean="0"/>
              <a:t>(</a:t>
            </a:r>
            <a:r>
              <a:rPr lang="en-IN" sz="2000" dirty="0"/>
              <a:t>b) No pure liquid is dark brown.</a:t>
            </a:r>
          </a:p>
          <a:p>
            <a:pPr marL="576000" indent="-576000" algn="just">
              <a:lnSpc>
                <a:spcPct val="120000"/>
              </a:lnSpc>
              <a:spcBef>
                <a:spcPts val="500"/>
              </a:spcBef>
              <a:spcAft>
                <a:spcPts val="500"/>
              </a:spcAft>
            </a:pPr>
            <a:r>
              <a:rPr lang="en-IN" sz="2000" dirty="0"/>
              <a:t>	(c) All liquids are dark brown</a:t>
            </a:r>
            <a:r>
              <a:rPr lang="en-IN" sz="2000" dirty="0" smtClean="0"/>
              <a:t>.</a:t>
            </a:r>
          </a:p>
          <a:p>
            <a:pPr marL="576000" indent="-576000" algn="just">
              <a:lnSpc>
                <a:spcPct val="120000"/>
              </a:lnSpc>
              <a:spcBef>
                <a:spcPts val="500"/>
              </a:spcBef>
              <a:spcAft>
                <a:spcPts val="500"/>
              </a:spcAft>
            </a:pPr>
            <a:r>
              <a:rPr lang="en-IN" sz="2000" dirty="0"/>
              <a:t>	(d) None of the above.</a:t>
            </a:r>
          </a:p>
        </p:txBody>
      </p:sp>
    </p:spTree>
    <p:extLst>
      <p:ext uri="{BB962C8B-B14F-4D97-AF65-F5344CB8AC3E}">
        <p14:creationId xmlns:p14="http://schemas.microsoft.com/office/powerpoint/2010/main" val="2155884325"/>
      </p:ext>
    </p:extLst>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smtClean="0"/>
              <a:t>Thank You …</a:t>
            </a:r>
            <a:endParaRPr lang="en-US" sz="2400"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9.	Which of the following is the odd man out?</a:t>
            </a:r>
          </a:p>
          <a:p>
            <a:pPr marL="468000" indent="-468000" algn="just">
              <a:lnSpc>
                <a:spcPct val="120000"/>
              </a:lnSpc>
              <a:spcBef>
                <a:spcPts val="500"/>
              </a:spcBef>
              <a:spcAft>
                <a:spcPts val="500"/>
              </a:spcAft>
            </a:pPr>
            <a:r>
              <a:rPr lang="en-IN" sz="2000" dirty="0"/>
              <a:t>	(a) </a:t>
            </a:r>
            <a:r>
              <a:rPr lang="en-IN" sz="2000" dirty="0" smtClean="0"/>
              <a:t>RMHC</a:t>
            </a:r>
          </a:p>
          <a:p>
            <a:pPr marL="468000" indent="-468000" algn="just">
              <a:lnSpc>
                <a:spcPct val="120000"/>
              </a:lnSpc>
              <a:spcBef>
                <a:spcPts val="500"/>
              </a:spcBef>
              <a:spcAft>
                <a:spcPts val="500"/>
              </a:spcAft>
            </a:pPr>
            <a:r>
              <a:rPr lang="en-IN" sz="2000" dirty="0"/>
              <a:t>	(b) </a:t>
            </a:r>
            <a:r>
              <a:rPr lang="en-IN" sz="2000" dirty="0" smtClean="0"/>
              <a:t>KFAV</a:t>
            </a:r>
          </a:p>
          <a:p>
            <a:pPr marL="468000" indent="-468000" algn="just">
              <a:lnSpc>
                <a:spcPct val="120000"/>
              </a:lnSpc>
              <a:spcBef>
                <a:spcPts val="500"/>
              </a:spcBef>
              <a:spcAft>
                <a:spcPts val="500"/>
              </a:spcAft>
            </a:pPr>
            <a:r>
              <a:rPr lang="en-IN" sz="2000" dirty="0"/>
              <a:t>	(c) </a:t>
            </a:r>
            <a:r>
              <a:rPr lang="en-IN" sz="2000" dirty="0" smtClean="0"/>
              <a:t>KIDW</a:t>
            </a:r>
          </a:p>
          <a:p>
            <a:pPr marL="468000" indent="-468000" algn="just">
              <a:lnSpc>
                <a:spcPct val="120000"/>
              </a:lnSpc>
              <a:spcBef>
                <a:spcPts val="500"/>
              </a:spcBef>
              <a:spcAft>
                <a:spcPts val="500"/>
              </a:spcAft>
            </a:pPr>
            <a:r>
              <a:rPr lang="en-IN" sz="2000" dirty="0"/>
              <a:t>	(d) DYTO</a:t>
            </a:r>
          </a:p>
        </p:txBody>
      </p:sp>
    </p:spTree>
    <p:extLst>
      <p:ext uri="{BB962C8B-B14F-4D97-AF65-F5344CB8AC3E}">
        <p14:creationId xmlns:p14="http://schemas.microsoft.com/office/powerpoint/2010/main" val="122852729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10.	Choose the odd one out.</a:t>
            </a:r>
          </a:p>
          <a:p>
            <a:pPr marL="468000" indent="-468000" algn="just">
              <a:lnSpc>
                <a:spcPct val="120000"/>
              </a:lnSpc>
              <a:spcBef>
                <a:spcPts val="500"/>
              </a:spcBef>
              <a:spcAft>
                <a:spcPts val="500"/>
              </a:spcAft>
            </a:pPr>
            <a:r>
              <a:rPr lang="en-IN" sz="2000" dirty="0"/>
              <a:t>	(a) </a:t>
            </a:r>
            <a:r>
              <a:rPr lang="en-IN" sz="2000" dirty="0" smtClean="0"/>
              <a:t>HJMR</a:t>
            </a:r>
          </a:p>
          <a:p>
            <a:pPr marL="468000" indent="-468000" algn="just">
              <a:lnSpc>
                <a:spcPct val="120000"/>
              </a:lnSpc>
              <a:spcBef>
                <a:spcPts val="500"/>
              </a:spcBef>
              <a:spcAft>
                <a:spcPts val="500"/>
              </a:spcAft>
            </a:pPr>
            <a:r>
              <a:rPr lang="en-IN" sz="2000" dirty="0"/>
              <a:t>	(b) </a:t>
            </a:r>
            <a:r>
              <a:rPr lang="en-IN" sz="2000" dirty="0" smtClean="0"/>
              <a:t>FHKO</a:t>
            </a:r>
          </a:p>
          <a:p>
            <a:pPr marL="468000" indent="-468000" algn="just">
              <a:lnSpc>
                <a:spcPct val="120000"/>
              </a:lnSpc>
              <a:spcBef>
                <a:spcPts val="500"/>
              </a:spcBef>
              <a:spcAft>
                <a:spcPts val="500"/>
              </a:spcAft>
            </a:pPr>
            <a:r>
              <a:rPr lang="en-IN" sz="2000" dirty="0"/>
              <a:t>	(c) </a:t>
            </a:r>
            <a:r>
              <a:rPr lang="en-IN" sz="2000" dirty="0" smtClean="0"/>
              <a:t>DFIM</a:t>
            </a:r>
          </a:p>
          <a:p>
            <a:pPr marL="468000" indent="-468000" algn="just">
              <a:lnSpc>
                <a:spcPct val="120000"/>
              </a:lnSpc>
              <a:spcBef>
                <a:spcPts val="500"/>
              </a:spcBef>
              <a:spcAft>
                <a:spcPts val="500"/>
              </a:spcAft>
            </a:pPr>
            <a:r>
              <a:rPr lang="en-IN" sz="2000" dirty="0"/>
              <a:t>	(d) BDGK</a:t>
            </a:r>
          </a:p>
        </p:txBody>
      </p:sp>
    </p:spTree>
    <p:extLst>
      <p:ext uri="{BB962C8B-B14F-4D97-AF65-F5344CB8AC3E}">
        <p14:creationId xmlns:p14="http://schemas.microsoft.com/office/powerpoint/2010/main" val="194208652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11.	Pick out the different one:</a:t>
            </a:r>
          </a:p>
          <a:p>
            <a:pPr marL="468000" indent="-468000" algn="just">
              <a:lnSpc>
                <a:spcPct val="120000"/>
              </a:lnSpc>
              <a:spcBef>
                <a:spcPts val="500"/>
              </a:spcBef>
              <a:spcAft>
                <a:spcPts val="500"/>
              </a:spcAft>
            </a:pPr>
            <a:r>
              <a:rPr lang="en-IN" sz="2000" dirty="0"/>
              <a:t>	(a) </a:t>
            </a:r>
            <a:r>
              <a:rPr lang="en-IN" sz="2000" dirty="0" smtClean="0"/>
              <a:t>Time</a:t>
            </a:r>
          </a:p>
          <a:p>
            <a:pPr marL="468000" indent="-468000" algn="just">
              <a:lnSpc>
                <a:spcPct val="120000"/>
              </a:lnSpc>
              <a:spcBef>
                <a:spcPts val="500"/>
              </a:spcBef>
              <a:spcAft>
                <a:spcPts val="500"/>
              </a:spcAft>
            </a:pPr>
            <a:r>
              <a:rPr lang="en-IN" sz="2000" dirty="0"/>
              <a:t>	(b) </a:t>
            </a:r>
            <a:r>
              <a:rPr lang="en-IN" sz="2000" dirty="0" smtClean="0"/>
              <a:t>Chain</a:t>
            </a:r>
          </a:p>
          <a:p>
            <a:pPr marL="468000" indent="-468000" algn="just">
              <a:lnSpc>
                <a:spcPct val="120000"/>
              </a:lnSpc>
              <a:spcBef>
                <a:spcPts val="500"/>
              </a:spcBef>
              <a:spcAft>
                <a:spcPts val="500"/>
              </a:spcAft>
            </a:pPr>
            <a:r>
              <a:rPr lang="en-IN" sz="2000" dirty="0"/>
              <a:t>	(c) </a:t>
            </a:r>
            <a:r>
              <a:rPr lang="en-IN" sz="2000" dirty="0" smtClean="0"/>
              <a:t>Bangle</a:t>
            </a:r>
          </a:p>
          <a:p>
            <a:pPr marL="468000" indent="-468000" algn="just">
              <a:lnSpc>
                <a:spcPct val="120000"/>
              </a:lnSpc>
              <a:spcBef>
                <a:spcPts val="500"/>
              </a:spcBef>
              <a:spcAft>
                <a:spcPts val="500"/>
              </a:spcAft>
            </a:pPr>
            <a:r>
              <a:rPr lang="en-IN" sz="2000" dirty="0"/>
              <a:t>	(d) Bracelet</a:t>
            </a:r>
          </a:p>
        </p:txBody>
      </p:sp>
    </p:spTree>
    <p:extLst>
      <p:ext uri="{BB962C8B-B14F-4D97-AF65-F5344CB8AC3E}">
        <p14:creationId xmlns:p14="http://schemas.microsoft.com/office/powerpoint/2010/main" val="197417358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12.	If in a certain code, “DESCRIPTION” is written as “DHSFRLPWIRN”, then how is “SURPRISE” written in that code</a:t>
            </a:r>
          </a:p>
          <a:p>
            <a:pPr marL="468000" indent="-468000" algn="just">
              <a:lnSpc>
                <a:spcPct val="120000"/>
              </a:lnSpc>
              <a:spcBef>
                <a:spcPts val="500"/>
              </a:spcBef>
              <a:spcAft>
                <a:spcPts val="500"/>
              </a:spcAft>
            </a:pPr>
            <a:r>
              <a:rPr lang="en-IN" sz="2000" dirty="0"/>
              <a:t>	(a) </a:t>
            </a:r>
            <a:r>
              <a:rPr lang="en-IN" sz="2000" dirty="0" smtClean="0"/>
              <a:t>HSLHSXRS</a:t>
            </a:r>
          </a:p>
          <a:p>
            <a:pPr marL="468000" indent="-468000" algn="just">
              <a:lnSpc>
                <a:spcPct val="120000"/>
              </a:lnSpc>
              <a:spcBef>
                <a:spcPts val="500"/>
              </a:spcBef>
              <a:spcAft>
                <a:spcPts val="500"/>
              </a:spcAft>
            </a:pPr>
            <a:r>
              <a:rPr lang="en-IN" sz="2000" dirty="0"/>
              <a:t>	(b) </a:t>
            </a:r>
            <a:r>
              <a:rPr lang="en-IN" sz="2000" dirty="0" smtClean="0"/>
              <a:t>SXHRYTJH</a:t>
            </a:r>
          </a:p>
          <a:p>
            <a:pPr marL="468000" indent="-468000" algn="just">
              <a:lnSpc>
                <a:spcPct val="120000"/>
              </a:lnSpc>
              <a:spcBef>
                <a:spcPts val="500"/>
              </a:spcBef>
              <a:spcAft>
                <a:spcPts val="500"/>
              </a:spcAft>
            </a:pPr>
            <a:r>
              <a:rPr lang="en-IN" sz="2000" dirty="0"/>
              <a:t>	(c) </a:t>
            </a:r>
            <a:r>
              <a:rPr lang="en-IN" sz="2000" dirty="0" smtClean="0"/>
              <a:t>NBVHFKIL</a:t>
            </a:r>
          </a:p>
          <a:p>
            <a:pPr marL="468000" indent="-468000" algn="just">
              <a:lnSpc>
                <a:spcPct val="120000"/>
              </a:lnSpc>
              <a:spcBef>
                <a:spcPts val="500"/>
              </a:spcBef>
              <a:spcAft>
                <a:spcPts val="500"/>
              </a:spcAft>
            </a:pPr>
            <a:r>
              <a:rPr lang="en-IN" sz="2000" dirty="0"/>
              <a:t>	(d) SXRSRLSH</a:t>
            </a:r>
          </a:p>
        </p:txBody>
      </p:sp>
    </p:spTree>
    <p:extLst>
      <p:ext uri="{BB962C8B-B14F-4D97-AF65-F5344CB8AC3E}">
        <p14:creationId xmlns:p14="http://schemas.microsoft.com/office/powerpoint/2010/main" val="302701871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13.	In a certain code language PACKET is written as OBBLDU. How is DECRY written in that code?</a:t>
            </a:r>
          </a:p>
          <a:p>
            <a:pPr marL="468000" indent="-468000" algn="just">
              <a:lnSpc>
                <a:spcPct val="120000"/>
              </a:lnSpc>
              <a:spcBef>
                <a:spcPts val="500"/>
              </a:spcBef>
              <a:spcAft>
                <a:spcPts val="500"/>
              </a:spcAft>
            </a:pPr>
            <a:r>
              <a:rPr lang="en-IN" sz="2000" dirty="0"/>
              <a:t>	(a) </a:t>
            </a:r>
            <a:r>
              <a:rPr lang="en-IN" sz="2000" dirty="0" smtClean="0"/>
              <a:t>CDCSZ</a:t>
            </a:r>
          </a:p>
          <a:p>
            <a:pPr marL="468000" indent="-468000" algn="just">
              <a:lnSpc>
                <a:spcPct val="120000"/>
              </a:lnSpc>
              <a:spcBef>
                <a:spcPts val="500"/>
              </a:spcBef>
              <a:spcAft>
                <a:spcPts val="500"/>
              </a:spcAft>
            </a:pPr>
            <a:r>
              <a:rPr lang="en-IN" sz="2000" dirty="0"/>
              <a:t>	(b) </a:t>
            </a:r>
            <a:r>
              <a:rPr lang="en-IN" sz="2000" dirty="0" smtClean="0"/>
              <a:t>CFARX</a:t>
            </a:r>
          </a:p>
          <a:p>
            <a:pPr marL="468000" indent="-468000" algn="just">
              <a:lnSpc>
                <a:spcPct val="120000"/>
              </a:lnSpc>
              <a:spcBef>
                <a:spcPts val="500"/>
              </a:spcBef>
              <a:spcAft>
                <a:spcPts val="500"/>
              </a:spcAft>
            </a:pPr>
            <a:r>
              <a:rPr lang="en-IN" sz="2000" dirty="0"/>
              <a:t>	(c) </a:t>
            </a:r>
            <a:r>
              <a:rPr lang="en-IN" sz="2000" dirty="0" smtClean="0"/>
              <a:t>CDBRZ</a:t>
            </a:r>
          </a:p>
          <a:p>
            <a:pPr marL="468000" indent="-468000" algn="just">
              <a:lnSpc>
                <a:spcPct val="120000"/>
              </a:lnSpc>
              <a:spcBef>
                <a:spcPts val="500"/>
              </a:spcBef>
              <a:spcAft>
                <a:spcPts val="500"/>
              </a:spcAft>
            </a:pPr>
            <a:r>
              <a:rPr lang="en-IN" sz="2000" dirty="0"/>
              <a:t>	(d) CFBSX</a:t>
            </a:r>
          </a:p>
        </p:txBody>
      </p:sp>
    </p:spTree>
    <p:extLst>
      <p:ext uri="{BB962C8B-B14F-4D97-AF65-F5344CB8AC3E}">
        <p14:creationId xmlns:p14="http://schemas.microsoft.com/office/powerpoint/2010/main" val="286464219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14.	In a code sign DRLAL is coded as 62014314. How CAMEL is coded?</a:t>
            </a:r>
          </a:p>
          <a:p>
            <a:pPr marL="468000" indent="-468000" algn="just">
              <a:lnSpc>
                <a:spcPct val="120000"/>
              </a:lnSpc>
              <a:spcBef>
                <a:spcPts val="500"/>
              </a:spcBef>
              <a:spcAft>
                <a:spcPts val="500"/>
              </a:spcAft>
            </a:pPr>
            <a:r>
              <a:rPr lang="en-IN" sz="2000" dirty="0"/>
              <a:t>	(a) </a:t>
            </a:r>
            <a:r>
              <a:rPr lang="en-IN" sz="2000" dirty="0" smtClean="0"/>
              <a:t>5315714</a:t>
            </a:r>
          </a:p>
          <a:p>
            <a:pPr marL="468000" indent="-468000" algn="just">
              <a:lnSpc>
                <a:spcPct val="120000"/>
              </a:lnSpc>
              <a:spcBef>
                <a:spcPts val="500"/>
              </a:spcBef>
              <a:spcAft>
                <a:spcPts val="500"/>
              </a:spcAft>
            </a:pPr>
            <a:r>
              <a:rPr lang="en-IN" sz="2000" dirty="0"/>
              <a:t>	(b) </a:t>
            </a:r>
            <a:r>
              <a:rPr lang="en-IN" sz="2000" dirty="0" smtClean="0"/>
              <a:t>35729310</a:t>
            </a:r>
          </a:p>
          <a:p>
            <a:pPr marL="468000" indent="-468000" algn="just">
              <a:lnSpc>
                <a:spcPct val="120000"/>
              </a:lnSpc>
              <a:spcBef>
                <a:spcPts val="500"/>
              </a:spcBef>
              <a:spcAft>
                <a:spcPts val="500"/>
              </a:spcAft>
            </a:pPr>
            <a:r>
              <a:rPr lang="en-IN" sz="2000" dirty="0"/>
              <a:t>	(c) </a:t>
            </a:r>
            <a:r>
              <a:rPr lang="en-IN" sz="2000" dirty="0" smtClean="0"/>
              <a:t>5313613</a:t>
            </a:r>
          </a:p>
          <a:p>
            <a:pPr marL="468000" indent="-468000" algn="just">
              <a:lnSpc>
                <a:spcPct val="120000"/>
              </a:lnSpc>
              <a:spcBef>
                <a:spcPts val="500"/>
              </a:spcBef>
              <a:spcAft>
                <a:spcPts val="500"/>
              </a:spcAft>
            </a:pPr>
            <a:r>
              <a:rPr lang="en-IN" sz="2000" dirty="0"/>
              <a:t>	(d) None of these</a:t>
            </a:r>
          </a:p>
        </p:txBody>
      </p:sp>
    </p:spTree>
    <p:extLst>
      <p:ext uri="{BB962C8B-B14F-4D97-AF65-F5344CB8AC3E}">
        <p14:creationId xmlns:p14="http://schemas.microsoft.com/office/powerpoint/2010/main" val="125487907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15.	If in a code language, COULD is written as BNTKC and MARGIN is written as LZQFHM, how will MOULDING be written in that code?</a:t>
            </a:r>
          </a:p>
          <a:p>
            <a:pPr marL="468000" indent="-468000" algn="just">
              <a:lnSpc>
                <a:spcPct val="120000"/>
              </a:lnSpc>
              <a:spcBef>
                <a:spcPts val="500"/>
              </a:spcBef>
              <a:spcAft>
                <a:spcPts val="500"/>
              </a:spcAft>
            </a:pPr>
            <a:r>
              <a:rPr lang="en-IN" sz="2000" dirty="0"/>
              <a:t>	(a) </a:t>
            </a:r>
            <a:r>
              <a:rPr lang="en-IN" sz="2000" dirty="0" smtClean="0"/>
              <a:t>CHMFINTK</a:t>
            </a:r>
          </a:p>
          <a:p>
            <a:pPr marL="468000" indent="-468000" algn="just">
              <a:lnSpc>
                <a:spcPct val="120000"/>
              </a:lnSpc>
              <a:spcBef>
                <a:spcPts val="500"/>
              </a:spcBef>
              <a:spcAft>
                <a:spcPts val="500"/>
              </a:spcAft>
            </a:pPr>
            <a:r>
              <a:rPr lang="en-IN" sz="2000" dirty="0"/>
              <a:t>	(b) </a:t>
            </a:r>
            <a:r>
              <a:rPr lang="en-IN" sz="2000" dirty="0" smtClean="0"/>
              <a:t>LNKTCHMF</a:t>
            </a:r>
          </a:p>
          <a:p>
            <a:pPr marL="468000" indent="-468000" algn="just">
              <a:lnSpc>
                <a:spcPct val="120000"/>
              </a:lnSpc>
              <a:spcBef>
                <a:spcPts val="500"/>
              </a:spcBef>
              <a:spcAft>
                <a:spcPts val="500"/>
              </a:spcAft>
            </a:pPr>
            <a:r>
              <a:rPr lang="en-IN" sz="2000" dirty="0"/>
              <a:t>	(c) </a:t>
            </a:r>
            <a:r>
              <a:rPr lang="en-IN" sz="2000" dirty="0" smtClean="0"/>
              <a:t>LNTKCHMF</a:t>
            </a:r>
          </a:p>
          <a:p>
            <a:pPr marL="468000" indent="-468000" algn="just">
              <a:lnSpc>
                <a:spcPct val="120000"/>
              </a:lnSpc>
              <a:spcBef>
                <a:spcPts val="500"/>
              </a:spcBef>
              <a:spcAft>
                <a:spcPts val="500"/>
              </a:spcAft>
            </a:pPr>
            <a:r>
              <a:rPr lang="en-IN" sz="2000" dirty="0"/>
              <a:t>	(d) NITKHCMF</a:t>
            </a:r>
          </a:p>
        </p:txBody>
      </p:sp>
    </p:spTree>
    <p:extLst>
      <p:ext uri="{BB962C8B-B14F-4D97-AF65-F5344CB8AC3E}">
        <p14:creationId xmlns:p14="http://schemas.microsoft.com/office/powerpoint/2010/main" val="3095052270"/>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16.	If in a certain language, MADRAS is coded as NEST how is BOMBAY coded in that code?</a:t>
            </a:r>
          </a:p>
          <a:p>
            <a:pPr marL="468000" indent="-468000" algn="just">
              <a:lnSpc>
                <a:spcPct val="120000"/>
              </a:lnSpc>
              <a:spcBef>
                <a:spcPts val="500"/>
              </a:spcBef>
              <a:spcAft>
                <a:spcPts val="500"/>
              </a:spcAft>
            </a:pPr>
            <a:r>
              <a:rPr lang="en-IN" sz="2000" dirty="0"/>
              <a:t>	(a) </a:t>
            </a:r>
            <a:r>
              <a:rPr lang="en-IN" sz="2000" dirty="0" smtClean="0"/>
              <a:t>CPNCBX</a:t>
            </a:r>
          </a:p>
          <a:p>
            <a:pPr marL="468000" indent="-468000" algn="just">
              <a:lnSpc>
                <a:spcPct val="120000"/>
              </a:lnSpc>
              <a:spcBef>
                <a:spcPts val="500"/>
              </a:spcBef>
              <a:spcAft>
                <a:spcPts val="500"/>
              </a:spcAft>
            </a:pPr>
            <a:r>
              <a:rPr lang="en-IN" sz="2000" dirty="0"/>
              <a:t>	(b) </a:t>
            </a:r>
            <a:r>
              <a:rPr lang="en-IN" sz="2000" dirty="0" smtClean="0"/>
              <a:t>CPNCBZ</a:t>
            </a:r>
          </a:p>
          <a:p>
            <a:pPr marL="468000" indent="-468000" algn="just">
              <a:lnSpc>
                <a:spcPct val="120000"/>
              </a:lnSpc>
              <a:spcBef>
                <a:spcPts val="500"/>
              </a:spcBef>
              <a:spcAft>
                <a:spcPts val="500"/>
              </a:spcAft>
            </a:pPr>
            <a:r>
              <a:rPr lang="en-IN" sz="2000" dirty="0"/>
              <a:t>	(c) </a:t>
            </a:r>
            <a:r>
              <a:rPr lang="en-IN" sz="2000" dirty="0" smtClean="0"/>
              <a:t>CPOCBZ</a:t>
            </a:r>
          </a:p>
          <a:p>
            <a:pPr marL="468000" indent="-468000" algn="just">
              <a:lnSpc>
                <a:spcPct val="120000"/>
              </a:lnSpc>
              <a:spcBef>
                <a:spcPts val="500"/>
              </a:spcBef>
              <a:spcAft>
                <a:spcPts val="500"/>
              </a:spcAft>
            </a:pPr>
            <a:r>
              <a:rPr lang="en-IN" sz="2000" dirty="0"/>
              <a:t>	(d) CQOCBZ</a:t>
            </a:r>
          </a:p>
        </p:txBody>
      </p:sp>
    </p:spTree>
    <p:extLst>
      <p:ext uri="{BB962C8B-B14F-4D97-AF65-F5344CB8AC3E}">
        <p14:creationId xmlns:p14="http://schemas.microsoft.com/office/powerpoint/2010/main" val="271105789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17.	If in a language SPORT is written as SROPT, then how would RELATIONSHIP be written in that language?</a:t>
            </a:r>
          </a:p>
          <a:p>
            <a:pPr marL="468000" indent="-468000" algn="just">
              <a:lnSpc>
                <a:spcPct val="120000"/>
              </a:lnSpc>
              <a:spcBef>
                <a:spcPts val="500"/>
              </a:spcBef>
              <a:spcAft>
                <a:spcPts val="500"/>
              </a:spcAft>
            </a:pPr>
            <a:r>
              <a:rPr lang="en-IN" sz="2000" dirty="0"/>
              <a:t>	(a) </a:t>
            </a:r>
            <a:r>
              <a:rPr lang="en-IN" sz="2000" dirty="0" smtClean="0"/>
              <a:t>RELEIONTASIHP</a:t>
            </a:r>
          </a:p>
          <a:p>
            <a:pPr marL="468000" indent="-468000" algn="just">
              <a:lnSpc>
                <a:spcPct val="120000"/>
              </a:lnSpc>
              <a:spcBef>
                <a:spcPts val="500"/>
              </a:spcBef>
              <a:spcAft>
                <a:spcPts val="500"/>
              </a:spcAft>
            </a:pPr>
            <a:r>
              <a:rPr lang="en-IN" sz="2000" dirty="0"/>
              <a:t>	(b) </a:t>
            </a:r>
            <a:r>
              <a:rPr lang="en-IN" sz="2000" dirty="0" smtClean="0"/>
              <a:t>RLONTIASHEP</a:t>
            </a:r>
          </a:p>
          <a:p>
            <a:pPr marL="468000" indent="-468000" algn="just">
              <a:lnSpc>
                <a:spcPct val="120000"/>
              </a:lnSpc>
              <a:spcBef>
                <a:spcPts val="500"/>
              </a:spcBef>
              <a:spcAft>
                <a:spcPts val="500"/>
              </a:spcAft>
            </a:pPr>
            <a:r>
              <a:rPr lang="en-IN" sz="2000" dirty="0"/>
              <a:t>	(c) </a:t>
            </a:r>
            <a:r>
              <a:rPr lang="en-IN" sz="2000" dirty="0" smtClean="0"/>
              <a:t>RIHSNOTALEP</a:t>
            </a:r>
          </a:p>
          <a:p>
            <a:pPr marL="468000" indent="-468000" algn="just">
              <a:lnSpc>
                <a:spcPct val="120000"/>
              </a:lnSpc>
              <a:spcBef>
                <a:spcPts val="500"/>
              </a:spcBef>
              <a:spcAft>
                <a:spcPts val="500"/>
              </a:spcAft>
            </a:pPr>
            <a:r>
              <a:rPr lang="en-IN" sz="2000" dirty="0"/>
              <a:t>	(d) RLATIOENSHIP</a:t>
            </a:r>
          </a:p>
        </p:txBody>
      </p:sp>
    </p:spTree>
    <p:extLst>
      <p:ext uri="{BB962C8B-B14F-4D97-AF65-F5344CB8AC3E}">
        <p14:creationId xmlns:p14="http://schemas.microsoft.com/office/powerpoint/2010/main" val="315692211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9318" y="3145115"/>
            <a:ext cx="6258764" cy="567771"/>
          </a:xfrm>
        </p:spPr>
        <p:txBody>
          <a:bodyPr/>
          <a:lstStyle/>
          <a:p>
            <a:r>
              <a:rPr lang="en-US" sz="3500" dirty="0" smtClean="0"/>
              <a:t>REASONING ABILITY</a:t>
            </a:r>
            <a:endParaRPr lang="en-IN" sz="3500" dirty="0"/>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18.	If in a certain code HAPPINESS is coded as TRFMJOQZI. How would SORROW be coded in same code?</a:t>
            </a:r>
          </a:p>
          <a:p>
            <a:pPr marL="468000" indent="-468000" algn="just">
              <a:lnSpc>
                <a:spcPct val="120000"/>
              </a:lnSpc>
              <a:spcBef>
                <a:spcPts val="500"/>
              </a:spcBef>
              <a:spcAft>
                <a:spcPts val="500"/>
              </a:spcAft>
            </a:pPr>
            <a:r>
              <a:rPr lang="en-IN" sz="2000" dirty="0"/>
              <a:t>	(a) </a:t>
            </a:r>
            <a:r>
              <a:rPr lang="en-IN" sz="2000" dirty="0" smtClean="0"/>
              <a:t>VPQSNQ</a:t>
            </a:r>
          </a:p>
          <a:p>
            <a:pPr marL="468000" indent="-468000" algn="just">
              <a:lnSpc>
                <a:spcPct val="120000"/>
              </a:lnSpc>
              <a:spcBef>
                <a:spcPts val="500"/>
              </a:spcBef>
              <a:spcAft>
                <a:spcPts val="500"/>
              </a:spcAft>
            </a:pPr>
            <a:r>
              <a:rPr lang="en-IN" sz="2000" dirty="0"/>
              <a:t>	(b) </a:t>
            </a:r>
            <a:r>
              <a:rPr lang="en-IN" sz="2000" dirty="0" smtClean="0"/>
              <a:t>XNQSPR</a:t>
            </a:r>
          </a:p>
          <a:p>
            <a:pPr marL="468000" indent="-468000" algn="just">
              <a:lnSpc>
                <a:spcPct val="120000"/>
              </a:lnSpc>
              <a:spcBef>
                <a:spcPts val="500"/>
              </a:spcBef>
              <a:spcAft>
                <a:spcPts val="500"/>
              </a:spcAft>
            </a:pPr>
            <a:r>
              <a:rPr lang="en-IN" sz="2000" dirty="0"/>
              <a:t>	(c) </a:t>
            </a:r>
            <a:r>
              <a:rPr lang="en-IN" sz="2000" dirty="0" smtClean="0"/>
              <a:t>VPSQQN</a:t>
            </a:r>
          </a:p>
          <a:p>
            <a:pPr marL="468000" indent="-468000" algn="just">
              <a:lnSpc>
                <a:spcPct val="120000"/>
              </a:lnSpc>
              <a:spcBef>
                <a:spcPts val="500"/>
              </a:spcBef>
              <a:spcAft>
                <a:spcPts val="500"/>
              </a:spcAft>
            </a:pPr>
            <a:r>
              <a:rPr lang="en-IN" sz="2000" dirty="0"/>
              <a:t>	(d) XNSQPR</a:t>
            </a:r>
          </a:p>
        </p:txBody>
      </p:sp>
    </p:spTree>
    <p:extLst>
      <p:ext uri="{BB962C8B-B14F-4D97-AF65-F5344CB8AC3E}">
        <p14:creationId xmlns:p14="http://schemas.microsoft.com/office/powerpoint/2010/main" val="227959563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19.	In a certain code language:</a:t>
            </a:r>
          </a:p>
          <a:p>
            <a:pPr marL="468000" indent="-468000" algn="just">
              <a:lnSpc>
                <a:spcPct val="120000"/>
              </a:lnSpc>
              <a:spcBef>
                <a:spcPts val="500"/>
              </a:spcBef>
              <a:spcAft>
                <a:spcPts val="500"/>
              </a:spcAft>
            </a:pPr>
            <a:r>
              <a:rPr lang="en-IN" sz="2000" dirty="0"/>
              <a:t>	“</a:t>
            </a:r>
            <a:r>
              <a:rPr lang="en-IN" sz="2000" dirty="0" err="1"/>
              <a:t>granamelke</a:t>
            </a:r>
            <a:r>
              <a:rPr lang="en-IN" sz="2000" dirty="0"/>
              <a:t>” is written as “big tree”</a:t>
            </a:r>
          </a:p>
          <a:p>
            <a:pPr marL="468000" indent="-468000" algn="just">
              <a:lnSpc>
                <a:spcPct val="120000"/>
              </a:lnSpc>
              <a:spcBef>
                <a:spcPts val="500"/>
              </a:spcBef>
              <a:spcAft>
                <a:spcPts val="500"/>
              </a:spcAft>
            </a:pPr>
            <a:r>
              <a:rPr lang="en-IN" sz="2000" dirty="0"/>
              <a:t>	“</a:t>
            </a:r>
            <a:r>
              <a:rPr lang="en-IN" sz="2000" dirty="0" err="1"/>
              <a:t>pinimelke</a:t>
            </a:r>
            <a:r>
              <a:rPr lang="en-IN" sz="2000" dirty="0"/>
              <a:t>” is written as “little tree”</a:t>
            </a:r>
          </a:p>
          <a:p>
            <a:pPr marL="468000" indent="-468000" algn="just">
              <a:lnSpc>
                <a:spcPct val="120000"/>
              </a:lnSpc>
              <a:spcBef>
                <a:spcPts val="500"/>
              </a:spcBef>
              <a:spcAft>
                <a:spcPts val="500"/>
              </a:spcAft>
            </a:pPr>
            <a:r>
              <a:rPr lang="en-IN" sz="2000" dirty="0"/>
              <a:t>	“</a:t>
            </a:r>
            <a:r>
              <a:rPr lang="en-IN" sz="2000" dirty="0" err="1"/>
              <a:t>melkehoon</a:t>
            </a:r>
            <a:r>
              <a:rPr lang="en-IN" sz="2000" dirty="0"/>
              <a:t>” is written as “tree house”</a:t>
            </a:r>
          </a:p>
          <a:p>
            <a:pPr marL="468000" indent="-468000" algn="just">
              <a:lnSpc>
                <a:spcPct val="120000"/>
              </a:lnSpc>
              <a:spcBef>
                <a:spcPts val="500"/>
              </a:spcBef>
              <a:spcAft>
                <a:spcPts val="500"/>
              </a:spcAft>
            </a:pPr>
            <a:r>
              <a:rPr lang="en-IN" sz="2000" dirty="0"/>
              <a:t>	How will “big house” be written in this code language?</a:t>
            </a:r>
          </a:p>
          <a:p>
            <a:pPr marL="468000" indent="-468000" algn="just">
              <a:lnSpc>
                <a:spcPct val="120000"/>
              </a:lnSpc>
              <a:spcBef>
                <a:spcPts val="500"/>
              </a:spcBef>
              <a:spcAft>
                <a:spcPts val="500"/>
              </a:spcAft>
            </a:pPr>
            <a:r>
              <a:rPr lang="en-IN" sz="2000" dirty="0"/>
              <a:t>	(a) </a:t>
            </a:r>
            <a:r>
              <a:rPr lang="en-IN" sz="2000" dirty="0" err="1" smtClean="0"/>
              <a:t>pinihoon</a:t>
            </a:r>
            <a:endParaRPr lang="en-IN" sz="2000" dirty="0" smtClean="0"/>
          </a:p>
          <a:p>
            <a:pPr marL="468000" indent="-468000" algn="just">
              <a:lnSpc>
                <a:spcPct val="120000"/>
              </a:lnSpc>
              <a:spcBef>
                <a:spcPts val="500"/>
              </a:spcBef>
              <a:spcAft>
                <a:spcPts val="500"/>
              </a:spcAft>
            </a:pPr>
            <a:r>
              <a:rPr lang="en-IN" sz="2000" dirty="0"/>
              <a:t>	(b) </a:t>
            </a:r>
            <a:r>
              <a:rPr lang="en-IN" sz="2000" dirty="0" err="1" smtClean="0"/>
              <a:t>melkegrana</a:t>
            </a:r>
            <a:endParaRPr lang="en-IN" sz="2000" dirty="0" smtClean="0"/>
          </a:p>
          <a:p>
            <a:pPr marL="468000" indent="-468000" algn="just">
              <a:lnSpc>
                <a:spcPct val="120000"/>
              </a:lnSpc>
              <a:spcBef>
                <a:spcPts val="500"/>
              </a:spcBef>
              <a:spcAft>
                <a:spcPts val="500"/>
              </a:spcAft>
            </a:pPr>
            <a:r>
              <a:rPr lang="en-IN" sz="2000" dirty="0"/>
              <a:t>	(c) </a:t>
            </a:r>
            <a:r>
              <a:rPr lang="en-IN" sz="2000" dirty="0" err="1"/>
              <a:t>pinishur</a:t>
            </a: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d) </a:t>
            </a:r>
            <a:r>
              <a:rPr lang="en-IN" sz="2000" dirty="0" err="1"/>
              <a:t>granahoon</a:t>
            </a:r>
            <a:endParaRPr lang="en-IN" sz="2000" dirty="0"/>
          </a:p>
        </p:txBody>
      </p:sp>
    </p:spTree>
    <p:extLst>
      <p:ext uri="{BB962C8B-B14F-4D97-AF65-F5344CB8AC3E}">
        <p14:creationId xmlns:p14="http://schemas.microsoft.com/office/powerpoint/2010/main" val="355586881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59949"/>
          </a:xfrm>
          <a:prstGeom prst="rect">
            <a:avLst/>
          </a:prstGeom>
        </p:spPr>
        <p:txBody>
          <a:bodyPr wrap="square">
            <a:spAutoFit/>
          </a:bodyPr>
          <a:lstStyle/>
          <a:p>
            <a:pPr marL="468000" indent="-468000" algn="just">
              <a:lnSpc>
                <a:spcPct val="120000"/>
              </a:lnSpc>
              <a:spcBef>
                <a:spcPts val="500"/>
              </a:spcBef>
              <a:spcAft>
                <a:spcPts val="500"/>
              </a:spcAft>
            </a:pPr>
            <a:r>
              <a:rPr lang="en-IN" sz="2000" dirty="0"/>
              <a:t>20.	If in a certain code language, “I am good” is coded as “</a:t>
            </a:r>
            <a:r>
              <a:rPr lang="en-IN" sz="2000" dirty="0" err="1"/>
              <a:t>cheen</a:t>
            </a:r>
            <a:r>
              <a:rPr lang="en-IN" sz="2000" dirty="0"/>
              <a:t> min </a:t>
            </a:r>
            <a:r>
              <a:rPr lang="en-IN" sz="2000" dirty="0" err="1"/>
              <a:t>pina</a:t>
            </a:r>
            <a:r>
              <a:rPr lang="en-IN" sz="2000" dirty="0"/>
              <a:t>”, “He is bad” is coded as “tin sin win” and “good are bad” is coded as “</a:t>
            </a:r>
            <a:r>
              <a:rPr lang="en-IN" sz="2000" dirty="0" err="1"/>
              <a:t>cheen</a:t>
            </a:r>
            <a:r>
              <a:rPr lang="en-IN" sz="2000" dirty="0"/>
              <a:t> </a:t>
            </a:r>
            <a:r>
              <a:rPr lang="en-IN" sz="2000" dirty="0" err="1"/>
              <a:t>rin</a:t>
            </a:r>
            <a:r>
              <a:rPr lang="en-IN" sz="2000" dirty="0"/>
              <a:t> tin”, then which of the following is the code for “I am bad”?</a:t>
            </a:r>
          </a:p>
          <a:p>
            <a:pPr marL="468000" indent="-468000" algn="just">
              <a:lnSpc>
                <a:spcPct val="120000"/>
              </a:lnSpc>
              <a:spcBef>
                <a:spcPts val="500"/>
              </a:spcBef>
              <a:spcAft>
                <a:spcPts val="500"/>
              </a:spcAft>
            </a:pPr>
            <a:r>
              <a:rPr lang="en-IN" sz="2000" dirty="0"/>
              <a:t>	(a) </a:t>
            </a:r>
            <a:r>
              <a:rPr lang="en-IN" sz="2000" dirty="0" err="1"/>
              <a:t>cheen</a:t>
            </a:r>
            <a:r>
              <a:rPr lang="en-IN" sz="2000" dirty="0"/>
              <a:t> win sin	</a:t>
            </a:r>
            <a:endParaRPr lang="en-IN" sz="2000" dirty="0" smtClean="0"/>
          </a:p>
          <a:p>
            <a:pPr marL="468000" indent="-468000" algn="just">
              <a:lnSpc>
                <a:spcPct val="120000"/>
              </a:lnSpc>
              <a:spcBef>
                <a:spcPts val="500"/>
              </a:spcBef>
              <a:spcAft>
                <a:spcPts val="500"/>
              </a:spcAft>
            </a:pPr>
            <a:r>
              <a:rPr lang="en-IN" sz="2000" dirty="0"/>
              <a:t>	(b) </a:t>
            </a:r>
            <a:r>
              <a:rPr lang="en-IN" sz="2000" dirty="0" err="1"/>
              <a:t>pina</a:t>
            </a:r>
            <a:r>
              <a:rPr lang="en-IN" sz="2000" dirty="0"/>
              <a:t> tin min</a:t>
            </a:r>
          </a:p>
          <a:p>
            <a:pPr marL="468000" indent="-468000" algn="just">
              <a:lnSpc>
                <a:spcPct val="120000"/>
              </a:lnSpc>
              <a:spcBef>
                <a:spcPts val="500"/>
              </a:spcBef>
              <a:spcAft>
                <a:spcPts val="500"/>
              </a:spcAft>
            </a:pPr>
            <a:r>
              <a:rPr lang="en-IN" sz="2000" dirty="0"/>
              <a:t>	(c) win tin </a:t>
            </a:r>
            <a:r>
              <a:rPr lang="en-IN" sz="2000" dirty="0" err="1"/>
              <a:t>pina</a:t>
            </a:r>
            <a:r>
              <a:rPr lang="en-IN" sz="2000" dirty="0"/>
              <a:t>	</a:t>
            </a:r>
            <a:endParaRPr lang="en-IN" sz="2000" dirty="0" smtClean="0"/>
          </a:p>
          <a:p>
            <a:pPr marL="468000" indent="-468000" algn="just">
              <a:lnSpc>
                <a:spcPct val="120000"/>
              </a:lnSpc>
              <a:spcBef>
                <a:spcPts val="500"/>
              </a:spcBef>
              <a:spcAft>
                <a:spcPts val="500"/>
              </a:spcAft>
            </a:pPr>
            <a:r>
              <a:rPr lang="en-IN" sz="2000" dirty="0"/>
              <a:t>	(d) </a:t>
            </a:r>
            <a:r>
              <a:rPr lang="en-IN" sz="2000" dirty="0" err="1"/>
              <a:t>rin</a:t>
            </a:r>
            <a:r>
              <a:rPr lang="en-IN" sz="2000" dirty="0"/>
              <a:t> sin win</a:t>
            </a:r>
          </a:p>
        </p:txBody>
      </p:sp>
    </p:spTree>
    <p:extLst>
      <p:ext uri="{BB962C8B-B14F-4D97-AF65-F5344CB8AC3E}">
        <p14:creationId xmlns:p14="http://schemas.microsoft.com/office/powerpoint/2010/main" val="1305839964"/>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21.	In a certain code Language</a:t>
            </a:r>
          </a:p>
          <a:p>
            <a:pPr marL="468000" indent="-468000" algn="just">
              <a:lnSpc>
                <a:spcPct val="120000"/>
              </a:lnSpc>
              <a:spcBef>
                <a:spcPts val="500"/>
              </a:spcBef>
              <a:spcAft>
                <a:spcPts val="500"/>
              </a:spcAft>
            </a:pPr>
            <a:r>
              <a:rPr lang="en-IN" sz="2000" dirty="0"/>
              <a:t>	134 means good and tasty</a:t>
            </a:r>
          </a:p>
          <a:p>
            <a:pPr marL="468000" indent="-468000" algn="just">
              <a:lnSpc>
                <a:spcPct val="120000"/>
              </a:lnSpc>
              <a:spcBef>
                <a:spcPts val="500"/>
              </a:spcBef>
              <a:spcAft>
                <a:spcPts val="500"/>
              </a:spcAft>
            </a:pPr>
            <a:r>
              <a:rPr lang="en-IN" sz="2000" dirty="0"/>
              <a:t>	478 means see good picture</a:t>
            </a:r>
          </a:p>
          <a:p>
            <a:pPr marL="468000" indent="-468000" algn="just">
              <a:lnSpc>
                <a:spcPct val="120000"/>
              </a:lnSpc>
              <a:spcBef>
                <a:spcPts val="500"/>
              </a:spcBef>
              <a:spcAft>
                <a:spcPts val="500"/>
              </a:spcAft>
            </a:pPr>
            <a:r>
              <a:rPr lang="en-IN" sz="2000" dirty="0"/>
              <a:t>	729 means picture are faint</a:t>
            </a:r>
          </a:p>
          <a:p>
            <a:pPr marL="468000" indent="-468000" algn="just">
              <a:lnSpc>
                <a:spcPct val="120000"/>
              </a:lnSpc>
              <a:spcBef>
                <a:spcPts val="500"/>
              </a:spcBef>
              <a:spcAft>
                <a:spcPts val="500"/>
              </a:spcAft>
            </a:pPr>
            <a:r>
              <a:rPr lang="en-IN" sz="2000" dirty="0"/>
              <a:t>	Which number has been used here for faint?</a:t>
            </a:r>
          </a:p>
          <a:p>
            <a:pPr marL="468000" indent="-468000" algn="just">
              <a:lnSpc>
                <a:spcPct val="120000"/>
              </a:lnSpc>
              <a:spcBef>
                <a:spcPts val="500"/>
              </a:spcBef>
              <a:spcAft>
                <a:spcPts val="500"/>
              </a:spcAft>
            </a:pPr>
            <a:r>
              <a:rPr lang="en-IN" sz="2000" dirty="0"/>
              <a:t>	(a) 9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a:t>
            </a:r>
            <a:r>
              <a:rPr lang="en-IN" sz="2000" dirty="0" smtClean="0"/>
              <a:t>2</a:t>
            </a:r>
          </a:p>
          <a:p>
            <a:pPr marL="468000" indent="-468000" algn="just">
              <a:lnSpc>
                <a:spcPct val="120000"/>
              </a:lnSpc>
              <a:spcBef>
                <a:spcPts val="500"/>
              </a:spcBef>
              <a:spcAft>
                <a:spcPts val="500"/>
              </a:spcAft>
            </a:pPr>
            <a:r>
              <a:rPr lang="en-IN" sz="2000" dirty="0"/>
              <a:t>	(c) Data are </a:t>
            </a:r>
            <a:r>
              <a:rPr lang="en-IN" sz="2000" dirty="0" smtClean="0"/>
              <a:t>inadequate</a:t>
            </a:r>
          </a:p>
          <a:p>
            <a:pPr marL="468000" indent="-468000" algn="just">
              <a:lnSpc>
                <a:spcPct val="120000"/>
              </a:lnSpc>
              <a:spcBef>
                <a:spcPts val="500"/>
              </a:spcBef>
              <a:spcAft>
                <a:spcPts val="500"/>
              </a:spcAft>
            </a:pPr>
            <a:r>
              <a:rPr lang="en-IN" sz="2000" dirty="0"/>
              <a:t>	(d) 7</a:t>
            </a:r>
          </a:p>
        </p:txBody>
      </p:sp>
    </p:spTree>
    <p:extLst>
      <p:ext uri="{BB962C8B-B14F-4D97-AF65-F5344CB8AC3E}">
        <p14:creationId xmlns:p14="http://schemas.microsoft.com/office/powerpoint/2010/main" val="2793695111"/>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57521"/>
          </a:xfrm>
          <a:prstGeom prst="rect">
            <a:avLst/>
          </a:prstGeom>
        </p:spPr>
        <p:txBody>
          <a:bodyPr wrap="square">
            <a:spAutoFit/>
          </a:bodyPr>
          <a:lstStyle/>
          <a:p>
            <a:pPr marL="468000" indent="-468000" algn="just">
              <a:lnSpc>
                <a:spcPct val="120000"/>
              </a:lnSpc>
              <a:spcBef>
                <a:spcPts val="500"/>
              </a:spcBef>
              <a:spcAft>
                <a:spcPts val="500"/>
              </a:spcAft>
            </a:pPr>
            <a:r>
              <a:rPr lang="en-IN" sz="2000" dirty="0"/>
              <a:t>22.	In a certain code language, “$ @ &amp;*” means “Values Are Always Good”; “# &amp; $” means “Inculcate Good Values”. Which of the following could be the code for “Always Inculcate Good Habits”, if the sign % stands for Habits?</a:t>
            </a:r>
          </a:p>
          <a:p>
            <a:pPr marL="468000" indent="-468000" algn="just">
              <a:lnSpc>
                <a:spcPct val="120000"/>
              </a:lnSpc>
              <a:spcBef>
                <a:spcPts val="500"/>
              </a:spcBef>
              <a:spcAft>
                <a:spcPts val="500"/>
              </a:spcAft>
            </a:pPr>
            <a:r>
              <a:rPr lang="en-IN" sz="2000" dirty="0"/>
              <a:t>	(a) &amp; % @ #	</a:t>
            </a:r>
            <a:endParaRPr lang="en-IN" sz="2000" dirty="0" smtClean="0"/>
          </a:p>
          <a:p>
            <a:pPr marL="468000" indent="-468000" algn="just">
              <a:lnSpc>
                <a:spcPct val="120000"/>
              </a:lnSpc>
              <a:spcBef>
                <a:spcPts val="500"/>
              </a:spcBef>
              <a:spcAft>
                <a:spcPts val="500"/>
              </a:spcAft>
            </a:pPr>
            <a:r>
              <a:rPr lang="en-IN" sz="2000" dirty="0"/>
              <a:t>	(b) % @ &amp; *</a:t>
            </a:r>
          </a:p>
          <a:p>
            <a:pPr marL="468000" indent="-468000" algn="just">
              <a:lnSpc>
                <a:spcPct val="120000"/>
              </a:lnSpc>
              <a:spcBef>
                <a:spcPts val="500"/>
              </a:spcBef>
              <a:spcAft>
                <a:spcPts val="500"/>
              </a:spcAft>
            </a:pPr>
            <a:r>
              <a:rPr lang="en-IN" sz="2000" dirty="0"/>
              <a:t>	(c) * $ &amp; %	</a:t>
            </a:r>
            <a:endParaRPr lang="en-IN" sz="2000" dirty="0" smtClean="0"/>
          </a:p>
          <a:p>
            <a:pPr marL="468000" indent="-468000" algn="just">
              <a:lnSpc>
                <a:spcPct val="120000"/>
              </a:lnSpc>
              <a:spcBef>
                <a:spcPts val="500"/>
              </a:spcBef>
              <a:spcAft>
                <a:spcPts val="500"/>
              </a:spcAft>
            </a:pPr>
            <a:r>
              <a:rPr lang="en-IN" sz="2000" dirty="0"/>
              <a:t>	(d) Data Inadequate</a:t>
            </a:r>
          </a:p>
          <a:p>
            <a:pPr marL="468000" indent="-468000" algn="just">
              <a:lnSpc>
                <a:spcPct val="120000"/>
              </a:lnSpc>
              <a:spcBef>
                <a:spcPts val="500"/>
              </a:spcBef>
              <a:spcAft>
                <a:spcPts val="500"/>
              </a:spcAft>
            </a:pPr>
            <a:r>
              <a:rPr lang="en-IN" sz="2000" dirty="0"/>
              <a:t>	(e) None of these</a:t>
            </a:r>
          </a:p>
        </p:txBody>
      </p:sp>
    </p:spTree>
    <p:extLst>
      <p:ext uri="{BB962C8B-B14F-4D97-AF65-F5344CB8AC3E}">
        <p14:creationId xmlns:p14="http://schemas.microsoft.com/office/powerpoint/2010/main" val="426306572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marL="468000" indent="-468000" algn="just">
              <a:lnSpc>
                <a:spcPct val="120000"/>
              </a:lnSpc>
              <a:spcBef>
                <a:spcPts val="500"/>
              </a:spcBef>
              <a:spcAft>
                <a:spcPts val="500"/>
              </a:spcAft>
            </a:pPr>
            <a:r>
              <a:rPr lang="en-IN" sz="2000" dirty="0"/>
              <a:t>23.	Choose a word from the given options to substitute the question mark, such that the pair so formed establishes a similar relation as expressed by the first pair of words.</a:t>
            </a:r>
          </a:p>
          <a:p>
            <a:pPr marL="468000" indent="-468000" algn="just">
              <a:lnSpc>
                <a:spcPct val="120000"/>
              </a:lnSpc>
              <a:spcBef>
                <a:spcPts val="500"/>
              </a:spcBef>
              <a:spcAft>
                <a:spcPts val="500"/>
              </a:spcAft>
            </a:pPr>
            <a:r>
              <a:rPr lang="en-IN" sz="2000" dirty="0"/>
              <a:t>	House : Brick :: Cloth : ?</a:t>
            </a:r>
          </a:p>
          <a:p>
            <a:pPr marL="468000" indent="-468000" algn="just">
              <a:lnSpc>
                <a:spcPct val="120000"/>
              </a:lnSpc>
              <a:spcBef>
                <a:spcPts val="500"/>
              </a:spcBef>
              <a:spcAft>
                <a:spcPts val="500"/>
              </a:spcAft>
            </a:pPr>
            <a:r>
              <a:rPr lang="en-IN" sz="2000" dirty="0"/>
              <a:t>	(a) </a:t>
            </a:r>
            <a:r>
              <a:rPr lang="en-IN" sz="2000" dirty="0" smtClean="0"/>
              <a:t>Dress</a:t>
            </a:r>
          </a:p>
          <a:p>
            <a:pPr marL="468000" indent="-468000" algn="just">
              <a:lnSpc>
                <a:spcPct val="120000"/>
              </a:lnSpc>
              <a:spcBef>
                <a:spcPts val="500"/>
              </a:spcBef>
              <a:spcAft>
                <a:spcPts val="500"/>
              </a:spcAft>
            </a:pPr>
            <a:r>
              <a:rPr lang="en-IN" sz="2000" dirty="0"/>
              <a:t>	(b) </a:t>
            </a:r>
            <a:r>
              <a:rPr lang="en-IN" sz="2000" dirty="0" smtClean="0"/>
              <a:t>Thread</a:t>
            </a:r>
          </a:p>
          <a:p>
            <a:pPr marL="468000" indent="-468000" algn="just">
              <a:lnSpc>
                <a:spcPct val="120000"/>
              </a:lnSpc>
              <a:spcBef>
                <a:spcPts val="500"/>
              </a:spcBef>
              <a:spcAft>
                <a:spcPts val="500"/>
              </a:spcAft>
            </a:pPr>
            <a:r>
              <a:rPr lang="en-IN" sz="2000" dirty="0"/>
              <a:t>	(c) </a:t>
            </a:r>
            <a:r>
              <a:rPr lang="en-IN" sz="2000" dirty="0" smtClean="0"/>
              <a:t>Cotton</a:t>
            </a:r>
          </a:p>
          <a:p>
            <a:pPr marL="468000" indent="-468000" algn="just">
              <a:lnSpc>
                <a:spcPct val="120000"/>
              </a:lnSpc>
              <a:spcBef>
                <a:spcPts val="500"/>
              </a:spcBef>
              <a:spcAft>
                <a:spcPts val="500"/>
              </a:spcAft>
            </a:pPr>
            <a:r>
              <a:rPr lang="en-IN" sz="2000" dirty="0"/>
              <a:t>	(d) Plant</a:t>
            </a:r>
          </a:p>
        </p:txBody>
      </p:sp>
    </p:spTree>
    <p:extLst>
      <p:ext uri="{BB962C8B-B14F-4D97-AF65-F5344CB8AC3E}">
        <p14:creationId xmlns:p14="http://schemas.microsoft.com/office/powerpoint/2010/main" val="40492804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24.	Liquid : </a:t>
            </a:r>
            <a:r>
              <a:rPr lang="en-IN" sz="2000" dirty="0" err="1"/>
              <a:t>liter</a:t>
            </a:r>
            <a:r>
              <a:rPr lang="en-IN" sz="2000" dirty="0"/>
              <a:t> :: ?</a:t>
            </a:r>
          </a:p>
          <a:p>
            <a:pPr marL="468000" indent="-468000" algn="just">
              <a:lnSpc>
                <a:spcPct val="120000"/>
              </a:lnSpc>
              <a:spcBef>
                <a:spcPts val="500"/>
              </a:spcBef>
              <a:spcAft>
                <a:spcPts val="500"/>
              </a:spcAft>
            </a:pPr>
            <a:r>
              <a:rPr lang="en-IN" sz="2000" dirty="0"/>
              <a:t>	(a) Weight : </a:t>
            </a:r>
            <a:r>
              <a:rPr lang="en-IN" sz="2000" dirty="0" smtClean="0"/>
              <a:t>kilogram</a:t>
            </a:r>
          </a:p>
          <a:p>
            <a:pPr marL="468000" indent="-468000" algn="just">
              <a:lnSpc>
                <a:spcPct val="120000"/>
              </a:lnSpc>
              <a:spcBef>
                <a:spcPts val="500"/>
              </a:spcBef>
              <a:spcAft>
                <a:spcPts val="500"/>
              </a:spcAft>
            </a:pPr>
            <a:r>
              <a:rPr lang="en-IN" sz="2000" dirty="0"/>
              <a:t>	</a:t>
            </a:r>
            <a:r>
              <a:rPr lang="en-IN" sz="2000" dirty="0" smtClean="0"/>
              <a:t>(</a:t>
            </a:r>
            <a:r>
              <a:rPr lang="en-IN" sz="2000" dirty="0"/>
              <a:t>b) Land : seismometer</a:t>
            </a:r>
          </a:p>
          <a:p>
            <a:pPr marL="468000" indent="-468000" algn="just">
              <a:lnSpc>
                <a:spcPct val="120000"/>
              </a:lnSpc>
              <a:spcBef>
                <a:spcPts val="500"/>
              </a:spcBef>
              <a:spcAft>
                <a:spcPts val="500"/>
              </a:spcAft>
            </a:pPr>
            <a:r>
              <a:rPr lang="en-IN" sz="2000" dirty="0"/>
              <a:t>	(c) Bushel : corn	</a:t>
            </a:r>
            <a:endParaRPr lang="en-IN" sz="2000" dirty="0" smtClean="0"/>
          </a:p>
          <a:p>
            <a:pPr marL="468000" indent="-468000" algn="just">
              <a:lnSpc>
                <a:spcPct val="120000"/>
              </a:lnSpc>
              <a:spcBef>
                <a:spcPts val="500"/>
              </a:spcBef>
              <a:spcAft>
                <a:spcPts val="500"/>
              </a:spcAft>
            </a:pPr>
            <a:r>
              <a:rPr lang="en-IN" sz="2000" dirty="0"/>
              <a:t>	(d) Fame : television</a:t>
            </a:r>
          </a:p>
        </p:txBody>
      </p:sp>
    </p:spTree>
    <p:extLst>
      <p:ext uri="{BB962C8B-B14F-4D97-AF65-F5344CB8AC3E}">
        <p14:creationId xmlns:p14="http://schemas.microsoft.com/office/powerpoint/2010/main" val="329405443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44670"/>
          </a:xfrm>
          <a:prstGeom prst="rect">
            <a:avLst/>
          </a:prstGeom>
        </p:spPr>
        <p:txBody>
          <a:bodyPr wrap="square">
            <a:spAutoFit/>
          </a:bodyPr>
          <a:lstStyle/>
          <a:p>
            <a:pPr marL="468000" indent="-468000" algn="just">
              <a:lnSpc>
                <a:spcPct val="120000"/>
              </a:lnSpc>
              <a:spcBef>
                <a:spcPts val="500"/>
              </a:spcBef>
              <a:spcAft>
                <a:spcPts val="500"/>
              </a:spcAft>
            </a:pPr>
            <a:r>
              <a:rPr lang="en-IN" sz="2000" dirty="0"/>
              <a:t>25.	Arrange the words in order:</a:t>
            </a:r>
          </a:p>
          <a:p>
            <a:pPr marL="468000" indent="-468000" algn="just">
              <a:lnSpc>
                <a:spcPct val="120000"/>
              </a:lnSpc>
              <a:spcBef>
                <a:spcPts val="500"/>
              </a:spcBef>
              <a:spcAft>
                <a:spcPts val="500"/>
              </a:spcAft>
            </a:pPr>
            <a:r>
              <a:rPr lang="en-IN" sz="2000" dirty="0"/>
              <a:t>	1. Birth, </a:t>
            </a:r>
            <a:r>
              <a:rPr lang="en-IN" sz="2000" dirty="0" smtClean="0"/>
              <a:t>	</a:t>
            </a:r>
            <a:r>
              <a:rPr lang="en-IN" sz="2000" dirty="0"/>
              <a:t>	2. Death,	3. Funeral,</a:t>
            </a:r>
          </a:p>
          <a:p>
            <a:pPr marL="468000" indent="-468000" algn="just">
              <a:lnSpc>
                <a:spcPct val="120000"/>
              </a:lnSpc>
              <a:spcBef>
                <a:spcPts val="500"/>
              </a:spcBef>
              <a:spcAft>
                <a:spcPts val="500"/>
              </a:spcAft>
            </a:pPr>
            <a:r>
              <a:rPr lang="en-IN" sz="2000" dirty="0"/>
              <a:t>	4. Marriage,	5. Studying</a:t>
            </a:r>
          </a:p>
          <a:p>
            <a:pPr marL="468000" indent="-468000" algn="just">
              <a:lnSpc>
                <a:spcPct val="120000"/>
              </a:lnSpc>
              <a:spcBef>
                <a:spcPts val="500"/>
              </a:spcBef>
              <a:spcAft>
                <a:spcPts val="500"/>
              </a:spcAft>
            </a:pPr>
            <a:r>
              <a:rPr lang="en-IN" sz="2000" dirty="0"/>
              <a:t>	(a) 1, 5, 4, 2, </a:t>
            </a:r>
            <a:r>
              <a:rPr lang="en-IN" sz="2000" dirty="0" smtClean="0"/>
              <a:t>3</a:t>
            </a:r>
          </a:p>
          <a:p>
            <a:pPr marL="468000" indent="-468000" algn="just">
              <a:lnSpc>
                <a:spcPct val="120000"/>
              </a:lnSpc>
              <a:spcBef>
                <a:spcPts val="500"/>
              </a:spcBef>
              <a:spcAft>
                <a:spcPts val="500"/>
              </a:spcAft>
            </a:pPr>
            <a:r>
              <a:rPr lang="en-IN" sz="2000" dirty="0"/>
              <a:t>	(b) 1, 3, 4, 5, </a:t>
            </a:r>
            <a:r>
              <a:rPr lang="en-IN" sz="2000" dirty="0" smtClean="0"/>
              <a:t>2</a:t>
            </a:r>
          </a:p>
          <a:p>
            <a:pPr marL="468000" indent="-468000" algn="just">
              <a:lnSpc>
                <a:spcPct val="120000"/>
              </a:lnSpc>
              <a:spcBef>
                <a:spcPts val="500"/>
              </a:spcBef>
              <a:spcAft>
                <a:spcPts val="500"/>
              </a:spcAft>
            </a:pPr>
            <a:r>
              <a:rPr lang="en-IN" sz="2000" dirty="0"/>
              <a:t>	(c) 4, 5, 3, 1, </a:t>
            </a:r>
            <a:r>
              <a:rPr lang="en-IN" sz="2000" dirty="0" smtClean="0"/>
              <a:t>2</a:t>
            </a:r>
          </a:p>
          <a:p>
            <a:pPr marL="468000" indent="-468000" algn="just">
              <a:lnSpc>
                <a:spcPct val="120000"/>
              </a:lnSpc>
              <a:spcBef>
                <a:spcPts val="500"/>
              </a:spcBef>
              <a:spcAft>
                <a:spcPts val="500"/>
              </a:spcAft>
            </a:pPr>
            <a:r>
              <a:rPr lang="en-IN" sz="2000" dirty="0"/>
              <a:t>	(d) 2, 3, 4, 5, </a:t>
            </a:r>
            <a:r>
              <a:rPr lang="en-IN" sz="2000" dirty="0" smtClean="0"/>
              <a:t>1</a:t>
            </a:r>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val="1805591894"/>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26.	Arrange the words in a meaningful sentence:</a:t>
            </a:r>
          </a:p>
          <a:p>
            <a:pPr marL="468000" indent="-468000" algn="just">
              <a:lnSpc>
                <a:spcPct val="120000"/>
              </a:lnSpc>
              <a:spcBef>
                <a:spcPts val="500"/>
              </a:spcBef>
              <a:spcAft>
                <a:spcPts val="500"/>
              </a:spcAft>
            </a:pPr>
            <a:r>
              <a:rPr lang="en-IN" sz="2000" dirty="0"/>
              <a:t>	1. Poverty</a:t>
            </a:r>
            <a:r>
              <a:rPr lang="en-IN" sz="2000" dirty="0" smtClean="0"/>
              <a:t>,	</a:t>
            </a:r>
            <a:r>
              <a:rPr lang="en-IN" sz="2000" dirty="0"/>
              <a:t>	2. Population</a:t>
            </a:r>
            <a:r>
              <a:rPr lang="en-IN" sz="2000" dirty="0" smtClean="0"/>
              <a:t>,	</a:t>
            </a:r>
            <a:r>
              <a:rPr lang="en-IN" sz="2000" dirty="0"/>
              <a:t>	3. Death,</a:t>
            </a:r>
          </a:p>
          <a:p>
            <a:pPr marL="468000" indent="-468000" algn="just">
              <a:lnSpc>
                <a:spcPct val="120000"/>
              </a:lnSpc>
              <a:spcBef>
                <a:spcPts val="500"/>
              </a:spcBef>
              <a:spcAft>
                <a:spcPts val="500"/>
              </a:spcAft>
            </a:pPr>
            <a:r>
              <a:rPr lang="en-IN" sz="2000" dirty="0"/>
              <a:t>	4. Unemployment,	5. Disease</a:t>
            </a:r>
          </a:p>
          <a:p>
            <a:pPr marL="468000" indent="-468000" algn="just">
              <a:lnSpc>
                <a:spcPct val="120000"/>
              </a:lnSpc>
              <a:spcBef>
                <a:spcPts val="500"/>
              </a:spcBef>
              <a:spcAft>
                <a:spcPts val="500"/>
              </a:spcAft>
            </a:pPr>
            <a:r>
              <a:rPr lang="en-IN" sz="2000" dirty="0"/>
              <a:t>	(a) 3, 4, 2, 5, 1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2, 3, 4, 5, </a:t>
            </a:r>
            <a:r>
              <a:rPr lang="en-IN" sz="2000" dirty="0" smtClean="0"/>
              <a:t>1</a:t>
            </a:r>
          </a:p>
          <a:p>
            <a:pPr marL="468000" indent="-468000" algn="just">
              <a:lnSpc>
                <a:spcPct val="120000"/>
              </a:lnSpc>
              <a:spcBef>
                <a:spcPts val="500"/>
              </a:spcBef>
              <a:spcAft>
                <a:spcPts val="500"/>
              </a:spcAft>
            </a:pPr>
            <a:r>
              <a:rPr lang="en-IN" sz="2000" dirty="0"/>
              <a:t>	(c) 1, 2, 3, 4, </a:t>
            </a:r>
            <a:r>
              <a:rPr lang="en-IN" sz="2000" dirty="0" smtClean="0"/>
              <a:t>5</a:t>
            </a:r>
          </a:p>
          <a:p>
            <a:pPr marL="468000" indent="-468000" algn="just">
              <a:lnSpc>
                <a:spcPct val="120000"/>
              </a:lnSpc>
              <a:spcBef>
                <a:spcPts val="500"/>
              </a:spcBef>
              <a:spcAft>
                <a:spcPts val="500"/>
              </a:spcAft>
            </a:pPr>
            <a:r>
              <a:rPr lang="en-IN" sz="2000" dirty="0"/>
              <a:t>	(d) 2, 4, 1, 5, 3</a:t>
            </a:r>
          </a:p>
        </p:txBody>
      </p:sp>
    </p:spTree>
    <p:extLst>
      <p:ext uri="{BB962C8B-B14F-4D97-AF65-F5344CB8AC3E}">
        <p14:creationId xmlns:p14="http://schemas.microsoft.com/office/powerpoint/2010/main" val="94609781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816429"/>
          </a:xfrm>
          <a:prstGeom prst="rect">
            <a:avLst/>
          </a:prstGeom>
        </p:spPr>
        <p:txBody>
          <a:bodyPr wrap="square">
            <a:spAutoFit/>
          </a:bodyPr>
          <a:lstStyle/>
          <a:p>
            <a:pPr marL="468000" indent="-468000" algn="just">
              <a:lnSpc>
                <a:spcPct val="120000"/>
              </a:lnSpc>
              <a:spcBef>
                <a:spcPts val="500"/>
              </a:spcBef>
              <a:spcAft>
                <a:spcPts val="500"/>
              </a:spcAft>
            </a:pPr>
            <a:r>
              <a:rPr lang="en-IN" sz="2000" dirty="0"/>
              <a:t>27.	Which of the answer options is the correct meaningful sequence of the given words?</a:t>
            </a:r>
          </a:p>
          <a:p>
            <a:pPr marL="468000" indent="-468000" algn="just">
              <a:lnSpc>
                <a:spcPct val="120000"/>
              </a:lnSpc>
              <a:spcBef>
                <a:spcPts val="500"/>
              </a:spcBef>
              <a:spcAft>
                <a:spcPts val="500"/>
              </a:spcAft>
            </a:pPr>
            <a:r>
              <a:rPr lang="en-IN" sz="2000" dirty="0"/>
              <a:t>	A. Plain	</a:t>
            </a:r>
            <a:r>
              <a:rPr lang="en-IN" sz="2000" dirty="0" smtClean="0"/>
              <a:t>	B</a:t>
            </a:r>
            <a:r>
              <a:rPr lang="en-IN" sz="2000" dirty="0"/>
              <a:t>. </a:t>
            </a:r>
            <a:r>
              <a:rPr lang="en-IN" sz="2000" dirty="0" smtClean="0"/>
              <a:t>Hill	</a:t>
            </a:r>
            <a:r>
              <a:rPr lang="en-IN" sz="2000" dirty="0"/>
              <a:t>	C. Mountain	D. Plateau</a:t>
            </a:r>
          </a:p>
          <a:p>
            <a:pPr marL="468000" indent="-468000" algn="just">
              <a:lnSpc>
                <a:spcPct val="120000"/>
              </a:lnSpc>
              <a:spcBef>
                <a:spcPts val="500"/>
              </a:spcBef>
              <a:spcAft>
                <a:spcPts val="500"/>
              </a:spcAft>
            </a:pPr>
            <a:r>
              <a:rPr lang="en-IN" sz="2000" dirty="0"/>
              <a:t>	(a) C, B, D, </a:t>
            </a:r>
            <a:r>
              <a:rPr lang="en-IN" sz="2000" dirty="0" smtClean="0"/>
              <a:t>A</a:t>
            </a:r>
          </a:p>
          <a:p>
            <a:pPr marL="468000" indent="-468000" algn="just">
              <a:lnSpc>
                <a:spcPct val="120000"/>
              </a:lnSpc>
              <a:spcBef>
                <a:spcPts val="500"/>
              </a:spcBef>
              <a:spcAft>
                <a:spcPts val="500"/>
              </a:spcAft>
            </a:pPr>
            <a:r>
              <a:rPr lang="en-IN" sz="2000" dirty="0"/>
              <a:t>	(b) B, D, A, </a:t>
            </a:r>
            <a:r>
              <a:rPr lang="en-IN" sz="2000" dirty="0" smtClean="0"/>
              <a:t>C</a:t>
            </a:r>
          </a:p>
          <a:p>
            <a:pPr marL="468000" indent="-468000" algn="just">
              <a:lnSpc>
                <a:spcPct val="120000"/>
              </a:lnSpc>
              <a:spcBef>
                <a:spcPts val="500"/>
              </a:spcBef>
              <a:spcAft>
                <a:spcPts val="500"/>
              </a:spcAft>
            </a:pPr>
            <a:r>
              <a:rPr lang="en-IN" sz="2000" dirty="0"/>
              <a:t>	(c) B, A, D, C</a:t>
            </a:r>
          </a:p>
          <a:p>
            <a:pPr marL="468000" indent="-468000" algn="just">
              <a:lnSpc>
                <a:spcPct val="120000"/>
              </a:lnSpc>
              <a:spcBef>
                <a:spcPts val="500"/>
              </a:spcBef>
              <a:spcAft>
                <a:spcPts val="500"/>
              </a:spcAft>
            </a:pPr>
            <a:r>
              <a:rPr lang="en-IN" sz="2000" dirty="0"/>
              <a:t>	(d) C, A, D, </a:t>
            </a:r>
            <a:r>
              <a:rPr lang="en-IN" sz="2000" dirty="0" smtClean="0"/>
              <a:t>B</a:t>
            </a:r>
          </a:p>
          <a:p>
            <a:pPr marL="468000" indent="-468000" algn="just">
              <a:lnSpc>
                <a:spcPct val="120000"/>
              </a:lnSpc>
              <a:spcBef>
                <a:spcPts val="500"/>
              </a:spcBef>
              <a:spcAft>
                <a:spcPts val="500"/>
              </a:spcAft>
            </a:pPr>
            <a:r>
              <a:rPr lang="en-IN" sz="2000" dirty="0"/>
              <a:t>	(e) C, A, B, D</a:t>
            </a:r>
          </a:p>
        </p:txBody>
      </p:sp>
    </p:spTree>
    <p:extLst>
      <p:ext uri="{BB962C8B-B14F-4D97-AF65-F5344CB8AC3E}">
        <p14:creationId xmlns:p14="http://schemas.microsoft.com/office/powerpoint/2010/main" val="306159116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1.	Complete the number series.</a:t>
            </a:r>
          </a:p>
          <a:p>
            <a:pPr marL="468000" indent="-468000" algn="just">
              <a:lnSpc>
                <a:spcPct val="120000"/>
              </a:lnSpc>
              <a:spcBef>
                <a:spcPts val="500"/>
              </a:spcBef>
              <a:spcAft>
                <a:spcPts val="500"/>
              </a:spcAft>
            </a:pPr>
            <a:r>
              <a:rPr lang="en-IN" sz="2000" dirty="0"/>
              <a:t>	3, 6, 8, 16, 18, ……?</a:t>
            </a:r>
          </a:p>
          <a:p>
            <a:pPr marL="468000" indent="-468000" algn="just">
              <a:lnSpc>
                <a:spcPct val="120000"/>
              </a:lnSpc>
              <a:spcBef>
                <a:spcPts val="500"/>
              </a:spcBef>
              <a:spcAft>
                <a:spcPts val="500"/>
              </a:spcAft>
            </a:pPr>
            <a:r>
              <a:rPr lang="en-IN" sz="2000" dirty="0"/>
              <a:t>	(a) </a:t>
            </a:r>
            <a:r>
              <a:rPr lang="en-IN" sz="2000" dirty="0" smtClean="0"/>
              <a:t>28</a:t>
            </a:r>
          </a:p>
          <a:p>
            <a:pPr marL="468000" indent="-468000" algn="just">
              <a:lnSpc>
                <a:spcPct val="120000"/>
              </a:lnSpc>
              <a:spcBef>
                <a:spcPts val="500"/>
              </a:spcBef>
              <a:spcAft>
                <a:spcPts val="500"/>
              </a:spcAft>
            </a:pPr>
            <a:r>
              <a:rPr lang="en-IN" sz="2000" dirty="0"/>
              <a:t>	(b) </a:t>
            </a:r>
            <a:r>
              <a:rPr lang="en-IN" sz="2000" dirty="0" smtClean="0"/>
              <a:t>36</a:t>
            </a:r>
          </a:p>
          <a:p>
            <a:pPr marL="468000" indent="-468000" algn="just">
              <a:lnSpc>
                <a:spcPct val="120000"/>
              </a:lnSpc>
              <a:spcBef>
                <a:spcPts val="500"/>
              </a:spcBef>
              <a:spcAft>
                <a:spcPts val="500"/>
              </a:spcAft>
            </a:pPr>
            <a:r>
              <a:rPr lang="en-IN" sz="2000" dirty="0"/>
              <a:t>	(c) </a:t>
            </a:r>
            <a:r>
              <a:rPr lang="en-IN" sz="2000" dirty="0" smtClean="0"/>
              <a:t>54</a:t>
            </a:r>
          </a:p>
          <a:p>
            <a:pPr marL="468000" indent="-468000" algn="just">
              <a:lnSpc>
                <a:spcPct val="120000"/>
              </a:lnSpc>
              <a:spcBef>
                <a:spcPts val="500"/>
              </a:spcBef>
              <a:spcAft>
                <a:spcPts val="500"/>
              </a:spcAft>
            </a:pPr>
            <a:r>
              <a:rPr lang="en-IN" sz="2000" dirty="0"/>
              <a:t>	(d) 34</a:t>
            </a:r>
            <a:endParaRPr lang="en-IN" sz="2000" dirty="0"/>
          </a:p>
        </p:txBody>
      </p:sp>
    </p:spTree>
    <p:extLst>
      <p:ext uri="{BB962C8B-B14F-4D97-AF65-F5344CB8AC3E}">
        <p14:creationId xmlns:p14="http://schemas.microsoft.com/office/powerpoint/2010/main" val="894193053"/>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28.	B is the daughter of A and cousin of C. D’s father is E and D is the father of C. Also, the father of A is E. Who is B to D?</a:t>
            </a:r>
          </a:p>
          <a:p>
            <a:pPr marL="468000" indent="-468000" algn="just">
              <a:lnSpc>
                <a:spcPct val="120000"/>
              </a:lnSpc>
              <a:spcBef>
                <a:spcPts val="500"/>
              </a:spcBef>
              <a:spcAft>
                <a:spcPts val="500"/>
              </a:spcAft>
            </a:pPr>
            <a:r>
              <a:rPr lang="en-IN" sz="2000" dirty="0"/>
              <a:t>	(a) Grand </a:t>
            </a:r>
            <a:r>
              <a:rPr lang="en-IN" sz="2000" dirty="0" smtClean="0"/>
              <a:t>daughter</a:t>
            </a:r>
          </a:p>
          <a:p>
            <a:pPr marL="468000" indent="-468000" algn="just">
              <a:lnSpc>
                <a:spcPct val="120000"/>
              </a:lnSpc>
              <a:spcBef>
                <a:spcPts val="500"/>
              </a:spcBef>
              <a:spcAft>
                <a:spcPts val="500"/>
              </a:spcAft>
            </a:pPr>
            <a:r>
              <a:rPr lang="en-IN" sz="2000" dirty="0"/>
              <a:t>	(b) </a:t>
            </a:r>
            <a:r>
              <a:rPr lang="en-IN" sz="2000" dirty="0" smtClean="0"/>
              <a:t>Daughter</a:t>
            </a:r>
          </a:p>
          <a:p>
            <a:pPr marL="468000" indent="-468000" algn="just">
              <a:lnSpc>
                <a:spcPct val="120000"/>
              </a:lnSpc>
              <a:spcBef>
                <a:spcPts val="500"/>
              </a:spcBef>
              <a:spcAft>
                <a:spcPts val="500"/>
              </a:spcAft>
            </a:pPr>
            <a:r>
              <a:rPr lang="en-IN" sz="2000" dirty="0"/>
              <a:t>	(c) </a:t>
            </a:r>
            <a:r>
              <a:rPr lang="en-IN" sz="2000" dirty="0" smtClean="0"/>
              <a:t>Niece</a:t>
            </a:r>
          </a:p>
          <a:p>
            <a:pPr marL="468000" indent="-468000" algn="just">
              <a:lnSpc>
                <a:spcPct val="120000"/>
              </a:lnSpc>
              <a:spcBef>
                <a:spcPts val="500"/>
              </a:spcBef>
              <a:spcAft>
                <a:spcPts val="500"/>
              </a:spcAft>
            </a:pPr>
            <a:r>
              <a:rPr lang="en-IN" sz="2000" dirty="0"/>
              <a:t>	(d) Wife</a:t>
            </a:r>
          </a:p>
        </p:txBody>
      </p:sp>
    </p:spTree>
    <p:extLst>
      <p:ext uri="{BB962C8B-B14F-4D97-AF65-F5344CB8AC3E}">
        <p14:creationId xmlns:p14="http://schemas.microsoft.com/office/powerpoint/2010/main" val="4123778669"/>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78478"/>
          </a:xfrm>
          <a:prstGeom prst="rect">
            <a:avLst/>
          </a:prstGeom>
        </p:spPr>
        <p:txBody>
          <a:bodyPr wrap="square">
            <a:spAutoFit/>
          </a:bodyPr>
          <a:lstStyle/>
          <a:p>
            <a:pPr marL="468000" indent="-468000" algn="just">
              <a:lnSpc>
                <a:spcPct val="120000"/>
              </a:lnSpc>
              <a:spcBef>
                <a:spcPts val="500"/>
              </a:spcBef>
              <a:spcAft>
                <a:spcPts val="500"/>
              </a:spcAft>
            </a:pPr>
            <a:r>
              <a:rPr lang="en-US" sz="2000" dirty="0"/>
              <a:t>29.	Carefully read the following information and answer the question that follows:</a:t>
            </a:r>
            <a:endParaRPr lang="en-IN" sz="2000" dirty="0"/>
          </a:p>
          <a:p>
            <a:pPr marL="468000" indent="-468000" algn="just">
              <a:lnSpc>
                <a:spcPct val="120000"/>
              </a:lnSpc>
              <a:spcBef>
                <a:spcPts val="500"/>
              </a:spcBef>
              <a:spcAft>
                <a:spcPts val="500"/>
              </a:spcAft>
            </a:pPr>
            <a:r>
              <a:rPr lang="en-US" sz="2000" dirty="0"/>
              <a:t>	‘A * B’ means ‘A is the son of B’</a:t>
            </a:r>
            <a:endParaRPr lang="en-IN" sz="2000" dirty="0"/>
          </a:p>
          <a:p>
            <a:pPr marL="468000" indent="-468000" algn="just">
              <a:lnSpc>
                <a:spcPct val="120000"/>
              </a:lnSpc>
              <a:spcBef>
                <a:spcPts val="500"/>
              </a:spcBef>
              <a:spcAft>
                <a:spcPts val="500"/>
              </a:spcAft>
            </a:pPr>
            <a:r>
              <a:rPr lang="en-US" sz="2000" dirty="0"/>
              <a:t>	‘A + B’ means ‘A is the daughter of B’</a:t>
            </a:r>
            <a:endParaRPr lang="en-IN" sz="2000" dirty="0"/>
          </a:p>
          <a:p>
            <a:pPr marL="468000" indent="-468000" algn="just">
              <a:lnSpc>
                <a:spcPct val="120000"/>
              </a:lnSpc>
              <a:spcBef>
                <a:spcPts val="500"/>
              </a:spcBef>
              <a:spcAft>
                <a:spcPts val="500"/>
              </a:spcAft>
            </a:pPr>
            <a:r>
              <a:rPr lang="en-US" sz="2000" dirty="0"/>
              <a:t>	‘A &amp; B’ means ‘A is the brother of B’</a:t>
            </a:r>
            <a:endParaRPr lang="en-IN" sz="2000" dirty="0"/>
          </a:p>
          <a:p>
            <a:pPr marL="468000" indent="-468000" algn="just">
              <a:lnSpc>
                <a:spcPct val="120000"/>
              </a:lnSpc>
              <a:spcBef>
                <a:spcPts val="500"/>
              </a:spcBef>
              <a:spcAft>
                <a:spcPts val="500"/>
              </a:spcAft>
            </a:pPr>
            <a:r>
              <a:rPr lang="en-US" sz="2000" dirty="0"/>
              <a:t>	‘A – B' means ‘A is the wife of B’</a:t>
            </a:r>
            <a:endParaRPr lang="en-IN" sz="2000" dirty="0"/>
          </a:p>
          <a:p>
            <a:pPr marL="468000" indent="-468000" algn="just">
              <a:lnSpc>
                <a:spcPct val="120000"/>
              </a:lnSpc>
              <a:spcBef>
                <a:spcPts val="500"/>
              </a:spcBef>
              <a:spcAft>
                <a:spcPts val="500"/>
              </a:spcAft>
            </a:pPr>
            <a:r>
              <a:rPr lang="en-US" sz="2000" dirty="0"/>
              <a:t>	According to the information given above, how is F related to U, if </a:t>
            </a:r>
            <a:r>
              <a:rPr lang="en-US" sz="2000" b="1" dirty="0"/>
              <a:t>F * C – D &amp; E + U</a:t>
            </a:r>
            <a:r>
              <a:rPr lang="en-US" sz="2000" dirty="0"/>
              <a:t>?</a:t>
            </a:r>
            <a:endParaRPr lang="en-IN" sz="2000" dirty="0"/>
          </a:p>
          <a:p>
            <a:pPr marL="468000" indent="-468000" algn="just">
              <a:lnSpc>
                <a:spcPct val="120000"/>
              </a:lnSpc>
              <a:spcBef>
                <a:spcPts val="500"/>
              </a:spcBef>
              <a:spcAft>
                <a:spcPts val="500"/>
              </a:spcAft>
            </a:pPr>
            <a:r>
              <a:rPr lang="en-US" sz="2000" dirty="0"/>
              <a:t>	(a) </a:t>
            </a:r>
            <a:r>
              <a:rPr lang="en-US" sz="2000" dirty="0" smtClean="0"/>
              <a:t>Grandson</a:t>
            </a:r>
          </a:p>
          <a:p>
            <a:pPr marL="468000" indent="-468000" algn="just">
              <a:lnSpc>
                <a:spcPct val="120000"/>
              </a:lnSpc>
              <a:spcBef>
                <a:spcPts val="500"/>
              </a:spcBef>
              <a:spcAft>
                <a:spcPts val="500"/>
              </a:spcAft>
            </a:pPr>
            <a:r>
              <a:rPr lang="en-US" sz="2000" dirty="0"/>
              <a:t>	(b) </a:t>
            </a:r>
            <a:r>
              <a:rPr lang="en-US" sz="2000" dirty="0" smtClean="0"/>
              <a:t>Son</a:t>
            </a:r>
          </a:p>
          <a:p>
            <a:pPr marL="468000" indent="-468000" algn="just">
              <a:lnSpc>
                <a:spcPct val="120000"/>
              </a:lnSpc>
              <a:spcBef>
                <a:spcPts val="500"/>
              </a:spcBef>
              <a:spcAft>
                <a:spcPts val="500"/>
              </a:spcAft>
            </a:pPr>
            <a:r>
              <a:rPr lang="en-US" sz="2000" dirty="0"/>
              <a:t>	(c) Brother	</a:t>
            </a:r>
            <a:endParaRPr lang="en-US" sz="2000" dirty="0" smtClean="0"/>
          </a:p>
          <a:p>
            <a:pPr marL="468000" indent="-468000" algn="just">
              <a:lnSpc>
                <a:spcPct val="120000"/>
              </a:lnSpc>
              <a:spcBef>
                <a:spcPts val="500"/>
              </a:spcBef>
              <a:spcAft>
                <a:spcPts val="500"/>
              </a:spcAft>
            </a:pPr>
            <a:r>
              <a:rPr lang="en-US" sz="2000" dirty="0"/>
              <a:t>	</a:t>
            </a:r>
            <a:r>
              <a:rPr lang="en-US" sz="2000" dirty="0" smtClean="0"/>
              <a:t>(</a:t>
            </a:r>
            <a:r>
              <a:rPr lang="en-US" sz="2000" dirty="0"/>
              <a:t>d) Daughter</a:t>
            </a:r>
            <a:endParaRPr lang="en-IN" sz="2000" dirty="0"/>
          </a:p>
        </p:txBody>
      </p:sp>
    </p:spTree>
    <p:extLst>
      <p:ext uri="{BB962C8B-B14F-4D97-AF65-F5344CB8AC3E}">
        <p14:creationId xmlns:p14="http://schemas.microsoft.com/office/powerpoint/2010/main" val="2275777389"/>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30.	Megan is facing East. She turns 45º in the clockwise direction and then turns 180º anticlockwise. Which direction is Megan facing now?</a:t>
            </a:r>
          </a:p>
          <a:p>
            <a:pPr marL="468000" indent="-468000" algn="just">
              <a:lnSpc>
                <a:spcPct val="120000"/>
              </a:lnSpc>
              <a:spcBef>
                <a:spcPts val="500"/>
              </a:spcBef>
              <a:spcAft>
                <a:spcPts val="500"/>
              </a:spcAft>
            </a:pPr>
            <a:r>
              <a:rPr lang="en-IN" sz="2000" dirty="0"/>
              <a:t>	(a) </a:t>
            </a:r>
            <a:r>
              <a:rPr lang="en-IN" sz="2000" dirty="0" smtClean="0"/>
              <a:t>North-East</a:t>
            </a:r>
          </a:p>
          <a:p>
            <a:pPr marL="468000" indent="-468000" algn="just">
              <a:lnSpc>
                <a:spcPct val="120000"/>
              </a:lnSpc>
              <a:spcBef>
                <a:spcPts val="500"/>
              </a:spcBef>
              <a:spcAft>
                <a:spcPts val="500"/>
              </a:spcAft>
            </a:pPr>
            <a:r>
              <a:rPr lang="en-IN" sz="2000" dirty="0"/>
              <a:t>	(b) </a:t>
            </a:r>
            <a:r>
              <a:rPr lang="en-IN" sz="2000" dirty="0" smtClean="0"/>
              <a:t>South-East</a:t>
            </a:r>
          </a:p>
          <a:p>
            <a:pPr marL="468000" indent="-468000" algn="just">
              <a:lnSpc>
                <a:spcPct val="120000"/>
              </a:lnSpc>
              <a:spcBef>
                <a:spcPts val="500"/>
              </a:spcBef>
              <a:spcAft>
                <a:spcPts val="500"/>
              </a:spcAft>
            </a:pPr>
            <a:r>
              <a:rPr lang="en-IN" sz="2000" dirty="0"/>
              <a:t>	(c) </a:t>
            </a:r>
            <a:r>
              <a:rPr lang="en-IN" sz="2000" dirty="0" smtClean="0"/>
              <a:t>South-West</a:t>
            </a:r>
          </a:p>
          <a:p>
            <a:pPr marL="468000" indent="-468000" algn="just">
              <a:lnSpc>
                <a:spcPct val="120000"/>
              </a:lnSpc>
              <a:spcBef>
                <a:spcPts val="500"/>
              </a:spcBef>
              <a:spcAft>
                <a:spcPts val="500"/>
              </a:spcAft>
            </a:pPr>
            <a:r>
              <a:rPr lang="en-IN" sz="2000" dirty="0"/>
              <a:t>	(d) North-West</a:t>
            </a:r>
            <a:endParaRPr lang="en-IN" sz="2000" dirty="0"/>
          </a:p>
        </p:txBody>
      </p:sp>
    </p:spTree>
    <p:extLst>
      <p:ext uri="{BB962C8B-B14F-4D97-AF65-F5344CB8AC3E}">
        <p14:creationId xmlns:p14="http://schemas.microsoft.com/office/powerpoint/2010/main" val="2123512340"/>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31.	If a clock is placed on a table in such a way that at 3 A.M. the hour hand points towards </a:t>
            </a:r>
            <a:r>
              <a:rPr lang="en-IN" sz="2000" dirty="0" smtClean="0"/>
              <a:t>West, </a:t>
            </a:r>
            <a:r>
              <a:rPr lang="en-IN" sz="2000" dirty="0"/>
              <a:t>then at 6:45 A.M. the minute hand will point towards ___________.</a:t>
            </a:r>
          </a:p>
          <a:p>
            <a:pPr marL="468000" indent="-468000" algn="just">
              <a:lnSpc>
                <a:spcPct val="120000"/>
              </a:lnSpc>
              <a:spcBef>
                <a:spcPts val="500"/>
              </a:spcBef>
              <a:spcAft>
                <a:spcPts val="500"/>
              </a:spcAft>
            </a:pPr>
            <a:r>
              <a:rPr lang="en-IN" sz="2000" dirty="0"/>
              <a:t>	(a) </a:t>
            </a:r>
            <a:r>
              <a:rPr lang="en-IN" sz="2000" dirty="0" smtClean="0"/>
              <a:t>East</a:t>
            </a:r>
          </a:p>
          <a:p>
            <a:pPr marL="468000" indent="-468000" algn="just">
              <a:lnSpc>
                <a:spcPct val="120000"/>
              </a:lnSpc>
              <a:spcBef>
                <a:spcPts val="500"/>
              </a:spcBef>
              <a:spcAft>
                <a:spcPts val="500"/>
              </a:spcAft>
            </a:pPr>
            <a:r>
              <a:rPr lang="en-IN" sz="2000" dirty="0"/>
              <a:t>	(b) </a:t>
            </a:r>
            <a:r>
              <a:rPr lang="en-IN" sz="2000" dirty="0" smtClean="0"/>
              <a:t>West</a:t>
            </a:r>
          </a:p>
          <a:p>
            <a:pPr marL="468000" indent="-468000" algn="just">
              <a:lnSpc>
                <a:spcPct val="120000"/>
              </a:lnSpc>
              <a:spcBef>
                <a:spcPts val="500"/>
              </a:spcBef>
              <a:spcAft>
                <a:spcPts val="500"/>
              </a:spcAft>
            </a:pPr>
            <a:r>
              <a:rPr lang="en-IN" sz="2000" dirty="0"/>
              <a:t>	(c) </a:t>
            </a:r>
            <a:r>
              <a:rPr lang="en-IN" sz="2000" dirty="0" smtClean="0"/>
              <a:t>North</a:t>
            </a:r>
          </a:p>
          <a:p>
            <a:pPr marL="468000" indent="-468000" algn="just">
              <a:lnSpc>
                <a:spcPct val="120000"/>
              </a:lnSpc>
              <a:spcBef>
                <a:spcPts val="500"/>
              </a:spcBef>
              <a:spcAft>
                <a:spcPts val="500"/>
              </a:spcAft>
            </a:pPr>
            <a:r>
              <a:rPr lang="en-IN" sz="2000" dirty="0"/>
              <a:t>	(d) </a:t>
            </a:r>
            <a:r>
              <a:rPr lang="en-IN" sz="2000" dirty="0" smtClean="0"/>
              <a:t>South</a:t>
            </a:r>
            <a:endParaRPr lang="en-IN" sz="2000" dirty="0"/>
          </a:p>
        </p:txBody>
      </p:sp>
    </p:spTree>
    <p:extLst>
      <p:ext uri="{BB962C8B-B14F-4D97-AF65-F5344CB8AC3E}">
        <p14:creationId xmlns:p14="http://schemas.microsoft.com/office/powerpoint/2010/main" val="1476798238"/>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29861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32.	A car started from a point A and travelled 24 </a:t>
            </a:r>
            <a:r>
              <a:rPr lang="en-IN" sz="2000" dirty="0" err="1"/>
              <a:t>kilometers</a:t>
            </a:r>
            <a:r>
              <a:rPr lang="en-IN" sz="2000" dirty="0"/>
              <a:t> towards south. It turned towards right and travelled nine </a:t>
            </a:r>
            <a:r>
              <a:rPr lang="en-IN" sz="2000" dirty="0" err="1"/>
              <a:t>kilometers</a:t>
            </a:r>
            <a:r>
              <a:rPr lang="en-IN" sz="2000" dirty="0"/>
              <a:t> more. After that it again turned towards right and travelled 24 </a:t>
            </a:r>
            <a:r>
              <a:rPr lang="en-IN" sz="2000" dirty="0" err="1"/>
              <a:t>kilometers</a:t>
            </a:r>
            <a:r>
              <a:rPr lang="en-IN" sz="2000" dirty="0"/>
              <a:t>. Then the car turned left and travelled 18 </a:t>
            </a:r>
            <a:r>
              <a:rPr lang="en-IN" sz="2000" dirty="0" err="1"/>
              <a:t>kilometers</a:t>
            </a:r>
            <a:r>
              <a:rPr lang="en-IN" sz="2000" dirty="0"/>
              <a:t> and reached point B. If the car takes a straight route from point A to point B, then what will be the total distance between A and B?</a:t>
            </a:r>
          </a:p>
          <a:p>
            <a:pPr marL="468000" indent="-468000" algn="just">
              <a:lnSpc>
                <a:spcPct val="120000"/>
              </a:lnSpc>
              <a:spcBef>
                <a:spcPts val="500"/>
              </a:spcBef>
              <a:spcAft>
                <a:spcPts val="500"/>
              </a:spcAft>
            </a:pPr>
            <a:r>
              <a:rPr lang="en-IN" sz="2000" dirty="0"/>
              <a:t>	(a) </a:t>
            </a:r>
            <a:r>
              <a:rPr lang="en-IN" sz="2000" dirty="0" smtClean="0"/>
              <a:t>18</a:t>
            </a:r>
          </a:p>
          <a:p>
            <a:pPr marL="468000" indent="-468000" algn="just">
              <a:lnSpc>
                <a:spcPct val="120000"/>
              </a:lnSpc>
              <a:spcBef>
                <a:spcPts val="500"/>
              </a:spcBef>
              <a:spcAft>
                <a:spcPts val="500"/>
              </a:spcAft>
            </a:pPr>
            <a:r>
              <a:rPr lang="en-IN" sz="2000" dirty="0"/>
              <a:t>	(b) </a:t>
            </a:r>
            <a:r>
              <a:rPr lang="en-IN" sz="2000" dirty="0" smtClean="0"/>
              <a:t>21</a:t>
            </a:r>
          </a:p>
          <a:p>
            <a:pPr marL="468000" indent="-468000" algn="just">
              <a:lnSpc>
                <a:spcPct val="120000"/>
              </a:lnSpc>
              <a:spcBef>
                <a:spcPts val="500"/>
              </a:spcBef>
              <a:spcAft>
                <a:spcPts val="500"/>
              </a:spcAft>
            </a:pPr>
            <a:r>
              <a:rPr lang="en-IN" sz="2000" dirty="0"/>
              <a:t>	(c) </a:t>
            </a:r>
            <a:r>
              <a:rPr lang="en-IN" sz="2000" dirty="0" smtClean="0"/>
              <a:t>23</a:t>
            </a:r>
          </a:p>
          <a:p>
            <a:pPr marL="468000" indent="-468000" algn="just">
              <a:lnSpc>
                <a:spcPct val="120000"/>
              </a:lnSpc>
              <a:spcBef>
                <a:spcPts val="500"/>
              </a:spcBef>
              <a:spcAft>
                <a:spcPts val="500"/>
              </a:spcAft>
            </a:pPr>
            <a:r>
              <a:rPr lang="en-IN" sz="2000" dirty="0"/>
              <a:t>	(d) 27</a:t>
            </a:r>
          </a:p>
        </p:txBody>
      </p:sp>
    </p:spTree>
    <p:extLst>
      <p:ext uri="{BB962C8B-B14F-4D97-AF65-F5344CB8AC3E}">
        <p14:creationId xmlns:p14="http://schemas.microsoft.com/office/powerpoint/2010/main" val="1535772760"/>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29281"/>
          </a:xfrm>
          <a:prstGeom prst="rect">
            <a:avLst/>
          </a:prstGeom>
        </p:spPr>
        <p:txBody>
          <a:bodyPr wrap="square">
            <a:spAutoFit/>
          </a:bodyPr>
          <a:lstStyle/>
          <a:p>
            <a:pPr marL="468000" indent="-468000" algn="just">
              <a:lnSpc>
                <a:spcPct val="120000"/>
              </a:lnSpc>
              <a:spcBef>
                <a:spcPts val="500"/>
              </a:spcBef>
              <a:spcAft>
                <a:spcPts val="500"/>
              </a:spcAft>
            </a:pPr>
            <a:r>
              <a:rPr lang="en-IN" sz="2000" dirty="0"/>
              <a:t>33.	A car is traveling towards south. After traveling 34 </a:t>
            </a:r>
            <a:r>
              <a:rPr lang="en-IN" sz="2000" dirty="0" err="1"/>
              <a:t>kilometers</a:t>
            </a:r>
            <a:r>
              <a:rPr lang="en-IN" sz="2000" dirty="0"/>
              <a:t>, it turns left and travels another 12 </a:t>
            </a:r>
            <a:r>
              <a:rPr lang="en-IN" sz="2000" dirty="0" err="1"/>
              <a:t>kilometers</a:t>
            </a:r>
            <a:r>
              <a:rPr lang="en-IN" sz="2000" dirty="0"/>
              <a:t>. The car again turns left and travels 34 </a:t>
            </a:r>
            <a:r>
              <a:rPr lang="en-IN" sz="2000" dirty="0" err="1"/>
              <a:t>kilometers</a:t>
            </a:r>
            <a:r>
              <a:rPr lang="en-IN" sz="2000" dirty="0"/>
              <a:t> more. Finally, it turns right and travels 23 </a:t>
            </a:r>
            <a:r>
              <a:rPr lang="en-IN" sz="2000" dirty="0" err="1"/>
              <a:t>kilometers</a:t>
            </a:r>
            <a:r>
              <a:rPr lang="en-IN" sz="2000" dirty="0"/>
              <a:t> and reaches Point X. At Point X, the car is at what distance from the starting point and in which direction?</a:t>
            </a:r>
          </a:p>
          <a:p>
            <a:pPr marL="468000" indent="-468000" algn="just">
              <a:lnSpc>
                <a:spcPct val="120000"/>
              </a:lnSpc>
              <a:spcBef>
                <a:spcPts val="500"/>
              </a:spcBef>
              <a:spcAft>
                <a:spcPts val="500"/>
              </a:spcAft>
            </a:pPr>
            <a:r>
              <a:rPr lang="en-IN" sz="2000" dirty="0"/>
              <a:t>	(a) 35 </a:t>
            </a:r>
            <a:r>
              <a:rPr lang="en-IN" sz="2000" dirty="0" err="1"/>
              <a:t>kilometers</a:t>
            </a:r>
            <a:r>
              <a:rPr lang="en-IN" sz="2000" dirty="0"/>
              <a:t> </a:t>
            </a:r>
            <a:r>
              <a:rPr lang="en-IN" sz="2000" dirty="0" smtClean="0"/>
              <a:t>East</a:t>
            </a:r>
          </a:p>
          <a:p>
            <a:pPr marL="468000" indent="-468000" algn="just">
              <a:lnSpc>
                <a:spcPct val="120000"/>
              </a:lnSpc>
              <a:spcBef>
                <a:spcPts val="500"/>
              </a:spcBef>
              <a:spcAft>
                <a:spcPts val="500"/>
              </a:spcAft>
            </a:pPr>
            <a:r>
              <a:rPr lang="en-IN" sz="2000" dirty="0"/>
              <a:t>	(b) 57 </a:t>
            </a:r>
            <a:r>
              <a:rPr lang="en-IN" sz="2000" dirty="0" err="1"/>
              <a:t>kilometers</a:t>
            </a:r>
            <a:r>
              <a:rPr lang="en-IN" sz="2000" dirty="0"/>
              <a:t> </a:t>
            </a:r>
            <a:r>
              <a:rPr lang="en-IN" sz="2000" dirty="0" smtClean="0"/>
              <a:t>West</a:t>
            </a:r>
            <a:endParaRPr lang="en-IN" sz="2000" dirty="0"/>
          </a:p>
          <a:p>
            <a:pPr marL="468000" indent="-468000" algn="just">
              <a:lnSpc>
                <a:spcPct val="120000"/>
              </a:lnSpc>
              <a:spcBef>
                <a:spcPts val="500"/>
              </a:spcBef>
              <a:spcAft>
                <a:spcPts val="500"/>
              </a:spcAft>
            </a:pPr>
            <a:r>
              <a:rPr lang="en-IN" sz="2000" dirty="0"/>
              <a:t>	(c) 35 </a:t>
            </a:r>
            <a:r>
              <a:rPr lang="en-IN" sz="2000" dirty="0" err="1"/>
              <a:t>kilometers</a:t>
            </a:r>
            <a:r>
              <a:rPr lang="en-IN" sz="2000" dirty="0"/>
              <a:t> </a:t>
            </a:r>
            <a:r>
              <a:rPr lang="en-IN" sz="2000" dirty="0" smtClean="0"/>
              <a:t>North</a:t>
            </a:r>
          </a:p>
          <a:p>
            <a:pPr marL="468000" indent="-468000" algn="just">
              <a:lnSpc>
                <a:spcPct val="120000"/>
              </a:lnSpc>
              <a:spcBef>
                <a:spcPts val="500"/>
              </a:spcBef>
              <a:spcAft>
                <a:spcPts val="500"/>
              </a:spcAft>
            </a:pPr>
            <a:r>
              <a:rPr lang="en-IN" sz="2000" dirty="0"/>
              <a:t>	(d) 57 </a:t>
            </a:r>
            <a:r>
              <a:rPr lang="en-IN" sz="2000" dirty="0" err="1"/>
              <a:t>kilometers</a:t>
            </a:r>
            <a:r>
              <a:rPr lang="en-IN" sz="2000" dirty="0"/>
              <a:t> </a:t>
            </a:r>
            <a:r>
              <a:rPr lang="en-IN" sz="2000" dirty="0" smtClean="0"/>
              <a:t>North</a:t>
            </a:r>
            <a:endParaRPr lang="en-IN" sz="2000" dirty="0"/>
          </a:p>
        </p:txBody>
      </p:sp>
    </p:spTree>
    <p:extLst>
      <p:ext uri="{BB962C8B-B14F-4D97-AF65-F5344CB8AC3E}">
        <p14:creationId xmlns:p14="http://schemas.microsoft.com/office/powerpoint/2010/main" val="3258688287"/>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29281"/>
          </a:xfrm>
          <a:prstGeom prst="rect">
            <a:avLst/>
          </a:prstGeom>
        </p:spPr>
        <p:txBody>
          <a:bodyPr wrap="square">
            <a:spAutoFit/>
          </a:bodyPr>
          <a:lstStyle/>
          <a:p>
            <a:pPr marL="468000" indent="-468000" algn="just">
              <a:lnSpc>
                <a:spcPct val="120000"/>
              </a:lnSpc>
              <a:spcBef>
                <a:spcPts val="500"/>
              </a:spcBef>
              <a:spcAft>
                <a:spcPts val="500"/>
              </a:spcAft>
            </a:pPr>
            <a:r>
              <a:rPr lang="en-IN" sz="2000" dirty="0"/>
              <a:t>34.	Ethan leaves his house to meet his friend. He drives 8 km towards the West, and then he turns to the North and drives for 12 km. _Then he __________ turns to the West and covers 4 km, and after this, he turns to the South and drives for 47 km. How far is Ethan from his house?</a:t>
            </a:r>
          </a:p>
          <a:p>
            <a:pPr marL="468000" indent="-468000" algn="just">
              <a:lnSpc>
                <a:spcPct val="120000"/>
              </a:lnSpc>
              <a:spcBef>
                <a:spcPts val="500"/>
              </a:spcBef>
              <a:spcAft>
                <a:spcPts val="500"/>
              </a:spcAft>
            </a:pPr>
            <a:r>
              <a:rPr lang="en-IN" sz="2000" dirty="0"/>
              <a:t>	(a) 39 </a:t>
            </a:r>
            <a:r>
              <a:rPr lang="en-IN" sz="2000" dirty="0" smtClean="0"/>
              <a:t>km</a:t>
            </a:r>
          </a:p>
          <a:p>
            <a:pPr marL="468000" indent="-468000" algn="just">
              <a:lnSpc>
                <a:spcPct val="120000"/>
              </a:lnSpc>
              <a:spcBef>
                <a:spcPts val="500"/>
              </a:spcBef>
              <a:spcAft>
                <a:spcPts val="500"/>
              </a:spcAft>
            </a:pPr>
            <a:r>
              <a:rPr lang="en-IN" sz="2000" dirty="0"/>
              <a:t>	(b) 37 </a:t>
            </a:r>
            <a:r>
              <a:rPr lang="en-IN" sz="2000" dirty="0" smtClean="0"/>
              <a:t>km</a:t>
            </a:r>
          </a:p>
          <a:p>
            <a:pPr marL="468000" indent="-468000" algn="just">
              <a:lnSpc>
                <a:spcPct val="120000"/>
              </a:lnSpc>
              <a:spcBef>
                <a:spcPts val="500"/>
              </a:spcBef>
              <a:spcAft>
                <a:spcPts val="500"/>
              </a:spcAft>
            </a:pPr>
            <a:r>
              <a:rPr lang="en-IN" sz="2000" dirty="0"/>
              <a:t>	(c) 35 </a:t>
            </a:r>
            <a:r>
              <a:rPr lang="en-IN" sz="2000" dirty="0" smtClean="0"/>
              <a:t>km</a:t>
            </a:r>
          </a:p>
          <a:p>
            <a:pPr marL="468000" indent="-468000" algn="just">
              <a:lnSpc>
                <a:spcPct val="120000"/>
              </a:lnSpc>
              <a:spcBef>
                <a:spcPts val="500"/>
              </a:spcBef>
              <a:spcAft>
                <a:spcPts val="500"/>
              </a:spcAft>
            </a:pPr>
            <a:r>
              <a:rPr lang="en-IN" sz="2000" dirty="0"/>
              <a:t>	(d) 29 km</a:t>
            </a:r>
          </a:p>
        </p:txBody>
      </p:sp>
    </p:spTree>
    <p:extLst>
      <p:ext uri="{BB962C8B-B14F-4D97-AF65-F5344CB8AC3E}">
        <p14:creationId xmlns:p14="http://schemas.microsoft.com/office/powerpoint/2010/main" val="2495765055"/>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35.	A is east of B and west of C. H is South-West of C. B is South-East of X. Which is the farthest West?</a:t>
            </a:r>
          </a:p>
          <a:p>
            <a:pPr marL="468000" indent="-468000" algn="just">
              <a:lnSpc>
                <a:spcPct val="120000"/>
              </a:lnSpc>
              <a:spcBef>
                <a:spcPts val="500"/>
              </a:spcBef>
              <a:spcAft>
                <a:spcPts val="500"/>
              </a:spcAft>
            </a:pPr>
            <a:r>
              <a:rPr lang="en-IN" sz="2000" dirty="0"/>
              <a:t>	(a) </a:t>
            </a:r>
            <a:r>
              <a:rPr lang="en-IN" sz="2000" dirty="0" smtClean="0"/>
              <a:t>C</a:t>
            </a:r>
          </a:p>
          <a:p>
            <a:pPr marL="468000" indent="-468000" algn="just">
              <a:lnSpc>
                <a:spcPct val="120000"/>
              </a:lnSpc>
              <a:spcBef>
                <a:spcPts val="500"/>
              </a:spcBef>
              <a:spcAft>
                <a:spcPts val="500"/>
              </a:spcAft>
            </a:pPr>
            <a:r>
              <a:rPr lang="en-IN" sz="2000" dirty="0"/>
              <a:t>	(b) </a:t>
            </a:r>
            <a:r>
              <a:rPr lang="en-IN" sz="2000" dirty="0" smtClean="0"/>
              <a:t>A</a:t>
            </a:r>
          </a:p>
          <a:p>
            <a:pPr marL="468000" indent="-468000" algn="just">
              <a:lnSpc>
                <a:spcPct val="120000"/>
              </a:lnSpc>
              <a:spcBef>
                <a:spcPts val="500"/>
              </a:spcBef>
              <a:spcAft>
                <a:spcPts val="500"/>
              </a:spcAft>
            </a:pPr>
            <a:r>
              <a:rPr lang="en-IN" sz="2000" dirty="0"/>
              <a:t>	(c) </a:t>
            </a:r>
            <a:r>
              <a:rPr lang="en-IN" sz="2000" dirty="0" smtClean="0"/>
              <a:t>X</a:t>
            </a:r>
          </a:p>
          <a:p>
            <a:pPr marL="468000" indent="-468000" algn="just">
              <a:lnSpc>
                <a:spcPct val="120000"/>
              </a:lnSpc>
              <a:spcBef>
                <a:spcPts val="500"/>
              </a:spcBef>
              <a:spcAft>
                <a:spcPts val="500"/>
              </a:spcAft>
            </a:pPr>
            <a:r>
              <a:rPr lang="en-IN" sz="2000" dirty="0"/>
              <a:t>	(d) B</a:t>
            </a:r>
          </a:p>
        </p:txBody>
      </p:sp>
    </p:spTree>
    <p:extLst>
      <p:ext uri="{BB962C8B-B14F-4D97-AF65-F5344CB8AC3E}">
        <p14:creationId xmlns:p14="http://schemas.microsoft.com/office/powerpoint/2010/main" val="74813983"/>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29281"/>
          </a:xfrm>
          <a:prstGeom prst="rect">
            <a:avLst/>
          </a:prstGeom>
        </p:spPr>
        <p:txBody>
          <a:bodyPr wrap="square">
            <a:spAutoFit/>
          </a:bodyPr>
          <a:lstStyle/>
          <a:p>
            <a:pPr marL="468000" indent="-468000" algn="just">
              <a:lnSpc>
                <a:spcPct val="120000"/>
              </a:lnSpc>
              <a:spcBef>
                <a:spcPts val="500"/>
              </a:spcBef>
              <a:spcAft>
                <a:spcPts val="500"/>
              </a:spcAft>
            </a:pPr>
            <a:r>
              <a:rPr lang="en-IN" sz="2000" dirty="0"/>
              <a:t>36.	Mark cycled from Point A to Point B that are 12 </a:t>
            </a:r>
            <a:r>
              <a:rPr lang="en-IN" sz="2000" dirty="0" err="1"/>
              <a:t>kilometers</a:t>
            </a:r>
            <a:r>
              <a:rPr lang="en-IN" sz="2000" dirty="0"/>
              <a:t> apart. He then turned right and </a:t>
            </a:r>
            <a:r>
              <a:rPr lang="en-IN" sz="2000" dirty="0" err="1"/>
              <a:t>traveled</a:t>
            </a:r>
            <a:r>
              <a:rPr lang="en-IN" sz="2000" dirty="0"/>
              <a:t> five </a:t>
            </a:r>
            <a:r>
              <a:rPr lang="en-IN" sz="2000" dirty="0" err="1"/>
              <a:t>kilometers</a:t>
            </a:r>
            <a:r>
              <a:rPr lang="en-IN" sz="2000" dirty="0"/>
              <a:t>. After that, he again turned right and cycled a distance equal to the distance between points A and B. At the end, he again turned right and cycled three </a:t>
            </a:r>
            <a:r>
              <a:rPr lang="en-IN" sz="2000" dirty="0" err="1"/>
              <a:t>kilometers</a:t>
            </a:r>
            <a:r>
              <a:rPr lang="en-IN" sz="2000" dirty="0"/>
              <a:t>. How far is Mark from Point A?</a:t>
            </a:r>
          </a:p>
          <a:p>
            <a:pPr marL="468000" indent="-468000" algn="just">
              <a:lnSpc>
                <a:spcPct val="120000"/>
              </a:lnSpc>
              <a:spcBef>
                <a:spcPts val="500"/>
              </a:spcBef>
              <a:spcAft>
                <a:spcPts val="500"/>
              </a:spcAft>
            </a:pPr>
            <a:r>
              <a:rPr lang="en-IN" sz="2000" dirty="0"/>
              <a:t>	(a) 4 </a:t>
            </a:r>
            <a:r>
              <a:rPr lang="en-IN" sz="2000" dirty="0" err="1" smtClean="0"/>
              <a:t>kilometers</a:t>
            </a:r>
            <a:endParaRPr lang="en-IN" sz="2000" dirty="0" smtClean="0"/>
          </a:p>
          <a:p>
            <a:pPr marL="468000" indent="-468000" algn="just">
              <a:lnSpc>
                <a:spcPct val="120000"/>
              </a:lnSpc>
              <a:spcBef>
                <a:spcPts val="500"/>
              </a:spcBef>
              <a:spcAft>
                <a:spcPts val="500"/>
              </a:spcAft>
            </a:pPr>
            <a:r>
              <a:rPr lang="en-IN" sz="2000" dirty="0"/>
              <a:t>	(b) 8 </a:t>
            </a:r>
            <a:r>
              <a:rPr lang="en-IN" sz="2000" dirty="0" err="1" smtClean="0"/>
              <a:t>kilometers</a:t>
            </a:r>
            <a:endParaRPr lang="en-IN" sz="2000" dirty="0" smtClean="0"/>
          </a:p>
          <a:p>
            <a:pPr marL="468000" indent="-468000" algn="just">
              <a:lnSpc>
                <a:spcPct val="120000"/>
              </a:lnSpc>
              <a:spcBef>
                <a:spcPts val="500"/>
              </a:spcBef>
              <a:spcAft>
                <a:spcPts val="500"/>
              </a:spcAft>
            </a:pPr>
            <a:r>
              <a:rPr lang="en-IN" sz="2000" dirty="0"/>
              <a:t>	(c) 2 </a:t>
            </a:r>
            <a:r>
              <a:rPr lang="en-IN" sz="2000" dirty="0" err="1" smtClean="0"/>
              <a:t>kilometers</a:t>
            </a:r>
            <a:endParaRPr lang="en-IN" sz="2000" dirty="0" smtClean="0"/>
          </a:p>
          <a:p>
            <a:pPr marL="468000" indent="-468000" algn="just">
              <a:lnSpc>
                <a:spcPct val="120000"/>
              </a:lnSpc>
              <a:spcBef>
                <a:spcPts val="500"/>
              </a:spcBef>
              <a:spcAft>
                <a:spcPts val="500"/>
              </a:spcAft>
            </a:pPr>
            <a:r>
              <a:rPr lang="en-IN" sz="2000" dirty="0"/>
              <a:t>	(d) 6 </a:t>
            </a:r>
            <a:r>
              <a:rPr lang="en-IN" sz="2000" dirty="0" err="1"/>
              <a:t>kilometers</a:t>
            </a:r>
            <a:endParaRPr lang="en-IN" sz="2000" dirty="0"/>
          </a:p>
        </p:txBody>
      </p:sp>
    </p:spTree>
    <p:extLst>
      <p:ext uri="{BB962C8B-B14F-4D97-AF65-F5344CB8AC3E}">
        <p14:creationId xmlns:p14="http://schemas.microsoft.com/office/powerpoint/2010/main" val="2184432062"/>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26991"/>
          </a:xfrm>
          <a:prstGeom prst="rect">
            <a:avLst/>
          </a:prstGeom>
        </p:spPr>
        <p:txBody>
          <a:bodyPr wrap="square">
            <a:spAutoFit/>
          </a:bodyPr>
          <a:lstStyle/>
          <a:p>
            <a:pPr marL="468000" indent="-468000" algn="just">
              <a:lnSpc>
                <a:spcPct val="120000"/>
              </a:lnSpc>
              <a:spcBef>
                <a:spcPts val="500"/>
              </a:spcBef>
              <a:spcAft>
                <a:spcPts val="500"/>
              </a:spcAft>
            </a:pPr>
            <a:r>
              <a:rPr lang="en-IN" sz="2000" dirty="0"/>
              <a:t>37.	Five friends Eva, George, Henry, Ivan, and Jack are sitting in a straight line facing South. George is the only person who sits between Jack and Ivan. If Eva sits between Jack and Henry, then which of the following facts must be true?</a:t>
            </a:r>
          </a:p>
          <a:p>
            <a:pPr marL="468000" indent="-468000" algn="just">
              <a:lnSpc>
                <a:spcPct val="120000"/>
              </a:lnSpc>
              <a:spcBef>
                <a:spcPts val="500"/>
              </a:spcBef>
              <a:spcAft>
                <a:spcPts val="500"/>
              </a:spcAft>
            </a:pPr>
            <a:r>
              <a:rPr lang="en-IN" sz="2000" dirty="0"/>
              <a:t>	(a)	George is an immediate </a:t>
            </a:r>
            <a:r>
              <a:rPr lang="en-IN" sz="2000" dirty="0" err="1"/>
              <a:t>neighbor</a:t>
            </a:r>
            <a:r>
              <a:rPr lang="en-IN" sz="2000" dirty="0"/>
              <a:t> of Henry.</a:t>
            </a:r>
          </a:p>
          <a:p>
            <a:pPr marL="468000" indent="-468000" algn="just">
              <a:lnSpc>
                <a:spcPct val="120000"/>
              </a:lnSpc>
              <a:spcBef>
                <a:spcPts val="500"/>
              </a:spcBef>
              <a:spcAft>
                <a:spcPts val="500"/>
              </a:spcAft>
            </a:pPr>
            <a:r>
              <a:rPr lang="en-IN" sz="2000" dirty="0"/>
              <a:t>	(b)	Jack is neither adjacent to Eva nor George.</a:t>
            </a:r>
          </a:p>
          <a:p>
            <a:pPr marL="468000" indent="-468000" algn="just">
              <a:lnSpc>
                <a:spcPct val="120000"/>
              </a:lnSpc>
              <a:spcBef>
                <a:spcPts val="500"/>
              </a:spcBef>
              <a:spcAft>
                <a:spcPts val="500"/>
              </a:spcAft>
            </a:pPr>
            <a:r>
              <a:rPr lang="en-IN" sz="2000" dirty="0"/>
              <a:t>	(c)	Eva is exactly in the middle of the line.</a:t>
            </a:r>
          </a:p>
          <a:p>
            <a:pPr marL="468000" indent="-468000" algn="just">
              <a:lnSpc>
                <a:spcPct val="120000"/>
              </a:lnSpc>
              <a:spcBef>
                <a:spcPts val="500"/>
              </a:spcBef>
              <a:spcAft>
                <a:spcPts val="500"/>
              </a:spcAft>
            </a:pPr>
            <a:r>
              <a:rPr lang="en-IN" sz="2000" dirty="0"/>
              <a:t>	(d)	Henry and Ivan are sitting at the extreme ends of the line.</a:t>
            </a:r>
          </a:p>
        </p:txBody>
      </p:sp>
    </p:spTree>
    <p:extLst>
      <p:ext uri="{BB962C8B-B14F-4D97-AF65-F5344CB8AC3E}">
        <p14:creationId xmlns:p14="http://schemas.microsoft.com/office/powerpoint/2010/main" val="46716415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949525"/>
          </a:xfrm>
          <a:prstGeom prst="rect">
            <a:avLst/>
          </a:prstGeom>
        </p:spPr>
        <p:txBody>
          <a:bodyPr wrap="square">
            <a:spAutoFit/>
          </a:bodyPr>
          <a:lstStyle/>
          <a:p>
            <a:pPr marL="468000" indent="-468000" algn="just">
              <a:lnSpc>
                <a:spcPct val="120000"/>
              </a:lnSpc>
              <a:spcBef>
                <a:spcPts val="500"/>
              </a:spcBef>
              <a:spcAft>
                <a:spcPts val="500"/>
              </a:spcAft>
            </a:pPr>
            <a:r>
              <a:rPr lang="en-IN" sz="2000" dirty="0"/>
              <a:t>2.	Fill the (?) in order to complete the number series.</a:t>
            </a:r>
          </a:p>
          <a:p>
            <a:pPr marL="468000" indent="-468000" algn="just">
              <a:lnSpc>
                <a:spcPct val="120000"/>
              </a:lnSpc>
              <a:spcBef>
                <a:spcPts val="500"/>
              </a:spcBef>
              <a:spcAft>
                <a:spcPts val="500"/>
              </a:spcAft>
            </a:pPr>
            <a:r>
              <a:rPr lang="en-IN" sz="2000" dirty="0"/>
              <a:t>	(?), 19, 37, 61, 91, 127, 169</a:t>
            </a:r>
          </a:p>
          <a:p>
            <a:pPr marL="468000" indent="-468000" algn="just">
              <a:lnSpc>
                <a:spcPct val="120000"/>
              </a:lnSpc>
              <a:spcBef>
                <a:spcPts val="500"/>
              </a:spcBef>
              <a:spcAft>
                <a:spcPts val="500"/>
              </a:spcAft>
            </a:pPr>
            <a:r>
              <a:rPr lang="en-IN" sz="2000" dirty="0"/>
              <a:t>	(a) </a:t>
            </a:r>
            <a:r>
              <a:rPr lang="en-IN" sz="2000" dirty="0" smtClean="0"/>
              <a:t>17</a:t>
            </a:r>
          </a:p>
          <a:p>
            <a:pPr marL="468000" indent="-468000" algn="just">
              <a:lnSpc>
                <a:spcPct val="120000"/>
              </a:lnSpc>
              <a:spcBef>
                <a:spcPts val="500"/>
              </a:spcBef>
              <a:spcAft>
                <a:spcPts val="500"/>
              </a:spcAft>
            </a:pPr>
            <a:r>
              <a:rPr lang="en-IN" sz="2000" dirty="0"/>
              <a:t>	(b) </a:t>
            </a:r>
            <a:r>
              <a:rPr lang="en-IN" sz="2000" dirty="0" smtClean="0"/>
              <a:t>13</a:t>
            </a:r>
          </a:p>
          <a:p>
            <a:pPr marL="468000" indent="-468000" algn="just">
              <a:lnSpc>
                <a:spcPct val="120000"/>
              </a:lnSpc>
              <a:spcBef>
                <a:spcPts val="500"/>
              </a:spcBef>
              <a:spcAft>
                <a:spcPts val="500"/>
              </a:spcAft>
            </a:pPr>
            <a:r>
              <a:rPr lang="en-IN" sz="2000" dirty="0"/>
              <a:t>	(c) </a:t>
            </a:r>
            <a:r>
              <a:rPr lang="en-IN" sz="2000" dirty="0" smtClean="0"/>
              <a:t>11</a:t>
            </a:r>
          </a:p>
          <a:p>
            <a:pPr marL="468000" indent="-468000" algn="just">
              <a:lnSpc>
                <a:spcPct val="120000"/>
              </a:lnSpc>
              <a:spcBef>
                <a:spcPts val="500"/>
              </a:spcBef>
              <a:spcAft>
                <a:spcPts val="500"/>
              </a:spcAft>
            </a:pPr>
            <a:r>
              <a:rPr lang="en-IN" sz="2000" dirty="0"/>
              <a:t>	(d) 7</a:t>
            </a:r>
          </a:p>
        </p:txBody>
      </p:sp>
    </p:spTree>
    <p:extLst>
      <p:ext uri="{BB962C8B-B14F-4D97-AF65-F5344CB8AC3E}">
        <p14:creationId xmlns:p14="http://schemas.microsoft.com/office/powerpoint/2010/main" val="124432762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38.	A clock was set to 6 a.m. on Sunday morning. If it loses 15 minutes in day, what is the actual time when the clock indicates 10 o’clock on Wednesday morning?</a:t>
            </a:r>
          </a:p>
          <a:p>
            <a:pPr marL="468000" indent="-468000" algn="just">
              <a:lnSpc>
                <a:spcPct val="120000"/>
              </a:lnSpc>
              <a:spcBef>
                <a:spcPts val="500"/>
              </a:spcBef>
              <a:spcAft>
                <a:spcPts val="500"/>
              </a:spcAft>
            </a:pPr>
            <a:r>
              <a:rPr lang="en-IN" sz="2000" dirty="0"/>
              <a:t>	(a) 10.55 a.m</a:t>
            </a:r>
            <a:r>
              <a:rPr lang="en-IN" sz="2000" dirty="0" smtClean="0"/>
              <a:t>.</a:t>
            </a:r>
          </a:p>
          <a:p>
            <a:pPr marL="468000" indent="-468000" algn="just">
              <a:lnSpc>
                <a:spcPct val="120000"/>
              </a:lnSpc>
              <a:spcBef>
                <a:spcPts val="500"/>
              </a:spcBef>
              <a:spcAft>
                <a:spcPts val="500"/>
              </a:spcAft>
            </a:pPr>
            <a:r>
              <a:rPr lang="en-IN" sz="2000" dirty="0"/>
              <a:t>	(b) 10.15 a.m</a:t>
            </a:r>
            <a:r>
              <a:rPr lang="en-IN" sz="2000" dirty="0" smtClean="0"/>
              <a:t>.</a:t>
            </a:r>
          </a:p>
          <a:p>
            <a:pPr marL="468000" indent="-468000" algn="just">
              <a:lnSpc>
                <a:spcPct val="120000"/>
              </a:lnSpc>
              <a:spcBef>
                <a:spcPts val="500"/>
              </a:spcBef>
              <a:spcAft>
                <a:spcPts val="500"/>
              </a:spcAft>
            </a:pPr>
            <a:r>
              <a:rPr lang="en-IN" sz="2000" dirty="0"/>
              <a:t>	(c) 10.24 a.m</a:t>
            </a:r>
            <a:r>
              <a:rPr lang="en-IN" sz="2000" dirty="0" smtClean="0"/>
              <a:t>.</a:t>
            </a:r>
          </a:p>
          <a:p>
            <a:pPr marL="468000" indent="-468000" algn="just">
              <a:lnSpc>
                <a:spcPct val="120000"/>
              </a:lnSpc>
              <a:spcBef>
                <a:spcPts val="500"/>
              </a:spcBef>
              <a:spcAft>
                <a:spcPts val="500"/>
              </a:spcAft>
            </a:pPr>
            <a:r>
              <a:rPr lang="en-IN" sz="2000" dirty="0"/>
              <a:t>	(d) 10.48 a.m.</a:t>
            </a:r>
          </a:p>
        </p:txBody>
      </p:sp>
    </p:spTree>
    <p:extLst>
      <p:ext uri="{BB962C8B-B14F-4D97-AF65-F5344CB8AC3E}">
        <p14:creationId xmlns:p14="http://schemas.microsoft.com/office/powerpoint/2010/main" val="2004402131"/>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39.	If 6 March, 1997 was a Saturday, what was 6 March, 1996?</a:t>
            </a:r>
          </a:p>
          <a:p>
            <a:pPr marL="468000" indent="-468000" algn="just">
              <a:lnSpc>
                <a:spcPct val="120000"/>
              </a:lnSpc>
              <a:spcBef>
                <a:spcPts val="500"/>
              </a:spcBef>
              <a:spcAft>
                <a:spcPts val="500"/>
              </a:spcAft>
            </a:pPr>
            <a:r>
              <a:rPr lang="en-IN" sz="2000" dirty="0"/>
              <a:t>	(a) </a:t>
            </a:r>
            <a:r>
              <a:rPr lang="en-IN" sz="2000" dirty="0" smtClean="0"/>
              <a:t>Tuesday</a:t>
            </a:r>
          </a:p>
          <a:p>
            <a:pPr marL="468000" indent="-468000" algn="just">
              <a:lnSpc>
                <a:spcPct val="120000"/>
              </a:lnSpc>
              <a:spcBef>
                <a:spcPts val="500"/>
              </a:spcBef>
              <a:spcAft>
                <a:spcPts val="500"/>
              </a:spcAft>
            </a:pPr>
            <a:r>
              <a:rPr lang="en-IN" sz="2000" dirty="0"/>
              <a:t>	(b) </a:t>
            </a:r>
            <a:r>
              <a:rPr lang="en-IN" sz="2000" dirty="0" smtClean="0"/>
              <a:t>Sunday</a:t>
            </a:r>
          </a:p>
          <a:p>
            <a:pPr marL="468000" indent="-468000" algn="just">
              <a:lnSpc>
                <a:spcPct val="120000"/>
              </a:lnSpc>
              <a:spcBef>
                <a:spcPts val="500"/>
              </a:spcBef>
              <a:spcAft>
                <a:spcPts val="500"/>
              </a:spcAft>
            </a:pPr>
            <a:r>
              <a:rPr lang="en-IN" sz="2000" dirty="0"/>
              <a:t>	(c) </a:t>
            </a:r>
            <a:r>
              <a:rPr lang="en-IN" sz="2000" dirty="0" smtClean="0"/>
              <a:t>Wednesday</a:t>
            </a:r>
          </a:p>
          <a:p>
            <a:pPr marL="468000" indent="-468000" algn="just">
              <a:lnSpc>
                <a:spcPct val="120000"/>
              </a:lnSpc>
              <a:spcBef>
                <a:spcPts val="500"/>
              </a:spcBef>
              <a:spcAft>
                <a:spcPts val="500"/>
              </a:spcAft>
            </a:pPr>
            <a:r>
              <a:rPr lang="en-IN" sz="2000" dirty="0"/>
              <a:t>	(d) Friday</a:t>
            </a:r>
          </a:p>
        </p:txBody>
      </p:sp>
    </p:spTree>
    <p:extLst>
      <p:ext uri="{BB962C8B-B14F-4D97-AF65-F5344CB8AC3E}">
        <p14:creationId xmlns:p14="http://schemas.microsoft.com/office/powerpoint/2010/main" val="2506919434"/>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40.	The day before yesterday </a:t>
            </a:r>
            <a:r>
              <a:rPr lang="en-IN" sz="2000" dirty="0" err="1"/>
              <a:t>Rakesh</a:t>
            </a:r>
            <a:r>
              <a:rPr lang="en-IN" sz="2000" dirty="0"/>
              <a:t> was 17. Next year he will be 20. What day is his birthday?</a:t>
            </a:r>
          </a:p>
          <a:p>
            <a:pPr marL="468000" indent="-468000" algn="just">
              <a:lnSpc>
                <a:spcPct val="120000"/>
              </a:lnSpc>
              <a:spcBef>
                <a:spcPts val="500"/>
              </a:spcBef>
              <a:spcAft>
                <a:spcPts val="500"/>
              </a:spcAft>
            </a:pPr>
            <a:r>
              <a:rPr lang="en-IN" sz="2000" dirty="0"/>
              <a:t>	(a) </a:t>
            </a:r>
            <a:r>
              <a:rPr lang="en-IN" sz="2000" dirty="0" smtClean="0"/>
              <a:t>30</a:t>
            </a:r>
            <a:r>
              <a:rPr lang="en-IN" sz="2000" baseline="30000" dirty="0" smtClean="0"/>
              <a:t>th</a:t>
            </a:r>
            <a:r>
              <a:rPr lang="en-IN" sz="2000" dirty="0" smtClean="0"/>
              <a:t> December</a:t>
            </a:r>
          </a:p>
          <a:p>
            <a:pPr marL="468000" indent="-468000" algn="just">
              <a:lnSpc>
                <a:spcPct val="120000"/>
              </a:lnSpc>
              <a:spcBef>
                <a:spcPts val="500"/>
              </a:spcBef>
              <a:spcAft>
                <a:spcPts val="500"/>
              </a:spcAft>
            </a:pPr>
            <a:r>
              <a:rPr lang="en-IN" sz="2000" dirty="0"/>
              <a:t>	(b) </a:t>
            </a:r>
            <a:r>
              <a:rPr lang="en-IN" sz="2000" dirty="0" smtClean="0"/>
              <a:t>1</a:t>
            </a:r>
            <a:r>
              <a:rPr lang="en-IN" sz="2000" baseline="30000" dirty="0" smtClean="0"/>
              <a:t>st</a:t>
            </a:r>
            <a:r>
              <a:rPr lang="en-IN" sz="2000" dirty="0" smtClean="0"/>
              <a:t> January</a:t>
            </a:r>
          </a:p>
          <a:p>
            <a:pPr marL="468000" indent="-468000" algn="just">
              <a:lnSpc>
                <a:spcPct val="120000"/>
              </a:lnSpc>
              <a:spcBef>
                <a:spcPts val="500"/>
              </a:spcBef>
              <a:spcAft>
                <a:spcPts val="500"/>
              </a:spcAft>
            </a:pPr>
            <a:r>
              <a:rPr lang="en-IN" sz="2000" dirty="0"/>
              <a:t>	(c) </a:t>
            </a:r>
            <a:r>
              <a:rPr lang="en-IN" sz="2000" dirty="0" smtClean="0"/>
              <a:t>31</a:t>
            </a:r>
            <a:r>
              <a:rPr lang="en-IN" sz="2000" baseline="30000" dirty="0" smtClean="0"/>
              <a:t>st</a:t>
            </a:r>
            <a:r>
              <a:rPr lang="en-IN" sz="2000" dirty="0" smtClean="0"/>
              <a:t> December</a:t>
            </a:r>
          </a:p>
          <a:p>
            <a:pPr marL="468000" indent="-468000" algn="just">
              <a:lnSpc>
                <a:spcPct val="120000"/>
              </a:lnSpc>
              <a:spcBef>
                <a:spcPts val="500"/>
              </a:spcBef>
              <a:spcAft>
                <a:spcPts val="500"/>
              </a:spcAft>
            </a:pPr>
            <a:r>
              <a:rPr lang="en-IN" sz="2000" dirty="0"/>
              <a:t>	(d) </a:t>
            </a:r>
            <a:r>
              <a:rPr lang="en-IN" sz="2000" dirty="0" smtClean="0"/>
              <a:t>29</a:t>
            </a:r>
            <a:r>
              <a:rPr lang="en-IN" sz="2000" baseline="30000" dirty="0" smtClean="0"/>
              <a:t>th</a:t>
            </a:r>
            <a:r>
              <a:rPr lang="en-IN" sz="2000" dirty="0" smtClean="0"/>
              <a:t> February</a:t>
            </a:r>
            <a:endParaRPr lang="en-IN" sz="2000" dirty="0"/>
          </a:p>
        </p:txBody>
      </p:sp>
    </p:spTree>
    <p:extLst>
      <p:ext uri="{BB962C8B-B14F-4D97-AF65-F5344CB8AC3E}">
        <p14:creationId xmlns:p14="http://schemas.microsoft.com/office/powerpoint/2010/main" val="845675556"/>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59949"/>
          </a:xfrm>
          <a:prstGeom prst="rect">
            <a:avLst/>
          </a:prstGeom>
        </p:spPr>
        <p:txBody>
          <a:bodyPr wrap="square">
            <a:spAutoFit/>
          </a:bodyPr>
          <a:lstStyle/>
          <a:p>
            <a:pPr marL="468000" indent="-468000" algn="just">
              <a:lnSpc>
                <a:spcPct val="120000"/>
              </a:lnSpc>
              <a:spcBef>
                <a:spcPts val="500"/>
              </a:spcBef>
              <a:spcAft>
                <a:spcPts val="500"/>
              </a:spcAft>
            </a:pPr>
            <a:r>
              <a:rPr lang="en-IN" sz="2000" dirty="0"/>
              <a:t>41.	Five children are sitting in line facing north. Mark is to the left of Nina and to the right of Brian. Ana is to the right of Nina. If Roy is between Nina and Ana then who is sitting to the immediate right of Roy?</a:t>
            </a:r>
          </a:p>
          <a:p>
            <a:pPr marL="468000" indent="-468000" algn="just">
              <a:lnSpc>
                <a:spcPct val="120000"/>
              </a:lnSpc>
              <a:spcBef>
                <a:spcPts val="500"/>
              </a:spcBef>
              <a:spcAft>
                <a:spcPts val="500"/>
              </a:spcAft>
            </a:pPr>
            <a:r>
              <a:rPr lang="en-IN" sz="2000" dirty="0"/>
              <a:t>	(a) </a:t>
            </a:r>
            <a:r>
              <a:rPr lang="en-IN" sz="2000" dirty="0" smtClean="0"/>
              <a:t>Nina</a:t>
            </a:r>
          </a:p>
          <a:p>
            <a:pPr marL="468000" indent="-468000" algn="just">
              <a:lnSpc>
                <a:spcPct val="120000"/>
              </a:lnSpc>
              <a:spcBef>
                <a:spcPts val="500"/>
              </a:spcBef>
              <a:spcAft>
                <a:spcPts val="500"/>
              </a:spcAft>
            </a:pPr>
            <a:r>
              <a:rPr lang="en-IN" sz="2000" dirty="0"/>
              <a:t>	(b) </a:t>
            </a:r>
            <a:r>
              <a:rPr lang="en-IN" sz="2000" dirty="0" smtClean="0"/>
              <a:t>Ana</a:t>
            </a:r>
          </a:p>
          <a:p>
            <a:pPr marL="468000" indent="-468000" algn="just">
              <a:lnSpc>
                <a:spcPct val="120000"/>
              </a:lnSpc>
              <a:spcBef>
                <a:spcPts val="500"/>
              </a:spcBef>
              <a:spcAft>
                <a:spcPts val="500"/>
              </a:spcAft>
            </a:pPr>
            <a:r>
              <a:rPr lang="en-IN" sz="2000" dirty="0"/>
              <a:t>	(c) </a:t>
            </a:r>
            <a:r>
              <a:rPr lang="en-IN" sz="2000" dirty="0" smtClean="0"/>
              <a:t>Mark</a:t>
            </a:r>
          </a:p>
          <a:p>
            <a:pPr marL="468000" indent="-468000" algn="just">
              <a:lnSpc>
                <a:spcPct val="120000"/>
              </a:lnSpc>
              <a:spcBef>
                <a:spcPts val="500"/>
              </a:spcBef>
              <a:spcAft>
                <a:spcPts val="500"/>
              </a:spcAft>
            </a:pPr>
            <a:r>
              <a:rPr lang="en-IN" sz="2000" dirty="0"/>
              <a:t>	(d) Brian</a:t>
            </a:r>
          </a:p>
        </p:txBody>
      </p:sp>
    </p:spTree>
    <p:extLst>
      <p:ext uri="{BB962C8B-B14F-4D97-AF65-F5344CB8AC3E}">
        <p14:creationId xmlns:p14="http://schemas.microsoft.com/office/powerpoint/2010/main" val="2568947348"/>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688189"/>
          </a:xfrm>
          <a:prstGeom prst="rect">
            <a:avLst/>
          </a:prstGeom>
        </p:spPr>
        <p:txBody>
          <a:bodyPr wrap="square">
            <a:spAutoFit/>
          </a:bodyPr>
          <a:lstStyle/>
          <a:p>
            <a:pPr marL="468000" indent="-468000" algn="just">
              <a:lnSpc>
                <a:spcPct val="120000"/>
              </a:lnSpc>
              <a:spcBef>
                <a:spcPts val="500"/>
              </a:spcBef>
              <a:spcAft>
                <a:spcPts val="500"/>
              </a:spcAft>
            </a:pPr>
            <a:r>
              <a:rPr lang="en-IN" sz="2000" dirty="0"/>
              <a:t>42.	Rahim is taller than Ahmad, who is shorter than Omar. Ahmad is taller than Mohammad and </a:t>
            </a:r>
            <a:r>
              <a:rPr lang="en-IN" sz="2000" dirty="0" err="1"/>
              <a:t>Hussain</a:t>
            </a:r>
            <a:r>
              <a:rPr lang="en-IN" sz="2000" dirty="0"/>
              <a:t>, where </a:t>
            </a:r>
            <a:r>
              <a:rPr lang="en-IN" sz="2000" dirty="0" err="1"/>
              <a:t>Hussain</a:t>
            </a:r>
            <a:r>
              <a:rPr lang="en-IN" sz="2000" dirty="0"/>
              <a:t> is the shortest. Who is the tallest?</a:t>
            </a:r>
          </a:p>
          <a:p>
            <a:pPr marL="468000" indent="-468000" algn="just">
              <a:lnSpc>
                <a:spcPct val="120000"/>
              </a:lnSpc>
              <a:spcBef>
                <a:spcPts val="500"/>
              </a:spcBef>
              <a:spcAft>
                <a:spcPts val="500"/>
              </a:spcAft>
            </a:pPr>
            <a:r>
              <a:rPr lang="en-IN" sz="2000" dirty="0"/>
              <a:t>	(a) Rahim	</a:t>
            </a:r>
            <a:endParaRPr lang="en-IN" sz="2000" dirty="0" smtClean="0"/>
          </a:p>
          <a:p>
            <a:pPr marL="468000" indent="-468000" algn="just">
              <a:lnSpc>
                <a:spcPct val="120000"/>
              </a:lnSpc>
              <a:spcBef>
                <a:spcPts val="500"/>
              </a:spcBef>
              <a:spcAft>
                <a:spcPts val="500"/>
              </a:spcAft>
            </a:pPr>
            <a:r>
              <a:rPr lang="en-IN" sz="2000" dirty="0"/>
              <a:t>	(b) Omar</a:t>
            </a:r>
          </a:p>
          <a:p>
            <a:pPr marL="468000" indent="-468000" algn="just">
              <a:lnSpc>
                <a:spcPct val="120000"/>
              </a:lnSpc>
              <a:spcBef>
                <a:spcPts val="500"/>
              </a:spcBef>
              <a:spcAft>
                <a:spcPts val="500"/>
              </a:spcAft>
            </a:pPr>
            <a:r>
              <a:rPr lang="en-IN" sz="2000" dirty="0"/>
              <a:t>	(c) Ahmad	</a:t>
            </a:r>
            <a:endParaRPr lang="en-IN" sz="2000" dirty="0" smtClean="0"/>
          </a:p>
          <a:p>
            <a:pPr marL="468000" indent="-468000" algn="just">
              <a:lnSpc>
                <a:spcPct val="120000"/>
              </a:lnSpc>
              <a:spcBef>
                <a:spcPts val="500"/>
              </a:spcBef>
              <a:spcAft>
                <a:spcPts val="500"/>
              </a:spcAft>
            </a:pPr>
            <a:r>
              <a:rPr lang="en-IN" sz="2000" dirty="0"/>
              <a:t>	(d) Mohammad</a:t>
            </a:r>
          </a:p>
          <a:p>
            <a:pPr marL="468000" indent="-468000" algn="just">
              <a:lnSpc>
                <a:spcPct val="120000"/>
              </a:lnSpc>
              <a:spcBef>
                <a:spcPts val="500"/>
              </a:spcBef>
              <a:spcAft>
                <a:spcPts val="500"/>
              </a:spcAft>
            </a:pPr>
            <a:r>
              <a:rPr lang="en-IN" sz="2000" dirty="0"/>
              <a:t>	(e) Cannot be determined</a:t>
            </a:r>
          </a:p>
        </p:txBody>
      </p:sp>
    </p:spTree>
    <p:extLst>
      <p:ext uri="{BB962C8B-B14F-4D97-AF65-F5344CB8AC3E}">
        <p14:creationId xmlns:p14="http://schemas.microsoft.com/office/powerpoint/2010/main" val="4153306885"/>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268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43.	</a:t>
            </a:r>
            <a:r>
              <a:rPr lang="en-IN" sz="2000" dirty="0" err="1"/>
              <a:t>Anjella</a:t>
            </a:r>
            <a:r>
              <a:rPr lang="en-IN" sz="2000" dirty="0"/>
              <a:t>, </a:t>
            </a:r>
            <a:r>
              <a:rPr lang="en-IN" sz="2000" dirty="0" err="1"/>
              <a:t>Bronn</a:t>
            </a:r>
            <a:r>
              <a:rPr lang="en-IN" sz="2000" dirty="0"/>
              <a:t>, Cathy, Daisy, </a:t>
            </a:r>
            <a:r>
              <a:rPr lang="en-IN" sz="2000" dirty="0" err="1"/>
              <a:t>Sucy</a:t>
            </a:r>
            <a:r>
              <a:rPr lang="en-IN" sz="2000" dirty="0"/>
              <a:t> and Elena are sitting on the edge of a rooftop. Only Daisy is sitting between </a:t>
            </a:r>
            <a:r>
              <a:rPr lang="en-IN" sz="2000" dirty="0" err="1"/>
              <a:t>Anjella</a:t>
            </a:r>
            <a:r>
              <a:rPr lang="en-IN" sz="2000" dirty="0"/>
              <a:t> and </a:t>
            </a:r>
            <a:r>
              <a:rPr lang="en-IN" sz="2000" dirty="0" err="1"/>
              <a:t>Bronn</a:t>
            </a:r>
            <a:r>
              <a:rPr lang="en-IN" sz="2000" dirty="0"/>
              <a:t>. Neither </a:t>
            </a:r>
            <a:r>
              <a:rPr lang="en-IN" sz="2000" dirty="0" err="1"/>
              <a:t>Anjella</a:t>
            </a:r>
            <a:r>
              <a:rPr lang="en-IN" sz="2000" dirty="0"/>
              <a:t> nor </a:t>
            </a:r>
            <a:r>
              <a:rPr lang="en-IN" sz="2000" dirty="0" err="1"/>
              <a:t>Bronn</a:t>
            </a:r>
            <a:r>
              <a:rPr lang="en-IN" sz="2000" dirty="0"/>
              <a:t> are sitting on the corners. Cathy is sitting to the immediate left of </a:t>
            </a:r>
            <a:r>
              <a:rPr lang="en-IN" sz="2000" dirty="0" err="1"/>
              <a:t>Bronn</a:t>
            </a:r>
            <a:r>
              <a:rPr lang="en-IN" sz="2000" dirty="0"/>
              <a:t> and Elena is sitting to the immediate left of </a:t>
            </a:r>
            <a:r>
              <a:rPr lang="en-IN" sz="2000" dirty="0" err="1"/>
              <a:t>Sucy</a:t>
            </a:r>
            <a:r>
              <a:rPr lang="en-IN" sz="2000" dirty="0"/>
              <a:t>.</a:t>
            </a:r>
          </a:p>
          <a:p>
            <a:pPr marL="468000" indent="-468000" algn="just">
              <a:lnSpc>
                <a:spcPct val="120000"/>
              </a:lnSpc>
              <a:spcBef>
                <a:spcPts val="500"/>
              </a:spcBef>
              <a:spcAft>
                <a:spcPts val="500"/>
              </a:spcAft>
            </a:pPr>
            <a:r>
              <a:rPr lang="en-IN" sz="2000" dirty="0"/>
              <a:t>	What is the position of Elena with respect to </a:t>
            </a:r>
            <a:r>
              <a:rPr lang="en-IN" sz="2000" dirty="0" err="1"/>
              <a:t>Bronn</a:t>
            </a:r>
            <a:r>
              <a:rPr lang="en-IN" sz="2000" dirty="0"/>
              <a:t>?</a:t>
            </a:r>
          </a:p>
          <a:p>
            <a:pPr marL="468000" indent="-468000" algn="just">
              <a:lnSpc>
                <a:spcPct val="120000"/>
              </a:lnSpc>
              <a:spcBef>
                <a:spcPts val="500"/>
              </a:spcBef>
              <a:spcAft>
                <a:spcPts val="500"/>
              </a:spcAft>
            </a:pPr>
            <a:r>
              <a:rPr lang="en-IN" sz="2000" dirty="0"/>
              <a:t>	(a) Third to the </a:t>
            </a:r>
            <a:r>
              <a:rPr lang="en-IN" sz="2000" dirty="0" smtClean="0"/>
              <a:t>right</a:t>
            </a:r>
          </a:p>
          <a:p>
            <a:pPr marL="468000" indent="-468000" algn="just">
              <a:lnSpc>
                <a:spcPct val="120000"/>
              </a:lnSpc>
              <a:spcBef>
                <a:spcPts val="500"/>
              </a:spcBef>
              <a:spcAft>
                <a:spcPts val="500"/>
              </a:spcAft>
            </a:pPr>
            <a:r>
              <a:rPr lang="en-IN" sz="2000" dirty="0"/>
              <a:t>	(b) Second to the left</a:t>
            </a:r>
          </a:p>
          <a:p>
            <a:pPr marL="468000" indent="-468000" algn="just">
              <a:lnSpc>
                <a:spcPct val="120000"/>
              </a:lnSpc>
              <a:spcBef>
                <a:spcPts val="500"/>
              </a:spcBef>
              <a:spcAft>
                <a:spcPts val="500"/>
              </a:spcAft>
            </a:pPr>
            <a:r>
              <a:rPr lang="en-IN" sz="2000" dirty="0"/>
              <a:t>	(c) Second to the </a:t>
            </a:r>
            <a:r>
              <a:rPr lang="en-IN" sz="2000" dirty="0" smtClean="0"/>
              <a:t>right</a:t>
            </a:r>
          </a:p>
          <a:p>
            <a:pPr marL="468000" indent="-468000" algn="just">
              <a:lnSpc>
                <a:spcPct val="120000"/>
              </a:lnSpc>
              <a:spcBef>
                <a:spcPts val="500"/>
              </a:spcBef>
              <a:spcAft>
                <a:spcPts val="500"/>
              </a:spcAft>
            </a:pPr>
            <a:r>
              <a:rPr lang="en-IN" sz="2000" dirty="0"/>
              <a:t>	(d) Third to the left</a:t>
            </a:r>
          </a:p>
        </p:txBody>
      </p:sp>
    </p:spTree>
    <p:extLst>
      <p:ext uri="{BB962C8B-B14F-4D97-AF65-F5344CB8AC3E}">
        <p14:creationId xmlns:p14="http://schemas.microsoft.com/office/powerpoint/2010/main" val="1384170414"/>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34849"/>
          </a:xfrm>
          <a:prstGeom prst="rect">
            <a:avLst/>
          </a:prstGeom>
        </p:spPr>
        <p:txBody>
          <a:bodyPr wrap="square">
            <a:spAutoFit/>
          </a:bodyPr>
          <a:lstStyle/>
          <a:p>
            <a:pPr marL="468000" indent="-468000" algn="just">
              <a:lnSpc>
                <a:spcPct val="120000"/>
              </a:lnSpc>
              <a:spcBef>
                <a:spcPts val="500"/>
              </a:spcBef>
              <a:spcAft>
                <a:spcPts val="500"/>
              </a:spcAft>
            </a:pPr>
            <a:r>
              <a:rPr lang="en-IN" sz="2000" dirty="0"/>
              <a:t>44.	A – W, B – X, C – Y and D – Z are four married couples. In a restaurant they are sitting around a rectangular table, with three persons along each of the longer sides of the table and one person along each of the shorter sides. All the male persons(A, B, C and D) are sitting along the longer sides and no the male persons are sitting together. X is sitting to the right of C. W and Z are sitting at the longer sides and neither of them is sitting adjacent to their respective husbands. Y is sitting to the right of A.</a:t>
            </a:r>
          </a:p>
          <a:p>
            <a:pPr marL="468000" indent="-468000" algn="just">
              <a:lnSpc>
                <a:spcPct val="120000"/>
              </a:lnSpc>
              <a:spcBef>
                <a:spcPts val="500"/>
              </a:spcBef>
              <a:spcAft>
                <a:spcPts val="500"/>
              </a:spcAft>
            </a:pPr>
            <a:r>
              <a:rPr lang="en-IN" sz="2000" dirty="0"/>
              <a:t>	Which pair of people are sitting at the shorter sides of table?</a:t>
            </a:r>
          </a:p>
          <a:p>
            <a:pPr marL="468000" indent="-468000" algn="just">
              <a:lnSpc>
                <a:spcPct val="120000"/>
              </a:lnSpc>
              <a:spcBef>
                <a:spcPts val="500"/>
              </a:spcBef>
              <a:spcAft>
                <a:spcPts val="500"/>
              </a:spcAft>
            </a:pPr>
            <a:r>
              <a:rPr lang="en-IN" sz="2000" dirty="0"/>
              <a:t>	(a) Z and </a:t>
            </a:r>
            <a:r>
              <a:rPr lang="en-IN" sz="2000" dirty="0" smtClean="0"/>
              <a:t>X</a:t>
            </a:r>
          </a:p>
          <a:p>
            <a:pPr marL="468000" indent="-468000" algn="just">
              <a:lnSpc>
                <a:spcPct val="120000"/>
              </a:lnSpc>
              <a:spcBef>
                <a:spcPts val="500"/>
              </a:spcBef>
              <a:spcAft>
                <a:spcPts val="500"/>
              </a:spcAft>
            </a:pPr>
            <a:r>
              <a:rPr lang="en-IN" sz="2000" dirty="0"/>
              <a:t>	(b) B and </a:t>
            </a:r>
            <a:r>
              <a:rPr lang="en-IN" sz="2000" dirty="0" smtClean="0"/>
              <a:t>Y</a:t>
            </a:r>
          </a:p>
          <a:p>
            <a:pPr marL="468000" indent="-468000" algn="just">
              <a:lnSpc>
                <a:spcPct val="120000"/>
              </a:lnSpc>
              <a:spcBef>
                <a:spcPts val="500"/>
              </a:spcBef>
              <a:spcAft>
                <a:spcPts val="500"/>
              </a:spcAft>
            </a:pPr>
            <a:r>
              <a:rPr lang="en-IN" sz="2000" dirty="0"/>
              <a:t>	(c) X and </a:t>
            </a:r>
            <a:r>
              <a:rPr lang="en-IN" sz="2000" dirty="0" smtClean="0"/>
              <a:t>C</a:t>
            </a:r>
          </a:p>
          <a:p>
            <a:pPr marL="468000" indent="-468000" algn="just">
              <a:lnSpc>
                <a:spcPct val="120000"/>
              </a:lnSpc>
              <a:spcBef>
                <a:spcPts val="500"/>
              </a:spcBef>
              <a:spcAft>
                <a:spcPts val="500"/>
              </a:spcAft>
            </a:pPr>
            <a:r>
              <a:rPr lang="en-IN" sz="2000" dirty="0"/>
              <a:t>	(d) X and Y</a:t>
            </a:r>
          </a:p>
        </p:txBody>
      </p:sp>
    </p:spTree>
    <p:extLst>
      <p:ext uri="{BB962C8B-B14F-4D97-AF65-F5344CB8AC3E}">
        <p14:creationId xmlns:p14="http://schemas.microsoft.com/office/powerpoint/2010/main" val="2226737479"/>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57521"/>
          </a:xfrm>
          <a:prstGeom prst="rect">
            <a:avLst/>
          </a:prstGeom>
        </p:spPr>
        <p:txBody>
          <a:bodyPr wrap="square">
            <a:spAutoFit/>
          </a:bodyPr>
          <a:lstStyle/>
          <a:p>
            <a:pPr marL="468000" indent="-468000" algn="just">
              <a:lnSpc>
                <a:spcPct val="120000"/>
              </a:lnSpc>
              <a:spcBef>
                <a:spcPts val="500"/>
              </a:spcBef>
              <a:spcAft>
                <a:spcPts val="500"/>
              </a:spcAft>
            </a:pPr>
            <a:r>
              <a:rPr lang="en-IN" sz="2000" dirty="0"/>
              <a:t>45.	In a round table conference six persons are participating, they are Andy, Bob, Charles, Douglas, Elena and Fred. Bob is sitting between Charles and Elena and is opposite to Andy. Douglas is sitting to the left of Elena.</a:t>
            </a:r>
          </a:p>
          <a:p>
            <a:pPr marL="468000" indent="-468000" algn="just">
              <a:lnSpc>
                <a:spcPct val="120000"/>
              </a:lnSpc>
              <a:spcBef>
                <a:spcPts val="500"/>
              </a:spcBef>
              <a:spcAft>
                <a:spcPts val="500"/>
              </a:spcAft>
            </a:pPr>
            <a:r>
              <a:rPr lang="en-IN" sz="2000" dirty="0"/>
              <a:t>	Who is sitting opposite to Douglas?</a:t>
            </a:r>
          </a:p>
          <a:p>
            <a:pPr marL="468000" indent="-468000" algn="just">
              <a:lnSpc>
                <a:spcPct val="120000"/>
              </a:lnSpc>
              <a:spcBef>
                <a:spcPts val="500"/>
              </a:spcBef>
              <a:spcAft>
                <a:spcPts val="500"/>
              </a:spcAft>
            </a:pPr>
            <a:r>
              <a:rPr lang="en-IN" sz="2000" dirty="0"/>
              <a:t>	(a) </a:t>
            </a:r>
            <a:r>
              <a:rPr lang="en-IN" sz="2000" dirty="0" smtClean="0"/>
              <a:t>Andy</a:t>
            </a:r>
          </a:p>
          <a:p>
            <a:pPr marL="468000" indent="-468000" algn="just">
              <a:lnSpc>
                <a:spcPct val="120000"/>
              </a:lnSpc>
              <a:spcBef>
                <a:spcPts val="500"/>
              </a:spcBef>
              <a:spcAft>
                <a:spcPts val="500"/>
              </a:spcAft>
            </a:pPr>
            <a:r>
              <a:rPr lang="en-IN" sz="2000" dirty="0"/>
              <a:t>	(b) </a:t>
            </a:r>
            <a:r>
              <a:rPr lang="en-IN" sz="2000" dirty="0" smtClean="0"/>
              <a:t>Bob</a:t>
            </a:r>
          </a:p>
          <a:p>
            <a:pPr marL="468000" indent="-468000" algn="just">
              <a:lnSpc>
                <a:spcPct val="120000"/>
              </a:lnSpc>
              <a:spcBef>
                <a:spcPts val="500"/>
              </a:spcBef>
              <a:spcAft>
                <a:spcPts val="500"/>
              </a:spcAft>
            </a:pPr>
            <a:r>
              <a:rPr lang="en-IN" sz="2000" dirty="0"/>
              <a:t>	(c) </a:t>
            </a:r>
            <a:r>
              <a:rPr lang="en-IN" sz="2000" dirty="0" smtClean="0"/>
              <a:t>Charles</a:t>
            </a:r>
          </a:p>
          <a:p>
            <a:pPr marL="468000" indent="-468000" algn="just">
              <a:lnSpc>
                <a:spcPct val="120000"/>
              </a:lnSpc>
              <a:spcBef>
                <a:spcPts val="500"/>
              </a:spcBef>
              <a:spcAft>
                <a:spcPts val="500"/>
              </a:spcAft>
            </a:pPr>
            <a:r>
              <a:rPr lang="en-IN" sz="2000" dirty="0"/>
              <a:t>	(d) Fred</a:t>
            </a:r>
          </a:p>
        </p:txBody>
      </p:sp>
    </p:spTree>
    <p:extLst>
      <p:ext uri="{BB962C8B-B14F-4D97-AF65-F5344CB8AC3E}">
        <p14:creationId xmlns:p14="http://schemas.microsoft.com/office/powerpoint/2010/main" val="2988495888"/>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46.	Find correct sequence of sentence:</a:t>
            </a:r>
          </a:p>
          <a:p>
            <a:pPr marL="468000" indent="-468000" algn="just">
              <a:lnSpc>
                <a:spcPct val="120000"/>
              </a:lnSpc>
              <a:spcBef>
                <a:spcPts val="500"/>
              </a:spcBef>
              <a:spcAft>
                <a:spcPts val="500"/>
              </a:spcAft>
            </a:pPr>
            <a:r>
              <a:rPr lang="en-IN" sz="2000" dirty="0"/>
              <a:t>	P. I have not come to complain he said</a:t>
            </a:r>
          </a:p>
          <a:p>
            <a:pPr marL="468000" indent="-468000" algn="just">
              <a:lnSpc>
                <a:spcPct val="120000"/>
              </a:lnSpc>
              <a:spcBef>
                <a:spcPts val="500"/>
              </a:spcBef>
              <a:spcAft>
                <a:spcPts val="500"/>
              </a:spcAft>
            </a:pPr>
            <a:r>
              <a:rPr lang="en-IN" sz="2000" dirty="0"/>
              <a:t>	Q. even if it means some humiliation</a:t>
            </a:r>
          </a:p>
          <a:p>
            <a:pPr marL="468000" indent="-468000" algn="just">
              <a:lnSpc>
                <a:spcPct val="120000"/>
              </a:lnSpc>
              <a:spcBef>
                <a:spcPts val="500"/>
              </a:spcBef>
              <a:spcAft>
                <a:spcPts val="500"/>
              </a:spcAft>
            </a:pPr>
            <a:r>
              <a:rPr lang="en-IN" sz="2000" dirty="0"/>
              <a:t>	R. but the boy must learn to be honest</a:t>
            </a:r>
          </a:p>
          <a:p>
            <a:pPr marL="468000" indent="-468000" algn="just">
              <a:lnSpc>
                <a:spcPct val="120000"/>
              </a:lnSpc>
              <a:spcBef>
                <a:spcPts val="500"/>
              </a:spcBef>
              <a:spcAft>
                <a:spcPts val="500"/>
              </a:spcAft>
            </a:pPr>
            <a:r>
              <a:rPr lang="en-IN" sz="2000" dirty="0"/>
              <a:t>	S. and admit he broke it.</a:t>
            </a:r>
          </a:p>
          <a:p>
            <a:pPr marL="468000" indent="-468000" algn="just">
              <a:lnSpc>
                <a:spcPct val="120000"/>
              </a:lnSpc>
              <a:spcBef>
                <a:spcPts val="500"/>
              </a:spcBef>
              <a:spcAft>
                <a:spcPts val="500"/>
              </a:spcAft>
            </a:pPr>
            <a:r>
              <a:rPr lang="en-IN" sz="2000" dirty="0"/>
              <a:t>	(a) </a:t>
            </a:r>
            <a:r>
              <a:rPr lang="en-IN" sz="2000" dirty="0" smtClean="0"/>
              <a:t>PQRS</a:t>
            </a:r>
          </a:p>
          <a:p>
            <a:pPr marL="468000" indent="-468000" algn="just">
              <a:lnSpc>
                <a:spcPct val="120000"/>
              </a:lnSpc>
              <a:spcBef>
                <a:spcPts val="500"/>
              </a:spcBef>
              <a:spcAft>
                <a:spcPts val="500"/>
              </a:spcAft>
            </a:pPr>
            <a:r>
              <a:rPr lang="en-IN" sz="2000" dirty="0"/>
              <a:t>	(b) </a:t>
            </a:r>
            <a:r>
              <a:rPr lang="en-IN" sz="2000" dirty="0" smtClean="0"/>
              <a:t>QRPS</a:t>
            </a:r>
          </a:p>
          <a:p>
            <a:pPr marL="468000" indent="-468000" algn="just">
              <a:lnSpc>
                <a:spcPct val="120000"/>
              </a:lnSpc>
              <a:spcBef>
                <a:spcPts val="500"/>
              </a:spcBef>
              <a:spcAft>
                <a:spcPts val="500"/>
              </a:spcAft>
            </a:pPr>
            <a:r>
              <a:rPr lang="en-IN" sz="2000" dirty="0"/>
              <a:t>	(c) </a:t>
            </a:r>
            <a:r>
              <a:rPr lang="en-IN" sz="2000" dirty="0" smtClean="0"/>
              <a:t>QPRS</a:t>
            </a:r>
          </a:p>
          <a:p>
            <a:pPr marL="468000" indent="-468000" algn="just">
              <a:lnSpc>
                <a:spcPct val="120000"/>
              </a:lnSpc>
              <a:spcBef>
                <a:spcPts val="500"/>
              </a:spcBef>
              <a:spcAft>
                <a:spcPts val="500"/>
              </a:spcAft>
            </a:pPr>
            <a:r>
              <a:rPr lang="en-IN" sz="2000" dirty="0"/>
              <a:t>	(d) PRQS</a:t>
            </a:r>
          </a:p>
        </p:txBody>
      </p:sp>
    </p:spTree>
    <p:extLst>
      <p:ext uri="{BB962C8B-B14F-4D97-AF65-F5344CB8AC3E}">
        <p14:creationId xmlns:p14="http://schemas.microsoft.com/office/powerpoint/2010/main" val="1304880740"/>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47.	Find the right sequence of sentences:</a:t>
            </a:r>
          </a:p>
          <a:p>
            <a:pPr marL="468000" indent="-468000" algn="just">
              <a:lnSpc>
                <a:spcPct val="120000"/>
              </a:lnSpc>
              <a:spcBef>
                <a:spcPts val="500"/>
              </a:spcBef>
              <a:spcAft>
                <a:spcPts val="500"/>
              </a:spcAft>
            </a:pPr>
            <a:r>
              <a:rPr lang="en-IN" sz="2000" dirty="0"/>
              <a:t>	P: if it was time to go yet</a:t>
            </a:r>
          </a:p>
          <a:p>
            <a:pPr marL="468000" indent="-468000" algn="just">
              <a:lnSpc>
                <a:spcPct val="120000"/>
              </a:lnSpc>
              <a:spcBef>
                <a:spcPts val="500"/>
              </a:spcBef>
              <a:spcAft>
                <a:spcPts val="500"/>
              </a:spcAft>
            </a:pPr>
            <a:r>
              <a:rPr lang="en-IN" sz="2000" dirty="0"/>
              <a:t>	Q: and ran downstairs to see</a:t>
            </a:r>
          </a:p>
          <a:p>
            <a:pPr marL="468000" indent="-468000" algn="just">
              <a:lnSpc>
                <a:spcPct val="120000"/>
              </a:lnSpc>
              <a:spcBef>
                <a:spcPts val="500"/>
              </a:spcBef>
              <a:spcAft>
                <a:spcPts val="500"/>
              </a:spcAft>
            </a:pPr>
            <a:r>
              <a:rPr lang="en-IN" sz="2000" dirty="0"/>
              <a:t>	R: Rahul jumped out of bed</a:t>
            </a:r>
          </a:p>
          <a:p>
            <a:pPr marL="468000" indent="-468000" algn="just">
              <a:lnSpc>
                <a:spcPct val="120000"/>
              </a:lnSpc>
              <a:spcBef>
                <a:spcPts val="500"/>
              </a:spcBef>
              <a:spcAft>
                <a:spcPts val="500"/>
              </a:spcAft>
            </a:pPr>
            <a:r>
              <a:rPr lang="en-IN" sz="2000" dirty="0"/>
              <a:t>	S: on Saturday morning</a:t>
            </a:r>
          </a:p>
          <a:p>
            <a:pPr marL="468000" indent="-468000" algn="just">
              <a:lnSpc>
                <a:spcPct val="120000"/>
              </a:lnSpc>
              <a:spcBef>
                <a:spcPts val="500"/>
              </a:spcBef>
              <a:spcAft>
                <a:spcPts val="500"/>
              </a:spcAft>
            </a:pPr>
            <a:r>
              <a:rPr lang="en-IN" sz="2000" dirty="0"/>
              <a:t>	(a) </a:t>
            </a:r>
            <a:r>
              <a:rPr lang="en-IN" sz="2000" dirty="0" smtClean="0"/>
              <a:t>RPQR</a:t>
            </a:r>
          </a:p>
          <a:p>
            <a:pPr marL="468000" indent="-468000" algn="just">
              <a:lnSpc>
                <a:spcPct val="120000"/>
              </a:lnSpc>
              <a:spcBef>
                <a:spcPts val="500"/>
              </a:spcBef>
              <a:spcAft>
                <a:spcPts val="500"/>
              </a:spcAft>
            </a:pPr>
            <a:r>
              <a:rPr lang="en-IN" sz="2000" dirty="0"/>
              <a:t>	(b) </a:t>
            </a:r>
            <a:r>
              <a:rPr lang="en-IN" sz="2000" dirty="0" smtClean="0"/>
              <a:t>SPRQ</a:t>
            </a:r>
          </a:p>
          <a:p>
            <a:pPr marL="468000" indent="-468000" algn="just">
              <a:lnSpc>
                <a:spcPct val="120000"/>
              </a:lnSpc>
              <a:spcBef>
                <a:spcPts val="500"/>
              </a:spcBef>
              <a:spcAft>
                <a:spcPts val="500"/>
              </a:spcAft>
            </a:pPr>
            <a:r>
              <a:rPr lang="en-IN" sz="2000" dirty="0"/>
              <a:t>	(c) </a:t>
            </a:r>
            <a:r>
              <a:rPr lang="en-IN" sz="2000" dirty="0" smtClean="0"/>
              <a:t>RQSP</a:t>
            </a:r>
          </a:p>
          <a:p>
            <a:pPr marL="468000" indent="-468000" algn="just">
              <a:lnSpc>
                <a:spcPct val="120000"/>
              </a:lnSpc>
              <a:spcBef>
                <a:spcPts val="500"/>
              </a:spcBef>
              <a:spcAft>
                <a:spcPts val="500"/>
              </a:spcAft>
            </a:pPr>
            <a:r>
              <a:rPr lang="en-IN" sz="2000" dirty="0"/>
              <a:t>	(d) SRQP</a:t>
            </a:r>
          </a:p>
        </p:txBody>
      </p:sp>
    </p:spTree>
    <p:extLst>
      <p:ext uri="{BB962C8B-B14F-4D97-AF65-F5344CB8AC3E}">
        <p14:creationId xmlns:p14="http://schemas.microsoft.com/office/powerpoint/2010/main" val="43879343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47098"/>
          </a:xfrm>
          <a:prstGeom prst="rect">
            <a:avLst/>
          </a:prstGeom>
        </p:spPr>
        <p:txBody>
          <a:bodyPr wrap="square">
            <a:spAutoFit/>
          </a:bodyPr>
          <a:lstStyle/>
          <a:p>
            <a:pPr marL="468000" indent="-468000" algn="just">
              <a:lnSpc>
                <a:spcPct val="120000"/>
              </a:lnSpc>
              <a:spcBef>
                <a:spcPts val="500"/>
              </a:spcBef>
              <a:spcAft>
                <a:spcPts val="500"/>
              </a:spcAft>
            </a:pPr>
            <a:r>
              <a:rPr lang="en-IN" sz="2000" dirty="0"/>
              <a:t>3.	Complete the following series.</a:t>
            </a:r>
          </a:p>
          <a:p>
            <a:pPr marL="468000" indent="-468000" algn="just">
              <a:lnSpc>
                <a:spcPct val="120000"/>
              </a:lnSpc>
              <a:spcBef>
                <a:spcPts val="500"/>
              </a:spcBef>
              <a:spcAft>
                <a:spcPts val="500"/>
              </a:spcAft>
            </a:pPr>
            <a:r>
              <a:rPr lang="en-IN" sz="2000" dirty="0"/>
              <a:t>	DE, GHI, KLMN, _________, VWXYZA</a:t>
            </a:r>
          </a:p>
          <a:p>
            <a:pPr marL="468000" indent="-468000" algn="just">
              <a:lnSpc>
                <a:spcPct val="120000"/>
              </a:lnSpc>
              <a:spcBef>
                <a:spcPts val="500"/>
              </a:spcBef>
              <a:spcAft>
                <a:spcPts val="500"/>
              </a:spcAft>
            </a:pPr>
            <a:r>
              <a:rPr lang="en-IN" sz="2000" dirty="0"/>
              <a:t>	(a)	</a:t>
            </a:r>
            <a:r>
              <a:rPr lang="en-IN" sz="2000" dirty="0" smtClean="0"/>
              <a:t>PSRTQ</a:t>
            </a:r>
          </a:p>
          <a:p>
            <a:pPr marL="468000" indent="-468000" algn="just">
              <a:lnSpc>
                <a:spcPct val="120000"/>
              </a:lnSpc>
              <a:spcBef>
                <a:spcPts val="500"/>
              </a:spcBef>
              <a:spcAft>
                <a:spcPts val="500"/>
              </a:spcAft>
            </a:pPr>
            <a:r>
              <a:rPr lang="en-IN" sz="2000" dirty="0"/>
              <a:t>	(b) </a:t>
            </a:r>
            <a:r>
              <a:rPr lang="en-IN" sz="2000" dirty="0" smtClean="0"/>
              <a:t>OQSTU</a:t>
            </a:r>
          </a:p>
          <a:p>
            <a:pPr marL="468000" indent="-468000" algn="just">
              <a:lnSpc>
                <a:spcPct val="120000"/>
              </a:lnSpc>
              <a:spcBef>
                <a:spcPts val="500"/>
              </a:spcBef>
              <a:spcAft>
                <a:spcPts val="500"/>
              </a:spcAft>
            </a:pPr>
            <a:r>
              <a:rPr lang="en-IN" sz="2000" dirty="0"/>
              <a:t>	(c) PQRST</a:t>
            </a:r>
          </a:p>
          <a:p>
            <a:pPr marL="468000" indent="-468000" algn="just">
              <a:lnSpc>
                <a:spcPct val="120000"/>
              </a:lnSpc>
              <a:spcBef>
                <a:spcPts val="500"/>
              </a:spcBef>
              <a:spcAft>
                <a:spcPts val="500"/>
              </a:spcAft>
            </a:pPr>
            <a:r>
              <a:rPr lang="en-IN" sz="2000" dirty="0"/>
              <a:t>	(d) OPSRU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e) QRSTU</a:t>
            </a:r>
          </a:p>
        </p:txBody>
      </p:sp>
    </p:spTree>
    <p:extLst>
      <p:ext uri="{BB962C8B-B14F-4D97-AF65-F5344CB8AC3E}">
        <p14:creationId xmlns:p14="http://schemas.microsoft.com/office/powerpoint/2010/main" val="4028701719"/>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650376"/>
          </a:xfrm>
          <a:prstGeom prst="rect">
            <a:avLst/>
          </a:prstGeom>
        </p:spPr>
        <p:txBody>
          <a:bodyPr wrap="square">
            <a:spAutoFit/>
          </a:bodyPr>
          <a:lstStyle/>
          <a:p>
            <a:pPr marL="468000" indent="-468000" algn="just">
              <a:lnSpc>
                <a:spcPct val="120000"/>
              </a:lnSpc>
              <a:spcBef>
                <a:spcPts val="500"/>
              </a:spcBef>
              <a:spcAft>
                <a:spcPts val="500"/>
              </a:spcAft>
            </a:pPr>
            <a:r>
              <a:rPr lang="en-IN" sz="2000" dirty="0"/>
              <a:t>48.	Analyse the given five situations and answer the question that follows.</a:t>
            </a:r>
          </a:p>
          <a:p>
            <a:pPr marL="468000" indent="-468000" algn="just">
              <a:lnSpc>
                <a:spcPct val="120000"/>
              </a:lnSpc>
              <a:spcBef>
                <a:spcPts val="500"/>
              </a:spcBef>
              <a:spcAft>
                <a:spcPts val="500"/>
              </a:spcAft>
            </a:pPr>
            <a:r>
              <a:rPr lang="en-IN" sz="2000" dirty="0"/>
              <a:t>	1. Seven friends: Jack, </a:t>
            </a:r>
            <a:r>
              <a:rPr lang="en-IN" sz="2000" dirty="0" err="1"/>
              <a:t>Ketty</a:t>
            </a:r>
            <a:r>
              <a:rPr lang="en-IN" sz="2000" dirty="0"/>
              <a:t>, Linz, Mark, Neo, Olga, and Peter are sitting on a wall; all of them are facing east.</a:t>
            </a:r>
          </a:p>
          <a:p>
            <a:pPr marL="468000" indent="-468000" algn="just">
              <a:lnSpc>
                <a:spcPct val="120000"/>
              </a:lnSpc>
              <a:spcBef>
                <a:spcPts val="500"/>
              </a:spcBef>
              <a:spcAft>
                <a:spcPts val="500"/>
              </a:spcAft>
            </a:pPr>
            <a:r>
              <a:rPr lang="en-IN" sz="2000" dirty="0"/>
              <a:t>	2. Linz on the immediate right of Mark.</a:t>
            </a:r>
          </a:p>
          <a:p>
            <a:pPr marL="468000" indent="-468000" algn="just">
              <a:lnSpc>
                <a:spcPct val="120000"/>
              </a:lnSpc>
              <a:spcBef>
                <a:spcPts val="500"/>
              </a:spcBef>
              <a:spcAft>
                <a:spcPts val="500"/>
              </a:spcAft>
            </a:pPr>
            <a:r>
              <a:rPr lang="en-IN" sz="2000" dirty="0"/>
              <a:t>	3. </a:t>
            </a:r>
            <a:r>
              <a:rPr lang="en-IN" sz="2000" dirty="0" err="1"/>
              <a:t>Ketty</a:t>
            </a:r>
            <a:r>
              <a:rPr lang="en-IN" sz="2000" dirty="0"/>
              <a:t> is sitting at an extreme end and has Neo as her </a:t>
            </a:r>
            <a:r>
              <a:rPr lang="en-IN" sz="2000" dirty="0" err="1"/>
              <a:t>neighbor</a:t>
            </a:r>
            <a:r>
              <a:rPr lang="en-IN" sz="2000" dirty="0"/>
              <a:t>.</a:t>
            </a:r>
          </a:p>
          <a:p>
            <a:pPr marL="468000" indent="-468000" algn="just">
              <a:lnSpc>
                <a:spcPct val="120000"/>
              </a:lnSpc>
              <a:spcBef>
                <a:spcPts val="500"/>
              </a:spcBef>
              <a:spcAft>
                <a:spcPts val="500"/>
              </a:spcAft>
            </a:pPr>
            <a:r>
              <a:rPr lang="en-IN" sz="2000" dirty="0"/>
              <a:t>	4. Peter is sitting between Neo and Olga.</a:t>
            </a:r>
          </a:p>
          <a:p>
            <a:pPr marL="468000" indent="-468000" algn="just">
              <a:lnSpc>
                <a:spcPct val="120000"/>
              </a:lnSpc>
              <a:spcBef>
                <a:spcPts val="500"/>
              </a:spcBef>
              <a:spcAft>
                <a:spcPts val="500"/>
              </a:spcAft>
            </a:pPr>
            <a:r>
              <a:rPr lang="en-IN" sz="2000" dirty="0"/>
              <a:t>	5. Mark is sitting at the third place from the southern end.</a:t>
            </a:r>
          </a:p>
          <a:p>
            <a:pPr marL="468000" indent="-468000" algn="just">
              <a:lnSpc>
                <a:spcPct val="120000"/>
              </a:lnSpc>
              <a:spcBef>
                <a:spcPts val="500"/>
              </a:spcBef>
              <a:spcAft>
                <a:spcPts val="500"/>
              </a:spcAft>
            </a:pPr>
            <a:r>
              <a:rPr lang="en-IN" sz="2000" dirty="0"/>
              <a:t>	Who is sitting between Linz and Olga?</a:t>
            </a:r>
          </a:p>
          <a:p>
            <a:pPr marL="468000" indent="-468000" algn="just">
              <a:lnSpc>
                <a:spcPct val="120000"/>
              </a:lnSpc>
              <a:spcBef>
                <a:spcPts val="500"/>
              </a:spcBef>
              <a:spcAft>
                <a:spcPts val="500"/>
              </a:spcAft>
            </a:pPr>
            <a:r>
              <a:rPr lang="en-IN" sz="2000" dirty="0"/>
              <a:t>	(a) Neo	</a:t>
            </a:r>
            <a:r>
              <a:rPr lang="en-IN" sz="2000" dirty="0" smtClean="0"/>
              <a:t>	(</a:t>
            </a:r>
            <a:r>
              <a:rPr lang="en-IN" sz="2000" dirty="0"/>
              <a:t>b) </a:t>
            </a:r>
            <a:r>
              <a:rPr lang="en-IN" sz="2000" dirty="0" err="1"/>
              <a:t>Ketty</a:t>
            </a:r>
            <a:r>
              <a:rPr lang="en-IN" sz="2000" dirty="0"/>
              <a:t>	(c) Mark	(d) Peter</a:t>
            </a:r>
          </a:p>
        </p:txBody>
      </p:sp>
    </p:spTree>
    <p:extLst>
      <p:ext uri="{BB962C8B-B14F-4D97-AF65-F5344CB8AC3E}">
        <p14:creationId xmlns:p14="http://schemas.microsoft.com/office/powerpoint/2010/main" val="1496172629"/>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21997"/>
          </a:xfrm>
          <a:prstGeom prst="rect">
            <a:avLst/>
          </a:prstGeom>
        </p:spPr>
        <p:txBody>
          <a:bodyPr wrap="square">
            <a:spAutoFit/>
          </a:bodyPr>
          <a:lstStyle/>
          <a:p>
            <a:pPr marL="468000" indent="-468000" algn="just">
              <a:lnSpc>
                <a:spcPct val="120000"/>
              </a:lnSpc>
              <a:spcBef>
                <a:spcPts val="500"/>
              </a:spcBef>
              <a:spcAft>
                <a:spcPts val="500"/>
              </a:spcAft>
            </a:pPr>
            <a:r>
              <a:rPr lang="en-IN" sz="2000" dirty="0"/>
              <a:t>49.	Eight persons A B C D E F G and H are sitting around a circle facing the centre. F is third to the right of C and </a:t>
            </a:r>
            <a:r>
              <a:rPr lang="en-IN" sz="2000" dirty="0" smtClean="0"/>
              <a:t>second immediate </a:t>
            </a:r>
            <a:r>
              <a:rPr lang="en-IN" sz="2000" dirty="0" err="1"/>
              <a:t>neighbor</a:t>
            </a:r>
            <a:r>
              <a:rPr lang="en-IN" sz="2000" dirty="0"/>
              <a:t> of C or H. E is to the immediate right of A who is second to the right of G.</a:t>
            </a:r>
          </a:p>
          <a:p>
            <a:pPr marL="468000" indent="-468000" algn="just">
              <a:lnSpc>
                <a:spcPct val="120000"/>
              </a:lnSpc>
              <a:spcBef>
                <a:spcPts val="500"/>
              </a:spcBef>
              <a:spcAft>
                <a:spcPts val="500"/>
              </a:spcAft>
            </a:pPr>
            <a:r>
              <a:rPr lang="en-IN" sz="2000" dirty="0"/>
              <a:t>	Which of the following is the correct position of B with respect to H?</a:t>
            </a:r>
          </a:p>
          <a:p>
            <a:pPr marL="468000" indent="-468000" algn="just">
              <a:lnSpc>
                <a:spcPct val="120000"/>
              </a:lnSpc>
              <a:spcBef>
                <a:spcPts val="500"/>
              </a:spcBef>
              <a:spcAft>
                <a:spcPts val="500"/>
              </a:spcAft>
            </a:pPr>
            <a:r>
              <a:rPr lang="en-IN" sz="2000" dirty="0"/>
              <a:t>	  I. Second to the right</a:t>
            </a:r>
          </a:p>
          <a:p>
            <a:pPr marL="468000" indent="-468000" algn="just">
              <a:lnSpc>
                <a:spcPct val="120000"/>
              </a:lnSpc>
              <a:spcBef>
                <a:spcPts val="500"/>
              </a:spcBef>
              <a:spcAft>
                <a:spcPts val="500"/>
              </a:spcAft>
            </a:pPr>
            <a:r>
              <a:rPr lang="en-IN" sz="2000" dirty="0"/>
              <a:t>	 II. Fourth to the right</a:t>
            </a:r>
          </a:p>
          <a:p>
            <a:pPr marL="468000" indent="-468000" algn="just">
              <a:lnSpc>
                <a:spcPct val="120000"/>
              </a:lnSpc>
              <a:spcBef>
                <a:spcPts val="500"/>
              </a:spcBef>
              <a:spcAft>
                <a:spcPts val="500"/>
              </a:spcAft>
            </a:pPr>
            <a:r>
              <a:rPr lang="en-IN" sz="2000" dirty="0"/>
              <a:t>	III. Fourth to the left</a:t>
            </a:r>
          </a:p>
          <a:p>
            <a:pPr marL="468000" indent="-468000" algn="just">
              <a:lnSpc>
                <a:spcPct val="120000"/>
              </a:lnSpc>
              <a:spcBef>
                <a:spcPts val="500"/>
              </a:spcBef>
              <a:spcAft>
                <a:spcPts val="500"/>
              </a:spcAft>
            </a:pPr>
            <a:r>
              <a:rPr lang="en-IN" sz="2000" dirty="0"/>
              <a:t>	IV. Second to the left</a:t>
            </a:r>
          </a:p>
          <a:p>
            <a:pPr marL="468000" indent="-468000" algn="just">
              <a:lnSpc>
                <a:spcPct val="120000"/>
              </a:lnSpc>
              <a:spcBef>
                <a:spcPts val="500"/>
              </a:spcBef>
              <a:spcAft>
                <a:spcPts val="500"/>
              </a:spcAft>
            </a:pPr>
            <a:r>
              <a:rPr lang="en-IN" sz="2000" dirty="0"/>
              <a:t>	(a) Only I	</a:t>
            </a:r>
            <a:r>
              <a:rPr lang="en-IN" sz="2000" dirty="0" smtClean="0"/>
              <a:t>		(</a:t>
            </a:r>
            <a:r>
              <a:rPr lang="en-IN" sz="2000" dirty="0"/>
              <a:t>b) Only II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Only </a:t>
            </a:r>
            <a:r>
              <a:rPr lang="en-IN" sz="2000" dirty="0" smtClean="0"/>
              <a:t>III		</a:t>
            </a:r>
            <a:r>
              <a:rPr lang="en-IN" sz="2000" dirty="0"/>
              <a:t>	(d) Both II and III</a:t>
            </a:r>
          </a:p>
        </p:txBody>
      </p:sp>
    </p:spTree>
    <p:extLst>
      <p:ext uri="{BB962C8B-B14F-4D97-AF65-F5344CB8AC3E}">
        <p14:creationId xmlns:p14="http://schemas.microsoft.com/office/powerpoint/2010/main" val="2800743481"/>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183855"/>
          </a:xfrm>
          <a:prstGeom prst="rect">
            <a:avLst/>
          </a:prstGeom>
        </p:spPr>
        <p:txBody>
          <a:bodyPr wrap="square">
            <a:spAutoFit/>
          </a:bodyPr>
          <a:lstStyle/>
          <a:p>
            <a:pPr marL="468000" indent="-468000" algn="just">
              <a:lnSpc>
                <a:spcPct val="120000"/>
              </a:lnSpc>
              <a:spcBef>
                <a:spcPts val="300"/>
              </a:spcBef>
              <a:spcAft>
                <a:spcPts val="300"/>
              </a:spcAft>
            </a:pPr>
            <a:r>
              <a:rPr lang="en-IN" sz="2000" dirty="0"/>
              <a:t>50.	Study the following information carefully to answer these questions.</a:t>
            </a:r>
          </a:p>
          <a:p>
            <a:pPr marL="468000" indent="-468000" algn="just">
              <a:lnSpc>
                <a:spcPct val="120000"/>
              </a:lnSpc>
              <a:spcBef>
                <a:spcPts val="300"/>
              </a:spcBef>
              <a:spcAft>
                <a:spcPts val="300"/>
              </a:spcAft>
            </a:pPr>
            <a:r>
              <a:rPr lang="en-IN" sz="2000" dirty="0"/>
              <a:t>	</a:t>
            </a:r>
            <a:r>
              <a:rPr lang="en-IN" sz="2000" dirty="0" smtClean="0"/>
              <a:t>(i)	A-B-C-D-E-F </a:t>
            </a:r>
            <a:r>
              <a:rPr lang="en-IN" sz="2000" dirty="0"/>
              <a:t>and G are playing cards sitting around a circular </a:t>
            </a:r>
            <a:r>
              <a:rPr lang="en-IN" sz="2000" dirty="0" smtClean="0"/>
              <a:t>	table</a:t>
            </a:r>
            <a:r>
              <a:rPr lang="en-IN" sz="2000" dirty="0"/>
              <a:t>.</a:t>
            </a:r>
          </a:p>
          <a:p>
            <a:pPr marL="468000" indent="-468000" algn="just">
              <a:lnSpc>
                <a:spcPct val="120000"/>
              </a:lnSpc>
              <a:spcBef>
                <a:spcPts val="300"/>
              </a:spcBef>
              <a:spcAft>
                <a:spcPts val="300"/>
              </a:spcAft>
            </a:pPr>
            <a:r>
              <a:rPr lang="en-IN" sz="2000" dirty="0"/>
              <a:t>	</a:t>
            </a:r>
            <a:r>
              <a:rPr lang="en-IN" sz="2000" dirty="0" smtClean="0"/>
              <a:t>(ii)	D </a:t>
            </a:r>
            <a:r>
              <a:rPr lang="en-IN" sz="2000" dirty="0"/>
              <a:t>is not </a:t>
            </a:r>
            <a:r>
              <a:rPr lang="en-IN" sz="2000" dirty="0" err="1"/>
              <a:t>neighbor</a:t>
            </a:r>
            <a:r>
              <a:rPr lang="en-IN" sz="2000" dirty="0"/>
              <a:t> of C or E.</a:t>
            </a:r>
          </a:p>
          <a:p>
            <a:pPr marL="468000" indent="-468000" algn="just">
              <a:lnSpc>
                <a:spcPct val="120000"/>
              </a:lnSpc>
              <a:spcBef>
                <a:spcPts val="300"/>
              </a:spcBef>
              <a:spcAft>
                <a:spcPts val="300"/>
              </a:spcAft>
            </a:pPr>
            <a:r>
              <a:rPr lang="en-IN" sz="2000" dirty="0"/>
              <a:t>	(</a:t>
            </a:r>
            <a:r>
              <a:rPr lang="en-IN" sz="2000" dirty="0" smtClean="0"/>
              <a:t>iii)	A </a:t>
            </a:r>
            <a:r>
              <a:rPr lang="en-IN" sz="2000" dirty="0"/>
              <a:t>is </a:t>
            </a:r>
            <a:r>
              <a:rPr lang="en-IN" sz="2000" dirty="0" err="1"/>
              <a:t>neighbor</a:t>
            </a:r>
            <a:r>
              <a:rPr lang="en-IN" sz="2000" dirty="0"/>
              <a:t> of B and C.</a:t>
            </a:r>
          </a:p>
          <a:p>
            <a:pPr marL="468000" indent="-468000" algn="just">
              <a:lnSpc>
                <a:spcPct val="120000"/>
              </a:lnSpc>
              <a:spcBef>
                <a:spcPts val="300"/>
              </a:spcBef>
              <a:spcAft>
                <a:spcPts val="300"/>
              </a:spcAft>
            </a:pPr>
            <a:r>
              <a:rPr lang="en-IN" sz="2000" dirty="0"/>
              <a:t>	(</a:t>
            </a:r>
            <a:r>
              <a:rPr lang="en-IN" sz="2000" dirty="0" smtClean="0"/>
              <a:t>iv)	G-who </a:t>
            </a:r>
            <a:r>
              <a:rPr lang="en-IN" sz="2000" dirty="0"/>
              <a:t>is second to the left of D is the </a:t>
            </a:r>
            <a:r>
              <a:rPr lang="en-IN" sz="2000" dirty="0" err="1"/>
              <a:t>neighbor</a:t>
            </a:r>
            <a:r>
              <a:rPr lang="en-IN" sz="2000" dirty="0"/>
              <a:t> of E and F.</a:t>
            </a:r>
          </a:p>
          <a:p>
            <a:pPr marL="468000" indent="-468000" algn="just">
              <a:lnSpc>
                <a:spcPct val="120000"/>
              </a:lnSpc>
              <a:spcBef>
                <a:spcPts val="300"/>
              </a:spcBef>
              <a:spcAft>
                <a:spcPts val="300"/>
              </a:spcAft>
            </a:pPr>
            <a:r>
              <a:rPr lang="en-IN" sz="2000" dirty="0"/>
              <a:t>	Which of the followings is wrong?</a:t>
            </a:r>
          </a:p>
          <a:p>
            <a:pPr marL="468000" indent="-468000" algn="just">
              <a:lnSpc>
                <a:spcPct val="120000"/>
              </a:lnSpc>
              <a:spcBef>
                <a:spcPts val="300"/>
              </a:spcBef>
              <a:spcAft>
                <a:spcPts val="300"/>
              </a:spcAft>
            </a:pPr>
            <a:r>
              <a:rPr lang="en-IN" sz="2000" dirty="0"/>
              <a:t>	(a) E is between G and C	</a:t>
            </a:r>
            <a:endParaRPr lang="en-IN" sz="2000" dirty="0" smtClean="0"/>
          </a:p>
          <a:p>
            <a:pPr marL="468000" indent="-468000" algn="just">
              <a:lnSpc>
                <a:spcPct val="120000"/>
              </a:lnSpc>
              <a:spcBef>
                <a:spcPts val="300"/>
              </a:spcBef>
              <a:spcAft>
                <a:spcPts val="300"/>
              </a:spcAft>
            </a:pPr>
            <a:r>
              <a:rPr lang="en-IN" sz="2000" dirty="0"/>
              <a:t>	(b) F is between G and D</a:t>
            </a:r>
          </a:p>
          <a:p>
            <a:pPr marL="468000" indent="-468000" algn="just">
              <a:lnSpc>
                <a:spcPct val="120000"/>
              </a:lnSpc>
              <a:spcBef>
                <a:spcPts val="300"/>
              </a:spcBef>
              <a:spcAft>
                <a:spcPts val="300"/>
              </a:spcAft>
            </a:pPr>
            <a:r>
              <a:rPr lang="en-IN" sz="2000" dirty="0"/>
              <a:t>	(c) B is to the immediate left of </a:t>
            </a:r>
            <a:r>
              <a:rPr lang="en-IN" sz="2000" dirty="0" smtClean="0"/>
              <a:t>D</a:t>
            </a:r>
          </a:p>
          <a:p>
            <a:pPr marL="468000" indent="-468000" algn="just">
              <a:lnSpc>
                <a:spcPct val="120000"/>
              </a:lnSpc>
              <a:spcBef>
                <a:spcPts val="300"/>
              </a:spcBef>
              <a:spcAft>
                <a:spcPts val="300"/>
              </a:spcAft>
            </a:pPr>
            <a:r>
              <a:rPr lang="en-IN" sz="2000" dirty="0"/>
              <a:t>	(d) A is the immediate right of B.</a:t>
            </a:r>
          </a:p>
        </p:txBody>
      </p:sp>
    </p:spTree>
    <p:extLst>
      <p:ext uri="{BB962C8B-B14F-4D97-AF65-F5344CB8AC3E}">
        <p14:creationId xmlns:p14="http://schemas.microsoft.com/office/powerpoint/2010/main" val="2923080746"/>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147948"/>
          </a:xfrm>
          <a:prstGeom prst="rect">
            <a:avLst/>
          </a:prstGeom>
        </p:spPr>
        <p:txBody>
          <a:bodyPr wrap="square">
            <a:spAutoFit/>
          </a:bodyPr>
          <a:lstStyle/>
          <a:p>
            <a:pPr marL="468000" indent="-468000" algn="just">
              <a:lnSpc>
                <a:spcPct val="120000"/>
              </a:lnSpc>
              <a:spcBef>
                <a:spcPts val="500"/>
              </a:spcBef>
              <a:spcAft>
                <a:spcPts val="500"/>
              </a:spcAft>
            </a:pPr>
            <a:r>
              <a:rPr lang="en-IN" sz="2000" dirty="0"/>
              <a:t>51.	Carefully read the information given below and answer the question that follows.</a:t>
            </a:r>
          </a:p>
          <a:p>
            <a:pPr marL="468000" indent="-468000" algn="just">
              <a:lnSpc>
                <a:spcPct val="120000"/>
              </a:lnSpc>
              <a:spcBef>
                <a:spcPts val="500"/>
              </a:spcBef>
              <a:spcAft>
                <a:spcPts val="500"/>
              </a:spcAft>
            </a:pPr>
            <a:r>
              <a:rPr lang="en-IN" sz="2000" dirty="0"/>
              <a:t>	1. Six friends: Walter, Gustav, Mark, Ross, Chandler and Oliver are sitting in a circle facing the centre.</a:t>
            </a:r>
          </a:p>
          <a:p>
            <a:pPr marL="468000" indent="-468000" algn="just">
              <a:lnSpc>
                <a:spcPct val="120000"/>
              </a:lnSpc>
              <a:spcBef>
                <a:spcPts val="500"/>
              </a:spcBef>
              <a:spcAft>
                <a:spcPts val="500"/>
              </a:spcAft>
            </a:pPr>
            <a:r>
              <a:rPr lang="en-IN" sz="2000" dirty="0"/>
              <a:t>	2. Walter is sitting third to the right of Gustav.</a:t>
            </a:r>
          </a:p>
          <a:p>
            <a:pPr marL="468000" indent="-468000" algn="just">
              <a:lnSpc>
                <a:spcPct val="120000"/>
              </a:lnSpc>
              <a:spcBef>
                <a:spcPts val="500"/>
              </a:spcBef>
              <a:spcAft>
                <a:spcPts val="500"/>
              </a:spcAft>
            </a:pPr>
            <a:r>
              <a:rPr lang="en-IN" sz="2000" dirty="0"/>
              <a:t>	3. Oliver is the only person sitting between Gustav and Chandler.</a:t>
            </a:r>
          </a:p>
          <a:p>
            <a:pPr marL="468000" indent="-468000" algn="just">
              <a:lnSpc>
                <a:spcPct val="120000"/>
              </a:lnSpc>
              <a:spcBef>
                <a:spcPts val="500"/>
              </a:spcBef>
              <a:spcAft>
                <a:spcPts val="500"/>
              </a:spcAft>
            </a:pPr>
            <a:r>
              <a:rPr lang="en-IN" sz="2000" dirty="0"/>
              <a:t>	4. Ross is sitting second to the left of Walter.</a:t>
            </a:r>
          </a:p>
          <a:p>
            <a:pPr marL="468000" indent="-468000" algn="just">
              <a:lnSpc>
                <a:spcPct val="120000"/>
              </a:lnSpc>
              <a:spcBef>
                <a:spcPts val="500"/>
              </a:spcBef>
              <a:spcAft>
                <a:spcPts val="500"/>
              </a:spcAft>
            </a:pPr>
            <a:r>
              <a:rPr lang="en-IN" sz="2000" dirty="0"/>
              <a:t>	5. Mark and Walter are sitting adjacent to each other.</a:t>
            </a:r>
          </a:p>
          <a:p>
            <a:pPr marL="468000" indent="-468000" algn="just">
              <a:lnSpc>
                <a:spcPct val="120000"/>
              </a:lnSpc>
              <a:spcBef>
                <a:spcPts val="500"/>
              </a:spcBef>
              <a:spcAft>
                <a:spcPts val="500"/>
              </a:spcAft>
            </a:pPr>
            <a:r>
              <a:rPr lang="en-IN" sz="2000" dirty="0"/>
              <a:t>	Which of the following is/are sitting between Walter and Oliver?</a:t>
            </a:r>
          </a:p>
          <a:p>
            <a:pPr marL="468000" indent="-468000" algn="just">
              <a:lnSpc>
                <a:spcPct val="120000"/>
              </a:lnSpc>
              <a:spcBef>
                <a:spcPts val="500"/>
              </a:spcBef>
              <a:spcAft>
                <a:spcPts val="500"/>
              </a:spcAft>
            </a:pPr>
            <a:r>
              <a:rPr lang="en-IN" sz="2000" dirty="0"/>
              <a:t>	(a) Chandler		(b) Chandler and Gustav</a:t>
            </a:r>
          </a:p>
          <a:p>
            <a:pPr marL="468000" indent="-468000" algn="just">
              <a:lnSpc>
                <a:spcPct val="120000"/>
              </a:lnSpc>
              <a:spcBef>
                <a:spcPts val="500"/>
              </a:spcBef>
              <a:spcAft>
                <a:spcPts val="500"/>
              </a:spcAft>
            </a:pPr>
            <a:r>
              <a:rPr lang="en-IN" sz="2000" dirty="0"/>
              <a:t>	(c) Mark		</a:t>
            </a:r>
            <a:r>
              <a:rPr lang="en-IN" sz="2000" dirty="0" smtClean="0"/>
              <a:t>	(</a:t>
            </a:r>
            <a:r>
              <a:rPr lang="en-IN" sz="2000" dirty="0"/>
              <a:t>d) Ross</a:t>
            </a:r>
          </a:p>
        </p:txBody>
      </p:sp>
    </p:spTree>
    <p:extLst>
      <p:ext uri="{BB962C8B-B14F-4D97-AF65-F5344CB8AC3E}">
        <p14:creationId xmlns:p14="http://schemas.microsoft.com/office/powerpoint/2010/main" val="2257215416"/>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559949"/>
          </a:xfrm>
          <a:prstGeom prst="rect">
            <a:avLst/>
          </a:prstGeom>
        </p:spPr>
        <p:txBody>
          <a:bodyPr wrap="square">
            <a:spAutoFit/>
          </a:bodyPr>
          <a:lstStyle/>
          <a:p>
            <a:pPr marL="468000" indent="-468000" algn="just">
              <a:lnSpc>
                <a:spcPct val="120000"/>
              </a:lnSpc>
              <a:spcBef>
                <a:spcPts val="500"/>
              </a:spcBef>
              <a:spcAft>
                <a:spcPts val="500"/>
              </a:spcAft>
            </a:pPr>
            <a:r>
              <a:rPr lang="en-IN" sz="2000" dirty="0"/>
              <a:t>52.	Five boys </a:t>
            </a:r>
            <a:r>
              <a:rPr lang="en-IN" sz="2000" dirty="0" err="1"/>
              <a:t>Cafa</a:t>
            </a:r>
            <a:r>
              <a:rPr lang="en-IN" sz="2000" dirty="0"/>
              <a:t>, </a:t>
            </a:r>
            <a:r>
              <a:rPr lang="en-IN" sz="2000" dirty="0" err="1"/>
              <a:t>Gosa</a:t>
            </a:r>
            <a:r>
              <a:rPr lang="en-IN" sz="2000" dirty="0"/>
              <a:t>, Freddie, Max, and Luca are standing in a row. Luca is not adjacent to </a:t>
            </a:r>
            <a:r>
              <a:rPr lang="en-IN" sz="2000" dirty="0" err="1"/>
              <a:t>Gosa</a:t>
            </a:r>
            <a:r>
              <a:rPr lang="en-IN" sz="2000" dirty="0"/>
              <a:t>. </a:t>
            </a:r>
            <a:r>
              <a:rPr lang="en-IN" sz="2000" dirty="0" err="1"/>
              <a:t>Cafa</a:t>
            </a:r>
            <a:r>
              <a:rPr lang="en-IN" sz="2000" dirty="0"/>
              <a:t> is adjacent to Max, who is in the middle of the row. Freddie is neither adjacent to </a:t>
            </a:r>
            <a:r>
              <a:rPr lang="en-IN" sz="2000" dirty="0" err="1"/>
              <a:t>Gosa</a:t>
            </a:r>
            <a:r>
              <a:rPr lang="en-IN" sz="2000" dirty="0"/>
              <a:t> nor </a:t>
            </a:r>
            <a:r>
              <a:rPr lang="en-IN" sz="2000" dirty="0" err="1"/>
              <a:t>Cafa</a:t>
            </a:r>
            <a:r>
              <a:rPr lang="en-IN" sz="2000" dirty="0"/>
              <a:t>. Who is adjacent to </a:t>
            </a:r>
            <a:r>
              <a:rPr lang="en-IN" sz="2000" dirty="0" err="1"/>
              <a:t>Gosa</a:t>
            </a:r>
            <a:r>
              <a:rPr lang="en-IN" sz="2000" dirty="0"/>
              <a:t>?</a:t>
            </a:r>
          </a:p>
          <a:p>
            <a:pPr marL="468000" indent="-468000" algn="just">
              <a:lnSpc>
                <a:spcPct val="120000"/>
              </a:lnSpc>
              <a:spcBef>
                <a:spcPts val="500"/>
              </a:spcBef>
              <a:spcAft>
                <a:spcPts val="500"/>
              </a:spcAft>
            </a:pPr>
            <a:r>
              <a:rPr lang="en-IN" sz="2000" dirty="0"/>
              <a:t>	(a) </a:t>
            </a:r>
            <a:r>
              <a:rPr lang="en-IN" sz="2000" dirty="0" err="1" smtClean="0"/>
              <a:t>Cafa</a:t>
            </a:r>
            <a:endParaRPr lang="en-IN" sz="2000" dirty="0" smtClean="0"/>
          </a:p>
          <a:p>
            <a:pPr marL="468000" indent="-468000" algn="just">
              <a:lnSpc>
                <a:spcPct val="120000"/>
              </a:lnSpc>
              <a:spcBef>
                <a:spcPts val="500"/>
              </a:spcBef>
              <a:spcAft>
                <a:spcPts val="500"/>
              </a:spcAft>
            </a:pPr>
            <a:r>
              <a:rPr lang="en-IN" sz="2000" dirty="0"/>
              <a:t>	(b) </a:t>
            </a:r>
            <a:r>
              <a:rPr lang="en-IN" sz="2000" dirty="0" smtClean="0"/>
              <a:t>Max</a:t>
            </a:r>
          </a:p>
          <a:p>
            <a:pPr marL="468000" indent="-468000" algn="just">
              <a:lnSpc>
                <a:spcPct val="120000"/>
              </a:lnSpc>
              <a:spcBef>
                <a:spcPts val="500"/>
              </a:spcBef>
              <a:spcAft>
                <a:spcPts val="500"/>
              </a:spcAft>
            </a:pPr>
            <a:r>
              <a:rPr lang="en-IN" sz="2000" dirty="0"/>
              <a:t>	(c) </a:t>
            </a:r>
            <a:r>
              <a:rPr lang="en-IN" sz="2000" dirty="0" smtClean="0"/>
              <a:t>Luca</a:t>
            </a:r>
          </a:p>
          <a:p>
            <a:pPr marL="468000" indent="-468000" algn="just">
              <a:lnSpc>
                <a:spcPct val="120000"/>
              </a:lnSpc>
              <a:spcBef>
                <a:spcPts val="500"/>
              </a:spcBef>
              <a:spcAft>
                <a:spcPts val="500"/>
              </a:spcAft>
            </a:pPr>
            <a:r>
              <a:rPr lang="en-IN" sz="2000" dirty="0"/>
              <a:t>	(d) Freddie</a:t>
            </a:r>
          </a:p>
        </p:txBody>
      </p:sp>
    </p:spTree>
    <p:extLst>
      <p:ext uri="{BB962C8B-B14F-4D97-AF65-F5344CB8AC3E}">
        <p14:creationId xmlns:p14="http://schemas.microsoft.com/office/powerpoint/2010/main" val="2690691879"/>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53.	If the given arrangement is reversed, then which of the following options will be the </a:t>
            </a:r>
            <a:r>
              <a:rPr lang="en-IN" sz="2000" dirty="0" smtClean="0"/>
              <a:t>14</a:t>
            </a:r>
            <a:r>
              <a:rPr lang="en-IN" sz="2000" baseline="30000" dirty="0" smtClean="0"/>
              <a:t>th</a:t>
            </a:r>
            <a:r>
              <a:rPr lang="en-IN" sz="2000" dirty="0" smtClean="0"/>
              <a:t> element </a:t>
            </a:r>
            <a:r>
              <a:rPr lang="en-IN" sz="2000" dirty="0"/>
              <a:t>from the right?</a:t>
            </a:r>
          </a:p>
          <a:p>
            <a:pPr marL="468000" indent="-468000" algn="just">
              <a:lnSpc>
                <a:spcPct val="120000"/>
              </a:lnSpc>
              <a:spcBef>
                <a:spcPts val="500"/>
              </a:spcBef>
              <a:spcAft>
                <a:spcPts val="500"/>
              </a:spcAft>
            </a:pPr>
            <a:r>
              <a:rPr lang="en-IN" sz="2000" dirty="0"/>
              <a:t>	U &amp; B P Q ! # M I + R E / @ K G O * S F W</a:t>
            </a:r>
          </a:p>
          <a:p>
            <a:pPr marL="468000" indent="-468000" algn="just">
              <a:lnSpc>
                <a:spcPct val="120000"/>
              </a:lnSpc>
              <a:spcBef>
                <a:spcPts val="500"/>
              </a:spcBef>
              <a:spcAft>
                <a:spcPts val="500"/>
              </a:spcAft>
            </a:pPr>
            <a:r>
              <a:rPr lang="en-IN" sz="2000" dirty="0"/>
              <a:t>	(a) </a:t>
            </a:r>
            <a:r>
              <a:rPr lang="en-IN" sz="2000" dirty="0" smtClean="0"/>
              <a:t>I</a:t>
            </a:r>
          </a:p>
          <a:p>
            <a:pPr marL="468000" indent="-468000" algn="just">
              <a:lnSpc>
                <a:spcPct val="120000"/>
              </a:lnSpc>
              <a:spcBef>
                <a:spcPts val="500"/>
              </a:spcBef>
              <a:spcAft>
                <a:spcPts val="500"/>
              </a:spcAft>
            </a:pPr>
            <a:r>
              <a:rPr lang="en-IN" sz="2000" dirty="0"/>
              <a:t>	(b) </a:t>
            </a:r>
            <a:r>
              <a:rPr lang="en-IN" sz="2000" dirty="0" smtClean="0"/>
              <a:t>M</a:t>
            </a:r>
          </a:p>
          <a:p>
            <a:pPr marL="468000" indent="-468000" algn="just">
              <a:lnSpc>
                <a:spcPct val="120000"/>
              </a:lnSpc>
              <a:spcBef>
                <a:spcPts val="500"/>
              </a:spcBef>
              <a:spcAft>
                <a:spcPts val="500"/>
              </a:spcAft>
            </a:pPr>
            <a:r>
              <a:rPr lang="en-IN" sz="2000" dirty="0"/>
              <a:t>	(c) </a:t>
            </a:r>
            <a:r>
              <a:rPr lang="en-IN" sz="2000" dirty="0" smtClean="0"/>
              <a:t>/</a:t>
            </a:r>
          </a:p>
          <a:p>
            <a:pPr marL="468000" indent="-468000" algn="just">
              <a:lnSpc>
                <a:spcPct val="120000"/>
              </a:lnSpc>
              <a:spcBef>
                <a:spcPts val="500"/>
              </a:spcBef>
              <a:spcAft>
                <a:spcPts val="500"/>
              </a:spcAft>
            </a:pPr>
            <a:r>
              <a:rPr lang="en-IN" sz="2000" dirty="0"/>
              <a:t>	(d) @</a:t>
            </a:r>
          </a:p>
        </p:txBody>
      </p:sp>
    </p:spTree>
    <p:extLst>
      <p:ext uri="{BB962C8B-B14F-4D97-AF65-F5344CB8AC3E}">
        <p14:creationId xmlns:p14="http://schemas.microsoft.com/office/powerpoint/2010/main" val="3762901799"/>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54.	In a row of boys, Oliver is standing 10th from the right and </a:t>
            </a:r>
            <a:r>
              <a:rPr lang="en-IN" sz="2000" dirty="0" smtClean="0"/>
              <a:t>15</a:t>
            </a:r>
            <a:r>
              <a:rPr lang="en-IN" sz="2000" baseline="30000" dirty="0" smtClean="0"/>
              <a:t>th</a:t>
            </a:r>
            <a:r>
              <a:rPr lang="en-IN" sz="2000" dirty="0" smtClean="0"/>
              <a:t>  </a:t>
            </a:r>
            <a:r>
              <a:rPr lang="en-IN" sz="2000" dirty="0"/>
              <a:t>from the left. How many more boys should be added to the row to increase the total number of boys to 30?</a:t>
            </a:r>
          </a:p>
          <a:p>
            <a:pPr marL="468000" indent="-468000" algn="just">
              <a:lnSpc>
                <a:spcPct val="120000"/>
              </a:lnSpc>
              <a:spcBef>
                <a:spcPts val="500"/>
              </a:spcBef>
              <a:spcAft>
                <a:spcPts val="500"/>
              </a:spcAft>
            </a:pPr>
            <a:r>
              <a:rPr lang="en-IN" sz="2000" dirty="0"/>
              <a:t>	(a) </a:t>
            </a:r>
            <a:r>
              <a:rPr lang="en-IN" sz="2000" dirty="0" smtClean="0"/>
              <a:t>06</a:t>
            </a:r>
          </a:p>
          <a:p>
            <a:pPr marL="468000" indent="-468000" algn="just">
              <a:lnSpc>
                <a:spcPct val="120000"/>
              </a:lnSpc>
              <a:spcBef>
                <a:spcPts val="500"/>
              </a:spcBef>
              <a:spcAft>
                <a:spcPts val="500"/>
              </a:spcAft>
            </a:pPr>
            <a:r>
              <a:rPr lang="en-IN" sz="2000" dirty="0"/>
              <a:t>	(b) </a:t>
            </a:r>
            <a:r>
              <a:rPr lang="en-IN" sz="2000" dirty="0" smtClean="0"/>
              <a:t>18</a:t>
            </a:r>
          </a:p>
          <a:p>
            <a:pPr marL="468000" indent="-468000" algn="just">
              <a:lnSpc>
                <a:spcPct val="120000"/>
              </a:lnSpc>
              <a:spcBef>
                <a:spcPts val="500"/>
              </a:spcBef>
              <a:spcAft>
                <a:spcPts val="500"/>
              </a:spcAft>
            </a:pPr>
            <a:r>
              <a:rPr lang="en-IN" sz="2000" dirty="0"/>
              <a:t>	(c) </a:t>
            </a:r>
            <a:r>
              <a:rPr lang="en-IN" sz="2000" dirty="0" smtClean="0"/>
              <a:t>09</a:t>
            </a:r>
          </a:p>
          <a:p>
            <a:pPr marL="468000" indent="-468000" algn="just">
              <a:lnSpc>
                <a:spcPct val="120000"/>
              </a:lnSpc>
              <a:spcBef>
                <a:spcPts val="500"/>
              </a:spcBef>
              <a:spcAft>
                <a:spcPts val="500"/>
              </a:spcAft>
            </a:pPr>
            <a:r>
              <a:rPr lang="en-IN" sz="2000" dirty="0"/>
              <a:t>	(d) 20</a:t>
            </a:r>
          </a:p>
        </p:txBody>
      </p:sp>
    </p:spTree>
    <p:extLst>
      <p:ext uri="{BB962C8B-B14F-4D97-AF65-F5344CB8AC3E}">
        <p14:creationId xmlns:p14="http://schemas.microsoft.com/office/powerpoint/2010/main" val="34852110"/>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55.	If Maya ranks sixth from the top and twenty-sixth from the bottom in a class, then how many students are there in the class?</a:t>
            </a:r>
          </a:p>
          <a:p>
            <a:pPr marL="468000" indent="-468000" algn="just">
              <a:lnSpc>
                <a:spcPct val="120000"/>
              </a:lnSpc>
              <a:spcBef>
                <a:spcPts val="500"/>
              </a:spcBef>
              <a:spcAft>
                <a:spcPts val="500"/>
              </a:spcAft>
            </a:pPr>
            <a:r>
              <a:rPr lang="en-IN" sz="2000" dirty="0"/>
              <a:t>	(a) </a:t>
            </a:r>
            <a:r>
              <a:rPr lang="en-IN" sz="2000" dirty="0" smtClean="0"/>
              <a:t>31</a:t>
            </a:r>
          </a:p>
          <a:p>
            <a:pPr marL="468000" indent="-468000" algn="just">
              <a:lnSpc>
                <a:spcPct val="120000"/>
              </a:lnSpc>
              <a:spcBef>
                <a:spcPts val="500"/>
              </a:spcBef>
              <a:spcAft>
                <a:spcPts val="500"/>
              </a:spcAft>
            </a:pPr>
            <a:r>
              <a:rPr lang="en-IN" sz="2000" dirty="0"/>
              <a:t>	(b) </a:t>
            </a:r>
            <a:r>
              <a:rPr lang="en-IN" sz="2000" dirty="0" smtClean="0"/>
              <a:t>32</a:t>
            </a:r>
          </a:p>
          <a:p>
            <a:pPr marL="468000" indent="-468000" algn="just">
              <a:lnSpc>
                <a:spcPct val="120000"/>
              </a:lnSpc>
              <a:spcBef>
                <a:spcPts val="500"/>
              </a:spcBef>
              <a:spcAft>
                <a:spcPts val="500"/>
              </a:spcAft>
            </a:pPr>
            <a:r>
              <a:rPr lang="en-IN" sz="2000" dirty="0"/>
              <a:t>	(c) </a:t>
            </a:r>
            <a:r>
              <a:rPr lang="en-IN" sz="2000" dirty="0" smtClean="0"/>
              <a:t>33</a:t>
            </a:r>
          </a:p>
          <a:p>
            <a:pPr marL="468000" indent="-468000" algn="just">
              <a:lnSpc>
                <a:spcPct val="120000"/>
              </a:lnSpc>
              <a:spcBef>
                <a:spcPts val="500"/>
              </a:spcBef>
              <a:spcAft>
                <a:spcPts val="500"/>
              </a:spcAft>
            </a:pPr>
            <a:r>
              <a:rPr lang="en-IN" sz="2000" dirty="0"/>
              <a:t>	(d) 34</a:t>
            </a:r>
          </a:p>
        </p:txBody>
      </p:sp>
    </p:spTree>
    <p:extLst>
      <p:ext uri="{BB962C8B-B14F-4D97-AF65-F5344CB8AC3E}">
        <p14:creationId xmlns:p14="http://schemas.microsoft.com/office/powerpoint/2010/main" val="920692162"/>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90617"/>
          </a:xfrm>
          <a:prstGeom prst="rect">
            <a:avLst/>
          </a:prstGeom>
        </p:spPr>
        <p:txBody>
          <a:bodyPr wrap="square">
            <a:spAutoFit/>
          </a:bodyPr>
          <a:lstStyle/>
          <a:p>
            <a:pPr marL="468000" indent="-468000" algn="just">
              <a:lnSpc>
                <a:spcPct val="120000"/>
              </a:lnSpc>
              <a:spcBef>
                <a:spcPts val="500"/>
              </a:spcBef>
              <a:spcAft>
                <a:spcPts val="500"/>
              </a:spcAft>
            </a:pPr>
            <a:r>
              <a:rPr lang="en-IN" sz="2000" dirty="0"/>
              <a:t>56.	Five books are lying in a pile. Q is lying above M and O is lying under N. M is lying above N and P is lying under Q. Which one is lying at the bottom?</a:t>
            </a:r>
          </a:p>
          <a:p>
            <a:pPr marL="468000" indent="-468000" algn="just">
              <a:lnSpc>
                <a:spcPct val="120000"/>
              </a:lnSpc>
              <a:spcBef>
                <a:spcPts val="500"/>
              </a:spcBef>
              <a:spcAft>
                <a:spcPts val="500"/>
              </a:spcAft>
            </a:pPr>
            <a:r>
              <a:rPr lang="en-IN" sz="2000" dirty="0"/>
              <a:t>	(a) </a:t>
            </a:r>
            <a:r>
              <a:rPr lang="en-IN" sz="2000" dirty="0" smtClean="0"/>
              <a:t>M</a:t>
            </a:r>
          </a:p>
          <a:p>
            <a:pPr marL="468000" indent="-468000" algn="just">
              <a:lnSpc>
                <a:spcPct val="120000"/>
              </a:lnSpc>
              <a:spcBef>
                <a:spcPts val="500"/>
              </a:spcBef>
              <a:spcAft>
                <a:spcPts val="500"/>
              </a:spcAft>
            </a:pPr>
            <a:r>
              <a:rPr lang="en-IN" sz="2000" dirty="0"/>
              <a:t>	(b) </a:t>
            </a:r>
            <a:r>
              <a:rPr lang="en-IN" sz="2000" dirty="0" smtClean="0"/>
              <a:t>N</a:t>
            </a:r>
          </a:p>
          <a:p>
            <a:pPr marL="468000" indent="-468000" algn="just">
              <a:lnSpc>
                <a:spcPct val="120000"/>
              </a:lnSpc>
              <a:spcBef>
                <a:spcPts val="500"/>
              </a:spcBef>
              <a:spcAft>
                <a:spcPts val="500"/>
              </a:spcAft>
            </a:pPr>
            <a:r>
              <a:rPr lang="en-IN" sz="2000" dirty="0"/>
              <a:t>	(c) </a:t>
            </a:r>
            <a:r>
              <a:rPr lang="en-IN" sz="2000" dirty="0" smtClean="0"/>
              <a:t>O</a:t>
            </a:r>
          </a:p>
          <a:p>
            <a:pPr marL="468000" indent="-468000" algn="just">
              <a:lnSpc>
                <a:spcPct val="120000"/>
              </a:lnSpc>
              <a:spcBef>
                <a:spcPts val="500"/>
              </a:spcBef>
              <a:spcAft>
                <a:spcPts val="500"/>
              </a:spcAft>
            </a:pPr>
            <a:r>
              <a:rPr lang="en-IN" sz="2000" dirty="0"/>
              <a:t>	(d) P</a:t>
            </a:r>
          </a:p>
        </p:txBody>
      </p:sp>
    </p:spTree>
    <p:extLst>
      <p:ext uri="{BB962C8B-B14F-4D97-AF65-F5344CB8AC3E}">
        <p14:creationId xmlns:p14="http://schemas.microsoft.com/office/powerpoint/2010/main" val="3976169298"/>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451953"/>
          </a:xfrm>
          <a:prstGeom prst="rect">
            <a:avLst/>
          </a:prstGeom>
        </p:spPr>
        <p:txBody>
          <a:bodyPr wrap="square">
            <a:spAutoFit/>
          </a:bodyPr>
          <a:lstStyle/>
          <a:p>
            <a:pPr marL="468000" indent="-468000" algn="just">
              <a:lnSpc>
                <a:spcPct val="120000"/>
              </a:lnSpc>
              <a:spcBef>
                <a:spcPts val="500"/>
              </a:spcBef>
              <a:spcAft>
                <a:spcPts val="500"/>
              </a:spcAft>
            </a:pPr>
            <a:r>
              <a:rPr lang="en-IN" sz="2000" dirty="0"/>
              <a:t>57.	A full grown adult of which of the following is tallest?</a:t>
            </a:r>
          </a:p>
          <a:p>
            <a:pPr marL="468000" indent="-468000" algn="just">
              <a:lnSpc>
                <a:spcPct val="120000"/>
              </a:lnSpc>
              <a:spcBef>
                <a:spcPts val="500"/>
              </a:spcBef>
              <a:spcAft>
                <a:spcPts val="500"/>
              </a:spcAft>
            </a:pPr>
            <a:r>
              <a:rPr lang="en-IN" sz="2000" dirty="0"/>
              <a:t>	(a) </a:t>
            </a:r>
            <a:r>
              <a:rPr lang="en-IN" sz="2000" dirty="0" smtClean="0"/>
              <a:t>Rabbit</a:t>
            </a:r>
          </a:p>
          <a:p>
            <a:pPr marL="468000" indent="-468000" algn="just">
              <a:lnSpc>
                <a:spcPct val="120000"/>
              </a:lnSpc>
              <a:spcBef>
                <a:spcPts val="500"/>
              </a:spcBef>
              <a:spcAft>
                <a:spcPts val="500"/>
              </a:spcAft>
            </a:pPr>
            <a:r>
              <a:rPr lang="en-IN" sz="2000" dirty="0"/>
              <a:t>	(b) </a:t>
            </a:r>
            <a:r>
              <a:rPr lang="en-IN" sz="2000" dirty="0" smtClean="0"/>
              <a:t>Giraffe</a:t>
            </a:r>
          </a:p>
          <a:p>
            <a:pPr marL="468000" indent="-468000" algn="just">
              <a:lnSpc>
                <a:spcPct val="120000"/>
              </a:lnSpc>
              <a:spcBef>
                <a:spcPts val="500"/>
              </a:spcBef>
              <a:spcAft>
                <a:spcPts val="500"/>
              </a:spcAft>
            </a:pPr>
            <a:r>
              <a:rPr lang="en-IN" sz="2000" dirty="0"/>
              <a:t>	(c) </a:t>
            </a:r>
            <a:r>
              <a:rPr lang="en-IN" sz="2000" dirty="0" smtClean="0"/>
              <a:t>Horse</a:t>
            </a:r>
          </a:p>
          <a:p>
            <a:pPr marL="468000" indent="-468000" algn="just">
              <a:lnSpc>
                <a:spcPct val="120000"/>
              </a:lnSpc>
              <a:spcBef>
                <a:spcPts val="500"/>
              </a:spcBef>
              <a:spcAft>
                <a:spcPts val="500"/>
              </a:spcAft>
            </a:pPr>
            <a:r>
              <a:rPr lang="en-IN" sz="2000" dirty="0"/>
              <a:t>	(d) Lion</a:t>
            </a:r>
          </a:p>
        </p:txBody>
      </p:sp>
    </p:spTree>
    <p:extLst>
      <p:ext uri="{BB962C8B-B14F-4D97-AF65-F5344CB8AC3E}">
        <p14:creationId xmlns:p14="http://schemas.microsoft.com/office/powerpoint/2010/main" val="397774293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IN" sz="2000" dirty="0"/>
              <a:t>4.	Use English alphabets and find the correct answer of the given question.</a:t>
            </a:r>
          </a:p>
          <a:p>
            <a:pPr marL="468000" indent="-468000" algn="just">
              <a:lnSpc>
                <a:spcPct val="120000"/>
              </a:lnSpc>
              <a:spcBef>
                <a:spcPts val="500"/>
              </a:spcBef>
              <a:spcAft>
                <a:spcPts val="500"/>
              </a:spcAft>
            </a:pPr>
            <a:r>
              <a:rPr lang="en-IN" sz="2000" dirty="0"/>
              <a:t>	A B C D E F G H I J K L M N O P Q R S T U V W X Y Z</a:t>
            </a:r>
          </a:p>
          <a:p>
            <a:pPr marL="468000" indent="-468000" algn="just">
              <a:lnSpc>
                <a:spcPct val="120000"/>
              </a:lnSpc>
              <a:spcBef>
                <a:spcPts val="500"/>
              </a:spcBef>
              <a:spcAft>
                <a:spcPts val="500"/>
              </a:spcAft>
            </a:pPr>
            <a:r>
              <a:rPr lang="en-IN" sz="2000" dirty="0"/>
              <a:t>	Complete the given series.</a:t>
            </a:r>
          </a:p>
          <a:p>
            <a:pPr marL="468000" indent="-468000" algn="just">
              <a:lnSpc>
                <a:spcPct val="120000"/>
              </a:lnSpc>
              <a:spcBef>
                <a:spcPts val="500"/>
              </a:spcBef>
              <a:spcAft>
                <a:spcPts val="500"/>
              </a:spcAft>
            </a:pPr>
            <a:r>
              <a:rPr lang="en-IN" sz="2000" dirty="0"/>
              <a:t>	P, L, R, M, T, N, V, O, X, _____</a:t>
            </a:r>
          </a:p>
          <a:p>
            <a:pPr marL="468000" indent="-468000" algn="just">
              <a:lnSpc>
                <a:spcPct val="120000"/>
              </a:lnSpc>
              <a:spcBef>
                <a:spcPts val="500"/>
              </a:spcBef>
              <a:spcAft>
                <a:spcPts val="500"/>
              </a:spcAft>
            </a:pPr>
            <a:r>
              <a:rPr lang="en-IN" sz="2000" dirty="0"/>
              <a:t>	(a) </a:t>
            </a:r>
            <a:r>
              <a:rPr lang="en-IN" sz="2000" dirty="0" smtClean="0"/>
              <a:t>Z</a:t>
            </a:r>
          </a:p>
          <a:p>
            <a:pPr marL="468000" indent="-468000" algn="just">
              <a:lnSpc>
                <a:spcPct val="120000"/>
              </a:lnSpc>
              <a:spcBef>
                <a:spcPts val="500"/>
              </a:spcBef>
              <a:spcAft>
                <a:spcPts val="500"/>
              </a:spcAft>
            </a:pPr>
            <a:r>
              <a:rPr lang="en-IN" sz="2000" dirty="0"/>
              <a:t>	(b) P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a:t>
            </a:r>
            <a:r>
              <a:rPr lang="en-IN" sz="2000" dirty="0" smtClean="0"/>
              <a:t>Q</a:t>
            </a:r>
          </a:p>
          <a:p>
            <a:pPr marL="468000" indent="-468000" algn="just">
              <a:lnSpc>
                <a:spcPct val="120000"/>
              </a:lnSpc>
              <a:spcBef>
                <a:spcPts val="500"/>
              </a:spcBef>
              <a:spcAft>
                <a:spcPts val="500"/>
              </a:spcAft>
            </a:pPr>
            <a:r>
              <a:rPr lang="en-IN" sz="2000" dirty="0"/>
              <a:t>	(d) A</a:t>
            </a:r>
          </a:p>
        </p:txBody>
      </p:sp>
    </p:spTree>
    <p:extLst>
      <p:ext uri="{BB962C8B-B14F-4D97-AF65-F5344CB8AC3E}">
        <p14:creationId xmlns:p14="http://schemas.microsoft.com/office/powerpoint/2010/main" val="647009726"/>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281044"/>
          </a:xfrm>
          <a:prstGeom prst="rect">
            <a:avLst/>
          </a:prstGeom>
        </p:spPr>
        <p:txBody>
          <a:bodyPr wrap="square">
            <a:spAutoFit/>
          </a:bodyPr>
          <a:lstStyle/>
          <a:p>
            <a:pPr marL="468000" indent="-468000" algn="just">
              <a:lnSpc>
                <a:spcPct val="120000"/>
              </a:lnSpc>
              <a:spcBef>
                <a:spcPts val="500"/>
              </a:spcBef>
              <a:spcAft>
                <a:spcPts val="500"/>
              </a:spcAft>
            </a:pPr>
            <a:r>
              <a:rPr lang="en-IN" sz="2000" dirty="0"/>
              <a:t>58.	Read the statements below:</a:t>
            </a:r>
          </a:p>
          <a:p>
            <a:pPr marL="468000" indent="-468000" algn="just">
              <a:lnSpc>
                <a:spcPct val="120000"/>
              </a:lnSpc>
              <a:spcBef>
                <a:spcPts val="500"/>
              </a:spcBef>
              <a:spcAft>
                <a:spcPts val="500"/>
              </a:spcAft>
            </a:pPr>
            <a:r>
              <a:rPr lang="en-IN" sz="2000" dirty="0"/>
              <a:t>	P can speak English and Spanish.</a:t>
            </a:r>
          </a:p>
          <a:p>
            <a:pPr marL="468000" indent="-468000" algn="just">
              <a:lnSpc>
                <a:spcPct val="120000"/>
              </a:lnSpc>
              <a:spcBef>
                <a:spcPts val="500"/>
              </a:spcBef>
              <a:spcAft>
                <a:spcPts val="500"/>
              </a:spcAft>
            </a:pPr>
            <a:r>
              <a:rPr lang="en-IN" sz="2000" dirty="0"/>
              <a:t>	Q can speak English and French.</a:t>
            </a:r>
          </a:p>
          <a:p>
            <a:pPr marL="468000" indent="-468000" algn="just">
              <a:lnSpc>
                <a:spcPct val="120000"/>
              </a:lnSpc>
              <a:spcBef>
                <a:spcPts val="500"/>
              </a:spcBef>
              <a:spcAft>
                <a:spcPts val="500"/>
              </a:spcAft>
            </a:pPr>
            <a:r>
              <a:rPr lang="en-IN" sz="2000" dirty="0"/>
              <a:t>	R can speak French and Spanish.</a:t>
            </a:r>
          </a:p>
          <a:p>
            <a:pPr marL="468000" indent="-468000" algn="just">
              <a:lnSpc>
                <a:spcPct val="120000"/>
              </a:lnSpc>
              <a:spcBef>
                <a:spcPts val="500"/>
              </a:spcBef>
              <a:spcAft>
                <a:spcPts val="500"/>
              </a:spcAft>
            </a:pPr>
            <a:r>
              <a:rPr lang="en-IN" sz="2000" dirty="0"/>
              <a:t>	S can speak German and English.</a:t>
            </a:r>
          </a:p>
          <a:p>
            <a:pPr marL="468000" indent="-468000" algn="just">
              <a:lnSpc>
                <a:spcPct val="120000"/>
              </a:lnSpc>
              <a:spcBef>
                <a:spcPts val="500"/>
              </a:spcBef>
              <a:spcAft>
                <a:spcPts val="500"/>
              </a:spcAft>
            </a:pPr>
            <a:r>
              <a:rPr lang="en-IN" sz="2000" dirty="0"/>
              <a:t>	T, a Spaniard, can also speak German.</a:t>
            </a:r>
          </a:p>
          <a:p>
            <a:pPr marL="468000" indent="-468000" algn="just">
              <a:lnSpc>
                <a:spcPct val="120000"/>
              </a:lnSpc>
              <a:spcBef>
                <a:spcPts val="500"/>
              </a:spcBef>
              <a:spcAft>
                <a:spcPts val="500"/>
              </a:spcAft>
            </a:pPr>
            <a:r>
              <a:rPr lang="en-IN" sz="2000" dirty="0"/>
              <a:t>	Who among the following cannot have a conversation without an interpreter?</a:t>
            </a:r>
          </a:p>
          <a:p>
            <a:pPr marL="468000" indent="-468000" algn="just">
              <a:lnSpc>
                <a:spcPct val="120000"/>
              </a:lnSpc>
              <a:spcBef>
                <a:spcPts val="500"/>
              </a:spcBef>
              <a:spcAft>
                <a:spcPts val="500"/>
              </a:spcAft>
            </a:pPr>
            <a:r>
              <a:rPr lang="en-IN" sz="2000" dirty="0"/>
              <a:t>	(a) P and R	</a:t>
            </a:r>
            <a:r>
              <a:rPr lang="en-IN" sz="2000" dirty="0" smtClean="0"/>
              <a:t>	(</a:t>
            </a:r>
            <a:r>
              <a:rPr lang="en-IN" sz="2000" dirty="0"/>
              <a:t>b) Q and S	(c) Q and T	(d) P and T</a:t>
            </a:r>
          </a:p>
        </p:txBody>
      </p:sp>
    </p:spTree>
    <p:extLst>
      <p:ext uri="{BB962C8B-B14F-4D97-AF65-F5344CB8AC3E}">
        <p14:creationId xmlns:p14="http://schemas.microsoft.com/office/powerpoint/2010/main" val="3748330079"/>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298613"/>
          </a:xfrm>
          <a:prstGeom prst="rect">
            <a:avLst/>
          </a:prstGeom>
        </p:spPr>
        <p:txBody>
          <a:bodyPr wrap="square">
            <a:spAutoFit/>
          </a:bodyPr>
          <a:lstStyle/>
          <a:p>
            <a:pPr marL="468000" indent="-468000" algn="just">
              <a:lnSpc>
                <a:spcPct val="120000"/>
              </a:lnSpc>
              <a:spcBef>
                <a:spcPts val="500"/>
              </a:spcBef>
              <a:spcAft>
                <a:spcPts val="500"/>
              </a:spcAft>
            </a:pPr>
            <a:r>
              <a:rPr lang="en-IN" sz="2000" dirty="0"/>
              <a:t>59.	A ABB China college of 2017, </a:t>
            </a:r>
            <a:r>
              <a:rPr lang="en-IN" sz="2000" dirty="0" err="1"/>
              <a:t>Shivam</a:t>
            </a:r>
            <a:r>
              <a:rPr lang="en-IN" sz="2000" dirty="0"/>
              <a:t>, a new candidate has taken 10 courses, earning grades P(worth 4 points each), Q (worth 3 points each) and R (worth 2 points each). His grade point average is 3.2, and if the course in which he get R’s were deleted, his GPA in the remaining courses would be 3.333. How many P’s, Q’s and R’s did he get?</a:t>
            </a:r>
          </a:p>
          <a:p>
            <a:pPr marL="468000" indent="-468000" algn="just">
              <a:lnSpc>
                <a:spcPct val="120000"/>
              </a:lnSpc>
              <a:spcBef>
                <a:spcPts val="500"/>
              </a:spcBef>
              <a:spcAft>
                <a:spcPts val="500"/>
              </a:spcAft>
            </a:pPr>
            <a:r>
              <a:rPr lang="en-IN" sz="2000" dirty="0"/>
              <a:t>	(a) 2, 3 and </a:t>
            </a:r>
            <a:r>
              <a:rPr lang="en-IN" sz="2000" dirty="0" smtClean="0"/>
              <a:t>6</a:t>
            </a:r>
          </a:p>
          <a:p>
            <a:pPr marL="468000" indent="-468000" algn="just">
              <a:lnSpc>
                <a:spcPct val="120000"/>
              </a:lnSpc>
              <a:spcBef>
                <a:spcPts val="500"/>
              </a:spcBef>
              <a:spcAft>
                <a:spcPts val="500"/>
              </a:spcAft>
            </a:pPr>
            <a:r>
              <a:rPr lang="en-IN" sz="2000" dirty="0"/>
              <a:t>	(b) 3, 2 and </a:t>
            </a:r>
            <a:r>
              <a:rPr lang="en-IN" sz="2000" dirty="0" smtClean="0"/>
              <a:t>6</a:t>
            </a:r>
          </a:p>
          <a:p>
            <a:pPr marL="468000" indent="-468000" algn="just">
              <a:lnSpc>
                <a:spcPct val="120000"/>
              </a:lnSpc>
              <a:spcBef>
                <a:spcPts val="500"/>
              </a:spcBef>
              <a:spcAft>
                <a:spcPts val="500"/>
              </a:spcAft>
            </a:pPr>
            <a:r>
              <a:rPr lang="en-IN" sz="2000" dirty="0"/>
              <a:t>	(c) 3, 6 and </a:t>
            </a:r>
            <a:r>
              <a:rPr lang="en-IN" sz="2000" dirty="0" smtClean="0"/>
              <a:t>1</a:t>
            </a:r>
          </a:p>
          <a:p>
            <a:pPr marL="468000" indent="-468000" algn="just">
              <a:lnSpc>
                <a:spcPct val="120000"/>
              </a:lnSpc>
              <a:spcBef>
                <a:spcPts val="500"/>
              </a:spcBef>
              <a:spcAft>
                <a:spcPts val="500"/>
              </a:spcAft>
            </a:pPr>
            <a:r>
              <a:rPr lang="en-IN" sz="2000" dirty="0"/>
              <a:t>	(d) 2, 6 and 3</a:t>
            </a:r>
          </a:p>
        </p:txBody>
      </p:sp>
    </p:spTree>
    <p:extLst>
      <p:ext uri="{BB962C8B-B14F-4D97-AF65-F5344CB8AC3E}">
        <p14:creationId xmlns:p14="http://schemas.microsoft.com/office/powerpoint/2010/main" val="1643156505"/>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555093"/>
          </a:xfrm>
          <a:prstGeom prst="rect">
            <a:avLst/>
          </a:prstGeom>
        </p:spPr>
        <p:txBody>
          <a:bodyPr wrap="square">
            <a:spAutoFit/>
          </a:bodyPr>
          <a:lstStyle/>
          <a:p>
            <a:pPr marL="468000" indent="-468000" algn="just">
              <a:lnSpc>
                <a:spcPct val="120000"/>
              </a:lnSpc>
              <a:spcBef>
                <a:spcPts val="500"/>
              </a:spcBef>
              <a:spcAft>
                <a:spcPts val="500"/>
              </a:spcAft>
            </a:pPr>
            <a:r>
              <a:rPr lang="en-IN" sz="2000" dirty="0"/>
              <a:t>60.	Study the given arrangement of five 3-digit numbers and answer the question that follows:</a:t>
            </a:r>
          </a:p>
          <a:p>
            <a:pPr marL="468000" indent="-468000" algn="just">
              <a:lnSpc>
                <a:spcPct val="120000"/>
              </a:lnSpc>
              <a:spcBef>
                <a:spcPts val="500"/>
              </a:spcBef>
              <a:spcAft>
                <a:spcPts val="500"/>
              </a:spcAft>
            </a:pPr>
            <a:r>
              <a:rPr lang="en-IN" sz="2000" dirty="0"/>
              <a:t>	345 628 879 439 296</a:t>
            </a:r>
          </a:p>
          <a:p>
            <a:pPr marL="468000" indent="-468000" algn="just">
              <a:lnSpc>
                <a:spcPct val="120000"/>
              </a:lnSpc>
              <a:spcBef>
                <a:spcPts val="500"/>
              </a:spcBef>
              <a:spcAft>
                <a:spcPts val="500"/>
              </a:spcAft>
            </a:pPr>
            <a:r>
              <a:rPr lang="en-IN" sz="2000" dirty="0"/>
              <a:t>	If the first two digits of each number are interchanged, then which of the following options will be the second digit of the largest number?</a:t>
            </a:r>
          </a:p>
          <a:p>
            <a:pPr marL="468000" indent="-468000" algn="just">
              <a:lnSpc>
                <a:spcPct val="120000"/>
              </a:lnSpc>
              <a:spcBef>
                <a:spcPts val="500"/>
              </a:spcBef>
              <a:spcAft>
                <a:spcPts val="500"/>
              </a:spcAft>
            </a:pPr>
            <a:r>
              <a:rPr lang="en-IN" sz="2000" dirty="0"/>
              <a:t>	(a) </a:t>
            </a:r>
            <a:r>
              <a:rPr lang="en-IN" sz="2000" dirty="0" smtClean="0"/>
              <a:t>2</a:t>
            </a:r>
          </a:p>
          <a:p>
            <a:pPr marL="468000" indent="-468000" algn="just">
              <a:lnSpc>
                <a:spcPct val="120000"/>
              </a:lnSpc>
              <a:spcBef>
                <a:spcPts val="500"/>
              </a:spcBef>
              <a:spcAft>
                <a:spcPts val="500"/>
              </a:spcAft>
            </a:pPr>
            <a:r>
              <a:rPr lang="en-IN" sz="2000" dirty="0"/>
              <a:t>	(b) </a:t>
            </a:r>
            <a:r>
              <a:rPr lang="en-IN" sz="2000" dirty="0" smtClean="0"/>
              <a:t>3</a:t>
            </a:r>
          </a:p>
          <a:p>
            <a:pPr marL="468000" indent="-468000" algn="just">
              <a:lnSpc>
                <a:spcPct val="120000"/>
              </a:lnSpc>
              <a:spcBef>
                <a:spcPts val="500"/>
              </a:spcBef>
              <a:spcAft>
                <a:spcPts val="500"/>
              </a:spcAft>
            </a:pPr>
            <a:r>
              <a:rPr lang="en-IN" sz="2000" dirty="0"/>
              <a:t>	(c) </a:t>
            </a:r>
            <a:r>
              <a:rPr lang="en-IN" sz="2000" dirty="0" smtClean="0"/>
              <a:t>6</a:t>
            </a:r>
          </a:p>
          <a:p>
            <a:pPr marL="468000" indent="-468000" algn="just">
              <a:lnSpc>
                <a:spcPct val="120000"/>
              </a:lnSpc>
              <a:spcBef>
                <a:spcPts val="500"/>
              </a:spcBef>
              <a:spcAft>
                <a:spcPts val="500"/>
              </a:spcAft>
            </a:pPr>
            <a:r>
              <a:rPr lang="en-IN" sz="2000" dirty="0"/>
              <a:t>	(d) 8</a:t>
            </a:r>
          </a:p>
        </p:txBody>
      </p:sp>
    </p:spTree>
    <p:extLst>
      <p:ext uri="{BB962C8B-B14F-4D97-AF65-F5344CB8AC3E}">
        <p14:creationId xmlns:p14="http://schemas.microsoft.com/office/powerpoint/2010/main" val="2509327290"/>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929281"/>
          </a:xfrm>
          <a:prstGeom prst="rect">
            <a:avLst/>
          </a:prstGeom>
        </p:spPr>
        <p:txBody>
          <a:bodyPr wrap="square">
            <a:spAutoFit/>
          </a:bodyPr>
          <a:lstStyle/>
          <a:p>
            <a:pPr marL="468000" indent="-468000" algn="just">
              <a:lnSpc>
                <a:spcPct val="120000"/>
              </a:lnSpc>
              <a:spcBef>
                <a:spcPts val="500"/>
              </a:spcBef>
              <a:spcAft>
                <a:spcPts val="500"/>
              </a:spcAft>
            </a:pPr>
            <a:r>
              <a:rPr lang="en-IN" sz="2000" dirty="0"/>
              <a:t>61.	P, Q, R, S and T are five speakers who have to speak on a particular day, not necessarily in the same order. R is neither the first nor the last speaker. There are three speakers after S and three speakers ahead of T. If P speaks after Q, then who is the last speaker to speak?</a:t>
            </a:r>
          </a:p>
          <a:p>
            <a:pPr marL="468000" indent="-468000" algn="just">
              <a:lnSpc>
                <a:spcPct val="120000"/>
              </a:lnSpc>
              <a:spcBef>
                <a:spcPts val="500"/>
              </a:spcBef>
              <a:spcAft>
                <a:spcPts val="500"/>
              </a:spcAft>
            </a:pPr>
            <a:r>
              <a:rPr lang="en-IN" sz="2000" dirty="0"/>
              <a:t>	(a) </a:t>
            </a:r>
            <a:r>
              <a:rPr lang="en-IN" sz="2000" dirty="0" smtClean="0"/>
              <a:t>S</a:t>
            </a:r>
          </a:p>
          <a:p>
            <a:pPr marL="468000" indent="-468000" algn="just">
              <a:lnSpc>
                <a:spcPct val="120000"/>
              </a:lnSpc>
              <a:spcBef>
                <a:spcPts val="500"/>
              </a:spcBef>
              <a:spcAft>
                <a:spcPts val="500"/>
              </a:spcAft>
            </a:pPr>
            <a:r>
              <a:rPr lang="en-IN" sz="2000" dirty="0"/>
              <a:t>	(b) </a:t>
            </a:r>
            <a:r>
              <a:rPr lang="en-IN" sz="2000" dirty="0" smtClean="0"/>
              <a:t>T</a:t>
            </a:r>
          </a:p>
          <a:p>
            <a:pPr marL="468000" indent="-468000" algn="just">
              <a:lnSpc>
                <a:spcPct val="120000"/>
              </a:lnSpc>
              <a:spcBef>
                <a:spcPts val="500"/>
              </a:spcBef>
              <a:spcAft>
                <a:spcPts val="500"/>
              </a:spcAft>
            </a:pPr>
            <a:r>
              <a:rPr lang="en-IN" sz="2000" dirty="0"/>
              <a:t>	(c) </a:t>
            </a:r>
            <a:r>
              <a:rPr lang="en-IN" sz="2000" dirty="0" smtClean="0"/>
              <a:t>P</a:t>
            </a:r>
          </a:p>
          <a:p>
            <a:pPr marL="468000" indent="-468000" algn="just">
              <a:lnSpc>
                <a:spcPct val="120000"/>
              </a:lnSpc>
              <a:spcBef>
                <a:spcPts val="500"/>
              </a:spcBef>
              <a:spcAft>
                <a:spcPts val="500"/>
              </a:spcAft>
            </a:pPr>
            <a:r>
              <a:rPr lang="en-IN" sz="2000" dirty="0"/>
              <a:t>	(d) Q</a:t>
            </a:r>
          </a:p>
        </p:txBody>
      </p:sp>
    </p:spTree>
    <p:extLst>
      <p:ext uri="{BB962C8B-B14F-4D97-AF65-F5344CB8AC3E}">
        <p14:creationId xmlns:p14="http://schemas.microsoft.com/office/powerpoint/2010/main" val="479571699"/>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58876"/>
          </a:xfrm>
          <a:prstGeom prst="rect">
            <a:avLst/>
          </a:prstGeom>
        </p:spPr>
        <p:txBody>
          <a:bodyPr wrap="square">
            <a:spAutoFit/>
          </a:bodyPr>
          <a:lstStyle/>
          <a:p>
            <a:pPr marL="468000" indent="-468000" algn="just">
              <a:lnSpc>
                <a:spcPct val="120000"/>
              </a:lnSpc>
              <a:spcBef>
                <a:spcPts val="200"/>
              </a:spcBef>
              <a:spcAft>
                <a:spcPts val="200"/>
              </a:spcAft>
            </a:pPr>
            <a:r>
              <a:rPr lang="en-IN" dirty="0"/>
              <a:t>62.	Refer to the following information and answer the questions that follow:</a:t>
            </a:r>
          </a:p>
          <a:p>
            <a:pPr marL="468000" indent="-468000" algn="just">
              <a:lnSpc>
                <a:spcPct val="120000"/>
              </a:lnSpc>
              <a:spcBef>
                <a:spcPts val="200"/>
              </a:spcBef>
              <a:spcAft>
                <a:spcPts val="200"/>
              </a:spcAft>
            </a:pPr>
            <a:r>
              <a:rPr lang="en-IN" dirty="0"/>
              <a:t>	“</a:t>
            </a:r>
            <a:r>
              <a:rPr lang="en-IN" dirty="0" err="1"/>
              <a:t>Kya-Kya</a:t>
            </a:r>
            <a:r>
              <a:rPr lang="en-IN" dirty="0"/>
              <a:t>” is an island in the South Pacific. The inhabitants of “</a:t>
            </a:r>
            <a:r>
              <a:rPr lang="en-IN" dirty="0" err="1"/>
              <a:t>Kya-Kya</a:t>
            </a:r>
            <a:r>
              <a:rPr lang="en-IN" dirty="0"/>
              <a:t>” always answer any question with two sentence. One of which is always true and the other always false.</a:t>
            </a:r>
          </a:p>
          <a:p>
            <a:pPr marL="468000" indent="-468000" algn="just">
              <a:lnSpc>
                <a:spcPct val="120000"/>
              </a:lnSpc>
              <a:spcBef>
                <a:spcPts val="200"/>
              </a:spcBef>
              <a:spcAft>
                <a:spcPts val="200"/>
              </a:spcAft>
            </a:pPr>
            <a:r>
              <a:rPr lang="en-IN" dirty="0"/>
              <a:t>	You are walking on a road and come to a fork. You ask the inhabitants Ram, </a:t>
            </a:r>
            <a:r>
              <a:rPr lang="en-IN" dirty="0" err="1"/>
              <a:t>Laxman</a:t>
            </a:r>
            <a:r>
              <a:rPr lang="en-IN" dirty="0"/>
              <a:t> and Lila, “which road will take me to the village?”</a:t>
            </a:r>
          </a:p>
          <a:p>
            <a:pPr marL="468000" indent="-468000" algn="just">
              <a:lnSpc>
                <a:spcPct val="120000"/>
              </a:lnSpc>
              <a:spcBef>
                <a:spcPts val="200"/>
              </a:spcBef>
              <a:spcAft>
                <a:spcPts val="200"/>
              </a:spcAft>
            </a:pPr>
            <a:r>
              <a:rPr lang="en-IN" dirty="0"/>
              <a:t>	Ram says, “I never speak to strangers, I am new to these parts.”</a:t>
            </a:r>
          </a:p>
          <a:p>
            <a:pPr marL="468000" indent="-468000" algn="just">
              <a:lnSpc>
                <a:spcPct val="120000"/>
              </a:lnSpc>
              <a:spcBef>
                <a:spcPts val="200"/>
              </a:spcBef>
              <a:spcAft>
                <a:spcPts val="200"/>
              </a:spcAft>
            </a:pPr>
            <a:r>
              <a:rPr lang="en-IN" dirty="0"/>
              <a:t>	</a:t>
            </a:r>
            <a:r>
              <a:rPr lang="en-IN" dirty="0" err="1"/>
              <a:t>Laxman</a:t>
            </a:r>
            <a:r>
              <a:rPr lang="en-IN" dirty="0"/>
              <a:t> says, “I am married to Lila. Take the left road.”</a:t>
            </a:r>
          </a:p>
          <a:p>
            <a:pPr marL="468000" indent="-468000" algn="just">
              <a:lnSpc>
                <a:spcPct val="120000"/>
              </a:lnSpc>
              <a:spcBef>
                <a:spcPts val="200"/>
              </a:spcBef>
              <a:spcAft>
                <a:spcPts val="200"/>
              </a:spcAft>
            </a:pPr>
            <a:r>
              <a:rPr lang="en-IN" dirty="0"/>
              <a:t>	Lila says, “I am married to Ram. He is not new to this place.”</a:t>
            </a:r>
          </a:p>
          <a:p>
            <a:pPr marL="468000" indent="-468000" algn="just">
              <a:lnSpc>
                <a:spcPct val="120000"/>
              </a:lnSpc>
              <a:spcBef>
                <a:spcPts val="200"/>
              </a:spcBef>
              <a:spcAft>
                <a:spcPts val="200"/>
              </a:spcAft>
            </a:pPr>
            <a:r>
              <a:rPr lang="en-IN" dirty="0"/>
              <a:t>	Which of the following is true?</a:t>
            </a:r>
          </a:p>
          <a:p>
            <a:pPr marL="468000" indent="-468000" algn="just">
              <a:lnSpc>
                <a:spcPct val="120000"/>
              </a:lnSpc>
              <a:spcBef>
                <a:spcPts val="200"/>
              </a:spcBef>
              <a:spcAft>
                <a:spcPts val="200"/>
              </a:spcAft>
            </a:pPr>
            <a:r>
              <a:rPr lang="en-IN" dirty="0"/>
              <a:t>	(a) Left road takes you to the </a:t>
            </a:r>
            <a:r>
              <a:rPr lang="en-IN" dirty="0" smtClean="0"/>
              <a:t>village</a:t>
            </a:r>
          </a:p>
          <a:p>
            <a:pPr marL="468000" indent="-468000" algn="just">
              <a:lnSpc>
                <a:spcPct val="120000"/>
              </a:lnSpc>
              <a:spcBef>
                <a:spcPts val="200"/>
              </a:spcBef>
              <a:spcAft>
                <a:spcPts val="200"/>
              </a:spcAft>
            </a:pPr>
            <a:r>
              <a:rPr lang="en-IN" dirty="0"/>
              <a:t>	(b) Right road takes you to the village</a:t>
            </a:r>
          </a:p>
          <a:p>
            <a:pPr marL="468000" indent="-468000" algn="just">
              <a:lnSpc>
                <a:spcPct val="120000"/>
              </a:lnSpc>
              <a:spcBef>
                <a:spcPts val="200"/>
              </a:spcBef>
              <a:spcAft>
                <a:spcPts val="200"/>
              </a:spcAft>
            </a:pPr>
            <a:r>
              <a:rPr lang="en-IN" dirty="0"/>
              <a:t>	(c) Lila is married to </a:t>
            </a:r>
            <a:r>
              <a:rPr lang="en-IN" dirty="0" err="1"/>
              <a:t>Laxman</a:t>
            </a:r>
            <a:r>
              <a:rPr lang="en-IN" dirty="0"/>
              <a:t>	</a:t>
            </a:r>
            <a:endParaRPr lang="en-IN" dirty="0" smtClean="0"/>
          </a:p>
          <a:p>
            <a:pPr marL="468000" indent="-468000" algn="just">
              <a:lnSpc>
                <a:spcPct val="120000"/>
              </a:lnSpc>
              <a:spcBef>
                <a:spcPts val="200"/>
              </a:spcBef>
              <a:spcAft>
                <a:spcPts val="200"/>
              </a:spcAft>
            </a:pPr>
            <a:r>
              <a:rPr lang="en-IN" dirty="0"/>
              <a:t>	(d) None of these</a:t>
            </a:r>
          </a:p>
        </p:txBody>
      </p:sp>
    </p:spTree>
    <p:extLst>
      <p:ext uri="{BB962C8B-B14F-4D97-AF65-F5344CB8AC3E}">
        <p14:creationId xmlns:p14="http://schemas.microsoft.com/office/powerpoint/2010/main" val="2486113462"/>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634987"/>
          </a:xfrm>
          <a:prstGeom prst="rect">
            <a:avLst/>
          </a:prstGeom>
        </p:spPr>
        <p:txBody>
          <a:bodyPr wrap="square">
            <a:spAutoFit/>
          </a:bodyPr>
          <a:lstStyle/>
          <a:p>
            <a:pPr marL="468000" indent="-468000" algn="just">
              <a:lnSpc>
                <a:spcPct val="120000"/>
              </a:lnSpc>
              <a:spcBef>
                <a:spcPts val="500"/>
              </a:spcBef>
              <a:spcAft>
                <a:spcPts val="500"/>
              </a:spcAft>
            </a:pPr>
            <a:r>
              <a:rPr lang="en-IN" sz="2000" dirty="0"/>
              <a:t>63.	U, V, W, X, Y and Z are six police officers, who are parading in two rows, with three in the front row and three in the back row. Each officer in the back row has one officer exactly in the front of him. W and X are at the extreme ends of two different rows. Y is to the right of U and exactly in front of V. If Z is exactly behind W, then which of the following statements is true?</a:t>
            </a:r>
          </a:p>
          <a:p>
            <a:pPr marL="468000" indent="-468000" algn="just">
              <a:lnSpc>
                <a:spcPct val="120000"/>
              </a:lnSpc>
              <a:spcBef>
                <a:spcPts val="500"/>
              </a:spcBef>
              <a:spcAft>
                <a:spcPts val="500"/>
              </a:spcAft>
            </a:pPr>
            <a:r>
              <a:rPr lang="en-IN" sz="2000" dirty="0"/>
              <a:t>	(a)	X is exactly between V and Z.</a:t>
            </a:r>
          </a:p>
          <a:p>
            <a:pPr marL="468000" indent="-468000" algn="just">
              <a:lnSpc>
                <a:spcPct val="120000"/>
              </a:lnSpc>
              <a:spcBef>
                <a:spcPts val="500"/>
              </a:spcBef>
              <a:spcAft>
                <a:spcPts val="500"/>
              </a:spcAft>
            </a:pPr>
            <a:r>
              <a:rPr lang="en-IN" sz="2000" dirty="0"/>
              <a:t>	(b)	Z and U are at extreme ends.</a:t>
            </a:r>
          </a:p>
          <a:p>
            <a:pPr marL="468000" indent="-468000" algn="just">
              <a:lnSpc>
                <a:spcPct val="120000"/>
              </a:lnSpc>
              <a:spcBef>
                <a:spcPts val="500"/>
              </a:spcBef>
              <a:spcAft>
                <a:spcPts val="500"/>
              </a:spcAft>
            </a:pPr>
            <a:r>
              <a:rPr lang="en-IN" sz="2000" dirty="0"/>
              <a:t>	(c)	With the given information two seating arrangements are </a:t>
            </a:r>
            <a:r>
              <a:rPr lang="en-IN" sz="2000" dirty="0" smtClean="0"/>
              <a:t>	possible</a:t>
            </a:r>
            <a:r>
              <a:rPr lang="en-IN" sz="2000" dirty="0"/>
              <a:t>.</a:t>
            </a:r>
          </a:p>
          <a:p>
            <a:pPr marL="468000" indent="-468000" algn="just">
              <a:lnSpc>
                <a:spcPct val="120000"/>
              </a:lnSpc>
              <a:spcBef>
                <a:spcPts val="500"/>
              </a:spcBef>
              <a:spcAft>
                <a:spcPts val="500"/>
              </a:spcAft>
            </a:pPr>
            <a:r>
              <a:rPr lang="en-IN" sz="2000" dirty="0"/>
              <a:t>	(d)	Y and X are at extreme ends of the front row.</a:t>
            </a:r>
          </a:p>
        </p:txBody>
      </p:sp>
    </p:spTree>
    <p:extLst>
      <p:ext uri="{BB962C8B-B14F-4D97-AF65-F5344CB8AC3E}">
        <p14:creationId xmlns:p14="http://schemas.microsoft.com/office/powerpoint/2010/main" val="4117065967"/>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077352"/>
          </a:xfrm>
          <a:prstGeom prst="rect">
            <a:avLst/>
          </a:prstGeom>
        </p:spPr>
        <p:txBody>
          <a:bodyPr wrap="square">
            <a:spAutoFit/>
          </a:bodyPr>
          <a:lstStyle/>
          <a:p>
            <a:pPr marL="468000" indent="-468000" algn="just">
              <a:lnSpc>
                <a:spcPct val="120000"/>
              </a:lnSpc>
              <a:spcBef>
                <a:spcPts val="500"/>
              </a:spcBef>
              <a:spcAft>
                <a:spcPts val="500"/>
              </a:spcAft>
            </a:pPr>
            <a:r>
              <a:rPr lang="en-IN" dirty="0"/>
              <a:t>64.	A chemist is preparing a nutrient using eight different vitamins and minerals … A-B-C-D-E-F, (ferric), and Z(Zinc). According to the recipes-the following requirements apply to the use of ingredients:</a:t>
            </a:r>
          </a:p>
          <a:p>
            <a:pPr marL="468000" indent="-468000" algn="just">
              <a:lnSpc>
                <a:spcPct val="120000"/>
              </a:lnSpc>
              <a:spcBef>
                <a:spcPts val="500"/>
              </a:spcBef>
              <a:spcAft>
                <a:spcPts val="500"/>
              </a:spcAft>
            </a:pPr>
            <a:r>
              <a:rPr lang="en-IN" dirty="0"/>
              <a:t>	1. If B is used-both C and Z must also be used.</a:t>
            </a:r>
          </a:p>
          <a:p>
            <a:pPr marL="468000" indent="-468000" algn="just">
              <a:lnSpc>
                <a:spcPct val="120000"/>
              </a:lnSpc>
              <a:spcBef>
                <a:spcPts val="500"/>
              </a:spcBef>
              <a:spcAft>
                <a:spcPts val="500"/>
              </a:spcAft>
            </a:pPr>
            <a:r>
              <a:rPr lang="en-IN" dirty="0"/>
              <a:t>	2. E and H must always be used together.</a:t>
            </a:r>
          </a:p>
          <a:p>
            <a:pPr marL="468000" indent="-468000" algn="just">
              <a:lnSpc>
                <a:spcPct val="120000"/>
              </a:lnSpc>
              <a:spcBef>
                <a:spcPts val="500"/>
              </a:spcBef>
              <a:spcAft>
                <a:spcPts val="500"/>
              </a:spcAft>
            </a:pPr>
            <a:r>
              <a:rPr lang="en-IN" dirty="0"/>
              <a:t>	3. If C is used-at least two of A, B and F must also be used.</a:t>
            </a:r>
          </a:p>
          <a:p>
            <a:pPr marL="468000" indent="-468000" algn="just">
              <a:lnSpc>
                <a:spcPct val="120000"/>
              </a:lnSpc>
              <a:spcBef>
                <a:spcPts val="500"/>
              </a:spcBef>
              <a:spcAft>
                <a:spcPts val="500"/>
              </a:spcAft>
            </a:pPr>
            <a:r>
              <a:rPr lang="en-IN" dirty="0"/>
              <a:t>	4. C and H cannot be used together.</a:t>
            </a:r>
          </a:p>
          <a:p>
            <a:pPr marL="468000" indent="-468000" algn="just">
              <a:lnSpc>
                <a:spcPct val="120000"/>
              </a:lnSpc>
              <a:spcBef>
                <a:spcPts val="500"/>
              </a:spcBef>
              <a:spcAft>
                <a:spcPts val="500"/>
              </a:spcAft>
            </a:pPr>
            <a:r>
              <a:rPr lang="en-IN" dirty="0"/>
              <a:t>	5. E-F and Z cannot all be used in a same nutrient.</a:t>
            </a:r>
          </a:p>
          <a:p>
            <a:pPr marL="468000" indent="-468000" algn="just">
              <a:lnSpc>
                <a:spcPct val="120000"/>
              </a:lnSpc>
              <a:spcBef>
                <a:spcPts val="500"/>
              </a:spcBef>
              <a:spcAft>
                <a:spcPts val="500"/>
              </a:spcAft>
            </a:pPr>
            <a:r>
              <a:rPr lang="en-IN" dirty="0"/>
              <a:t>	6. A-D and Z cannot all be used in the same nutrient.</a:t>
            </a:r>
          </a:p>
          <a:p>
            <a:pPr marL="468000" indent="-468000" algn="just">
              <a:lnSpc>
                <a:spcPct val="120000"/>
              </a:lnSpc>
              <a:spcBef>
                <a:spcPts val="500"/>
              </a:spcBef>
              <a:spcAft>
                <a:spcPts val="500"/>
              </a:spcAft>
            </a:pPr>
            <a:r>
              <a:rPr lang="en-IN" dirty="0"/>
              <a:t>	By the addition of exactly one more mineral-which of the following could make an acceptable combination of vitamins and minerals?</a:t>
            </a:r>
          </a:p>
          <a:p>
            <a:pPr marL="468000" indent="-468000" algn="just">
              <a:lnSpc>
                <a:spcPct val="120000"/>
              </a:lnSpc>
              <a:spcBef>
                <a:spcPts val="500"/>
              </a:spcBef>
              <a:spcAft>
                <a:spcPts val="500"/>
              </a:spcAft>
            </a:pPr>
            <a:r>
              <a:rPr lang="en-IN" dirty="0"/>
              <a:t>	(a) A, C, Z	</a:t>
            </a:r>
            <a:r>
              <a:rPr lang="en-IN" dirty="0" smtClean="0"/>
              <a:t>	(</a:t>
            </a:r>
            <a:r>
              <a:rPr lang="en-IN" dirty="0"/>
              <a:t>b) B, H, E	(c) E, H, F	(d) C, D, H</a:t>
            </a:r>
          </a:p>
        </p:txBody>
      </p:sp>
    </p:spTree>
    <p:extLst>
      <p:ext uri="{BB962C8B-B14F-4D97-AF65-F5344CB8AC3E}">
        <p14:creationId xmlns:p14="http://schemas.microsoft.com/office/powerpoint/2010/main" val="1861579567"/>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62613"/>
          </a:xfrm>
          <a:prstGeom prst="rect">
            <a:avLst/>
          </a:prstGeom>
        </p:spPr>
        <p:txBody>
          <a:bodyPr wrap="square">
            <a:spAutoFit/>
          </a:bodyPr>
          <a:lstStyle/>
          <a:p>
            <a:pPr marL="468000" indent="-468000" algn="just">
              <a:lnSpc>
                <a:spcPct val="120000"/>
              </a:lnSpc>
              <a:spcBef>
                <a:spcPts val="300"/>
              </a:spcBef>
              <a:spcAft>
                <a:spcPts val="300"/>
              </a:spcAft>
            </a:pPr>
            <a:r>
              <a:rPr lang="en-IN" dirty="0"/>
              <a:t>65.	A railway track from Lahore to Islamabad consists of six main stations P, Q –R-X-Y and Z.</a:t>
            </a:r>
          </a:p>
          <a:p>
            <a:pPr marL="468000" indent="-468000" algn="just">
              <a:lnSpc>
                <a:spcPct val="120000"/>
              </a:lnSpc>
              <a:spcBef>
                <a:spcPts val="300"/>
              </a:spcBef>
              <a:spcAft>
                <a:spcPts val="300"/>
              </a:spcAft>
            </a:pPr>
            <a:r>
              <a:rPr lang="en-IN" dirty="0"/>
              <a:t>	Trains run only according to the following condition:</a:t>
            </a:r>
          </a:p>
          <a:p>
            <a:pPr marL="468000" indent="-468000" algn="just">
              <a:lnSpc>
                <a:spcPct val="120000"/>
              </a:lnSpc>
              <a:spcBef>
                <a:spcPts val="300"/>
              </a:spcBef>
              <a:spcAft>
                <a:spcPts val="300"/>
              </a:spcAft>
              <a:tabLst>
                <a:tab pos="1079500" algn="l"/>
              </a:tabLst>
            </a:pPr>
            <a:r>
              <a:rPr lang="en-IN" dirty="0"/>
              <a:t>	I.	From P to Q</a:t>
            </a:r>
          </a:p>
          <a:p>
            <a:pPr marL="468000" indent="-468000" algn="just">
              <a:lnSpc>
                <a:spcPct val="120000"/>
              </a:lnSpc>
              <a:spcBef>
                <a:spcPts val="300"/>
              </a:spcBef>
              <a:spcAft>
                <a:spcPts val="300"/>
              </a:spcAft>
              <a:tabLst>
                <a:tab pos="1079500" algn="l"/>
              </a:tabLst>
            </a:pPr>
            <a:r>
              <a:rPr lang="en-IN" dirty="0"/>
              <a:t>	II.	From Q to P and from Q to R</a:t>
            </a:r>
          </a:p>
          <a:p>
            <a:pPr marL="468000" indent="-468000" algn="just">
              <a:lnSpc>
                <a:spcPct val="120000"/>
              </a:lnSpc>
              <a:spcBef>
                <a:spcPts val="300"/>
              </a:spcBef>
              <a:spcAft>
                <a:spcPts val="300"/>
              </a:spcAft>
              <a:tabLst>
                <a:tab pos="1079500" algn="l"/>
              </a:tabLst>
            </a:pPr>
            <a:r>
              <a:rPr lang="en-IN" dirty="0"/>
              <a:t>	III.	From R to X</a:t>
            </a:r>
          </a:p>
          <a:p>
            <a:pPr marL="468000" indent="-468000" algn="just">
              <a:lnSpc>
                <a:spcPct val="120000"/>
              </a:lnSpc>
              <a:spcBef>
                <a:spcPts val="300"/>
              </a:spcBef>
              <a:spcAft>
                <a:spcPts val="300"/>
              </a:spcAft>
              <a:tabLst>
                <a:tab pos="1079500" algn="l"/>
              </a:tabLst>
            </a:pPr>
            <a:r>
              <a:rPr lang="en-IN" dirty="0"/>
              <a:t>	IV.	From X to Q and from X to Y</a:t>
            </a:r>
          </a:p>
          <a:p>
            <a:pPr marL="468000" indent="-468000" algn="just">
              <a:lnSpc>
                <a:spcPct val="120000"/>
              </a:lnSpc>
              <a:spcBef>
                <a:spcPts val="300"/>
              </a:spcBef>
              <a:spcAft>
                <a:spcPts val="300"/>
              </a:spcAft>
              <a:tabLst>
                <a:tab pos="1079500" algn="l"/>
              </a:tabLst>
            </a:pPr>
            <a:r>
              <a:rPr lang="en-IN" dirty="0"/>
              <a:t>	V.	From X to Q and from X to Y</a:t>
            </a:r>
          </a:p>
          <a:p>
            <a:pPr marL="468000" indent="-468000" algn="just">
              <a:lnSpc>
                <a:spcPct val="120000"/>
              </a:lnSpc>
              <a:spcBef>
                <a:spcPts val="300"/>
              </a:spcBef>
              <a:spcAft>
                <a:spcPts val="300"/>
              </a:spcAft>
              <a:tabLst>
                <a:tab pos="1079500" algn="l"/>
              </a:tabLst>
            </a:pPr>
            <a:r>
              <a:rPr lang="en-IN" dirty="0"/>
              <a:t>	VI.	From Z to P from Z to Y and from Z to R.</a:t>
            </a:r>
          </a:p>
          <a:p>
            <a:pPr marL="468000" indent="-468000" algn="just">
              <a:lnSpc>
                <a:spcPct val="120000"/>
              </a:lnSpc>
              <a:spcBef>
                <a:spcPts val="300"/>
              </a:spcBef>
              <a:spcAft>
                <a:spcPts val="300"/>
              </a:spcAft>
              <a:tabLst>
                <a:tab pos="1079500" algn="l"/>
              </a:tabLst>
            </a:pPr>
            <a:r>
              <a:rPr lang="en-IN" dirty="0"/>
              <a:t>	VII.	From Y to X.</a:t>
            </a:r>
          </a:p>
          <a:p>
            <a:pPr marL="468000" indent="-468000" algn="just">
              <a:lnSpc>
                <a:spcPct val="120000"/>
              </a:lnSpc>
              <a:spcBef>
                <a:spcPts val="300"/>
              </a:spcBef>
              <a:spcAft>
                <a:spcPts val="300"/>
              </a:spcAft>
              <a:tabLst>
                <a:tab pos="1079500" algn="l"/>
              </a:tabLst>
            </a:pPr>
            <a:r>
              <a:rPr lang="en-IN" dirty="0"/>
              <a:t>	VIII.	It is possible to transfer a station for another train.</a:t>
            </a:r>
          </a:p>
          <a:p>
            <a:pPr marL="468000" indent="-468000" algn="just">
              <a:lnSpc>
                <a:spcPct val="120000"/>
              </a:lnSpc>
              <a:spcBef>
                <a:spcPts val="300"/>
              </a:spcBef>
              <a:spcAft>
                <a:spcPts val="300"/>
              </a:spcAft>
            </a:pPr>
            <a:r>
              <a:rPr lang="en-IN" dirty="0"/>
              <a:t>	The greatest number of stations that can be visited without visiting any station more than once is:</a:t>
            </a:r>
          </a:p>
          <a:p>
            <a:pPr marL="468000" indent="-468000" algn="just">
              <a:lnSpc>
                <a:spcPct val="120000"/>
              </a:lnSpc>
              <a:spcBef>
                <a:spcPts val="300"/>
              </a:spcBef>
              <a:spcAft>
                <a:spcPts val="300"/>
              </a:spcAft>
            </a:pPr>
            <a:r>
              <a:rPr lang="en-IN" dirty="0"/>
              <a:t>	(a) 4	</a:t>
            </a:r>
            <a:r>
              <a:rPr lang="en-IN" dirty="0" smtClean="0"/>
              <a:t>	(</a:t>
            </a:r>
            <a:r>
              <a:rPr lang="en-IN" dirty="0"/>
              <a:t>b) 5	</a:t>
            </a:r>
            <a:r>
              <a:rPr lang="en-IN" dirty="0" smtClean="0"/>
              <a:t>	(</a:t>
            </a:r>
            <a:r>
              <a:rPr lang="en-IN" dirty="0"/>
              <a:t>c) </a:t>
            </a:r>
            <a:r>
              <a:rPr lang="en-IN" dirty="0" smtClean="0"/>
              <a:t>6	</a:t>
            </a:r>
            <a:r>
              <a:rPr lang="en-IN" dirty="0"/>
              <a:t>	(d) 2</a:t>
            </a:r>
          </a:p>
        </p:txBody>
      </p:sp>
    </p:spTree>
    <p:extLst>
      <p:ext uri="{BB962C8B-B14F-4D97-AF65-F5344CB8AC3E}">
        <p14:creationId xmlns:p14="http://schemas.microsoft.com/office/powerpoint/2010/main" val="3938871902"/>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29188"/>
          </a:xfrm>
          <a:prstGeom prst="rect">
            <a:avLst/>
          </a:prstGeom>
        </p:spPr>
        <p:txBody>
          <a:bodyPr wrap="square">
            <a:spAutoFit/>
          </a:bodyPr>
          <a:lstStyle/>
          <a:p>
            <a:pPr marL="468000" indent="-468000" algn="just">
              <a:lnSpc>
                <a:spcPct val="120000"/>
              </a:lnSpc>
              <a:spcBef>
                <a:spcPts val="500"/>
              </a:spcBef>
              <a:spcAft>
                <a:spcPts val="500"/>
              </a:spcAft>
            </a:pPr>
            <a:r>
              <a:rPr lang="en-IN" dirty="0"/>
              <a:t>66.	Rita-an accomplished pastry chef who is well known for her artistic and exquisite wedding cakes-opened a bakery one year ago and is surprised that business has been so slow. A consultant she hired to conduct market research has reported that the local population doesn’t think of her shop as one they would visit on a daily basis but rather a place they’d visit if they were celebrating a special occasion. Which of the following strategies should Rita employ to increase her daily business?</a:t>
            </a:r>
          </a:p>
          <a:p>
            <a:pPr marL="468000" indent="-468000" algn="just">
              <a:lnSpc>
                <a:spcPct val="120000"/>
              </a:lnSpc>
              <a:spcBef>
                <a:spcPts val="500"/>
              </a:spcBef>
              <a:spcAft>
                <a:spcPts val="500"/>
              </a:spcAft>
            </a:pPr>
            <a:r>
              <a:rPr lang="en-IN" dirty="0"/>
              <a:t>	(a)	making coupons available that entities the coupon holder to receive a </a:t>
            </a:r>
            <a:r>
              <a:rPr lang="en-IN" dirty="0" smtClean="0"/>
              <a:t>	25</a:t>
            </a:r>
            <a:r>
              <a:rPr lang="en-IN" dirty="0"/>
              <a:t>% discount of wedding anniversary or birthday cakes.</a:t>
            </a:r>
          </a:p>
          <a:p>
            <a:pPr marL="468000" indent="-468000" algn="just">
              <a:lnSpc>
                <a:spcPct val="120000"/>
              </a:lnSpc>
              <a:spcBef>
                <a:spcPts val="500"/>
              </a:spcBef>
              <a:spcAft>
                <a:spcPts val="500"/>
              </a:spcAft>
            </a:pPr>
            <a:r>
              <a:rPr lang="en-IN" dirty="0"/>
              <a:t>	(b)	exhibiting at the next Bridal Expo and having pieces of one of her </a:t>
            </a:r>
            <a:r>
              <a:rPr lang="en-IN" dirty="0" smtClean="0"/>
              <a:t>	wedding </a:t>
            </a:r>
            <a:r>
              <a:rPr lang="en-IN" dirty="0"/>
              <a:t>cakes available for tasting.</a:t>
            </a:r>
          </a:p>
          <a:p>
            <a:pPr marL="468000" indent="-468000" algn="just">
              <a:lnSpc>
                <a:spcPct val="120000"/>
              </a:lnSpc>
              <a:spcBef>
                <a:spcPts val="500"/>
              </a:spcBef>
              <a:spcAft>
                <a:spcPts val="500"/>
              </a:spcAft>
            </a:pPr>
            <a:r>
              <a:rPr lang="en-IN" dirty="0"/>
              <a:t>	(c)	placing a series of ads in the local newspaper that advertise the wide </a:t>
            </a:r>
            <a:r>
              <a:rPr lang="en-IN" dirty="0" smtClean="0"/>
              <a:t>	array </a:t>
            </a:r>
            <a:r>
              <a:rPr lang="en-IN" dirty="0"/>
              <a:t>of bread.</a:t>
            </a:r>
          </a:p>
          <a:p>
            <a:pPr marL="468000" indent="-468000" algn="just">
              <a:lnSpc>
                <a:spcPct val="120000"/>
              </a:lnSpc>
              <a:spcBef>
                <a:spcPts val="500"/>
              </a:spcBef>
              <a:spcAft>
                <a:spcPts val="500"/>
              </a:spcAft>
            </a:pPr>
            <a:r>
              <a:rPr lang="en-IN" dirty="0"/>
              <a:t>	(d)	moving the bakery to the other side of town.</a:t>
            </a:r>
          </a:p>
        </p:txBody>
      </p:sp>
    </p:spTree>
    <p:extLst>
      <p:ext uri="{BB962C8B-B14F-4D97-AF65-F5344CB8AC3E}">
        <p14:creationId xmlns:p14="http://schemas.microsoft.com/office/powerpoint/2010/main" val="4139049408"/>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67.	Find correct sequence of sentence:</a:t>
            </a:r>
          </a:p>
          <a:p>
            <a:pPr marL="468000" indent="-468000" algn="just">
              <a:lnSpc>
                <a:spcPct val="120000"/>
              </a:lnSpc>
              <a:spcBef>
                <a:spcPts val="500"/>
              </a:spcBef>
              <a:spcAft>
                <a:spcPts val="500"/>
              </a:spcAft>
            </a:pPr>
            <a:r>
              <a:rPr lang="en-IN" sz="2000" dirty="0"/>
              <a:t>	P: youngsters in the cities and the villages</a:t>
            </a:r>
          </a:p>
          <a:p>
            <a:pPr marL="468000" indent="-468000" algn="just">
              <a:lnSpc>
                <a:spcPct val="120000"/>
              </a:lnSpc>
              <a:spcBef>
                <a:spcPts val="500"/>
              </a:spcBef>
              <a:spcAft>
                <a:spcPts val="500"/>
              </a:spcAft>
            </a:pPr>
            <a:r>
              <a:rPr lang="en-IN" sz="2000" dirty="0"/>
              <a:t>	Q: The effect</a:t>
            </a:r>
          </a:p>
          <a:p>
            <a:pPr marL="468000" indent="-468000" algn="just">
              <a:lnSpc>
                <a:spcPct val="120000"/>
              </a:lnSpc>
              <a:spcBef>
                <a:spcPts val="500"/>
              </a:spcBef>
              <a:spcAft>
                <a:spcPts val="500"/>
              </a:spcAft>
            </a:pPr>
            <a:r>
              <a:rPr lang="en-IN" sz="2000" dirty="0"/>
              <a:t>	R: of the cinema</a:t>
            </a:r>
          </a:p>
          <a:p>
            <a:pPr marL="468000" indent="-468000" algn="just">
              <a:lnSpc>
                <a:spcPct val="120000"/>
              </a:lnSpc>
              <a:spcBef>
                <a:spcPts val="500"/>
              </a:spcBef>
              <a:spcAft>
                <a:spcPts val="500"/>
              </a:spcAft>
            </a:pPr>
            <a:r>
              <a:rPr lang="en-IN" sz="2000" dirty="0"/>
              <a:t>	S: on the school and college going is very bad</a:t>
            </a:r>
          </a:p>
          <a:p>
            <a:pPr marL="468000" indent="-468000" algn="just">
              <a:lnSpc>
                <a:spcPct val="120000"/>
              </a:lnSpc>
              <a:spcBef>
                <a:spcPts val="500"/>
              </a:spcBef>
              <a:spcAft>
                <a:spcPts val="500"/>
              </a:spcAft>
            </a:pPr>
            <a:r>
              <a:rPr lang="en-IN" sz="2000" dirty="0"/>
              <a:t>	(a) </a:t>
            </a:r>
            <a:r>
              <a:rPr lang="en-IN" sz="2000" dirty="0" smtClean="0"/>
              <a:t>PRQS</a:t>
            </a:r>
          </a:p>
          <a:p>
            <a:pPr marL="468000" indent="-468000" algn="just">
              <a:lnSpc>
                <a:spcPct val="120000"/>
              </a:lnSpc>
              <a:spcBef>
                <a:spcPts val="500"/>
              </a:spcBef>
              <a:spcAft>
                <a:spcPts val="500"/>
              </a:spcAft>
            </a:pPr>
            <a:r>
              <a:rPr lang="en-IN" sz="2000" dirty="0"/>
              <a:t>	(b) </a:t>
            </a:r>
            <a:r>
              <a:rPr lang="en-IN" sz="2000" dirty="0" smtClean="0"/>
              <a:t>QRSP</a:t>
            </a:r>
          </a:p>
          <a:p>
            <a:pPr marL="468000" indent="-468000" algn="just">
              <a:lnSpc>
                <a:spcPct val="120000"/>
              </a:lnSpc>
              <a:spcBef>
                <a:spcPts val="500"/>
              </a:spcBef>
              <a:spcAft>
                <a:spcPts val="500"/>
              </a:spcAft>
            </a:pPr>
            <a:r>
              <a:rPr lang="en-IN" sz="2000" dirty="0"/>
              <a:t>	(c) </a:t>
            </a:r>
            <a:r>
              <a:rPr lang="en-IN" sz="2000" dirty="0" smtClean="0"/>
              <a:t>QPSR</a:t>
            </a:r>
          </a:p>
          <a:p>
            <a:pPr marL="468000" indent="-468000" algn="just">
              <a:lnSpc>
                <a:spcPct val="120000"/>
              </a:lnSpc>
              <a:spcBef>
                <a:spcPts val="500"/>
              </a:spcBef>
              <a:spcAft>
                <a:spcPts val="500"/>
              </a:spcAft>
            </a:pPr>
            <a:r>
              <a:rPr lang="en-IN" sz="2000" dirty="0"/>
              <a:t>	(d) RQSP</a:t>
            </a:r>
          </a:p>
        </p:txBody>
      </p:sp>
    </p:spTree>
    <p:extLst>
      <p:ext uri="{BB962C8B-B14F-4D97-AF65-F5344CB8AC3E}">
        <p14:creationId xmlns:p14="http://schemas.microsoft.com/office/powerpoint/2010/main" val="9960529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IN" sz="2000" dirty="0"/>
              <a:t>5.	Use English alphabets and find the correct answer of the given question.</a:t>
            </a:r>
          </a:p>
          <a:p>
            <a:pPr marL="468000" indent="-468000" algn="just">
              <a:lnSpc>
                <a:spcPct val="120000"/>
              </a:lnSpc>
              <a:spcBef>
                <a:spcPts val="500"/>
              </a:spcBef>
              <a:spcAft>
                <a:spcPts val="500"/>
              </a:spcAft>
            </a:pPr>
            <a:r>
              <a:rPr lang="en-IN" sz="2000" dirty="0"/>
              <a:t>	A B C D E F G H I J K L M N O P Q R S T U V W X Y Z</a:t>
            </a:r>
          </a:p>
          <a:p>
            <a:pPr marL="468000" indent="-468000" algn="just">
              <a:lnSpc>
                <a:spcPct val="120000"/>
              </a:lnSpc>
              <a:spcBef>
                <a:spcPts val="500"/>
              </a:spcBef>
              <a:spcAft>
                <a:spcPts val="500"/>
              </a:spcAft>
            </a:pPr>
            <a:r>
              <a:rPr lang="en-IN" sz="2000" dirty="0"/>
              <a:t>	What will be the next letter in the following series?</a:t>
            </a:r>
          </a:p>
          <a:p>
            <a:pPr marL="468000" indent="-468000" algn="just">
              <a:lnSpc>
                <a:spcPct val="120000"/>
              </a:lnSpc>
              <a:spcBef>
                <a:spcPts val="500"/>
              </a:spcBef>
              <a:spcAft>
                <a:spcPts val="500"/>
              </a:spcAft>
            </a:pPr>
            <a:r>
              <a:rPr lang="en-IN" sz="2000" dirty="0"/>
              <a:t>	E, F, H, K, O, ?</a:t>
            </a:r>
          </a:p>
          <a:p>
            <a:pPr marL="468000" indent="-468000" algn="just">
              <a:lnSpc>
                <a:spcPct val="120000"/>
              </a:lnSpc>
              <a:spcBef>
                <a:spcPts val="500"/>
              </a:spcBef>
              <a:spcAft>
                <a:spcPts val="500"/>
              </a:spcAft>
            </a:pPr>
            <a:r>
              <a:rPr lang="en-IN" sz="2000" dirty="0"/>
              <a:t>	(a) </a:t>
            </a:r>
            <a:r>
              <a:rPr lang="en-IN" sz="2000" dirty="0" smtClean="0"/>
              <a:t>R</a:t>
            </a:r>
          </a:p>
          <a:p>
            <a:pPr marL="468000" indent="-468000" algn="just">
              <a:lnSpc>
                <a:spcPct val="120000"/>
              </a:lnSpc>
              <a:spcBef>
                <a:spcPts val="500"/>
              </a:spcBef>
              <a:spcAft>
                <a:spcPts val="500"/>
              </a:spcAft>
            </a:pPr>
            <a:r>
              <a:rPr lang="en-IN" sz="2000" dirty="0"/>
              <a:t>	(b) </a:t>
            </a:r>
            <a:r>
              <a:rPr lang="en-IN" sz="2000" dirty="0" smtClean="0"/>
              <a:t>S</a:t>
            </a:r>
          </a:p>
          <a:p>
            <a:pPr marL="468000" indent="-468000" algn="just">
              <a:lnSpc>
                <a:spcPct val="120000"/>
              </a:lnSpc>
              <a:spcBef>
                <a:spcPts val="500"/>
              </a:spcBef>
              <a:spcAft>
                <a:spcPts val="500"/>
              </a:spcAft>
            </a:pPr>
            <a:r>
              <a:rPr lang="en-IN" sz="2000" dirty="0"/>
              <a:t>	(c) </a:t>
            </a:r>
            <a:r>
              <a:rPr lang="en-IN" sz="2000" dirty="0" smtClean="0"/>
              <a:t>T</a:t>
            </a:r>
          </a:p>
          <a:p>
            <a:pPr marL="468000" indent="-468000" algn="just">
              <a:lnSpc>
                <a:spcPct val="120000"/>
              </a:lnSpc>
              <a:spcBef>
                <a:spcPts val="500"/>
              </a:spcBef>
              <a:spcAft>
                <a:spcPts val="500"/>
              </a:spcAft>
            </a:pPr>
            <a:r>
              <a:rPr lang="en-IN" sz="2000" dirty="0"/>
              <a:t>	(d) U</a:t>
            </a:r>
          </a:p>
        </p:txBody>
      </p:sp>
    </p:spTree>
    <p:extLst>
      <p:ext uri="{BB962C8B-B14F-4D97-AF65-F5344CB8AC3E}">
        <p14:creationId xmlns:p14="http://schemas.microsoft.com/office/powerpoint/2010/main" val="1929737419"/>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821285"/>
          </a:xfrm>
          <a:prstGeom prst="rect">
            <a:avLst/>
          </a:prstGeom>
        </p:spPr>
        <p:txBody>
          <a:bodyPr wrap="square">
            <a:spAutoFit/>
          </a:bodyPr>
          <a:lstStyle/>
          <a:p>
            <a:pPr marL="468000" indent="-468000" algn="just">
              <a:lnSpc>
                <a:spcPct val="120000"/>
              </a:lnSpc>
              <a:spcBef>
                <a:spcPts val="500"/>
              </a:spcBef>
              <a:spcAft>
                <a:spcPts val="500"/>
              </a:spcAft>
            </a:pPr>
            <a:r>
              <a:rPr lang="en-IN" sz="2000" dirty="0"/>
              <a:t>68.	</a:t>
            </a:r>
            <a:r>
              <a:rPr lang="en-IN" sz="2000" dirty="0" err="1"/>
              <a:t>Amit’s</a:t>
            </a:r>
            <a:r>
              <a:rPr lang="en-IN" sz="2000" dirty="0"/>
              <a:t> father has 4 children; </a:t>
            </a:r>
            <a:r>
              <a:rPr lang="en-IN" sz="2000" dirty="0" err="1"/>
              <a:t>Shruti</a:t>
            </a:r>
            <a:r>
              <a:rPr lang="en-IN" sz="2000" dirty="0"/>
              <a:t>, </a:t>
            </a:r>
            <a:r>
              <a:rPr lang="en-IN" sz="2000" dirty="0" err="1"/>
              <a:t>Anant</a:t>
            </a:r>
            <a:r>
              <a:rPr lang="en-IN" sz="2000" dirty="0"/>
              <a:t>, </a:t>
            </a:r>
            <a:r>
              <a:rPr lang="en-IN" sz="2000" dirty="0" err="1"/>
              <a:t>Anhad</a:t>
            </a:r>
            <a:r>
              <a:rPr lang="en-IN" sz="2000" dirty="0"/>
              <a:t>. Select the fourth kid?</a:t>
            </a:r>
          </a:p>
          <a:p>
            <a:pPr marL="468000" indent="-468000" algn="just">
              <a:lnSpc>
                <a:spcPct val="120000"/>
              </a:lnSpc>
              <a:spcBef>
                <a:spcPts val="500"/>
              </a:spcBef>
              <a:spcAft>
                <a:spcPts val="500"/>
              </a:spcAft>
            </a:pPr>
            <a:r>
              <a:rPr lang="en-IN" sz="2000" dirty="0"/>
              <a:t>	(a) </a:t>
            </a:r>
            <a:r>
              <a:rPr lang="en-IN" sz="2000" dirty="0" err="1" smtClean="0"/>
              <a:t>Anshul</a:t>
            </a:r>
            <a:endParaRPr lang="en-IN" sz="2000" dirty="0" smtClean="0"/>
          </a:p>
          <a:p>
            <a:pPr marL="468000" indent="-468000" algn="just">
              <a:lnSpc>
                <a:spcPct val="120000"/>
              </a:lnSpc>
              <a:spcBef>
                <a:spcPts val="500"/>
              </a:spcBef>
              <a:spcAft>
                <a:spcPts val="500"/>
              </a:spcAft>
            </a:pPr>
            <a:r>
              <a:rPr lang="en-IN" sz="2000" dirty="0"/>
              <a:t>	(b) </a:t>
            </a:r>
            <a:r>
              <a:rPr lang="en-IN" sz="2000" dirty="0" err="1"/>
              <a:t>Ankit</a:t>
            </a: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a:t>
            </a:r>
            <a:r>
              <a:rPr lang="en-IN" sz="2000" dirty="0" err="1"/>
              <a:t>Sakshi</a:t>
            </a: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d) </a:t>
            </a:r>
            <a:r>
              <a:rPr lang="en-IN" sz="2000" dirty="0" err="1"/>
              <a:t>Amit</a:t>
            </a:r>
            <a:endParaRPr lang="en-IN" sz="2000" dirty="0"/>
          </a:p>
        </p:txBody>
      </p:sp>
    </p:spTree>
    <p:extLst>
      <p:ext uri="{BB962C8B-B14F-4D97-AF65-F5344CB8AC3E}">
        <p14:creationId xmlns:p14="http://schemas.microsoft.com/office/powerpoint/2010/main" val="1712269219"/>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157659"/>
          </a:xfrm>
          <a:prstGeom prst="rect">
            <a:avLst/>
          </a:prstGeom>
        </p:spPr>
        <p:txBody>
          <a:bodyPr wrap="square">
            <a:spAutoFit/>
          </a:bodyPr>
          <a:lstStyle/>
          <a:p>
            <a:pPr marL="468000" indent="-468000" algn="just">
              <a:lnSpc>
                <a:spcPct val="120000"/>
              </a:lnSpc>
              <a:spcBef>
                <a:spcPts val="500"/>
              </a:spcBef>
              <a:spcAft>
                <a:spcPts val="500"/>
              </a:spcAft>
            </a:pPr>
            <a:r>
              <a:rPr lang="en-IN" sz="2000" dirty="0"/>
              <a:t>69.	2 mothers and 2 daughters were catching fish. They managed to catch one small fish, one big fish, one medium fish. Since only 3 fish were caught how is it that they each took home a fish?</a:t>
            </a:r>
          </a:p>
          <a:p>
            <a:pPr marL="468000" indent="-468000" algn="just">
              <a:lnSpc>
                <a:spcPct val="120000"/>
              </a:lnSpc>
              <a:spcBef>
                <a:spcPts val="500"/>
              </a:spcBef>
              <a:spcAft>
                <a:spcPts val="500"/>
              </a:spcAft>
            </a:pPr>
            <a:r>
              <a:rPr lang="en-IN" sz="2000" dirty="0"/>
              <a:t>	(a) There was Grandmother, Mother and Daughter</a:t>
            </a:r>
          </a:p>
          <a:p>
            <a:pPr marL="468000" indent="-468000" algn="just">
              <a:lnSpc>
                <a:spcPct val="120000"/>
              </a:lnSpc>
              <a:spcBef>
                <a:spcPts val="500"/>
              </a:spcBef>
              <a:spcAft>
                <a:spcPts val="500"/>
              </a:spcAft>
            </a:pPr>
            <a:r>
              <a:rPr lang="en-IN" sz="2000" dirty="0"/>
              <a:t>	(b) One of them left early.</a:t>
            </a:r>
          </a:p>
          <a:p>
            <a:pPr marL="468000" indent="-468000" algn="just">
              <a:lnSpc>
                <a:spcPct val="120000"/>
              </a:lnSpc>
              <a:spcBef>
                <a:spcPts val="500"/>
              </a:spcBef>
              <a:spcAft>
                <a:spcPts val="500"/>
              </a:spcAft>
            </a:pPr>
            <a:r>
              <a:rPr lang="en-IN" sz="2000" dirty="0"/>
              <a:t>	(c) Question is incorrect</a:t>
            </a:r>
          </a:p>
          <a:p>
            <a:pPr marL="468000" indent="-468000" algn="just">
              <a:lnSpc>
                <a:spcPct val="120000"/>
              </a:lnSpc>
              <a:spcBef>
                <a:spcPts val="500"/>
              </a:spcBef>
              <a:spcAft>
                <a:spcPts val="500"/>
              </a:spcAft>
            </a:pPr>
            <a:r>
              <a:rPr lang="en-IN" sz="2000" dirty="0"/>
              <a:t>	(d) None of the above</a:t>
            </a:r>
          </a:p>
        </p:txBody>
      </p:sp>
    </p:spTree>
    <p:extLst>
      <p:ext uri="{BB962C8B-B14F-4D97-AF65-F5344CB8AC3E}">
        <p14:creationId xmlns:p14="http://schemas.microsoft.com/office/powerpoint/2010/main" val="1551965295"/>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99582"/>
          </a:xfrm>
          <a:prstGeom prst="rect">
            <a:avLst/>
          </a:prstGeom>
        </p:spPr>
        <p:txBody>
          <a:bodyPr wrap="square">
            <a:spAutoFit/>
          </a:bodyPr>
          <a:lstStyle/>
          <a:p>
            <a:pPr marL="468000" indent="-468000" algn="just">
              <a:lnSpc>
                <a:spcPct val="105000"/>
              </a:lnSpc>
              <a:spcBef>
                <a:spcPts val="100"/>
              </a:spcBef>
              <a:spcAft>
                <a:spcPts val="100"/>
              </a:spcAft>
            </a:pPr>
            <a:r>
              <a:rPr lang="en-IN" sz="1500" dirty="0"/>
              <a:t>70.	Answer these questions on the basis of the information given below:</a:t>
            </a:r>
          </a:p>
          <a:p>
            <a:pPr marL="468000" indent="-468000" algn="just">
              <a:lnSpc>
                <a:spcPct val="105000"/>
              </a:lnSpc>
              <a:spcBef>
                <a:spcPts val="100"/>
              </a:spcBef>
              <a:spcAft>
                <a:spcPts val="100"/>
              </a:spcAft>
            </a:pPr>
            <a:r>
              <a:rPr lang="en-IN" sz="1500" dirty="0"/>
              <a:t>	Five friends meet every morning at </a:t>
            </a:r>
            <a:r>
              <a:rPr lang="en-IN" sz="1500" dirty="0" err="1"/>
              <a:t>Sree</a:t>
            </a:r>
            <a:r>
              <a:rPr lang="en-IN" sz="1500" dirty="0"/>
              <a:t> </a:t>
            </a:r>
            <a:r>
              <a:rPr lang="en-IN" sz="1500" dirty="0" err="1"/>
              <a:t>Sagar</a:t>
            </a:r>
            <a:r>
              <a:rPr lang="en-IN" sz="1500" dirty="0"/>
              <a:t> restaurant for an </a:t>
            </a:r>
            <a:r>
              <a:rPr lang="en-IN" sz="1500" dirty="0" err="1"/>
              <a:t>idli-vada</a:t>
            </a:r>
            <a:r>
              <a:rPr lang="en-IN" sz="1500" dirty="0"/>
              <a:t> breakfast. Each consumes a different number of </a:t>
            </a:r>
            <a:r>
              <a:rPr lang="en-IN" sz="1500" dirty="0" err="1"/>
              <a:t>idlis</a:t>
            </a:r>
            <a:r>
              <a:rPr lang="en-IN" sz="1500" dirty="0"/>
              <a:t> and </a:t>
            </a:r>
            <a:r>
              <a:rPr lang="en-IN" sz="1500" dirty="0" err="1"/>
              <a:t>vadas</a:t>
            </a:r>
            <a:r>
              <a:rPr lang="en-IN" sz="1500" dirty="0"/>
              <a:t>. The number of </a:t>
            </a:r>
            <a:r>
              <a:rPr lang="en-IN" sz="1500" dirty="0" err="1"/>
              <a:t>idlis</a:t>
            </a:r>
            <a:r>
              <a:rPr lang="en-IN" sz="1500" dirty="0"/>
              <a:t> consumed are 1, 4, 5, 6, 8. While the number of </a:t>
            </a:r>
            <a:r>
              <a:rPr lang="en-IN" sz="1500" dirty="0" err="1"/>
              <a:t>vadas</a:t>
            </a:r>
            <a:r>
              <a:rPr lang="en-IN" sz="1500" dirty="0"/>
              <a:t> consumed are 0, 1, 2, 4, and 6. Below are some more fact about who eats what and how much.</a:t>
            </a:r>
          </a:p>
          <a:p>
            <a:pPr marL="468000" indent="-468000" algn="just">
              <a:lnSpc>
                <a:spcPct val="105000"/>
              </a:lnSpc>
              <a:spcBef>
                <a:spcPts val="100"/>
              </a:spcBef>
              <a:spcAft>
                <a:spcPts val="100"/>
              </a:spcAft>
            </a:pPr>
            <a:r>
              <a:rPr lang="en-IN" sz="1500" dirty="0"/>
              <a:t>	1.	The number of </a:t>
            </a:r>
            <a:r>
              <a:rPr lang="en-IN" sz="1500" dirty="0" err="1"/>
              <a:t>vadas</a:t>
            </a:r>
            <a:r>
              <a:rPr lang="en-IN" sz="1500" dirty="0"/>
              <a:t> eaten by </a:t>
            </a:r>
            <a:r>
              <a:rPr lang="en-IN" sz="1500" dirty="0" err="1"/>
              <a:t>Ignesh</a:t>
            </a:r>
            <a:r>
              <a:rPr lang="en-IN" sz="1500" dirty="0"/>
              <a:t> is three times the number of </a:t>
            </a:r>
            <a:r>
              <a:rPr lang="en-IN" sz="1500" dirty="0" err="1"/>
              <a:t>vadas</a:t>
            </a:r>
            <a:r>
              <a:rPr lang="en-IN" sz="1500" dirty="0"/>
              <a:t> </a:t>
            </a:r>
            <a:r>
              <a:rPr lang="en-IN" sz="1500" dirty="0" smtClean="0"/>
              <a:t>	consumed </a:t>
            </a:r>
            <a:r>
              <a:rPr lang="en-IN" sz="1500" dirty="0"/>
              <a:t>by the person who eats four </a:t>
            </a:r>
            <a:r>
              <a:rPr lang="en-IN" sz="1500" dirty="0" err="1"/>
              <a:t>idlis</a:t>
            </a:r>
            <a:r>
              <a:rPr lang="en-IN" sz="1500" dirty="0"/>
              <a:t>.</a:t>
            </a:r>
          </a:p>
          <a:p>
            <a:pPr marL="468000" indent="-468000" algn="just">
              <a:lnSpc>
                <a:spcPct val="105000"/>
              </a:lnSpc>
              <a:spcBef>
                <a:spcPts val="100"/>
              </a:spcBef>
              <a:spcAft>
                <a:spcPts val="100"/>
              </a:spcAft>
            </a:pPr>
            <a:r>
              <a:rPr lang="en-IN" sz="1500" dirty="0"/>
              <a:t>	2.	Three persons, including the one who eats four </a:t>
            </a:r>
            <a:r>
              <a:rPr lang="en-IN" sz="1500" dirty="0" err="1"/>
              <a:t>vadas</a:t>
            </a:r>
            <a:r>
              <a:rPr lang="en-IN" sz="1500" dirty="0"/>
              <a:t>, eat without chutney.</a:t>
            </a:r>
          </a:p>
          <a:p>
            <a:pPr marL="468000" indent="-468000" algn="just">
              <a:lnSpc>
                <a:spcPct val="105000"/>
              </a:lnSpc>
              <a:spcBef>
                <a:spcPts val="100"/>
              </a:spcBef>
              <a:spcAft>
                <a:spcPts val="100"/>
              </a:spcAft>
            </a:pPr>
            <a:r>
              <a:rPr lang="en-IN" sz="1500" dirty="0"/>
              <a:t>	3.	</a:t>
            </a:r>
            <a:r>
              <a:rPr lang="en-IN" sz="1500" dirty="0" err="1"/>
              <a:t>Sandeep</a:t>
            </a:r>
            <a:r>
              <a:rPr lang="en-IN" sz="1500" dirty="0"/>
              <a:t> does not take any chutney.</a:t>
            </a:r>
          </a:p>
          <a:p>
            <a:pPr marL="468000" indent="-468000" algn="just">
              <a:lnSpc>
                <a:spcPct val="105000"/>
              </a:lnSpc>
              <a:spcBef>
                <a:spcPts val="100"/>
              </a:spcBef>
              <a:spcAft>
                <a:spcPts val="100"/>
              </a:spcAft>
            </a:pPr>
            <a:r>
              <a:rPr lang="en-IN" sz="1500" dirty="0"/>
              <a:t>	4.	The one who eats one </a:t>
            </a:r>
            <a:r>
              <a:rPr lang="en-IN" sz="1500" dirty="0" err="1"/>
              <a:t>idli</a:t>
            </a:r>
            <a:r>
              <a:rPr lang="en-IN" sz="1500" dirty="0"/>
              <a:t> a day does not eat any </a:t>
            </a:r>
            <a:r>
              <a:rPr lang="en-IN" sz="1500" dirty="0" err="1"/>
              <a:t>vada</a:t>
            </a:r>
            <a:r>
              <a:rPr lang="en-IN" sz="1500" dirty="0"/>
              <a:t> or chutney. Further he is not </a:t>
            </a:r>
            <a:r>
              <a:rPr lang="en-IN" sz="1500" dirty="0" smtClean="0"/>
              <a:t>	</a:t>
            </a:r>
            <a:r>
              <a:rPr lang="en-IN" sz="1500" dirty="0" err="1" smtClean="0"/>
              <a:t>Mukesh</a:t>
            </a:r>
            <a:r>
              <a:rPr lang="en-IN" sz="1500" dirty="0"/>
              <a:t>.</a:t>
            </a:r>
          </a:p>
          <a:p>
            <a:pPr marL="468000" indent="-468000" algn="just">
              <a:lnSpc>
                <a:spcPct val="105000"/>
              </a:lnSpc>
              <a:spcBef>
                <a:spcPts val="100"/>
              </a:spcBef>
              <a:spcAft>
                <a:spcPts val="100"/>
              </a:spcAft>
            </a:pPr>
            <a:r>
              <a:rPr lang="en-IN" sz="1500" dirty="0"/>
              <a:t>	5.	</a:t>
            </a:r>
            <a:r>
              <a:rPr lang="en-IN" sz="1500" dirty="0" err="1"/>
              <a:t>Daljit</a:t>
            </a:r>
            <a:r>
              <a:rPr lang="en-IN" sz="1500" dirty="0"/>
              <a:t> eat </a:t>
            </a:r>
            <a:r>
              <a:rPr lang="en-IN" sz="1500" dirty="0" err="1"/>
              <a:t>idli</a:t>
            </a:r>
            <a:r>
              <a:rPr lang="en-IN" sz="1500" dirty="0"/>
              <a:t> with chutney and also eats </a:t>
            </a:r>
            <a:r>
              <a:rPr lang="en-IN" sz="1500" dirty="0" err="1"/>
              <a:t>vada</a:t>
            </a:r>
            <a:r>
              <a:rPr lang="en-IN" sz="1500" dirty="0"/>
              <a:t>.</a:t>
            </a:r>
          </a:p>
          <a:p>
            <a:pPr marL="468000" indent="-468000" algn="just">
              <a:lnSpc>
                <a:spcPct val="105000"/>
              </a:lnSpc>
              <a:spcBef>
                <a:spcPts val="100"/>
              </a:spcBef>
              <a:spcAft>
                <a:spcPts val="100"/>
              </a:spcAft>
            </a:pPr>
            <a:r>
              <a:rPr lang="en-IN" sz="1500" dirty="0"/>
              <a:t>	6.	</a:t>
            </a:r>
            <a:r>
              <a:rPr lang="en-IN" sz="1500" dirty="0" err="1"/>
              <a:t>Mukes</a:t>
            </a:r>
            <a:r>
              <a:rPr lang="en-IN" sz="1500" dirty="0"/>
              <a:t>, who does not take chutney, eats half as many </a:t>
            </a:r>
            <a:r>
              <a:rPr lang="en-IN" sz="1500" dirty="0" err="1"/>
              <a:t>vadas</a:t>
            </a:r>
            <a:r>
              <a:rPr lang="en-IN" sz="1500" dirty="0"/>
              <a:t> as the person who eats </a:t>
            </a:r>
            <a:r>
              <a:rPr lang="en-IN" sz="1500" dirty="0" smtClean="0"/>
              <a:t>	twice </a:t>
            </a:r>
            <a:r>
              <a:rPr lang="en-IN" sz="1500" dirty="0"/>
              <a:t>as many </a:t>
            </a:r>
            <a:r>
              <a:rPr lang="en-IN" sz="1500" dirty="0" err="1"/>
              <a:t>idlis</a:t>
            </a:r>
            <a:r>
              <a:rPr lang="en-IN" sz="1500" dirty="0"/>
              <a:t> as he does.</a:t>
            </a:r>
          </a:p>
          <a:p>
            <a:pPr marL="468000" indent="-468000" algn="just">
              <a:lnSpc>
                <a:spcPct val="105000"/>
              </a:lnSpc>
              <a:spcBef>
                <a:spcPts val="100"/>
              </a:spcBef>
              <a:spcAft>
                <a:spcPts val="100"/>
              </a:spcAft>
            </a:pPr>
            <a:r>
              <a:rPr lang="en-IN" sz="1500" dirty="0"/>
              <a:t>	7.	</a:t>
            </a:r>
            <a:r>
              <a:rPr lang="en-IN" sz="1500" dirty="0" err="1"/>
              <a:t>Biman</a:t>
            </a:r>
            <a:r>
              <a:rPr lang="en-IN" sz="1500" dirty="0"/>
              <a:t> eats tow more </a:t>
            </a:r>
            <a:r>
              <a:rPr lang="en-IN" sz="1500" dirty="0" err="1"/>
              <a:t>idlis</a:t>
            </a:r>
            <a:r>
              <a:rPr lang="en-IN" sz="1500" dirty="0"/>
              <a:t> than </a:t>
            </a:r>
            <a:r>
              <a:rPr lang="en-IN" sz="1500" dirty="0" err="1"/>
              <a:t>Igensh</a:t>
            </a:r>
            <a:r>
              <a:rPr lang="en-IN" sz="1500" dirty="0"/>
              <a:t>, but </a:t>
            </a:r>
            <a:r>
              <a:rPr lang="en-IN" sz="1500" dirty="0" err="1"/>
              <a:t>Ignesh</a:t>
            </a:r>
            <a:r>
              <a:rPr lang="en-IN" sz="1500" dirty="0"/>
              <a:t> eats two more </a:t>
            </a:r>
            <a:r>
              <a:rPr lang="en-IN" sz="1500" dirty="0" err="1"/>
              <a:t>vadas</a:t>
            </a:r>
            <a:r>
              <a:rPr lang="en-IN" sz="1500" dirty="0"/>
              <a:t> than </a:t>
            </a:r>
            <a:r>
              <a:rPr lang="en-IN" sz="1500" dirty="0" smtClean="0"/>
              <a:t>	</a:t>
            </a:r>
            <a:r>
              <a:rPr lang="en-IN" sz="1500" dirty="0" err="1" smtClean="0"/>
              <a:t>Bimal</a:t>
            </a:r>
            <a:r>
              <a:rPr lang="en-IN" sz="1500" dirty="0"/>
              <a:t>.</a:t>
            </a:r>
          </a:p>
          <a:p>
            <a:pPr marL="468000" indent="-468000" algn="just">
              <a:lnSpc>
                <a:spcPct val="105000"/>
              </a:lnSpc>
              <a:spcBef>
                <a:spcPts val="100"/>
              </a:spcBef>
              <a:spcAft>
                <a:spcPts val="100"/>
              </a:spcAft>
            </a:pPr>
            <a:r>
              <a:rPr lang="en-IN" sz="1500" dirty="0"/>
              <a:t>	Which of the following statements is true?</a:t>
            </a:r>
          </a:p>
          <a:p>
            <a:pPr marL="468000" indent="-468000" algn="just">
              <a:lnSpc>
                <a:spcPct val="105000"/>
              </a:lnSpc>
              <a:spcBef>
                <a:spcPts val="100"/>
              </a:spcBef>
              <a:spcAft>
                <a:spcPts val="100"/>
              </a:spcAft>
            </a:pPr>
            <a:r>
              <a:rPr lang="en-IN" sz="1500" dirty="0"/>
              <a:t>	(a) </a:t>
            </a:r>
            <a:r>
              <a:rPr lang="en-IN" sz="1500" dirty="0" err="1"/>
              <a:t>Mukesh</a:t>
            </a:r>
            <a:r>
              <a:rPr lang="en-IN" sz="1500" dirty="0"/>
              <a:t> eats 8 </a:t>
            </a:r>
            <a:r>
              <a:rPr lang="en-IN" sz="1500" dirty="0" err="1"/>
              <a:t>idlis</a:t>
            </a:r>
            <a:r>
              <a:rPr lang="en-IN" sz="1500" dirty="0"/>
              <a:t> and 4 </a:t>
            </a:r>
            <a:r>
              <a:rPr lang="en-IN" sz="1500" dirty="0" err="1"/>
              <a:t>vadas</a:t>
            </a:r>
            <a:r>
              <a:rPr lang="en-IN" sz="1500" dirty="0"/>
              <a:t> but no chutney</a:t>
            </a:r>
          </a:p>
          <a:p>
            <a:pPr marL="468000" indent="-468000" algn="just">
              <a:lnSpc>
                <a:spcPct val="105000"/>
              </a:lnSpc>
              <a:spcBef>
                <a:spcPts val="100"/>
              </a:spcBef>
              <a:spcAft>
                <a:spcPts val="100"/>
              </a:spcAft>
            </a:pPr>
            <a:r>
              <a:rPr lang="en-IN" sz="1500" dirty="0"/>
              <a:t>	(b) The person who eats 5 </a:t>
            </a:r>
            <a:r>
              <a:rPr lang="en-IN" sz="1500" dirty="0" err="1"/>
              <a:t>idlis</a:t>
            </a:r>
            <a:r>
              <a:rPr lang="en-IN" sz="1500" dirty="0"/>
              <a:t> and 1 </a:t>
            </a:r>
            <a:r>
              <a:rPr lang="en-IN" sz="1500" dirty="0" err="1"/>
              <a:t>vada</a:t>
            </a:r>
            <a:r>
              <a:rPr lang="en-IN" sz="1500" dirty="0"/>
              <a:t> does not take chutney</a:t>
            </a:r>
          </a:p>
          <a:p>
            <a:pPr marL="468000" indent="-468000" algn="just">
              <a:lnSpc>
                <a:spcPct val="105000"/>
              </a:lnSpc>
              <a:spcBef>
                <a:spcPts val="100"/>
              </a:spcBef>
              <a:spcAft>
                <a:spcPts val="100"/>
              </a:spcAft>
            </a:pPr>
            <a:r>
              <a:rPr lang="en-IN" sz="1500" dirty="0"/>
              <a:t>	(c) The person who eats equal number of </a:t>
            </a:r>
            <a:r>
              <a:rPr lang="en-IN" sz="1500" dirty="0" err="1"/>
              <a:t>vadas</a:t>
            </a:r>
            <a:r>
              <a:rPr lang="en-IN" sz="1500" dirty="0"/>
              <a:t> and </a:t>
            </a:r>
            <a:r>
              <a:rPr lang="en-IN" sz="1500" dirty="0" err="1"/>
              <a:t>idlis</a:t>
            </a:r>
            <a:r>
              <a:rPr lang="en-IN" sz="1500" dirty="0"/>
              <a:t> also takes chutney</a:t>
            </a:r>
          </a:p>
          <a:p>
            <a:pPr marL="468000" indent="-468000" algn="just">
              <a:lnSpc>
                <a:spcPct val="105000"/>
              </a:lnSpc>
              <a:spcBef>
                <a:spcPts val="100"/>
              </a:spcBef>
              <a:spcAft>
                <a:spcPts val="100"/>
              </a:spcAft>
            </a:pPr>
            <a:r>
              <a:rPr lang="en-IN" sz="1500" dirty="0"/>
              <a:t>	(d) The person who eats 4 </a:t>
            </a:r>
            <a:r>
              <a:rPr lang="en-IN" sz="1500" dirty="0" err="1"/>
              <a:t>idlis</a:t>
            </a:r>
            <a:r>
              <a:rPr lang="en-IN" sz="1500" dirty="0"/>
              <a:t> and 2 </a:t>
            </a:r>
            <a:r>
              <a:rPr lang="en-IN" sz="1500" dirty="0" err="1"/>
              <a:t>vadas</a:t>
            </a:r>
            <a:r>
              <a:rPr lang="en-IN" sz="1500" dirty="0"/>
              <a:t> also takes chutney</a:t>
            </a:r>
          </a:p>
        </p:txBody>
      </p:sp>
    </p:spTree>
    <p:extLst>
      <p:ext uri="{BB962C8B-B14F-4D97-AF65-F5344CB8AC3E}">
        <p14:creationId xmlns:p14="http://schemas.microsoft.com/office/powerpoint/2010/main" val="1191196012"/>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99299"/>
          </a:xfrm>
          <a:prstGeom prst="rect">
            <a:avLst/>
          </a:prstGeom>
        </p:spPr>
        <p:txBody>
          <a:bodyPr wrap="square">
            <a:spAutoFit/>
          </a:bodyPr>
          <a:lstStyle/>
          <a:p>
            <a:pPr marL="468000" indent="-468000" algn="just">
              <a:lnSpc>
                <a:spcPct val="120000"/>
              </a:lnSpc>
              <a:spcBef>
                <a:spcPts val="300"/>
              </a:spcBef>
              <a:spcAft>
                <a:spcPts val="300"/>
              </a:spcAft>
            </a:pPr>
            <a:r>
              <a:rPr lang="en-US" sz="2000" dirty="0"/>
              <a:t>71.	</a:t>
            </a:r>
            <a:r>
              <a:rPr lang="en-US" sz="2000" b="1" dirty="0"/>
              <a:t>Statements:</a:t>
            </a:r>
            <a:r>
              <a:rPr lang="en-US" sz="2000" dirty="0"/>
              <a:t> During 1997-98 the total loss incurred by the 1 1 1 public sector units was to the tune of Rs.6809 </a:t>
            </a:r>
            <a:r>
              <a:rPr lang="en-US" sz="2000" dirty="0" err="1"/>
              <a:t>crores</a:t>
            </a:r>
            <a:r>
              <a:rPr lang="en-US" sz="2000" dirty="0"/>
              <a:t> which has converted into paid capitals by the government of its total investment of Rs.5129 </a:t>
            </a:r>
            <a:r>
              <a:rPr lang="en-US" sz="2000" dirty="0" err="1"/>
              <a:t>crores</a:t>
            </a:r>
            <a:r>
              <a:rPr lang="en-US" sz="2000" dirty="0"/>
              <a:t>.</a:t>
            </a:r>
            <a:endParaRPr lang="en-IN" sz="2000" dirty="0"/>
          </a:p>
          <a:p>
            <a:pPr marL="468000" indent="-468000" algn="just">
              <a:lnSpc>
                <a:spcPct val="120000"/>
              </a:lnSpc>
              <a:spcBef>
                <a:spcPts val="300"/>
              </a:spcBef>
              <a:spcAft>
                <a:spcPts val="300"/>
              </a:spcAft>
            </a:pPr>
            <a:r>
              <a:rPr lang="en-US" sz="2000" dirty="0"/>
              <a:t>	</a:t>
            </a:r>
            <a:r>
              <a:rPr lang="en-US" sz="2000" b="1" dirty="0"/>
              <a:t>Conclusions:</a:t>
            </a:r>
            <a:endParaRPr lang="en-IN" sz="2000" dirty="0"/>
          </a:p>
          <a:p>
            <a:pPr marL="468000" indent="-468000" algn="just">
              <a:lnSpc>
                <a:spcPct val="120000"/>
              </a:lnSpc>
              <a:spcBef>
                <a:spcPts val="300"/>
              </a:spcBef>
              <a:spcAft>
                <a:spcPts val="300"/>
              </a:spcAft>
            </a:pPr>
            <a:r>
              <a:rPr lang="en-US" sz="2000" dirty="0"/>
              <a:t>	 I. The government is left with only one option-that is-to private these units.</a:t>
            </a:r>
            <a:endParaRPr lang="en-IN" sz="2000" dirty="0"/>
          </a:p>
          <a:p>
            <a:pPr marL="468000" indent="-468000" algn="just">
              <a:lnSpc>
                <a:spcPct val="120000"/>
              </a:lnSpc>
              <a:spcBef>
                <a:spcPts val="300"/>
              </a:spcBef>
              <a:spcAft>
                <a:spcPts val="300"/>
              </a:spcAft>
            </a:pPr>
            <a:r>
              <a:rPr lang="en-US" sz="2000" dirty="0"/>
              <a:t>	II. The government did not take care in the matter of investments in these public sector units.</a:t>
            </a:r>
            <a:endParaRPr lang="en-IN" sz="2000" dirty="0"/>
          </a:p>
          <a:p>
            <a:pPr marL="468000" indent="-468000" algn="just">
              <a:lnSpc>
                <a:spcPct val="120000"/>
              </a:lnSpc>
              <a:spcBef>
                <a:spcPts val="300"/>
              </a:spcBef>
              <a:spcAft>
                <a:spcPts val="300"/>
              </a:spcAft>
            </a:pPr>
            <a:r>
              <a:rPr lang="en-US" sz="2000" dirty="0"/>
              <a:t>	(a) If only conclusion I </a:t>
            </a:r>
            <a:r>
              <a:rPr lang="en-US" sz="2000" dirty="0" smtClean="0"/>
              <a:t>follows</a:t>
            </a:r>
          </a:p>
          <a:p>
            <a:pPr marL="468000" indent="-468000" algn="just">
              <a:lnSpc>
                <a:spcPct val="120000"/>
              </a:lnSpc>
              <a:spcBef>
                <a:spcPts val="300"/>
              </a:spcBef>
              <a:spcAft>
                <a:spcPts val="300"/>
              </a:spcAft>
            </a:pPr>
            <a:r>
              <a:rPr lang="en-US" sz="2000" dirty="0"/>
              <a:t>	(b) If only conclusion II follows</a:t>
            </a:r>
            <a:endParaRPr lang="en-IN" sz="2000" dirty="0"/>
          </a:p>
          <a:p>
            <a:pPr marL="468000" indent="-468000" algn="just">
              <a:lnSpc>
                <a:spcPct val="120000"/>
              </a:lnSpc>
              <a:spcBef>
                <a:spcPts val="300"/>
              </a:spcBef>
              <a:spcAft>
                <a:spcPts val="300"/>
              </a:spcAft>
            </a:pPr>
            <a:r>
              <a:rPr lang="en-US" sz="2000" dirty="0"/>
              <a:t>	(c) If either I or II follows	</a:t>
            </a:r>
            <a:endParaRPr lang="en-US" sz="2000" dirty="0" smtClean="0"/>
          </a:p>
          <a:p>
            <a:pPr marL="468000" indent="-468000" algn="just">
              <a:lnSpc>
                <a:spcPct val="120000"/>
              </a:lnSpc>
              <a:spcBef>
                <a:spcPts val="300"/>
              </a:spcBef>
              <a:spcAft>
                <a:spcPts val="300"/>
              </a:spcAft>
            </a:pPr>
            <a:r>
              <a:rPr lang="en-US" sz="2000" dirty="0"/>
              <a:t>	(d) If neither I nor II follows</a:t>
            </a:r>
            <a:endParaRPr lang="en-IN" sz="2000" dirty="0"/>
          </a:p>
        </p:txBody>
      </p:sp>
    </p:spTree>
    <p:extLst>
      <p:ext uri="{BB962C8B-B14F-4D97-AF65-F5344CB8AC3E}">
        <p14:creationId xmlns:p14="http://schemas.microsoft.com/office/powerpoint/2010/main" val="2765033483"/>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35178"/>
          </a:xfrm>
          <a:prstGeom prst="rect">
            <a:avLst/>
          </a:prstGeom>
        </p:spPr>
        <p:txBody>
          <a:bodyPr wrap="square">
            <a:spAutoFit/>
          </a:bodyPr>
          <a:lstStyle/>
          <a:p>
            <a:pPr marL="468000" indent="-468000" algn="just">
              <a:lnSpc>
                <a:spcPct val="114000"/>
              </a:lnSpc>
              <a:spcBef>
                <a:spcPts val="200"/>
              </a:spcBef>
              <a:spcAft>
                <a:spcPts val="200"/>
              </a:spcAft>
            </a:pPr>
            <a:r>
              <a:rPr lang="en-US" sz="2000" dirty="0"/>
              <a:t>72.	</a:t>
            </a:r>
            <a:r>
              <a:rPr lang="en-US" sz="2000" b="1" dirty="0"/>
              <a:t>Statements:</a:t>
            </a:r>
            <a:r>
              <a:rPr lang="en-US" sz="2000" dirty="0"/>
              <a:t> Government has spoiled many top ranking financial institutions by appointing bureaucrats as Directors as these institutions.</a:t>
            </a:r>
            <a:endParaRPr lang="en-IN" sz="2000" dirty="0"/>
          </a:p>
          <a:p>
            <a:pPr marL="468000" indent="-468000" algn="just">
              <a:lnSpc>
                <a:spcPct val="114000"/>
              </a:lnSpc>
              <a:spcBef>
                <a:spcPts val="200"/>
              </a:spcBef>
              <a:spcAft>
                <a:spcPts val="200"/>
              </a:spcAft>
            </a:pPr>
            <a:r>
              <a:rPr lang="en-US" sz="2000" dirty="0"/>
              <a:t>	</a:t>
            </a:r>
            <a:r>
              <a:rPr lang="en-US" sz="2000" b="1" dirty="0"/>
              <a:t>Conclusions:</a:t>
            </a:r>
            <a:endParaRPr lang="en-IN" sz="2000" dirty="0"/>
          </a:p>
          <a:p>
            <a:pPr marL="468000" indent="-468000" algn="just">
              <a:lnSpc>
                <a:spcPct val="114000"/>
              </a:lnSpc>
              <a:spcBef>
                <a:spcPts val="200"/>
              </a:spcBef>
              <a:spcAft>
                <a:spcPts val="200"/>
              </a:spcAft>
            </a:pPr>
            <a:r>
              <a:rPr lang="en-US" sz="2000" dirty="0"/>
              <a:t>	</a:t>
            </a:r>
            <a:r>
              <a:rPr lang="en-US" sz="2000" b="1" dirty="0"/>
              <a:t>Conclusion I:</a:t>
            </a:r>
            <a:r>
              <a:rPr lang="en-US" sz="2000" dirty="0"/>
              <a:t> Government should appoint Directors of the financial institutes taking into consideration the expertise of the person in the area of finance.</a:t>
            </a:r>
            <a:endParaRPr lang="en-IN" sz="2000" dirty="0"/>
          </a:p>
          <a:p>
            <a:pPr marL="468000" indent="-468000" algn="just">
              <a:lnSpc>
                <a:spcPct val="114000"/>
              </a:lnSpc>
              <a:spcBef>
                <a:spcPts val="200"/>
              </a:spcBef>
              <a:spcAft>
                <a:spcPts val="200"/>
              </a:spcAft>
            </a:pPr>
            <a:r>
              <a:rPr lang="en-US" sz="2000" dirty="0"/>
              <a:t>	</a:t>
            </a:r>
            <a:r>
              <a:rPr lang="en-US" sz="2000" b="1" dirty="0"/>
              <a:t>Conclusion II:</a:t>
            </a:r>
            <a:r>
              <a:rPr lang="en-US" sz="2000" dirty="0"/>
              <a:t> The Director of the financial institute should have expertise commensurate with the financial work carried out by the institute.</a:t>
            </a:r>
            <a:endParaRPr lang="en-IN" sz="2000" dirty="0"/>
          </a:p>
          <a:p>
            <a:pPr marL="468000" indent="-468000" algn="just">
              <a:lnSpc>
                <a:spcPct val="114000"/>
              </a:lnSpc>
              <a:spcBef>
                <a:spcPts val="200"/>
              </a:spcBef>
              <a:spcAft>
                <a:spcPts val="200"/>
              </a:spcAft>
            </a:pPr>
            <a:r>
              <a:rPr lang="en-US" sz="2000" dirty="0"/>
              <a:t>	(a) Only conclusion I </a:t>
            </a:r>
            <a:r>
              <a:rPr lang="en-US" sz="2000" dirty="0" smtClean="0"/>
              <a:t>follows</a:t>
            </a:r>
          </a:p>
          <a:p>
            <a:pPr marL="468000" indent="-468000" algn="just">
              <a:lnSpc>
                <a:spcPct val="114000"/>
              </a:lnSpc>
              <a:spcBef>
                <a:spcPts val="200"/>
              </a:spcBef>
              <a:spcAft>
                <a:spcPts val="200"/>
              </a:spcAft>
            </a:pPr>
            <a:r>
              <a:rPr lang="en-US" sz="2000" dirty="0"/>
              <a:t>	(b) Only conclusion II follows</a:t>
            </a:r>
            <a:endParaRPr lang="en-IN" sz="2000" dirty="0"/>
          </a:p>
          <a:p>
            <a:pPr marL="468000" indent="-468000" algn="just">
              <a:lnSpc>
                <a:spcPct val="114000"/>
              </a:lnSpc>
              <a:spcBef>
                <a:spcPts val="200"/>
              </a:spcBef>
              <a:spcAft>
                <a:spcPts val="200"/>
              </a:spcAft>
            </a:pPr>
            <a:r>
              <a:rPr lang="en-US" sz="2000" dirty="0"/>
              <a:t>	(c) Neither I nor II follows	</a:t>
            </a:r>
            <a:endParaRPr lang="en-US" sz="2000" dirty="0" smtClean="0"/>
          </a:p>
          <a:p>
            <a:pPr marL="468000" indent="-468000" algn="just">
              <a:lnSpc>
                <a:spcPct val="114000"/>
              </a:lnSpc>
              <a:spcBef>
                <a:spcPts val="200"/>
              </a:spcBef>
              <a:spcAft>
                <a:spcPts val="200"/>
              </a:spcAft>
            </a:pPr>
            <a:r>
              <a:rPr lang="en-US" sz="2000" dirty="0"/>
              <a:t>	(d) Both I and II follow</a:t>
            </a:r>
            <a:endParaRPr lang="en-IN" sz="2000" dirty="0"/>
          </a:p>
        </p:txBody>
      </p:sp>
    </p:spTree>
    <p:extLst>
      <p:ext uri="{BB962C8B-B14F-4D97-AF65-F5344CB8AC3E}">
        <p14:creationId xmlns:p14="http://schemas.microsoft.com/office/powerpoint/2010/main" val="4139783130"/>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105885"/>
          </a:xfrm>
          <a:prstGeom prst="rect">
            <a:avLst/>
          </a:prstGeom>
        </p:spPr>
        <p:txBody>
          <a:bodyPr wrap="square">
            <a:spAutoFit/>
          </a:bodyPr>
          <a:lstStyle/>
          <a:p>
            <a:pPr marL="468000" indent="-468000" algn="just">
              <a:lnSpc>
                <a:spcPct val="114000"/>
              </a:lnSpc>
              <a:spcBef>
                <a:spcPts val="200"/>
              </a:spcBef>
              <a:spcAft>
                <a:spcPts val="200"/>
              </a:spcAft>
            </a:pPr>
            <a:r>
              <a:rPr lang="en-US" sz="1700" dirty="0"/>
              <a:t>73.	The two statements given below are followed by two conclusions, numbered (1) and (2). Consider the given statements to be true even if they seem to be at variance from commonly known facts. Read the conclusions and decide which of them logically follow(s) from the given statements.</a:t>
            </a:r>
            <a:endParaRPr lang="en-IN" sz="1700" dirty="0"/>
          </a:p>
          <a:p>
            <a:pPr marL="468000" indent="-468000" algn="just">
              <a:lnSpc>
                <a:spcPct val="114000"/>
              </a:lnSpc>
              <a:spcBef>
                <a:spcPts val="200"/>
              </a:spcBef>
              <a:spcAft>
                <a:spcPts val="200"/>
              </a:spcAft>
            </a:pPr>
            <a:r>
              <a:rPr lang="en-US" sz="1700" dirty="0"/>
              <a:t>	</a:t>
            </a:r>
            <a:r>
              <a:rPr lang="en-US" sz="1700" b="1" dirty="0"/>
              <a:t>Statements:</a:t>
            </a:r>
            <a:endParaRPr lang="en-IN" sz="1700" dirty="0"/>
          </a:p>
          <a:p>
            <a:pPr marL="468000" indent="-468000" algn="just">
              <a:lnSpc>
                <a:spcPct val="114000"/>
              </a:lnSpc>
              <a:spcBef>
                <a:spcPts val="200"/>
              </a:spcBef>
              <a:spcAft>
                <a:spcPts val="200"/>
              </a:spcAft>
            </a:pPr>
            <a:r>
              <a:rPr lang="en-US" sz="1700" dirty="0"/>
              <a:t>	 I. All pianos are guitars.</a:t>
            </a:r>
            <a:endParaRPr lang="en-IN" sz="1700" dirty="0"/>
          </a:p>
          <a:p>
            <a:pPr marL="468000" indent="-468000" algn="just">
              <a:lnSpc>
                <a:spcPct val="114000"/>
              </a:lnSpc>
              <a:spcBef>
                <a:spcPts val="200"/>
              </a:spcBef>
              <a:spcAft>
                <a:spcPts val="200"/>
              </a:spcAft>
            </a:pPr>
            <a:r>
              <a:rPr lang="en-US" sz="1700" dirty="0"/>
              <a:t>	II. All guitars are trumpets.</a:t>
            </a:r>
            <a:endParaRPr lang="en-IN" sz="1700" dirty="0"/>
          </a:p>
          <a:p>
            <a:pPr marL="468000" indent="-468000" algn="just">
              <a:lnSpc>
                <a:spcPct val="114000"/>
              </a:lnSpc>
              <a:spcBef>
                <a:spcPts val="200"/>
              </a:spcBef>
              <a:spcAft>
                <a:spcPts val="200"/>
              </a:spcAft>
            </a:pPr>
            <a:r>
              <a:rPr lang="en-US" sz="1700" dirty="0"/>
              <a:t>	</a:t>
            </a:r>
            <a:r>
              <a:rPr lang="en-US" sz="1700" b="1" dirty="0"/>
              <a:t>Conclusions:</a:t>
            </a:r>
            <a:endParaRPr lang="en-IN" sz="1700" dirty="0"/>
          </a:p>
          <a:p>
            <a:pPr marL="468000" indent="-468000" algn="just">
              <a:lnSpc>
                <a:spcPct val="114000"/>
              </a:lnSpc>
              <a:spcBef>
                <a:spcPts val="200"/>
              </a:spcBef>
              <a:spcAft>
                <a:spcPts val="200"/>
              </a:spcAft>
            </a:pPr>
            <a:r>
              <a:rPr lang="en-US" sz="1700" b="1" dirty="0"/>
              <a:t>	</a:t>
            </a:r>
            <a:r>
              <a:rPr lang="en-US" sz="1700" dirty="0"/>
              <a:t>(1) All trumpets are guitars.</a:t>
            </a:r>
            <a:endParaRPr lang="en-IN" sz="1700" dirty="0"/>
          </a:p>
          <a:p>
            <a:pPr marL="468000" indent="-468000" algn="just">
              <a:lnSpc>
                <a:spcPct val="114000"/>
              </a:lnSpc>
              <a:spcBef>
                <a:spcPts val="200"/>
              </a:spcBef>
              <a:spcAft>
                <a:spcPts val="200"/>
              </a:spcAft>
            </a:pPr>
            <a:r>
              <a:rPr lang="en-US" sz="1700" dirty="0"/>
              <a:t>	(2) All pianos are trumpets.</a:t>
            </a:r>
            <a:endParaRPr lang="en-IN" sz="1700" dirty="0"/>
          </a:p>
          <a:p>
            <a:pPr marL="468000" indent="-468000" algn="just">
              <a:lnSpc>
                <a:spcPct val="114000"/>
              </a:lnSpc>
              <a:spcBef>
                <a:spcPts val="200"/>
              </a:spcBef>
              <a:spcAft>
                <a:spcPts val="200"/>
              </a:spcAft>
            </a:pPr>
            <a:r>
              <a:rPr lang="en-US" sz="1700" dirty="0"/>
              <a:t>	(a)	Only Conclusion (1) follows</a:t>
            </a:r>
            <a:endParaRPr lang="en-IN" sz="1700" dirty="0"/>
          </a:p>
          <a:p>
            <a:pPr marL="468000" indent="-468000" algn="just">
              <a:lnSpc>
                <a:spcPct val="114000"/>
              </a:lnSpc>
              <a:spcBef>
                <a:spcPts val="200"/>
              </a:spcBef>
              <a:spcAft>
                <a:spcPts val="200"/>
              </a:spcAft>
            </a:pPr>
            <a:r>
              <a:rPr lang="en-US" sz="1700" dirty="0"/>
              <a:t>	(b)	Only Conclusion (2) follows</a:t>
            </a:r>
            <a:endParaRPr lang="en-IN" sz="1700" dirty="0"/>
          </a:p>
          <a:p>
            <a:pPr marL="468000" indent="-468000" algn="just">
              <a:lnSpc>
                <a:spcPct val="114000"/>
              </a:lnSpc>
              <a:spcBef>
                <a:spcPts val="200"/>
              </a:spcBef>
              <a:spcAft>
                <a:spcPts val="200"/>
              </a:spcAft>
            </a:pPr>
            <a:r>
              <a:rPr lang="en-US" sz="1700" dirty="0"/>
              <a:t>	(c)	Either Conclusion (1) or Conclusion (2) follows</a:t>
            </a:r>
            <a:endParaRPr lang="en-IN" sz="1700" dirty="0"/>
          </a:p>
          <a:p>
            <a:pPr marL="468000" indent="-468000" algn="just">
              <a:lnSpc>
                <a:spcPct val="114000"/>
              </a:lnSpc>
              <a:spcBef>
                <a:spcPts val="200"/>
              </a:spcBef>
              <a:spcAft>
                <a:spcPts val="200"/>
              </a:spcAft>
            </a:pPr>
            <a:r>
              <a:rPr lang="en-US" sz="1700" dirty="0"/>
              <a:t>	(d)	Neither Conclusion (1) nor Conclusion (2) follows</a:t>
            </a:r>
            <a:endParaRPr lang="en-IN" sz="1700" dirty="0"/>
          </a:p>
          <a:p>
            <a:pPr marL="468000" indent="-468000" algn="just">
              <a:lnSpc>
                <a:spcPct val="114000"/>
              </a:lnSpc>
              <a:spcBef>
                <a:spcPts val="200"/>
              </a:spcBef>
              <a:spcAft>
                <a:spcPts val="200"/>
              </a:spcAft>
            </a:pPr>
            <a:r>
              <a:rPr lang="en-US" sz="1700" dirty="0"/>
              <a:t>	(e)	Both Conclusion (1) and Conclusion (2) follow</a:t>
            </a:r>
            <a:endParaRPr lang="en-IN" sz="1700" dirty="0"/>
          </a:p>
        </p:txBody>
      </p:sp>
    </p:spTree>
    <p:extLst>
      <p:ext uri="{BB962C8B-B14F-4D97-AF65-F5344CB8AC3E}">
        <p14:creationId xmlns:p14="http://schemas.microsoft.com/office/powerpoint/2010/main" val="3568484755"/>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778616"/>
          </a:xfrm>
          <a:prstGeom prst="rect">
            <a:avLst/>
          </a:prstGeom>
        </p:spPr>
        <p:txBody>
          <a:bodyPr wrap="square">
            <a:spAutoFit/>
          </a:bodyPr>
          <a:lstStyle/>
          <a:p>
            <a:pPr marL="468000" indent="-468000" algn="just">
              <a:lnSpc>
                <a:spcPct val="120000"/>
              </a:lnSpc>
              <a:spcBef>
                <a:spcPts val="500"/>
              </a:spcBef>
              <a:spcAft>
                <a:spcPts val="500"/>
              </a:spcAft>
            </a:pPr>
            <a:r>
              <a:rPr lang="en-US" sz="2000" dirty="0"/>
              <a:t>74.	Consider the following statements and determine which of the given conclusions follow.</a:t>
            </a:r>
            <a:endParaRPr lang="en-IN" sz="2000" dirty="0"/>
          </a:p>
          <a:p>
            <a:pPr marL="468000" indent="-468000" algn="just">
              <a:lnSpc>
                <a:spcPct val="120000"/>
              </a:lnSpc>
              <a:spcBef>
                <a:spcPts val="500"/>
              </a:spcBef>
              <a:spcAft>
                <a:spcPts val="500"/>
              </a:spcAft>
            </a:pPr>
            <a:r>
              <a:rPr lang="en-US" sz="2000" dirty="0"/>
              <a:t>	</a:t>
            </a:r>
            <a:r>
              <a:rPr lang="en-US" sz="2000" b="1" dirty="0"/>
              <a:t>Statements:</a:t>
            </a:r>
            <a:endParaRPr lang="en-IN" sz="2000" dirty="0"/>
          </a:p>
          <a:p>
            <a:pPr marL="468000" indent="-468000" algn="just">
              <a:lnSpc>
                <a:spcPct val="120000"/>
              </a:lnSpc>
              <a:spcBef>
                <a:spcPts val="500"/>
              </a:spcBef>
              <a:spcAft>
                <a:spcPts val="500"/>
              </a:spcAft>
            </a:pPr>
            <a:r>
              <a:rPr lang="en-US" sz="2000" dirty="0"/>
              <a:t>	1. All boys are snakes.</a:t>
            </a:r>
            <a:endParaRPr lang="en-IN" sz="2000" dirty="0"/>
          </a:p>
          <a:p>
            <a:pPr marL="468000" indent="-468000" algn="just">
              <a:lnSpc>
                <a:spcPct val="120000"/>
              </a:lnSpc>
              <a:spcBef>
                <a:spcPts val="500"/>
              </a:spcBef>
              <a:spcAft>
                <a:spcPts val="500"/>
              </a:spcAft>
            </a:pPr>
            <a:r>
              <a:rPr lang="en-US" sz="2000" dirty="0"/>
              <a:t>	2. All snakes are cats.</a:t>
            </a:r>
            <a:endParaRPr lang="en-IN" sz="2000" dirty="0"/>
          </a:p>
          <a:p>
            <a:pPr marL="468000" indent="-468000" algn="just">
              <a:lnSpc>
                <a:spcPct val="120000"/>
              </a:lnSpc>
              <a:spcBef>
                <a:spcPts val="500"/>
              </a:spcBef>
              <a:spcAft>
                <a:spcPts val="500"/>
              </a:spcAft>
            </a:pPr>
            <a:r>
              <a:rPr lang="en-US" sz="2000" dirty="0"/>
              <a:t>	</a:t>
            </a:r>
            <a:r>
              <a:rPr lang="en-US" sz="2000" b="1" dirty="0"/>
              <a:t>Conclusions:</a:t>
            </a:r>
            <a:endParaRPr lang="en-IN" sz="2000" dirty="0"/>
          </a:p>
          <a:p>
            <a:pPr marL="468000" indent="-468000" algn="just">
              <a:lnSpc>
                <a:spcPct val="120000"/>
              </a:lnSpc>
              <a:spcBef>
                <a:spcPts val="500"/>
              </a:spcBef>
              <a:spcAft>
                <a:spcPts val="500"/>
              </a:spcAft>
            </a:pPr>
            <a:r>
              <a:rPr lang="en-US" sz="2000" dirty="0"/>
              <a:t>	 I. All boys are cats.</a:t>
            </a:r>
            <a:endParaRPr lang="en-IN" sz="2000" dirty="0"/>
          </a:p>
          <a:p>
            <a:pPr marL="468000" indent="-468000" algn="just">
              <a:lnSpc>
                <a:spcPct val="120000"/>
              </a:lnSpc>
              <a:spcBef>
                <a:spcPts val="500"/>
              </a:spcBef>
              <a:spcAft>
                <a:spcPts val="500"/>
              </a:spcAft>
            </a:pPr>
            <a:r>
              <a:rPr lang="en-US" sz="2000" dirty="0"/>
              <a:t>	II. All cats are boys.</a:t>
            </a:r>
            <a:endParaRPr lang="en-IN" sz="2000" dirty="0"/>
          </a:p>
          <a:p>
            <a:pPr marL="468000" indent="-468000" algn="just">
              <a:lnSpc>
                <a:spcPct val="120000"/>
              </a:lnSpc>
              <a:spcBef>
                <a:spcPts val="500"/>
              </a:spcBef>
              <a:spcAft>
                <a:spcPts val="500"/>
              </a:spcAft>
            </a:pPr>
            <a:r>
              <a:rPr lang="en-US" sz="2000" dirty="0"/>
              <a:t>	(a) Either I or II follows		(b) Only I follows</a:t>
            </a:r>
            <a:endParaRPr lang="en-IN" sz="2000" dirty="0"/>
          </a:p>
          <a:p>
            <a:pPr marL="468000" indent="-468000" algn="just">
              <a:lnSpc>
                <a:spcPct val="120000"/>
              </a:lnSpc>
              <a:spcBef>
                <a:spcPts val="500"/>
              </a:spcBef>
              <a:spcAft>
                <a:spcPts val="500"/>
              </a:spcAft>
            </a:pPr>
            <a:r>
              <a:rPr lang="en-US" sz="2000" dirty="0"/>
              <a:t>	(c) Only II follows		</a:t>
            </a:r>
            <a:r>
              <a:rPr lang="en-US" sz="2000" dirty="0" smtClean="0"/>
              <a:t>	(</a:t>
            </a:r>
            <a:r>
              <a:rPr lang="en-US" sz="2000" dirty="0"/>
              <a:t>d) Neither follow</a:t>
            </a:r>
            <a:endParaRPr lang="en-IN" sz="2000" dirty="0"/>
          </a:p>
        </p:txBody>
      </p:sp>
    </p:spTree>
    <p:extLst>
      <p:ext uri="{BB962C8B-B14F-4D97-AF65-F5344CB8AC3E}">
        <p14:creationId xmlns:p14="http://schemas.microsoft.com/office/powerpoint/2010/main" val="2748352735"/>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US" sz="2000" dirty="0"/>
              <a:t>75.	</a:t>
            </a:r>
            <a:r>
              <a:rPr lang="en-US" sz="2000" b="1" dirty="0"/>
              <a:t>Statements:</a:t>
            </a:r>
            <a:r>
              <a:rPr lang="en-US" sz="2000" dirty="0"/>
              <a:t> In a one day cricket match, the total runs made by a team were 200. Out of these 160 runs were made by spinners.</a:t>
            </a:r>
            <a:endParaRPr lang="en-IN" sz="2000" dirty="0"/>
          </a:p>
          <a:p>
            <a:pPr marL="468000" indent="-468000" algn="just">
              <a:lnSpc>
                <a:spcPct val="120000"/>
              </a:lnSpc>
              <a:spcBef>
                <a:spcPts val="500"/>
              </a:spcBef>
              <a:spcAft>
                <a:spcPts val="500"/>
              </a:spcAft>
            </a:pPr>
            <a:r>
              <a:rPr lang="en-US" sz="2000" dirty="0"/>
              <a:t>	</a:t>
            </a:r>
            <a:r>
              <a:rPr lang="en-US" sz="2000" b="1" dirty="0"/>
              <a:t>Conclusions:</a:t>
            </a:r>
            <a:endParaRPr lang="en-IN" sz="2000" dirty="0"/>
          </a:p>
          <a:p>
            <a:pPr marL="468000" indent="-468000" algn="just">
              <a:lnSpc>
                <a:spcPct val="120000"/>
              </a:lnSpc>
              <a:spcBef>
                <a:spcPts val="500"/>
              </a:spcBef>
              <a:spcAft>
                <a:spcPts val="500"/>
              </a:spcAft>
            </a:pPr>
            <a:r>
              <a:rPr lang="en-US" sz="2000" dirty="0"/>
              <a:t>	 I. 80% of the team consists of spinners.</a:t>
            </a:r>
            <a:endParaRPr lang="en-IN" sz="2000" dirty="0"/>
          </a:p>
          <a:p>
            <a:pPr marL="468000" indent="-468000" algn="just">
              <a:lnSpc>
                <a:spcPct val="120000"/>
              </a:lnSpc>
              <a:spcBef>
                <a:spcPts val="500"/>
              </a:spcBef>
              <a:spcAft>
                <a:spcPts val="500"/>
              </a:spcAft>
            </a:pPr>
            <a:r>
              <a:rPr lang="en-US" sz="2000" dirty="0"/>
              <a:t>	II. The opening batsmen were spinners.</a:t>
            </a:r>
            <a:endParaRPr lang="en-IN" sz="2000" dirty="0"/>
          </a:p>
          <a:p>
            <a:pPr marL="468000" indent="-468000" algn="just">
              <a:lnSpc>
                <a:spcPct val="120000"/>
              </a:lnSpc>
              <a:spcBef>
                <a:spcPts val="500"/>
              </a:spcBef>
              <a:spcAft>
                <a:spcPts val="500"/>
              </a:spcAft>
            </a:pPr>
            <a:r>
              <a:rPr lang="en-US" sz="2000" dirty="0"/>
              <a:t>	(a) Only conclusion I </a:t>
            </a:r>
            <a:r>
              <a:rPr lang="en-US" sz="2000" dirty="0" smtClean="0"/>
              <a:t>follows</a:t>
            </a:r>
          </a:p>
          <a:p>
            <a:pPr marL="468000" indent="-468000" algn="just">
              <a:lnSpc>
                <a:spcPct val="120000"/>
              </a:lnSpc>
              <a:spcBef>
                <a:spcPts val="500"/>
              </a:spcBef>
              <a:spcAft>
                <a:spcPts val="500"/>
              </a:spcAft>
            </a:pPr>
            <a:r>
              <a:rPr lang="en-US" sz="2000" dirty="0"/>
              <a:t>	(b) Only conclusion II follows</a:t>
            </a:r>
            <a:endParaRPr lang="en-IN" sz="2000" dirty="0"/>
          </a:p>
          <a:p>
            <a:pPr marL="468000" indent="-468000" algn="just">
              <a:lnSpc>
                <a:spcPct val="120000"/>
              </a:lnSpc>
              <a:spcBef>
                <a:spcPts val="500"/>
              </a:spcBef>
              <a:spcAft>
                <a:spcPts val="500"/>
              </a:spcAft>
            </a:pPr>
            <a:r>
              <a:rPr lang="en-US" sz="2000" dirty="0"/>
              <a:t>	(c) Either I or II follows	</a:t>
            </a:r>
            <a:endParaRPr lang="en-US" sz="2000" dirty="0" smtClean="0"/>
          </a:p>
          <a:p>
            <a:pPr marL="468000" indent="-468000" algn="just">
              <a:lnSpc>
                <a:spcPct val="120000"/>
              </a:lnSpc>
              <a:spcBef>
                <a:spcPts val="500"/>
              </a:spcBef>
              <a:spcAft>
                <a:spcPts val="500"/>
              </a:spcAft>
            </a:pPr>
            <a:r>
              <a:rPr lang="en-US" sz="2000" dirty="0"/>
              <a:t>	(d) Neither I nor II follows</a:t>
            </a:r>
            <a:endParaRPr lang="en-IN" sz="2000" dirty="0"/>
          </a:p>
        </p:txBody>
      </p:sp>
    </p:spTree>
    <p:extLst>
      <p:ext uri="{BB962C8B-B14F-4D97-AF65-F5344CB8AC3E}">
        <p14:creationId xmlns:p14="http://schemas.microsoft.com/office/powerpoint/2010/main" val="2622101598"/>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19973"/>
          </a:xfrm>
          <a:prstGeom prst="rect">
            <a:avLst/>
          </a:prstGeom>
        </p:spPr>
        <p:txBody>
          <a:bodyPr wrap="square">
            <a:spAutoFit/>
          </a:bodyPr>
          <a:lstStyle/>
          <a:p>
            <a:pPr marL="468000" indent="-468000" algn="just">
              <a:lnSpc>
                <a:spcPct val="120000"/>
              </a:lnSpc>
              <a:spcBef>
                <a:spcPts val="500"/>
              </a:spcBef>
              <a:spcAft>
                <a:spcPts val="500"/>
              </a:spcAft>
            </a:pPr>
            <a:r>
              <a:rPr lang="en-US" sz="1900" dirty="0"/>
              <a:t>76.	</a:t>
            </a:r>
            <a:r>
              <a:rPr lang="en-US" sz="1900" b="1" dirty="0"/>
              <a:t>Statements:</a:t>
            </a:r>
            <a:r>
              <a:rPr lang="en-US" sz="1900" dirty="0"/>
              <a:t> Prime age school-going children in urban India have now become avid as well as more regular viewers of television, even in households without a TV. As a result there has been an alarming decline in the extent of readership of newspapers.</a:t>
            </a:r>
            <a:endParaRPr lang="en-IN" sz="1900" dirty="0"/>
          </a:p>
          <a:p>
            <a:pPr marL="468000" indent="-468000" algn="just">
              <a:lnSpc>
                <a:spcPct val="120000"/>
              </a:lnSpc>
              <a:spcBef>
                <a:spcPts val="500"/>
              </a:spcBef>
              <a:spcAft>
                <a:spcPts val="500"/>
              </a:spcAft>
            </a:pPr>
            <a:r>
              <a:rPr lang="en-US" sz="1900" dirty="0"/>
              <a:t>	</a:t>
            </a:r>
            <a:r>
              <a:rPr lang="en-US" sz="1900" b="1" dirty="0"/>
              <a:t>Conclusions:</a:t>
            </a:r>
            <a:endParaRPr lang="en-IN" sz="1900" dirty="0"/>
          </a:p>
          <a:p>
            <a:pPr marL="468000" indent="-468000" algn="just">
              <a:lnSpc>
                <a:spcPct val="120000"/>
              </a:lnSpc>
              <a:spcBef>
                <a:spcPts val="500"/>
              </a:spcBef>
              <a:spcAft>
                <a:spcPts val="500"/>
              </a:spcAft>
            </a:pPr>
            <a:r>
              <a:rPr lang="en-US" sz="1900" dirty="0"/>
              <a:t>	 I. Method of increasing the readership of newspapers should be devised.</a:t>
            </a:r>
            <a:endParaRPr lang="en-IN" sz="1900" dirty="0"/>
          </a:p>
          <a:p>
            <a:pPr marL="468000" indent="-468000" algn="just">
              <a:lnSpc>
                <a:spcPct val="120000"/>
              </a:lnSpc>
              <a:spcBef>
                <a:spcPts val="500"/>
              </a:spcBef>
              <a:spcAft>
                <a:spcPts val="500"/>
              </a:spcAft>
            </a:pPr>
            <a:r>
              <a:rPr lang="en-US" sz="1900" dirty="0"/>
              <a:t>	II. A team of experts should be sent to other countries to study the impact of TV on the readership of newspapers.</a:t>
            </a:r>
            <a:endParaRPr lang="en-IN" sz="1900" dirty="0"/>
          </a:p>
          <a:p>
            <a:pPr marL="468000" indent="-468000" algn="just">
              <a:lnSpc>
                <a:spcPct val="120000"/>
              </a:lnSpc>
              <a:spcBef>
                <a:spcPts val="500"/>
              </a:spcBef>
              <a:spcAft>
                <a:spcPts val="500"/>
              </a:spcAft>
            </a:pPr>
            <a:r>
              <a:rPr lang="en-US" sz="1900" dirty="0"/>
              <a:t>	(a) Only conclusion I </a:t>
            </a:r>
            <a:r>
              <a:rPr lang="en-US" sz="1900" dirty="0" smtClean="0"/>
              <a:t>follows</a:t>
            </a:r>
          </a:p>
          <a:p>
            <a:pPr marL="468000" indent="-468000" algn="just">
              <a:lnSpc>
                <a:spcPct val="120000"/>
              </a:lnSpc>
              <a:spcBef>
                <a:spcPts val="500"/>
              </a:spcBef>
              <a:spcAft>
                <a:spcPts val="500"/>
              </a:spcAft>
            </a:pPr>
            <a:r>
              <a:rPr lang="en-US" sz="1900" dirty="0"/>
              <a:t>	(b) Only conclusion II follows</a:t>
            </a:r>
            <a:endParaRPr lang="en-IN" sz="1900" dirty="0"/>
          </a:p>
          <a:p>
            <a:pPr marL="468000" indent="-468000" algn="just">
              <a:lnSpc>
                <a:spcPct val="120000"/>
              </a:lnSpc>
              <a:spcBef>
                <a:spcPts val="500"/>
              </a:spcBef>
              <a:spcAft>
                <a:spcPts val="500"/>
              </a:spcAft>
            </a:pPr>
            <a:r>
              <a:rPr lang="en-US" sz="1900" dirty="0"/>
              <a:t>	(c) Either I or II follows	</a:t>
            </a:r>
            <a:endParaRPr lang="en-US" sz="1900" dirty="0" smtClean="0"/>
          </a:p>
          <a:p>
            <a:pPr marL="468000" indent="-468000" algn="just">
              <a:lnSpc>
                <a:spcPct val="120000"/>
              </a:lnSpc>
              <a:spcBef>
                <a:spcPts val="500"/>
              </a:spcBef>
              <a:spcAft>
                <a:spcPts val="500"/>
              </a:spcAft>
            </a:pPr>
            <a:r>
              <a:rPr lang="en-US" sz="1900" dirty="0" smtClean="0"/>
              <a:t>	(</a:t>
            </a:r>
            <a:r>
              <a:rPr lang="en-US" sz="1900" dirty="0"/>
              <a:t>d) Neither I nor II follows</a:t>
            </a:r>
            <a:endParaRPr lang="en-IN" sz="1900" dirty="0"/>
          </a:p>
        </p:txBody>
      </p:sp>
    </p:spTree>
    <p:extLst>
      <p:ext uri="{BB962C8B-B14F-4D97-AF65-F5344CB8AC3E}">
        <p14:creationId xmlns:p14="http://schemas.microsoft.com/office/powerpoint/2010/main" val="3904611733"/>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54341"/>
          </a:xfrm>
          <a:prstGeom prst="rect">
            <a:avLst/>
          </a:prstGeom>
        </p:spPr>
        <p:txBody>
          <a:bodyPr wrap="square">
            <a:spAutoFit/>
          </a:bodyPr>
          <a:lstStyle/>
          <a:p>
            <a:pPr marL="468000" indent="-468000" algn="just">
              <a:lnSpc>
                <a:spcPct val="110000"/>
              </a:lnSpc>
              <a:spcBef>
                <a:spcPts val="100"/>
              </a:spcBef>
              <a:spcAft>
                <a:spcPts val="100"/>
              </a:spcAft>
            </a:pPr>
            <a:r>
              <a:rPr lang="en-US" dirty="0"/>
              <a:t>77.	The statement given below is followed by two conclusions. Assume everything in the statement to be true, and then consider the two conclusions.</a:t>
            </a:r>
            <a:endParaRPr lang="en-IN" dirty="0"/>
          </a:p>
          <a:p>
            <a:pPr marL="468000" indent="-468000" algn="just">
              <a:lnSpc>
                <a:spcPct val="110000"/>
              </a:lnSpc>
              <a:spcBef>
                <a:spcPts val="100"/>
              </a:spcBef>
              <a:spcAft>
                <a:spcPts val="100"/>
              </a:spcAft>
            </a:pPr>
            <a:r>
              <a:rPr lang="en-US" dirty="0"/>
              <a:t>	(A)	If only Conclusion I logically follows the statement</a:t>
            </a:r>
            <a:endParaRPr lang="en-IN" dirty="0"/>
          </a:p>
          <a:p>
            <a:pPr marL="468000" indent="-468000" algn="just">
              <a:lnSpc>
                <a:spcPct val="110000"/>
              </a:lnSpc>
              <a:spcBef>
                <a:spcPts val="100"/>
              </a:spcBef>
              <a:spcAft>
                <a:spcPts val="100"/>
              </a:spcAft>
            </a:pPr>
            <a:r>
              <a:rPr lang="en-US" dirty="0"/>
              <a:t>	(B)	If only Conclusion II logically follows the statement</a:t>
            </a:r>
            <a:endParaRPr lang="en-IN" dirty="0"/>
          </a:p>
          <a:p>
            <a:pPr marL="468000" indent="-468000" algn="just">
              <a:lnSpc>
                <a:spcPct val="110000"/>
              </a:lnSpc>
              <a:spcBef>
                <a:spcPts val="100"/>
              </a:spcBef>
              <a:spcAft>
                <a:spcPts val="100"/>
              </a:spcAft>
            </a:pPr>
            <a:r>
              <a:rPr lang="en-US" dirty="0"/>
              <a:t>	(C)	If either Conclusion I or Conclusion II logically follows the statement</a:t>
            </a:r>
            <a:endParaRPr lang="en-IN" dirty="0"/>
          </a:p>
          <a:p>
            <a:pPr marL="468000" indent="-468000" algn="just">
              <a:lnSpc>
                <a:spcPct val="110000"/>
              </a:lnSpc>
              <a:spcBef>
                <a:spcPts val="100"/>
              </a:spcBef>
              <a:spcAft>
                <a:spcPts val="100"/>
              </a:spcAft>
            </a:pPr>
            <a:r>
              <a:rPr lang="en-US" dirty="0"/>
              <a:t>	(D)	If neither Conclusion I nor Conclusion II logically follows the statement</a:t>
            </a:r>
            <a:endParaRPr lang="en-IN" dirty="0"/>
          </a:p>
          <a:p>
            <a:pPr marL="468000" indent="-468000" algn="just">
              <a:lnSpc>
                <a:spcPct val="110000"/>
              </a:lnSpc>
              <a:spcBef>
                <a:spcPts val="100"/>
              </a:spcBef>
              <a:spcAft>
                <a:spcPts val="100"/>
              </a:spcAft>
            </a:pPr>
            <a:r>
              <a:rPr lang="en-US" dirty="0"/>
              <a:t>	(E)	If both Conclusion I and Conclusion II logically follows the statement</a:t>
            </a:r>
            <a:endParaRPr lang="en-IN" dirty="0"/>
          </a:p>
          <a:p>
            <a:pPr marL="468000" indent="-468000" algn="just">
              <a:lnSpc>
                <a:spcPct val="110000"/>
              </a:lnSpc>
              <a:spcBef>
                <a:spcPts val="100"/>
              </a:spcBef>
              <a:spcAft>
                <a:spcPts val="100"/>
              </a:spcAft>
            </a:pPr>
            <a:r>
              <a:rPr lang="en-US" dirty="0"/>
              <a:t>	</a:t>
            </a:r>
            <a:r>
              <a:rPr lang="en-US" b="1" dirty="0"/>
              <a:t>Statement:</a:t>
            </a:r>
            <a:r>
              <a:rPr lang="en-US" dirty="0"/>
              <a:t> Financial institutions should be headed by experienced finance officers, not by bureaucrats.</a:t>
            </a:r>
            <a:endParaRPr lang="en-IN" dirty="0"/>
          </a:p>
          <a:p>
            <a:pPr marL="468000" indent="-468000" algn="just">
              <a:lnSpc>
                <a:spcPct val="110000"/>
              </a:lnSpc>
              <a:spcBef>
                <a:spcPts val="100"/>
              </a:spcBef>
              <a:spcAft>
                <a:spcPts val="100"/>
              </a:spcAft>
            </a:pPr>
            <a:r>
              <a:rPr lang="en-US" dirty="0"/>
              <a:t>	</a:t>
            </a:r>
            <a:r>
              <a:rPr lang="en-US" b="1" dirty="0"/>
              <a:t>Conclusions:</a:t>
            </a:r>
            <a:endParaRPr lang="en-IN" dirty="0"/>
          </a:p>
          <a:p>
            <a:pPr marL="468000" indent="-468000" algn="just">
              <a:lnSpc>
                <a:spcPct val="110000"/>
              </a:lnSpc>
              <a:spcBef>
                <a:spcPts val="100"/>
              </a:spcBef>
              <a:spcAft>
                <a:spcPts val="100"/>
              </a:spcAft>
            </a:pPr>
            <a:r>
              <a:rPr lang="en-US" dirty="0"/>
              <a:t>	 I. The government should change the requirements for the directors of financial institutions.</a:t>
            </a:r>
            <a:endParaRPr lang="en-IN" dirty="0"/>
          </a:p>
          <a:p>
            <a:pPr marL="468000" indent="-468000" algn="just">
              <a:lnSpc>
                <a:spcPct val="110000"/>
              </a:lnSpc>
              <a:spcBef>
                <a:spcPts val="100"/>
              </a:spcBef>
              <a:spcAft>
                <a:spcPts val="100"/>
              </a:spcAft>
            </a:pPr>
            <a:r>
              <a:rPr lang="en-US" dirty="0"/>
              <a:t>	II. The directors of financial institutions should be experienced.</a:t>
            </a:r>
            <a:endParaRPr lang="en-IN" dirty="0"/>
          </a:p>
          <a:p>
            <a:pPr marL="468000" indent="-468000" algn="just">
              <a:lnSpc>
                <a:spcPct val="110000"/>
              </a:lnSpc>
              <a:spcBef>
                <a:spcPts val="100"/>
              </a:spcBef>
              <a:spcAft>
                <a:spcPts val="100"/>
              </a:spcAft>
            </a:pPr>
            <a:r>
              <a:rPr lang="en-US" dirty="0"/>
              <a:t>	(a)	(A)	</a:t>
            </a:r>
            <a:r>
              <a:rPr lang="en-US" dirty="0" smtClean="0"/>
              <a:t>		(</a:t>
            </a:r>
            <a:r>
              <a:rPr lang="en-US" dirty="0"/>
              <a:t>b) (B</a:t>
            </a:r>
            <a:r>
              <a:rPr lang="en-US" dirty="0" smtClean="0"/>
              <a:t>)</a:t>
            </a:r>
            <a:r>
              <a:rPr lang="en-US" dirty="0"/>
              <a:t>	</a:t>
            </a:r>
            <a:r>
              <a:rPr lang="en-US" dirty="0" smtClean="0"/>
              <a:t>		(</a:t>
            </a:r>
            <a:r>
              <a:rPr lang="en-US" dirty="0"/>
              <a:t>c) (C</a:t>
            </a:r>
            <a:r>
              <a:rPr lang="en-US" dirty="0" smtClean="0"/>
              <a:t>)</a:t>
            </a:r>
            <a:r>
              <a:rPr lang="en-US" dirty="0"/>
              <a:t>	</a:t>
            </a:r>
            <a:endParaRPr lang="en-US" dirty="0" smtClean="0"/>
          </a:p>
          <a:p>
            <a:pPr marL="468000" indent="-468000" algn="just">
              <a:lnSpc>
                <a:spcPct val="110000"/>
              </a:lnSpc>
              <a:spcBef>
                <a:spcPts val="100"/>
              </a:spcBef>
              <a:spcAft>
                <a:spcPts val="100"/>
              </a:spcAft>
            </a:pPr>
            <a:r>
              <a:rPr lang="en-US" dirty="0"/>
              <a:t>	</a:t>
            </a:r>
            <a:r>
              <a:rPr lang="en-US" dirty="0" smtClean="0"/>
              <a:t>(</a:t>
            </a:r>
            <a:r>
              <a:rPr lang="en-US" dirty="0"/>
              <a:t>d) (D)	</a:t>
            </a:r>
            <a:r>
              <a:rPr lang="en-US" dirty="0" smtClean="0"/>
              <a:t>		(</a:t>
            </a:r>
            <a:r>
              <a:rPr lang="en-US" dirty="0"/>
              <a:t>e) (E)</a:t>
            </a:r>
            <a:endParaRPr lang="en-IN" dirty="0"/>
          </a:p>
        </p:txBody>
      </p:sp>
    </p:spTree>
    <p:extLst>
      <p:ext uri="{BB962C8B-B14F-4D97-AF65-F5344CB8AC3E}">
        <p14:creationId xmlns:p14="http://schemas.microsoft.com/office/powerpoint/2010/main" val="239965339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816429"/>
          </a:xfrm>
          <a:prstGeom prst="rect">
            <a:avLst/>
          </a:prstGeom>
        </p:spPr>
        <p:txBody>
          <a:bodyPr wrap="square">
            <a:spAutoFit/>
          </a:bodyPr>
          <a:lstStyle/>
          <a:p>
            <a:pPr marL="468000" indent="-468000" algn="just">
              <a:lnSpc>
                <a:spcPct val="120000"/>
              </a:lnSpc>
              <a:spcBef>
                <a:spcPts val="500"/>
              </a:spcBef>
              <a:spcAft>
                <a:spcPts val="500"/>
              </a:spcAft>
            </a:pPr>
            <a:r>
              <a:rPr lang="en-IN" sz="2000" dirty="0"/>
              <a:t>6.	Use the English alphabet shown below to solve this question:</a:t>
            </a:r>
          </a:p>
          <a:p>
            <a:pPr marL="468000" indent="-468000" algn="just">
              <a:lnSpc>
                <a:spcPct val="120000"/>
              </a:lnSpc>
              <a:spcBef>
                <a:spcPts val="500"/>
              </a:spcBef>
              <a:spcAft>
                <a:spcPts val="500"/>
              </a:spcAft>
            </a:pPr>
            <a:r>
              <a:rPr lang="en-IN" sz="2000" dirty="0"/>
              <a:t>	A B C D E F G H I J K L M N O P Q R S T U V W X Y Z</a:t>
            </a:r>
          </a:p>
          <a:p>
            <a:pPr marL="468000" indent="-468000" algn="just">
              <a:lnSpc>
                <a:spcPct val="120000"/>
              </a:lnSpc>
              <a:spcBef>
                <a:spcPts val="500"/>
              </a:spcBef>
              <a:spcAft>
                <a:spcPts val="500"/>
              </a:spcAft>
            </a:pPr>
            <a:r>
              <a:rPr lang="en-IN" sz="2000" dirty="0"/>
              <a:t>	From the options given below, choose the word that will appear FIRST in alphabetical order.</a:t>
            </a:r>
          </a:p>
          <a:p>
            <a:pPr marL="468000" indent="-468000" algn="just">
              <a:lnSpc>
                <a:spcPct val="120000"/>
              </a:lnSpc>
              <a:spcBef>
                <a:spcPts val="500"/>
              </a:spcBef>
              <a:spcAft>
                <a:spcPts val="500"/>
              </a:spcAft>
            </a:pPr>
            <a:r>
              <a:rPr lang="en-IN" sz="2000" dirty="0"/>
              <a:t>	(a) </a:t>
            </a:r>
            <a:r>
              <a:rPr lang="en-IN" sz="2000" dirty="0" smtClean="0"/>
              <a:t>Continual</a:t>
            </a:r>
          </a:p>
          <a:p>
            <a:pPr marL="468000" indent="-468000" algn="just">
              <a:lnSpc>
                <a:spcPct val="120000"/>
              </a:lnSpc>
              <a:spcBef>
                <a:spcPts val="500"/>
              </a:spcBef>
              <a:spcAft>
                <a:spcPts val="500"/>
              </a:spcAft>
            </a:pPr>
            <a:r>
              <a:rPr lang="en-IN" sz="2000" dirty="0"/>
              <a:t>	(b) </a:t>
            </a:r>
            <a:r>
              <a:rPr lang="en-IN" sz="2000" dirty="0" smtClean="0"/>
              <a:t>Continuance</a:t>
            </a:r>
          </a:p>
          <a:p>
            <a:pPr marL="468000" indent="-468000" algn="just">
              <a:lnSpc>
                <a:spcPct val="120000"/>
              </a:lnSpc>
              <a:spcBef>
                <a:spcPts val="500"/>
              </a:spcBef>
              <a:spcAft>
                <a:spcPts val="500"/>
              </a:spcAft>
            </a:pPr>
            <a:r>
              <a:rPr lang="en-IN" sz="2000" dirty="0"/>
              <a:t>	(c) </a:t>
            </a:r>
            <a:r>
              <a:rPr lang="en-IN" sz="2000" dirty="0" smtClean="0"/>
              <a:t>Contract</a:t>
            </a:r>
          </a:p>
          <a:p>
            <a:pPr marL="468000" indent="-468000" algn="just">
              <a:lnSpc>
                <a:spcPct val="120000"/>
              </a:lnSpc>
              <a:spcBef>
                <a:spcPts val="500"/>
              </a:spcBef>
              <a:spcAft>
                <a:spcPts val="500"/>
              </a:spcAft>
            </a:pPr>
            <a:r>
              <a:rPr lang="en-IN" sz="2000" dirty="0"/>
              <a:t>	(d) Contest</a:t>
            </a:r>
          </a:p>
        </p:txBody>
      </p:sp>
    </p:spTree>
    <p:extLst>
      <p:ext uri="{BB962C8B-B14F-4D97-AF65-F5344CB8AC3E}">
        <p14:creationId xmlns:p14="http://schemas.microsoft.com/office/powerpoint/2010/main" val="1335971394"/>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IN" sz="2000" dirty="0"/>
              <a:t>78.	Look carefully at the sequence of symbols to find the pattern. Select correct pattern.</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r>
              <a:rPr lang="en-IN" sz="2000" dirty="0"/>
              <a:t>	(a) 1	</a:t>
            </a:r>
            <a:r>
              <a:rPr lang="en-IN" sz="2000" dirty="0" smtClean="0"/>
              <a:t>	(</a:t>
            </a:r>
            <a:r>
              <a:rPr lang="en-IN" sz="2000" dirty="0"/>
              <a:t>b) 2	</a:t>
            </a:r>
            <a:r>
              <a:rPr lang="en-IN" sz="2000" dirty="0" smtClean="0"/>
              <a:t>	(</a:t>
            </a:r>
            <a:r>
              <a:rPr lang="en-IN" sz="2000" dirty="0"/>
              <a:t>c) 3	</a:t>
            </a:r>
            <a:r>
              <a:rPr lang="en-IN" sz="2000" dirty="0" smtClean="0"/>
              <a:t>	(</a:t>
            </a:r>
            <a:r>
              <a:rPr lang="en-IN" sz="2000" dirty="0"/>
              <a:t>d) 4</a:t>
            </a:r>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902651"/>
            <a:ext cx="4457700" cy="137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53790"/>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t>79.</a:t>
            </a:r>
            <a:r>
              <a:rPr lang="en-IN" sz="2000" dirty="0"/>
              <a:t>	Look carefully at the sequence of symbols to find the pattern. Select correct pattern.</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r>
              <a:rPr lang="en-IN" sz="2000" dirty="0"/>
              <a:t>	(a) 1	</a:t>
            </a:r>
            <a:r>
              <a:rPr lang="en-IN" sz="2000" dirty="0" smtClean="0"/>
              <a:t>	(</a:t>
            </a:r>
            <a:r>
              <a:rPr lang="en-IN" sz="2000" dirty="0"/>
              <a:t>b) 2	</a:t>
            </a:r>
            <a:r>
              <a:rPr lang="en-IN" sz="2000" dirty="0" smtClean="0"/>
              <a:t>	(</a:t>
            </a:r>
            <a:r>
              <a:rPr lang="en-IN" sz="2000" dirty="0"/>
              <a:t>c) 3	</a:t>
            </a:r>
            <a:r>
              <a:rPr lang="en-IN" sz="2000" dirty="0" smtClean="0"/>
              <a:t>	(</a:t>
            </a:r>
            <a:r>
              <a:rPr lang="en-IN" sz="2000" dirty="0"/>
              <a:t>d) 4</a:t>
            </a:r>
            <a:endParaRPr lang="en-IN"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481" y="1970552"/>
            <a:ext cx="4203919" cy="161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277761"/>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39814"/>
          </a:xfrm>
          <a:prstGeom prst="rect">
            <a:avLst/>
          </a:prstGeom>
        </p:spPr>
        <p:txBody>
          <a:bodyPr wrap="square">
            <a:spAutoFit/>
          </a:bodyPr>
          <a:lstStyle/>
          <a:p>
            <a:pPr marL="468000" indent="-468000" algn="just">
              <a:lnSpc>
                <a:spcPct val="120000"/>
              </a:lnSpc>
              <a:spcBef>
                <a:spcPts val="500"/>
              </a:spcBef>
              <a:spcAft>
                <a:spcPts val="500"/>
              </a:spcAft>
            </a:pPr>
            <a:r>
              <a:rPr lang="en-IN" sz="2000" dirty="0"/>
              <a:t>80.	Which of these figures is wrong?</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a) C	</a:t>
            </a:r>
            <a:r>
              <a:rPr lang="en-IN" sz="2000" dirty="0" smtClean="0"/>
              <a:t>		(</a:t>
            </a:r>
            <a:r>
              <a:rPr lang="en-IN" sz="2000" dirty="0"/>
              <a:t>b) D	</a:t>
            </a:r>
            <a:r>
              <a:rPr lang="en-IN" sz="2000" dirty="0" smtClean="0"/>
              <a:t>		(</a:t>
            </a:r>
            <a:r>
              <a:rPr lang="en-IN" sz="2000" dirty="0"/>
              <a:t>c) A	</a:t>
            </a:r>
          </a:p>
          <a:p>
            <a:pPr marL="468000" indent="-468000" algn="just">
              <a:lnSpc>
                <a:spcPct val="120000"/>
              </a:lnSpc>
              <a:spcBef>
                <a:spcPts val="500"/>
              </a:spcBef>
              <a:spcAft>
                <a:spcPts val="500"/>
              </a:spcAft>
            </a:pPr>
            <a:r>
              <a:rPr lang="en-IN" sz="2000" dirty="0"/>
              <a:t>	(d) B	</a:t>
            </a:r>
            <a:r>
              <a:rPr lang="en-IN" sz="2000" dirty="0" smtClean="0"/>
              <a:t>		(</a:t>
            </a:r>
            <a:r>
              <a:rPr lang="en-IN" sz="2000" dirty="0"/>
              <a:t>e) F	</a:t>
            </a:r>
            <a:r>
              <a:rPr lang="en-IN" sz="2000" dirty="0" smtClean="0"/>
              <a:t>		(</a:t>
            </a:r>
            <a:r>
              <a:rPr lang="en-IN" sz="2000" dirty="0"/>
              <a:t>f) 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863" y="1369539"/>
            <a:ext cx="3861399" cy="326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539351"/>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816429"/>
          </a:xfrm>
          <a:prstGeom prst="rect">
            <a:avLst/>
          </a:prstGeom>
        </p:spPr>
        <p:txBody>
          <a:bodyPr wrap="square">
            <a:spAutoFit/>
          </a:bodyPr>
          <a:lstStyle/>
          <a:p>
            <a:pPr marL="468000" indent="-468000" algn="just">
              <a:lnSpc>
                <a:spcPct val="120000"/>
              </a:lnSpc>
              <a:spcBef>
                <a:spcPts val="500"/>
              </a:spcBef>
              <a:spcAft>
                <a:spcPts val="500"/>
              </a:spcAft>
            </a:pPr>
            <a:r>
              <a:rPr lang="en-IN" sz="2000" dirty="0"/>
              <a:t>81.	Choose the box that is similar to the box formed from the given sheet of paper (X).</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 1 and 2 </a:t>
            </a:r>
            <a:r>
              <a:rPr lang="en-IN" sz="2000" dirty="0" smtClean="0"/>
              <a:t>only		</a:t>
            </a:r>
            <a:r>
              <a:rPr lang="en-IN" sz="2000" dirty="0"/>
              <a:t>	(b) 2 and 4 </a:t>
            </a:r>
            <a:r>
              <a:rPr lang="en-IN" sz="2000" dirty="0" smtClean="0"/>
              <a:t>only</a:t>
            </a:r>
          </a:p>
          <a:p>
            <a:pPr marL="468000" indent="-468000" algn="just">
              <a:lnSpc>
                <a:spcPct val="120000"/>
              </a:lnSpc>
              <a:spcBef>
                <a:spcPts val="500"/>
              </a:spcBef>
              <a:spcAft>
                <a:spcPts val="500"/>
              </a:spcAft>
            </a:pPr>
            <a:r>
              <a:rPr lang="en-IN" sz="2000" dirty="0"/>
              <a:t>	(c) 2 and 3 </a:t>
            </a:r>
            <a:r>
              <a:rPr lang="en-IN" sz="2000" dirty="0" smtClean="0"/>
              <a:t>only		</a:t>
            </a:r>
            <a:r>
              <a:rPr lang="en-IN" sz="2000" dirty="0"/>
              <a:t>	(d) 1 and 4 only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106" y="1828800"/>
            <a:ext cx="5199494" cy="155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992513"/>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39814"/>
          </a:xfrm>
          <a:prstGeom prst="rect">
            <a:avLst/>
          </a:prstGeom>
        </p:spPr>
        <p:txBody>
          <a:bodyPr wrap="square">
            <a:spAutoFit/>
          </a:bodyPr>
          <a:lstStyle/>
          <a:p>
            <a:pPr marL="468000" indent="-468000" algn="just">
              <a:lnSpc>
                <a:spcPct val="120000"/>
              </a:lnSpc>
              <a:spcBef>
                <a:spcPts val="500"/>
              </a:spcBef>
              <a:spcAft>
                <a:spcPts val="500"/>
              </a:spcAft>
            </a:pPr>
            <a:r>
              <a:rPr lang="en-IN" sz="2000" dirty="0"/>
              <a:t>82.	This question is based on the graphic shown below.</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Which of the following figures is different from the others?</a:t>
            </a:r>
          </a:p>
          <a:p>
            <a:pPr marL="468000" indent="-468000" algn="just">
              <a:lnSpc>
                <a:spcPct val="120000"/>
              </a:lnSpc>
              <a:spcBef>
                <a:spcPts val="500"/>
              </a:spcBef>
              <a:spcAft>
                <a:spcPts val="500"/>
              </a:spcAft>
            </a:pPr>
            <a:r>
              <a:rPr lang="en-IN" sz="2000" dirty="0"/>
              <a:t>	(a) (i</a:t>
            </a:r>
            <a:r>
              <a:rPr lang="en-IN" sz="2000" dirty="0" smtClean="0"/>
              <a:t>)</a:t>
            </a:r>
          </a:p>
          <a:p>
            <a:pPr marL="468000" indent="-468000" algn="just">
              <a:lnSpc>
                <a:spcPct val="120000"/>
              </a:lnSpc>
              <a:spcBef>
                <a:spcPts val="500"/>
              </a:spcBef>
              <a:spcAft>
                <a:spcPts val="500"/>
              </a:spcAft>
            </a:pPr>
            <a:r>
              <a:rPr lang="en-IN" sz="2000" dirty="0"/>
              <a:t>	(b) (ii</a:t>
            </a:r>
            <a:r>
              <a:rPr lang="en-IN" sz="2000" dirty="0" smtClean="0"/>
              <a:t>)</a:t>
            </a:r>
          </a:p>
          <a:p>
            <a:pPr marL="468000" indent="-468000" algn="just">
              <a:lnSpc>
                <a:spcPct val="120000"/>
              </a:lnSpc>
              <a:spcBef>
                <a:spcPts val="500"/>
              </a:spcBef>
              <a:spcAft>
                <a:spcPts val="500"/>
              </a:spcAft>
            </a:pPr>
            <a:r>
              <a:rPr lang="en-IN" sz="2000" dirty="0"/>
              <a:t>	(c) (iii</a:t>
            </a:r>
            <a:r>
              <a:rPr lang="en-IN" sz="2000" dirty="0" smtClean="0"/>
              <a:t>)</a:t>
            </a:r>
          </a:p>
          <a:p>
            <a:pPr marL="468000" indent="-468000" algn="just">
              <a:lnSpc>
                <a:spcPct val="120000"/>
              </a:lnSpc>
              <a:spcBef>
                <a:spcPts val="500"/>
              </a:spcBef>
              <a:spcAft>
                <a:spcPts val="500"/>
              </a:spcAft>
            </a:pPr>
            <a:r>
              <a:rPr lang="en-IN" sz="2000" dirty="0"/>
              <a:t>	(d) (iv)</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14474"/>
            <a:ext cx="5976227"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561866"/>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83.	How many triangles are there in the given diagram?</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 </a:t>
            </a:r>
            <a:r>
              <a:rPr lang="en-IN" sz="2000" dirty="0" smtClean="0"/>
              <a:t>18</a:t>
            </a:r>
          </a:p>
          <a:p>
            <a:pPr marL="468000" indent="-468000" algn="just">
              <a:lnSpc>
                <a:spcPct val="120000"/>
              </a:lnSpc>
              <a:spcBef>
                <a:spcPts val="500"/>
              </a:spcBef>
              <a:spcAft>
                <a:spcPts val="500"/>
              </a:spcAft>
            </a:pPr>
            <a:r>
              <a:rPr lang="en-IN" sz="2000" dirty="0"/>
              <a:t>	(b) </a:t>
            </a:r>
            <a:r>
              <a:rPr lang="en-IN" sz="2000" dirty="0" smtClean="0"/>
              <a:t>17</a:t>
            </a:r>
          </a:p>
          <a:p>
            <a:pPr marL="468000" indent="-468000" algn="just">
              <a:lnSpc>
                <a:spcPct val="120000"/>
              </a:lnSpc>
              <a:spcBef>
                <a:spcPts val="500"/>
              </a:spcBef>
              <a:spcAft>
                <a:spcPts val="500"/>
              </a:spcAft>
            </a:pPr>
            <a:r>
              <a:rPr lang="en-IN" sz="2000" dirty="0"/>
              <a:t>	(c) </a:t>
            </a:r>
            <a:r>
              <a:rPr lang="en-IN" sz="2000" dirty="0" smtClean="0"/>
              <a:t>16</a:t>
            </a:r>
          </a:p>
          <a:p>
            <a:pPr marL="468000" indent="-468000" algn="just">
              <a:lnSpc>
                <a:spcPct val="120000"/>
              </a:lnSpc>
              <a:spcBef>
                <a:spcPts val="500"/>
              </a:spcBef>
              <a:spcAft>
                <a:spcPts val="500"/>
              </a:spcAft>
            </a:pPr>
            <a:r>
              <a:rPr lang="en-IN" sz="2000" dirty="0"/>
              <a:t>	(d) 15</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7800"/>
            <a:ext cx="275992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717443"/>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442242"/>
          </a:xfrm>
          <a:prstGeom prst="rect">
            <a:avLst/>
          </a:prstGeom>
        </p:spPr>
        <p:txBody>
          <a:bodyPr wrap="square">
            <a:spAutoFit/>
          </a:bodyPr>
          <a:lstStyle/>
          <a:p>
            <a:pPr marL="468000" indent="-468000" algn="just">
              <a:lnSpc>
                <a:spcPct val="120000"/>
              </a:lnSpc>
              <a:spcBef>
                <a:spcPts val="500"/>
              </a:spcBef>
              <a:spcAft>
                <a:spcPts val="500"/>
              </a:spcAft>
            </a:pPr>
            <a:r>
              <a:rPr lang="en-IN" sz="2000" dirty="0"/>
              <a:t>84.	Find the number of triangles in the given image.</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 </a:t>
            </a:r>
            <a:r>
              <a:rPr lang="en-IN" sz="2000" dirty="0" smtClean="0"/>
              <a:t>5</a:t>
            </a:r>
          </a:p>
          <a:p>
            <a:pPr marL="468000" indent="-468000" algn="just">
              <a:lnSpc>
                <a:spcPct val="120000"/>
              </a:lnSpc>
              <a:spcBef>
                <a:spcPts val="500"/>
              </a:spcBef>
              <a:spcAft>
                <a:spcPts val="500"/>
              </a:spcAft>
            </a:pPr>
            <a:r>
              <a:rPr lang="en-IN" sz="2000" dirty="0"/>
              <a:t>	(b) </a:t>
            </a:r>
            <a:r>
              <a:rPr lang="en-IN" sz="2000" dirty="0" smtClean="0"/>
              <a:t>6</a:t>
            </a:r>
          </a:p>
          <a:p>
            <a:pPr marL="468000" indent="-468000" algn="just">
              <a:lnSpc>
                <a:spcPct val="120000"/>
              </a:lnSpc>
              <a:spcBef>
                <a:spcPts val="500"/>
              </a:spcBef>
              <a:spcAft>
                <a:spcPts val="500"/>
              </a:spcAft>
            </a:pPr>
            <a:r>
              <a:rPr lang="en-IN" sz="2000" dirty="0"/>
              <a:t>	(c) </a:t>
            </a:r>
            <a:r>
              <a:rPr lang="en-IN" sz="2000" dirty="0" smtClean="0"/>
              <a:t>7</a:t>
            </a:r>
          </a:p>
          <a:p>
            <a:pPr marL="468000" indent="-468000" algn="just">
              <a:lnSpc>
                <a:spcPct val="120000"/>
              </a:lnSpc>
              <a:spcBef>
                <a:spcPts val="500"/>
              </a:spcBef>
              <a:spcAft>
                <a:spcPts val="500"/>
              </a:spcAft>
            </a:pPr>
            <a:r>
              <a:rPr lang="en-IN" sz="2000" dirty="0"/>
              <a:t>	(d) 9</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729" y="1524000"/>
            <a:ext cx="3366142" cy="149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996231"/>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78478"/>
          </a:xfrm>
          <a:prstGeom prst="rect">
            <a:avLst/>
          </a:prstGeom>
        </p:spPr>
        <p:txBody>
          <a:bodyPr wrap="square">
            <a:spAutoFit/>
          </a:bodyPr>
          <a:lstStyle/>
          <a:p>
            <a:pPr marL="468000" indent="-468000" algn="just">
              <a:lnSpc>
                <a:spcPct val="120000"/>
              </a:lnSpc>
              <a:spcBef>
                <a:spcPts val="500"/>
              </a:spcBef>
              <a:spcAft>
                <a:spcPts val="500"/>
              </a:spcAft>
            </a:pPr>
            <a:r>
              <a:rPr lang="en-US" sz="2000" dirty="0"/>
              <a:t>85.	The figures displayed in the </a:t>
            </a:r>
            <a:r>
              <a:rPr lang="en-US" sz="2000" b="1" dirty="0"/>
              <a:t>Problem Figure</a:t>
            </a:r>
            <a:r>
              <a:rPr lang="en-US" sz="2000" dirty="0"/>
              <a:t> follow a specific pattern. Choose an image from the </a:t>
            </a:r>
            <a:r>
              <a:rPr lang="en-US" sz="2000" b="1" dirty="0"/>
              <a:t>Answer Figure</a:t>
            </a:r>
            <a:r>
              <a:rPr lang="en-US" sz="2000" dirty="0"/>
              <a:t> that will complete this series.</a:t>
            </a:r>
            <a:endParaRPr lang="en-IN" sz="2000" dirty="0"/>
          </a:p>
          <a:p>
            <a:pPr marL="468000" indent="-468000" algn="just">
              <a:lnSpc>
                <a:spcPct val="120000"/>
              </a:lnSpc>
              <a:spcBef>
                <a:spcPts val="500"/>
              </a:spcBef>
              <a:spcAft>
                <a:spcPts val="500"/>
              </a:spcAft>
            </a:pPr>
            <a:r>
              <a:rPr lang="en-US" sz="2000" dirty="0"/>
              <a:t>	</a:t>
            </a: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r>
              <a:rPr lang="en-US" sz="2000" dirty="0" smtClean="0"/>
              <a:t>	</a:t>
            </a:r>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r>
              <a:rPr lang="en-US" sz="2000" dirty="0" smtClean="0"/>
              <a:t>	(</a:t>
            </a:r>
            <a:r>
              <a:rPr lang="en-US" sz="2000" dirty="0"/>
              <a:t>a) (i)	</a:t>
            </a:r>
            <a:r>
              <a:rPr lang="en-US" sz="2000" dirty="0" smtClean="0"/>
              <a:t>			(</a:t>
            </a:r>
            <a:r>
              <a:rPr lang="en-US" sz="2000" dirty="0"/>
              <a:t>b) (ii</a:t>
            </a:r>
            <a:r>
              <a:rPr lang="en-US" sz="2000" dirty="0" smtClean="0"/>
              <a:t>)		</a:t>
            </a:r>
          </a:p>
          <a:p>
            <a:pPr marL="468000" indent="-468000" algn="just">
              <a:lnSpc>
                <a:spcPct val="120000"/>
              </a:lnSpc>
              <a:spcBef>
                <a:spcPts val="500"/>
              </a:spcBef>
              <a:spcAft>
                <a:spcPts val="500"/>
              </a:spcAft>
            </a:pPr>
            <a:r>
              <a:rPr lang="en-US" sz="2000" dirty="0"/>
              <a:t>	</a:t>
            </a:r>
            <a:r>
              <a:rPr lang="en-US" sz="2000" dirty="0" smtClean="0"/>
              <a:t>(</a:t>
            </a:r>
            <a:r>
              <a:rPr lang="en-US" sz="2000" dirty="0"/>
              <a:t>c) (iii</a:t>
            </a:r>
            <a:r>
              <a:rPr lang="en-US" sz="2000" dirty="0" smtClean="0"/>
              <a:t>)				(d) None of these</a:t>
            </a:r>
          </a:p>
          <a:p>
            <a:pPr marL="468000" indent="-468000" algn="just">
              <a:lnSpc>
                <a:spcPct val="120000"/>
              </a:lnSpc>
              <a:spcBef>
                <a:spcPts val="500"/>
              </a:spcBef>
              <a:spcAft>
                <a:spcPts val="500"/>
              </a:spcAft>
            </a:pPr>
            <a:endParaRPr lang="en-IN"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12" y="2260052"/>
            <a:ext cx="5430576" cy="261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254683"/>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11574"/>
          </a:xfrm>
          <a:prstGeom prst="rect">
            <a:avLst/>
          </a:prstGeom>
        </p:spPr>
        <p:txBody>
          <a:bodyPr wrap="square">
            <a:spAutoFit/>
          </a:bodyPr>
          <a:lstStyle/>
          <a:p>
            <a:pPr marL="468000" indent="-468000" algn="just">
              <a:lnSpc>
                <a:spcPct val="120000"/>
              </a:lnSpc>
              <a:spcBef>
                <a:spcPts val="500"/>
              </a:spcBef>
              <a:spcAft>
                <a:spcPts val="500"/>
              </a:spcAft>
            </a:pPr>
            <a:r>
              <a:rPr lang="en-IN" sz="2000" dirty="0"/>
              <a:t>86.	Which of the following letters should be there in place of “?” in the given image?</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a) </a:t>
            </a:r>
            <a:r>
              <a:rPr lang="en-IN" sz="2000" dirty="0" smtClean="0"/>
              <a:t>P	</a:t>
            </a:r>
            <a:r>
              <a:rPr lang="en-IN" sz="2000" dirty="0"/>
              <a:t>	(b) </a:t>
            </a:r>
            <a:r>
              <a:rPr lang="en-IN" sz="2000" dirty="0" smtClean="0"/>
              <a:t>R	</a:t>
            </a:r>
            <a:r>
              <a:rPr lang="en-IN" sz="2000" dirty="0"/>
              <a:t>	(c) S	</a:t>
            </a:r>
            <a:r>
              <a:rPr lang="en-IN" sz="2000" dirty="0" smtClean="0"/>
              <a:t>	(</a:t>
            </a:r>
            <a:r>
              <a:rPr lang="en-IN" sz="2000" dirty="0"/>
              <a:t>d) T</a:t>
            </a:r>
            <a:endParaRPr lang="en-IN"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447" y="1821059"/>
            <a:ext cx="2882507" cy="288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924300"/>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806718"/>
          </a:xfrm>
          <a:prstGeom prst="rect">
            <a:avLst/>
          </a:prstGeom>
        </p:spPr>
        <p:txBody>
          <a:bodyPr wrap="square">
            <a:spAutoFit/>
          </a:bodyPr>
          <a:lstStyle/>
          <a:p>
            <a:pPr marL="468000" indent="-468000" algn="just">
              <a:lnSpc>
                <a:spcPct val="120000"/>
              </a:lnSpc>
              <a:spcBef>
                <a:spcPts val="500"/>
              </a:spcBef>
              <a:spcAft>
                <a:spcPts val="500"/>
              </a:spcAft>
            </a:pPr>
            <a:r>
              <a:rPr lang="en-IN" sz="2000" dirty="0"/>
              <a:t>87.	This question is based on the graphic shown below.</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In the given image, identify the figure, which is different from the rest of the figures.</a:t>
            </a:r>
          </a:p>
          <a:p>
            <a:pPr marL="468000" indent="-468000" algn="just">
              <a:lnSpc>
                <a:spcPct val="120000"/>
              </a:lnSpc>
              <a:spcBef>
                <a:spcPts val="500"/>
              </a:spcBef>
              <a:spcAft>
                <a:spcPts val="500"/>
              </a:spcAft>
            </a:pPr>
            <a:r>
              <a:rPr lang="en-IN" sz="2000" dirty="0"/>
              <a:t>	(a) 1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b) </a:t>
            </a:r>
            <a:r>
              <a:rPr lang="en-IN" sz="2000" dirty="0" smtClean="0"/>
              <a:t>2</a:t>
            </a:r>
          </a:p>
          <a:p>
            <a:pPr marL="468000" indent="-468000" algn="just">
              <a:lnSpc>
                <a:spcPct val="120000"/>
              </a:lnSpc>
              <a:spcBef>
                <a:spcPts val="500"/>
              </a:spcBef>
              <a:spcAft>
                <a:spcPts val="500"/>
              </a:spcAft>
            </a:pPr>
            <a:r>
              <a:rPr lang="en-IN" sz="2000" dirty="0"/>
              <a:t>	(c) </a:t>
            </a:r>
            <a:r>
              <a:rPr lang="en-IN" sz="2000" dirty="0" smtClean="0"/>
              <a:t>3</a:t>
            </a:r>
          </a:p>
          <a:p>
            <a:pPr marL="468000" indent="-468000" algn="just">
              <a:lnSpc>
                <a:spcPct val="120000"/>
              </a:lnSpc>
              <a:spcBef>
                <a:spcPts val="500"/>
              </a:spcBef>
              <a:spcAft>
                <a:spcPts val="500"/>
              </a:spcAft>
            </a:pPr>
            <a:r>
              <a:rPr lang="en-IN" sz="2000" dirty="0"/>
              <a:t>	(d) 4</a:t>
            </a:r>
          </a:p>
          <a:p>
            <a:pPr marL="468000" indent="-468000" algn="just">
              <a:lnSpc>
                <a:spcPct val="120000"/>
              </a:lnSpc>
              <a:spcBef>
                <a:spcPts val="500"/>
              </a:spcBef>
              <a:spcAft>
                <a:spcPts val="500"/>
              </a:spcAft>
            </a:pPr>
            <a:endParaRPr lang="en-IN"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4922711" cy="15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03084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318857"/>
          </a:xfrm>
          <a:prstGeom prst="rect">
            <a:avLst/>
          </a:prstGeom>
        </p:spPr>
        <p:txBody>
          <a:bodyPr wrap="square">
            <a:spAutoFit/>
          </a:bodyPr>
          <a:lstStyle/>
          <a:p>
            <a:pPr marL="468000" indent="-468000" algn="just">
              <a:lnSpc>
                <a:spcPct val="120000"/>
              </a:lnSpc>
              <a:spcBef>
                <a:spcPts val="500"/>
              </a:spcBef>
              <a:spcAft>
                <a:spcPts val="500"/>
              </a:spcAft>
            </a:pPr>
            <a:r>
              <a:rPr lang="en-IN" sz="2000" dirty="0"/>
              <a:t>7.	In the given arrangement, how many symbols are immediately followed by a consonant?</a:t>
            </a:r>
          </a:p>
          <a:p>
            <a:pPr marL="468000" indent="-468000" algn="just">
              <a:lnSpc>
                <a:spcPct val="120000"/>
              </a:lnSpc>
              <a:spcBef>
                <a:spcPts val="500"/>
              </a:spcBef>
              <a:spcAft>
                <a:spcPts val="500"/>
              </a:spcAft>
            </a:pPr>
            <a:r>
              <a:rPr lang="en-IN" sz="2000" dirty="0"/>
              <a:t>	4 A $ 2 9 % 7 R # P 6 * G B / 3 ^ Y V E W + 8 T # C 5 % H $ I #</a:t>
            </a:r>
          </a:p>
          <a:p>
            <a:pPr marL="468000" indent="-468000" algn="just">
              <a:lnSpc>
                <a:spcPct val="120000"/>
              </a:lnSpc>
              <a:spcBef>
                <a:spcPts val="500"/>
              </a:spcBef>
              <a:spcAft>
                <a:spcPts val="500"/>
              </a:spcAft>
            </a:pPr>
            <a:r>
              <a:rPr lang="en-IN" sz="2000" dirty="0"/>
              <a:t>	(a) </a:t>
            </a:r>
            <a:r>
              <a:rPr lang="en-IN" sz="2000" dirty="0" smtClean="0"/>
              <a:t>Four</a:t>
            </a:r>
          </a:p>
          <a:p>
            <a:pPr marL="468000" indent="-468000" algn="just">
              <a:lnSpc>
                <a:spcPct val="120000"/>
              </a:lnSpc>
              <a:spcBef>
                <a:spcPts val="500"/>
              </a:spcBef>
              <a:spcAft>
                <a:spcPts val="500"/>
              </a:spcAft>
            </a:pPr>
            <a:r>
              <a:rPr lang="en-IN" sz="2000" dirty="0"/>
              <a:t>	(b) </a:t>
            </a:r>
            <a:r>
              <a:rPr lang="en-IN" sz="2000" dirty="0" smtClean="0"/>
              <a:t>Five</a:t>
            </a:r>
          </a:p>
          <a:p>
            <a:pPr marL="468000" indent="-468000" algn="just">
              <a:lnSpc>
                <a:spcPct val="120000"/>
              </a:lnSpc>
              <a:spcBef>
                <a:spcPts val="500"/>
              </a:spcBef>
              <a:spcAft>
                <a:spcPts val="500"/>
              </a:spcAft>
            </a:pPr>
            <a:r>
              <a:rPr lang="en-IN" sz="2000" dirty="0"/>
              <a:t>	(c) </a:t>
            </a:r>
            <a:r>
              <a:rPr lang="en-IN" sz="2000" dirty="0" smtClean="0"/>
              <a:t>Six</a:t>
            </a:r>
          </a:p>
          <a:p>
            <a:pPr marL="468000" indent="-468000" algn="just">
              <a:lnSpc>
                <a:spcPct val="120000"/>
              </a:lnSpc>
              <a:spcBef>
                <a:spcPts val="500"/>
              </a:spcBef>
              <a:spcAft>
                <a:spcPts val="500"/>
              </a:spcAft>
            </a:pPr>
            <a:r>
              <a:rPr lang="en-IN" sz="2000" dirty="0"/>
              <a:t>	(d) Seven</a:t>
            </a:r>
          </a:p>
        </p:txBody>
      </p:sp>
    </p:spTree>
    <p:extLst>
      <p:ext uri="{BB962C8B-B14F-4D97-AF65-F5344CB8AC3E}">
        <p14:creationId xmlns:p14="http://schemas.microsoft.com/office/powerpoint/2010/main" val="2652406505"/>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IN" sz="2000" dirty="0"/>
              <a:t>88.	This equation is based on the graphic shown below.</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Which of the following figures is different from the others?</a:t>
            </a:r>
          </a:p>
          <a:p>
            <a:pPr marL="468000" indent="-468000" algn="just">
              <a:lnSpc>
                <a:spcPct val="120000"/>
              </a:lnSpc>
              <a:spcBef>
                <a:spcPts val="500"/>
              </a:spcBef>
              <a:spcAft>
                <a:spcPts val="500"/>
              </a:spcAft>
            </a:pPr>
            <a:r>
              <a:rPr lang="en-IN" sz="2000" dirty="0"/>
              <a:t>	(a)	(i</a:t>
            </a:r>
            <a:r>
              <a:rPr lang="en-IN" sz="2000" dirty="0" smtClean="0"/>
              <a:t>)</a:t>
            </a:r>
          </a:p>
          <a:p>
            <a:pPr marL="468000" indent="-468000" algn="just">
              <a:lnSpc>
                <a:spcPct val="120000"/>
              </a:lnSpc>
              <a:spcBef>
                <a:spcPts val="500"/>
              </a:spcBef>
              <a:spcAft>
                <a:spcPts val="500"/>
              </a:spcAft>
            </a:pPr>
            <a:r>
              <a:rPr lang="en-IN" sz="2000" dirty="0"/>
              <a:t>	(b) (ii</a:t>
            </a:r>
            <a:r>
              <a:rPr lang="en-IN" sz="2000" dirty="0" smtClean="0"/>
              <a:t>)</a:t>
            </a:r>
          </a:p>
          <a:p>
            <a:pPr marL="468000" indent="-468000" algn="just">
              <a:lnSpc>
                <a:spcPct val="120000"/>
              </a:lnSpc>
              <a:spcBef>
                <a:spcPts val="500"/>
              </a:spcBef>
              <a:spcAft>
                <a:spcPts val="500"/>
              </a:spcAft>
            </a:pPr>
            <a:r>
              <a:rPr lang="en-IN" sz="2000" dirty="0"/>
              <a:t>	(c) (iii</a:t>
            </a:r>
            <a:r>
              <a:rPr lang="en-IN" sz="2000" dirty="0" smtClean="0"/>
              <a:t>)</a:t>
            </a:r>
          </a:p>
          <a:p>
            <a:pPr marL="468000" indent="-468000" algn="just">
              <a:lnSpc>
                <a:spcPct val="120000"/>
              </a:lnSpc>
              <a:spcBef>
                <a:spcPts val="500"/>
              </a:spcBef>
              <a:spcAft>
                <a:spcPts val="500"/>
              </a:spcAft>
            </a:pPr>
            <a:r>
              <a:rPr lang="en-IN" sz="2000" dirty="0"/>
              <a:t>	(d) (iv</a:t>
            </a:r>
            <a:r>
              <a:rPr lang="en-IN" sz="2000" dirty="0" smtClean="0"/>
              <a:t>)</a:t>
            </a:r>
          </a:p>
          <a:p>
            <a:pPr marL="468000" indent="-468000" algn="just">
              <a:lnSpc>
                <a:spcPct val="120000"/>
              </a:lnSpc>
              <a:spcBef>
                <a:spcPts val="500"/>
              </a:spcBef>
              <a:spcAft>
                <a:spcPts val="500"/>
              </a:spcAft>
            </a:pPr>
            <a:r>
              <a:rPr lang="en-IN" sz="2000" dirty="0"/>
              <a:t>	(e) (v)</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1607870"/>
            <a:ext cx="5562600" cy="159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948906"/>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314001"/>
          </a:xfrm>
          <a:prstGeom prst="rect">
            <a:avLst/>
          </a:prstGeom>
        </p:spPr>
        <p:txBody>
          <a:bodyPr wrap="square">
            <a:spAutoFit/>
          </a:bodyPr>
          <a:lstStyle/>
          <a:p>
            <a:pPr marL="468000" indent="-468000" algn="just">
              <a:lnSpc>
                <a:spcPct val="120000"/>
              </a:lnSpc>
              <a:spcBef>
                <a:spcPts val="500"/>
              </a:spcBef>
              <a:spcAft>
                <a:spcPts val="500"/>
              </a:spcAft>
            </a:pPr>
            <a:r>
              <a:rPr lang="en-IN" sz="2000" dirty="0"/>
              <a:t>89.	This question is based on the graphic shown below.</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r>
              <a:rPr lang="en-IN" sz="2000" dirty="0"/>
              <a:t>	</a:t>
            </a:r>
            <a:r>
              <a:rPr lang="en-IN" sz="2000" dirty="0" smtClean="0"/>
              <a:t>From </a:t>
            </a:r>
            <a:r>
              <a:rPr lang="en-IN" sz="2000" dirty="0"/>
              <a:t>the options given in the image, choose the one that completes the pattern.</a:t>
            </a:r>
          </a:p>
          <a:p>
            <a:pPr marL="468000" indent="-468000" algn="just">
              <a:lnSpc>
                <a:spcPct val="120000"/>
              </a:lnSpc>
              <a:spcBef>
                <a:spcPts val="500"/>
              </a:spcBef>
              <a:spcAft>
                <a:spcPts val="500"/>
              </a:spcAft>
            </a:pPr>
            <a:r>
              <a:rPr lang="en-IN" sz="2000" dirty="0"/>
              <a:t>	(a) </a:t>
            </a:r>
            <a:r>
              <a:rPr lang="en-IN" sz="2000" dirty="0" smtClean="0"/>
              <a:t>1	</a:t>
            </a:r>
            <a:r>
              <a:rPr lang="en-IN" sz="2000" dirty="0"/>
              <a:t>	(b) 2	</a:t>
            </a:r>
            <a:r>
              <a:rPr lang="en-IN" sz="2000" dirty="0" smtClean="0"/>
              <a:t>	(</a:t>
            </a:r>
            <a:r>
              <a:rPr lang="en-IN" sz="2000" dirty="0"/>
              <a:t>c) 3	</a:t>
            </a:r>
            <a:r>
              <a:rPr lang="en-IN" sz="2000" dirty="0" smtClean="0"/>
              <a:t>	(</a:t>
            </a:r>
            <a:r>
              <a:rPr lang="en-IN" sz="2000" dirty="0"/>
              <a:t>d) 4</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5867400" cy="206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276543"/>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39814"/>
          </a:xfrm>
          <a:prstGeom prst="rect">
            <a:avLst/>
          </a:prstGeom>
        </p:spPr>
        <p:txBody>
          <a:bodyPr wrap="square">
            <a:spAutoFit/>
          </a:bodyPr>
          <a:lstStyle/>
          <a:p>
            <a:pPr marL="468000" indent="-468000" algn="just">
              <a:lnSpc>
                <a:spcPct val="120000"/>
              </a:lnSpc>
              <a:spcBef>
                <a:spcPts val="500"/>
              </a:spcBef>
              <a:spcAft>
                <a:spcPts val="500"/>
              </a:spcAft>
            </a:pPr>
            <a:r>
              <a:rPr lang="en-IN" sz="2000" dirty="0"/>
              <a:t>90.	The question is based on the graphic shown below.</a:t>
            </a:r>
          </a:p>
          <a:p>
            <a:pPr marL="468000" indent="-468000" algn="just">
              <a:lnSpc>
                <a:spcPct val="120000"/>
              </a:lnSpc>
              <a:spcBef>
                <a:spcPts val="500"/>
              </a:spcBef>
              <a:spcAft>
                <a:spcPts val="500"/>
              </a:spcAft>
            </a:pPr>
            <a:r>
              <a:rPr lang="en-IN" sz="2000" dirty="0"/>
              <a:t> </a:t>
            </a: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r>
              <a:rPr lang="en-IN" sz="2000" dirty="0"/>
              <a:t>	Identify the odd one out image.</a:t>
            </a:r>
          </a:p>
          <a:p>
            <a:pPr marL="468000" indent="-468000" algn="just">
              <a:lnSpc>
                <a:spcPct val="120000"/>
              </a:lnSpc>
              <a:spcBef>
                <a:spcPts val="500"/>
              </a:spcBef>
              <a:spcAft>
                <a:spcPts val="500"/>
              </a:spcAft>
            </a:pPr>
            <a:r>
              <a:rPr lang="en-IN" sz="2000" dirty="0"/>
              <a:t>	(a) (i</a:t>
            </a:r>
            <a:r>
              <a:rPr lang="en-IN" sz="2000" dirty="0" smtClean="0"/>
              <a:t>)</a:t>
            </a:r>
          </a:p>
          <a:p>
            <a:pPr marL="468000" indent="-468000" algn="just">
              <a:lnSpc>
                <a:spcPct val="120000"/>
              </a:lnSpc>
              <a:spcBef>
                <a:spcPts val="500"/>
              </a:spcBef>
              <a:spcAft>
                <a:spcPts val="500"/>
              </a:spcAft>
            </a:pPr>
            <a:r>
              <a:rPr lang="en-IN" sz="2000" dirty="0"/>
              <a:t>	(b) (ii)	</a:t>
            </a:r>
            <a:endParaRPr lang="en-IN" sz="2000" dirty="0" smtClean="0"/>
          </a:p>
          <a:p>
            <a:pPr marL="468000" indent="-468000" algn="just">
              <a:lnSpc>
                <a:spcPct val="120000"/>
              </a:lnSpc>
              <a:spcBef>
                <a:spcPts val="500"/>
              </a:spcBef>
              <a:spcAft>
                <a:spcPts val="500"/>
              </a:spcAft>
            </a:pPr>
            <a:r>
              <a:rPr lang="en-IN" sz="2000" dirty="0"/>
              <a:t>	</a:t>
            </a:r>
            <a:r>
              <a:rPr lang="en-IN" sz="2000" dirty="0" smtClean="0"/>
              <a:t>(</a:t>
            </a:r>
            <a:r>
              <a:rPr lang="en-IN" sz="2000" dirty="0"/>
              <a:t>c) (iii</a:t>
            </a:r>
            <a:r>
              <a:rPr lang="en-IN" sz="2000" dirty="0" smtClean="0"/>
              <a:t>)</a:t>
            </a:r>
          </a:p>
          <a:p>
            <a:pPr marL="468000" indent="-468000" algn="just">
              <a:lnSpc>
                <a:spcPct val="120000"/>
              </a:lnSpc>
              <a:spcBef>
                <a:spcPts val="500"/>
              </a:spcBef>
              <a:spcAft>
                <a:spcPts val="500"/>
              </a:spcAft>
            </a:pPr>
            <a:r>
              <a:rPr lang="en-IN" sz="2000" dirty="0"/>
              <a:t>	(d) (iv)</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571807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243820"/>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626908"/>
          </a:xfrm>
          <a:prstGeom prst="rect">
            <a:avLst/>
          </a:prstGeom>
        </p:spPr>
        <p:txBody>
          <a:bodyPr wrap="square">
            <a:spAutoFit/>
          </a:bodyPr>
          <a:lstStyle/>
          <a:p>
            <a:pPr marL="468000" indent="-468000" algn="just">
              <a:lnSpc>
                <a:spcPct val="120000"/>
              </a:lnSpc>
              <a:spcBef>
                <a:spcPts val="500"/>
              </a:spcBef>
              <a:spcAft>
                <a:spcPts val="500"/>
              </a:spcAft>
            </a:pPr>
            <a:r>
              <a:rPr lang="en-IN" sz="2000" dirty="0"/>
              <a:t>91.	Choose the alternative which is closely resembles the mirror image of the given combination.</a:t>
            </a:r>
          </a:p>
          <a:p>
            <a:pPr marL="468000" indent="-468000" algn="just">
              <a:lnSpc>
                <a:spcPct val="120000"/>
              </a:lnSpc>
              <a:spcBef>
                <a:spcPts val="500"/>
              </a:spcBef>
              <a:spcAft>
                <a:spcPts val="500"/>
              </a:spcAft>
            </a:pPr>
            <a:r>
              <a:rPr lang="en-IN" sz="2000" dirty="0"/>
              <a:t>	 </a:t>
            </a:r>
          </a:p>
          <a:p>
            <a:pPr marL="468000" indent="-468000" algn="just">
              <a:lnSpc>
                <a:spcPct val="120000"/>
              </a:lnSpc>
              <a:spcBef>
                <a:spcPts val="500"/>
              </a:spcBef>
              <a:spcAft>
                <a:spcPts val="500"/>
              </a:spcAft>
            </a:pPr>
            <a:endParaRPr lang="en-IN" sz="2000" dirty="0" smtClean="0"/>
          </a:p>
          <a:p>
            <a:pPr marL="468000" indent="-468000" algn="just">
              <a:lnSpc>
                <a:spcPct val="120000"/>
              </a:lnSpc>
              <a:spcBef>
                <a:spcPts val="500"/>
              </a:spcBef>
              <a:spcAft>
                <a:spcPts val="500"/>
              </a:spcAft>
            </a:pPr>
            <a:endParaRPr lang="en-IN" sz="2000" dirty="0"/>
          </a:p>
          <a:p>
            <a:pPr marL="468000" indent="-468000" algn="just">
              <a:lnSpc>
                <a:spcPct val="120000"/>
              </a:lnSpc>
              <a:spcBef>
                <a:spcPts val="500"/>
              </a:spcBef>
              <a:spcAft>
                <a:spcPts val="500"/>
              </a:spcAft>
            </a:pPr>
            <a:endParaRPr lang="en-IN" sz="500" dirty="0" smtClean="0"/>
          </a:p>
          <a:p>
            <a:pPr marL="468000" indent="-468000" algn="just">
              <a:lnSpc>
                <a:spcPct val="120000"/>
              </a:lnSpc>
              <a:spcBef>
                <a:spcPts val="500"/>
              </a:spcBef>
              <a:spcAft>
                <a:spcPts val="500"/>
              </a:spcAft>
            </a:pPr>
            <a:r>
              <a:rPr lang="en-IN" sz="2000" dirty="0"/>
              <a:t>	(a) (1</a:t>
            </a:r>
            <a:r>
              <a:rPr lang="en-IN" sz="2000" dirty="0" smtClean="0"/>
              <a:t>)</a:t>
            </a:r>
          </a:p>
          <a:p>
            <a:pPr marL="468000" indent="-468000" algn="just">
              <a:lnSpc>
                <a:spcPct val="120000"/>
              </a:lnSpc>
              <a:spcBef>
                <a:spcPts val="500"/>
              </a:spcBef>
              <a:spcAft>
                <a:spcPts val="500"/>
              </a:spcAft>
            </a:pPr>
            <a:r>
              <a:rPr lang="en-IN" sz="2000" dirty="0"/>
              <a:t>	(b) (2</a:t>
            </a:r>
            <a:r>
              <a:rPr lang="en-IN" sz="2000" dirty="0" smtClean="0"/>
              <a:t>)</a:t>
            </a:r>
          </a:p>
          <a:p>
            <a:pPr marL="468000" indent="-468000" algn="just">
              <a:lnSpc>
                <a:spcPct val="120000"/>
              </a:lnSpc>
              <a:spcBef>
                <a:spcPts val="500"/>
              </a:spcBef>
              <a:spcAft>
                <a:spcPts val="500"/>
              </a:spcAft>
            </a:pPr>
            <a:r>
              <a:rPr lang="en-IN" sz="2000" dirty="0"/>
              <a:t>	(c) (3</a:t>
            </a:r>
            <a:r>
              <a:rPr lang="en-IN" sz="2000" dirty="0" smtClean="0"/>
              <a:t>)</a:t>
            </a:r>
          </a:p>
          <a:p>
            <a:pPr marL="468000" indent="-468000" algn="just">
              <a:lnSpc>
                <a:spcPct val="120000"/>
              </a:lnSpc>
              <a:spcBef>
                <a:spcPts val="500"/>
              </a:spcBef>
              <a:spcAft>
                <a:spcPts val="500"/>
              </a:spcAft>
            </a:pPr>
            <a:r>
              <a:rPr lang="en-IN" sz="2000" dirty="0"/>
              <a:t>	(d) (4)</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561619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777845"/>
      </p:ext>
    </p:extLst>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37386"/>
          </a:xfrm>
          <a:prstGeom prst="rect">
            <a:avLst/>
          </a:prstGeom>
        </p:spPr>
        <p:txBody>
          <a:bodyPr wrap="square">
            <a:spAutoFit/>
          </a:bodyPr>
          <a:lstStyle/>
          <a:p>
            <a:pPr marL="468000" indent="-468000" algn="just">
              <a:lnSpc>
                <a:spcPct val="120000"/>
              </a:lnSpc>
              <a:spcBef>
                <a:spcPts val="500"/>
              </a:spcBef>
              <a:spcAft>
                <a:spcPts val="500"/>
              </a:spcAft>
            </a:pPr>
            <a:r>
              <a:rPr lang="en-US" sz="2000" dirty="0"/>
              <a:t>92.	Study the following graph to answer the given questions;</a:t>
            </a:r>
            <a:endParaRPr lang="en-IN" sz="2000" dirty="0"/>
          </a:p>
          <a:p>
            <a:pPr marL="468000" indent="-468000" algn="just">
              <a:lnSpc>
                <a:spcPct val="120000"/>
              </a:lnSpc>
              <a:spcBef>
                <a:spcPts val="500"/>
              </a:spcBef>
              <a:spcAft>
                <a:spcPts val="500"/>
              </a:spcAft>
            </a:pPr>
            <a:r>
              <a:rPr lang="en-US" sz="2000" dirty="0"/>
              <a:t>	Production of two companies A and B over the years:</a:t>
            </a:r>
            <a:endParaRPr lang="en-IN" sz="2000" dirty="0"/>
          </a:p>
          <a:p>
            <a:pPr marL="468000" indent="-468000" algn="just">
              <a:lnSpc>
                <a:spcPct val="120000"/>
              </a:lnSpc>
              <a:spcBef>
                <a:spcPts val="500"/>
              </a:spcBef>
              <a:spcAft>
                <a:spcPts val="500"/>
              </a:spcAft>
            </a:pPr>
            <a:r>
              <a:rPr lang="en-US" sz="2000" dirty="0"/>
              <a:t>	</a:t>
            </a: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r>
              <a:rPr lang="en-US" sz="2000" dirty="0" smtClean="0"/>
              <a:t>	(</a:t>
            </a:r>
            <a:r>
              <a:rPr lang="en-US" sz="2000" dirty="0"/>
              <a:t>a) 75	</a:t>
            </a:r>
            <a:r>
              <a:rPr lang="en-US" sz="2000" dirty="0" smtClean="0"/>
              <a:t>	(</a:t>
            </a:r>
            <a:r>
              <a:rPr lang="en-US" sz="2000" dirty="0"/>
              <a:t>b) </a:t>
            </a:r>
            <a:r>
              <a:rPr lang="en-US" sz="2000" dirty="0" smtClean="0"/>
              <a:t>50	</a:t>
            </a:r>
            <a:r>
              <a:rPr lang="en-US" sz="2000" dirty="0"/>
              <a:t>	(c) 25	</a:t>
            </a:r>
            <a:r>
              <a:rPr lang="en-US" sz="2000" dirty="0" smtClean="0"/>
              <a:t>	(</a:t>
            </a:r>
            <a:r>
              <a:rPr lang="en-US" sz="2000" dirty="0"/>
              <a:t>d) 10</a:t>
            </a:r>
            <a:endParaRPr lang="en-IN" sz="20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19300"/>
            <a:ext cx="57150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94026"/>
      </p:ext>
    </p:extLst>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98941"/>
          </a:xfrm>
          <a:prstGeom prst="rect">
            <a:avLst/>
          </a:prstGeom>
        </p:spPr>
        <p:txBody>
          <a:bodyPr wrap="square">
            <a:spAutoFit/>
          </a:bodyPr>
          <a:lstStyle/>
          <a:p>
            <a:pPr marL="468000" indent="-468000" algn="just">
              <a:lnSpc>
                <a:spcPct val="112000"/>
              </a:lnSpc>
              <a:spcBef>
                <a:spcPts val="200"/>
              </a:spcBef>
              <a:spcAft>
                <a:spcPts val="200"/>
              </a:spcAft>
            </a:pPr>
            <a:r>
              <a:rPr lang="en-US" sz="1700" dirty="0"/>
              <a:t>93.	Study the following graph carefully and answer the question given below it:</a:t>
            </a:r>
            <a:endParaRPr lang="en-IN" sz="1700" dirty="0"/>
          </a:p>
          <a:p>
            <a:pPr marL="468000" indent="-468000" algn="just">
              <a:lnSpc>
                <a:spcPct val="112000"/>
              </a:lnSpc>
              <a:spcBef>
                <a:spcPts val="200"/>
              </a:spcBef>
              <a:spcAft>
                <a:spcPts val="200"/>
              </a:spcAft>
            </a:pPr>
            <a:r>
              <a:rPr lang="en-US" sz="1700" dirty="0"/>
              <a:t>	Imports of 3 companies over the years (in </a:t>
            </a:r>
            <a:r>
              <a:rPr lang="en-US" sz="1700" dirty="0" err="1"/>
              <a:t>Rs.crores</a:t>
            </a:r>
            <a:r>
              <a:rPr lang="en-US" sz="1700" dirty="0"/>
              <a:t>)</a:t>
            </a:r>
            <a:endParaRPr lang="en-IN" sz="1700" dirty="0"/>
          </a:p>
          <a:p>
            <a:pPr marL="468000" indent="-468000" algn="just">
              <a:lnSpc>
                <a:spcPct val="112000"/>
              </a:lnSpc>
              <a:spcBef>
                <a:spcPts val="200"/>
              </a:spcBef>
              <a:spcAft>
                <a:spcPts val="200"/>
              </a:spcAft>
            </a:pPr>
            <a:r>
              <a:rPr lang="en-US" sz="1700" dirty="0"/>
              <a:t>	In which of the following years-the imports made by company A was exactly equal to average imports made by it over the given years</a:t>
            </a:r>
            <a:r>
              <a:rPr lang="en-US" sz="1700" dirty="0" smtClean="0"/>
              <a:t>?</a:t>
            </a:r>
          </a:p>
          <a:p>
            <a:pPr marL="468000" indent="-468000" algn="just">
              <a:lnSpc>
                <a:spcPct val="112000"/>
              </a:lnSpc>
              <a:spcBef>
                <a:spcPts val="200"/>
              </a:spcBef>
              <a:spcAft>
                <a:spcPts val="200"/>
              </a:spcAft>
            </a:pPr>
            <a:endParaRPr lang="en-US" sz="1700" dirty="0"/>
          </a:p>
          <a:p>
            <a:pPr marL="468000" indent="-468000" algn="just">
              <a:lnSpc>
                <a:spcPct val="112000"/>
              </a:lnSpc>
              <a:spcBef>
                <a:spcPts val="200"/>
              </a:spcBef>
              <a:spcAft>
                <a:spcPts val="200"/>
              </a:spcAft>
            </a:pPr>
            <a:endParaRPr lang="en-US" sz="1700" dirty="0" smtClean="0"/>
          </a:p>
          <a:p>
            <a:pPr marL="468000" indent="-468000" algn="just">
              <a:lnSpc>
                <a:spcPct val="112000"/>
              </a:lnSpc>
              <a:spcBef>
                <a:spcPts val="200"/>
              </a:spcBef>
              <a:spcAft>
                <a:spcPts val="200"/>
              </a:spcAft>
            </a:pPr>
            <a:endParaRPr lang="en-US" sz="1700" dirty="0"/>
          </a:p>
          <a:p>
            <a:pPr marL="468000" indent="-468000" algn="just">
              <a:lnSpc>
                <a:spcPct val="112000"/>
              </a:lnSpc>
              <a:spcBef>
                <a:spcPts val="200"/>
              </a:spcBef>
              <a:spcAft>
                <a:spcPts val="200"/>
              </a:spcAft>
            </a:pPr>
            <a:endParaRPr lang="en-US" sz="1700" dirty="0" smtClean="0"/>
          </a:p>
          <a:p>
            <a:pPr marL="468000" indent="-468000" algn="just">
              <a:lnSpc>
                <a:spcPct val="112000"/>
              </a:lnSpc>
              <a:spcBef>
                <a:spcPts val="200"/>
              </a:spcBef>
              <a:spcAft>
                <a:spcPts val="200"/>
              </a:spcAft>
            </a:pPr>
            <a:endParaRPr lang="en-US" sz="1700" dirty="0" smtClean="0"/>
          </a:p>
          <a:p>
            <a:pPr marL="468000" indent="-468000" algn="just">
              <a:lnSpc>
                <a:spcPct val="112000"/>
              </a:lnSpc>
              <a:spcBef>
                <a:spcPts val="200"/>
              </a:spcBef>
              <a:spcAft>
                <a:spcPts val="200"/>
              </a:spcAft>
            </a:pPr>
            <a:endParaRPr lang="en-US" sz="1700" dirty="0"/>
          </a:p>
          <a:p>
            <a:pPr marL="468000" indent="-468000" algn="just">
              <a:lnSpc>
                <a:spcPct val="112000"/>
              </a:lnSpc>
              <a:spcBef>
                <a:spcPts val="200"/>
              </a:spcBef>
              <a:spcAft>
                <a:spcPts val="200"/>
              </a:spcAft>
            </a:pPr>
            <a:endParaRPr lang="en-US" sz="1700" dirty="0" smtClean="0"/>
          </a:p>
          <a:p>
            <a:pPr marL="468000" indent="-468000" algn="just">
              <a:lnSpc>
                <a:spcPct val="112000"/>
              </a:lnSpc>
              <a:spcBef>
                <a:spcPts val="200"/>
              </a:spcBef>
              <a:spcAft>
                <a:spcPts val="200"/>
              </a:spcAft>
            </a:pPr>
            <a:endParaRPr lang="en-IN" sz="1700" dirty="0" smtClean="0"/>
          </a:p>
          <a:p>
            <a:pPr marL="468000" indent="-468000" algn="just">
              <a:lnSpc>
                <a:spcPct val="112000"/>
              </a:lnSpc>
              <a:spcBef>
                <a:spcPts val="200"/>
              </a:spcBef>
              <a:spcAft>
                <a:spcPts val="200"/>
              </a:spcAft>
            </a:pPr>
            <a:endParaRPr lang="en-IN" sz="1700" dirty="0"/>
          </a:p>
          <a:p>
            <a:pPr marL="468000" indent="-468000" algn="just">
              <a:lnSpc>
                <a:spcPct val="112000"/>
              </a:lnSpc>
              <a:spcBef>
                <a:spcPts val="200"/>
              </a:spcBef>
              <a:spcAft>
                <a:spcPts val="200"/>
              </a:spcAft>
            </a:pPr>
            <a:endParaRPr lang="en-IN" sz="1700" dirty="0" smtClean="0"/>
          </a:p>
          <a:p>
            <a:pPr marL="468000" indent="-468000" algn="just">
              <a:lnSpc>
                <a:spcPct val="112000"/>
              </a:lnSpc>
              <a:spcBef>
                <a:spcPts val="200"/>
              </a:spcBef>
              <a:spcAft>
                <a:spcPts val="200"/>
              </a:spcAft>
            </a:pPr>
            <a:endParaRPr lang="en-IN" sz="1700" dirty="0"/>
          </a:p>
          <a:p>
            <a:pPr marL="468000" indent="-468000" algn="just">
              <a:lnSpc>
                <a:spcPct val="112000"/>
              </a:lnSpc>
              <a:spcBef>
                <a:spcPts val="200"/>
              </a:spcBef>
              <a:spcAft>
                <a:spcPts val="200"/>
              </a:spcAft>
            </a:pPr>
            <a:r>
              <a:rPr lang="en-US" sz="1700" dirty="0"/>
              <a:t>	(a) 1992	</a:t>
            </a:r>
            <a:r>
              <a:rPr lang="en-US" sz="1700" dirty="0" smtClean="0"/>
              <a:t>(</a:t>
            </a:r>
            <a:r>
              <a:rPr lang="en-US" sz="1700" dirty="0"/>
              <a:t>b) </a:t>
            </a:r>
            <a:r>
              <a:rPr lang="en-US" sz="1700" dirty="0" smtClean="0"/>
              <a:t>1993	</a:t>
            </a:r>
            <a:r>
              <a:rPr lang="en-US" sz="1700" dirty="0"/>
              <a:t>	(c) 1994	</a:t>
            </a:r>
            <a:r>
              <a:rPr lang="en-US" sz="1700" dirty="0" smtClean="0"/>
              <a:t>	(</a:t>
            </a:r>
            <a:r>
              <a:rPr lang="en-US" sz="1700" dirty="0"/>
              <a:t>d) None of these</a:t>
            </a:r>
            <a:endParaRPr lang="en-IN" sz="1700" dirty="0"/>
          </a:p>
        </p:txBody>
      </p:sp>
      <p:pic>
        <p:nvPicPr>
          <p:cNvPr id="1638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19817" y="2362200"/>
            <a:ext cx="6104983" cy="350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932696"/>
      </p:ext>
    </p:extLst>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66112"/>
          </a:xfrm>
          <a:prstGeom prst="rect">
            <a:avLst/>
          </a:prstGeom>
        </p:spPr>
        <p:txBody>
          <a:bodyPr wrap="square">
            <a:spAutoFit/>
          </a:bodyPr>
          <a:lstStyle/>
          <a:p>
            <a:pPr marL="468000" indent="-468000" algn="just">
              <a:lnSpc>
                <a:spcPct val="110000"/>
              </a:lnSpc>
              <a:spcBef>
                <a:spcPts val="200"/>
              </a:spcBef>
              <a:spcAft>
                <a:spcPts val="200"/>
              </a:spcAft>
            </a:pPr>
            <a:r>
              <a:rPr lang="en-US" sz="1600" dirty="0"/>
              <a:t>94.	Study the following line graph and answer the questions.</a:t>
            </a:r>
            <a:endParaRPr lang="en-IN" sz="1600" dirty="0"/>
          </a:p>
          <a:p>
            <a:pPr marL="468000" indent="-468000" algn="just">
              <a:lnSpc>
                <a:spcPct val="110000"/>
              </a:lnSpc>
              <a:spcBef>
                <a:spcPts val="200"/>
              </a:spcBef>
              <a:spcAft>
                <a:spcPts val="200"/>
              </a:spcAft>
            </a:pPr>
            <a:r>
              <a:rPr lang="en-US" sz="1600" dirty="0"/>
              <a:t>	Exports from Three Companies Over the Years (in </a:t>
            </a:r>
            <a:r>
              <a:rPr lang="en-US" sz="1600" dirty="0" err="1"/>
              <a:t>Rs</a:t>
            </a:r>
            <a:r>
              <a:rPr lang="en-US" sz="1600" dirty="0"/>
              <a:t>. </a:t>
            </a:r>
            <a:r>
              <a:rPr lang="en-US" sz="1600" dirty="0" err="1"/>
              <a:t>Crore</a:t>
            </a:r>
            <a:r>
              <a:rPr lang="en-US" sz="1600" dirty="0"/>
              <a:t>)</a:t>
            </a:r>
            <a:endParaRPr lang="en-IN" sz="1600" dirty="0"/>
          </a:p>
          <a:p>
            <a:pPr marL="468000" indent="-468000" algn="just">
              <a:lnSpc>
                <a:spcPct val="110000"/>
              </a:lnSpc>
              <a:spcBef>
                <a:spcPts val="200"/>
              </a:spcBef>
              <a:spcAft>
                <a:spcPts val="200"/>
              </a:spcAft>
            </a:pPr>
            <a:r>
              <a:rPr lang="en-US" sz="1600" dirty="0"/>
              <a:t>	For which of the following pairs of years the total exports from the three Companies together are equal</a:t>
            </a:r>
            <a:r>
              <a:rPr lang="en-US" sz="1600" dirty="0" smtClean="0"/>
              <a:t>?</a:t>
            </a:r>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IN" sz="1600" dirty="0"/>
          </a:p>
          <a:p>
            <a:pPr marL="468000" indent="-468000" algn="just">
              <a:lnSpc>
                <a:spcPct val="110000"/>
              </a:lnSpc>
              <a:spcBef>
                <a:spcPts val="200"/>
              </a:spcBef>
              <a:spcAft>
                <a:spcPts val="200"/>
              </a:spcAft>
            </a:pPr>
            <a:r>
              <a:rPr lang="en-US" sz="1600" dirty="0"/>
              <a:t>	</a:t>
            </a:r>
            <a:endParaRPr lang="en-US" sz="1600" dirty="0" smtClean="0"/>
          </a:p>
          <a:p>
            <a:pPr marL="468000" indent="-468000" algn="just">
              <a:lnSpc>
                <a:spcPct val="110000"/>
              </a:lnSpc>
              <a:spcBef>
                <a:spcPts val="200"/>
              </a:spcBef>
              <a:spcAft>
                <a:spcPts val="200"/>
              </a:spcAft>
            </a:pPr>
            <a:r>
              <a:rPr lang="en-US" sz="1600" dirty="0"/>
              <a:t>	</a:t>
            </a:r>
            <a:r>
              <a:rPr lang="en-US" sz="1600" dirty="0" smtClean="0"/>
              <a:t>(</a:t>
            </a:r>
            <a:r>
              <a:rPr lang="en-US" sz="1600" dirty="0"/>
              <a:t>a) 1995 and </a:t>
            </a:r>
            <a:r>
              <a:rPr lang="en-US" sz="1600" dirty="0" smtClean="0"/>
              <a:t>1998	</a:t>
            </a:r>
            <a:r>
              <a:rPr lang="en-US" sz="1600" dirty="0"/>
              <a:t>	</a:t>
            </a:r>
            <a:r>
              <a:rPr lang="en-US" sz="1600" dirty="0" smtClean="0"/>
              <a:t>	(</a:t>
            </a:r>
            <a:r>
              <a:rPr lang="en-US" sz="1600" dirty="0"/>
              <a:t>b) 1996 and </a:t>
            </a:r>
            <a:r>
              <a:rPr lang="en-US" sz="1600" dirty="0" smtClean="0"/>
              <a:t>1998</a:t>
            </a:r>
          </a:p>
          <a:p>
            <a:pPr marL="468000" indent="-468000" algn="just">
              <a:lnSpc>
                <a:spcPct val="110000"/>
              </a:lnSpc>
              <a:spcBef>
                <a:spcPts val="200"/>
              </a:spcBef>
              <a:spcAft>
                <a:spcPts val="200"/>
              </a:spcAft>
            </a:pPr>
            <a:r>
              <a:rPr lang="en-US" sz="1600" dirty="0"/>
              <a:t>	(c) 1997 and </a:t>
            </a:r>
            <a:r>
              <a:rPr lang="en-US" sz="1600" dirty="0" smtClean="0"/>
              <a:t>1998	</a:t>
            </a:r>
            <a:r>
              <a:rPr lang="en-US" sz="1600" dirty="0"/>
              <a:t>	</a:t>
            </a:r>
            <a:r>
              <a:rPr lang="en-US" sz="1600" dirty="0" smtClean="0"/>
              <a:t>	(</a:t>
            </a:r>
            <a:r>
              <a:rPr lang="en-US" sz="1600" dirty="0"/>
              <a:t>d) 1995 and 1996</a:t>
            </a:r>
            <a:endParaRPr lang="en-IN" sz="1600" dirty="0"/>
          </a:p>
        </p:txBody>
      </p:sp>
      <p:pic>
        <p:nvPicPr>
          <p:cNvPr id="174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0" y="2274796"/>
            <a:ext cx="5212689" cy="336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072425"/>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37926"/>
          </a:xfrm>
          <a:prstGeom prst="rect">
            <a:avLst/>
          </a:prstGeom>
        </p:spPr>
        <p:txBody>
          <a:bodyPr wrap="square">
            <a:spAutoFit/>
          </a:bodyPr>
          <a:lstStyle/>
          <a:p>
            <a:pPr marL="468000" indent="-468000" algn="just">
              <a:lnSpc>
                <a:spcPct val="120000"/>
              </a:lnSpc>
              <a:spcBef>
                <a:spcPts val="200"/>
              </a:spcBef>
              <a:spcAft>
                <a:spcPts val="200"/>
              </a:spcAft>
            </a:pPr>
            <a:r>
              <a:rPr lang="en-US" sz="1600" dirty="0" smtClean="0"/>
              <a:t>95.	Production </a:t>
            </a:r>
            <a:r>
              <a:rPr lang="en-US" sz="1600" dirty="0"/>
              <a:t>of paper (in lakh </a:t>
            </a:r>
            <a:r>
              <a:rPr lang="en-US" sz="1600" dirty="0" err="1"/>
              <a:t>tonnes</a:t>
            </a:r>
            <a:r>
              <a:rPr lang="en-US" sz="1600" dirty="0"/>
              <a:t>) by three companies X – Y and Z over the years. Study the graph and answer the questions that follow</a:t>
            </a:r>
            <a:r>
              <a:rPr lang="en-US" sz="1600" dirty="0" smtClean="0"/>
              <a:t>.</a:t>
            </a:r>
          </a:p>
          <a:p>
            <a:pPr marL="468000" indent="-468000" algn="just">
              <a:lnSpc>
                <a:spcPct val="120000"/>
              </a:lnSpc>
              <a:spcBef>
                <a:spcPts val="200"/>
              </a:spcBef>
              <a:spcAft>
                <a:spcPts val="200"/>
              </a:spcAft>
            </a:pPr>
            <a:endParaRPr lang="en-IN" sz="1600" dirty="0" smtClean="0"/>
          </a:p>
          <a:p>
            <a:pPr marL="468000" indent="-468000" algn="just">
              <a:lnSpc>
                <a:spcPct val="120000"/>
              </a:lnSpc>
              <a:spcBef>
                <a:spcPts val="200"/>
              </a:spcBef>
              <a:spcAft>
                <a:spcPts val="200"/>
              </a:spcAft>
            </a:pPr>
            <a:endParaRPr lang="en-IN" sz="1600" dirty="0"/>
          </a:p>
          <a:p>
            <a:pPr marL="468000" indent="-468000" algn="just">
              <a:lnSpc>
                <a:spcPct val="120000"/>
              </a:lnSpc>
              <a:spcBef>
                <a:spcPts val="200"/>
              </a:spcBef>
              <a:spcAft>
                <a:spcPts val="200"/>
              </a:spcAft>
            </a:pPr>
            <a:endParaRPr lang="en-IN" sz="1600" dirty="0" smtClean="0"/>
          </a:p>
          <a:p>
            <a:pPr marL="468000" indent="-468000" algn="just">
              <a:lnSpc>
                <a:spcPct val="120000"/>
              </a:lnSpc>
              <a:spcBef>
                <a:spcPts val="200"/>
              </a:spcBef>
              <a:spcAft>
                <a:spcPts val="200"/>
              </a:spcAft>
            </a:pPr>
            <a:endParaRPr lang="en-IN" sz="1600" dirty="0"/>
          </a:p>
          <a:p>
            <a:pPr marL="468000" indent="-468000" algn="just">
              <a:lnSpc>
                <a:spcPct val="120000"/>
              </a:lnSpc>
              <a:spcBef>
                <a:spcPts val="200"/>
              </a:spcBef>
              <a:spcAft>
                <a:spcPts val="200"/>
              </a:spcAft>
            </a:pPr>
            <a:endParaRPr lang="en-IN" sz="1600" dirty="0" smtClean="0"/>
          </a:p>
          <a:p>
            <a:pPr marL="468000" indent="-468000" algn="just">
              <a:lnSpc>
                <a:spcPct val="120000"/>
              </a:lnSpc>
              <a:spcBef>
                <a:spcPts val="200"/>
              </a:spcBef>
              <a:spcAft>
                <a:spcPts val="200"/>
              </a:spcAft>
            </a:pPr>
            <a:endParaRPr lang="en-IN" sz="1600" dirty="0"/>
          </a:p>
          <a:p>
            <a:pPr marL="468000" indent="-468000" algn="just">
              <a:lnSpc>
                <a:spcPct val="120000"/>
              </a:lnSpc>
              <a:spcBef>
                <a:spcPts val="200"/>
              </a:spcBef>
              <a:spcAft>
                <a:spcPts val="200"/>
              </a:spcAft>
            </a:pPr>
            <a:endParaRPr lang="en-IN" sz="1600" dirty="0" smtClean="0"/>
          </a:p>
          <a:p>
            <a:pPr marL="468000" indent="-468000" algn="just">
              <a:lnSpc>
                <a:spcPct val="120000"/>
              </a:lnSpc>
              <a:spcBef>
                <a:spcPts val="200"/>
              </a:spcBef>
              <a:spcAft>
                <a:spcPts val="200"/>
              </a:spcAft>
            </a:pPr>
            <a:endParaRPr lang="en-IN" sz="1600" dirty="0"/>
          </a:p>
          <a:p>
            <a:pPr marL="468000" indent="-468000" algn="just">
              <a:lnSpc>
                <a:spcPct val="120000"/>
              </a:lnSpc>
              <a:spcBef>
                <a:spcPts val="200"/>
              </a:spcBef>
              <a:spcAft>
                <a:spcPts val="200"/>
              </a:spcAft>
            </a:pPr>
            <a:endParaRPr lang="en-IN" sz="1600" dirty="0" smtClean="0"/>
          </a:p>
          <a:p>
            <a:pPr marL="468000" indent="-468000" algn="just">
              <a:lnSpc>
                <a:spcPct val="120000"/>
              </a:lnSpc>
              <a:spcBef>
                <a:spcPts val="200"/>
              </a:spcBef>
              <a:spcAft>
                <a:spcPts val="200"/>
              </a:spcAft>
            </a:pPr>
            <a:endParaRPr lang="en-IN" sz="1600" dirty="0"/>
          </a:p>
          <a:p>
            <a:pPr marL="468000" indent="-468000" algn="just">
              <a:lnSpc>
                <a:spcPct val="120000"/>
              </a:lnSpc>
              <a:spcBef>
                <a:spcPts val="200"/>
              </a:spcBef>
              <a:spcAft>
                <a:spcPts val="200"/>
              </a:spcAft>
            </a:pPr>
            <a:r>
              <a:rPr lang="en-US" sz="1600" dirty="0"/>
              <a:t>	</a:t>
            </a:r>
            <a:endParaRPr lang="en-US" sz="1600" dirty="0" smtClean="0"/>
          </a:p>
          <a:p>
            <a:pPr marL="468000" indent="-468000" algn="just">
              <a:lnSpc>
                <a:spcPct val="120000"/>
              </a:lnSpc>
              <a:spcBef>
                <a:spcPts val="200"/>
              </a:spcBef>
              <a:spcAft>
                <a:spcPts val="200"/>
              </a:spcAft>
            </a:pPr>
            <a:r>
              <a:rPr lang="en-US" sz="1600" dirty="0"/>
              <a:t>	</a:t>
            </a:r>
            <a:endParaRPr lang="en-US" sz="1600" dirty="0" smtClean="0"/>
          </a:p>
          <a:p>
            <a:pPr marL="468000" indent="-468000" algn="just">
              <a:lnSpc>
                <a:spcPct val="120000"/>
              </a:lnSpc>
              <a:spcBef>
                <a:spcPts val="200"/>
              </a:spcBef>
              <a:spcAft>
                <a:spcPts val="200"/>
              </a:spcAft>
            </a:pPr>
            <a:r>
              <a:rPr lang="en-US" sz="1600" dirty="0"/>
              <a:t>	</a:t>
            </a:r>
            <a:r>
              <a:rPr lang="en-US" sz="1600" dirty="0" smtClean="0"/>
              <a:t>(</a:t>
            </a:r>
            <a:r>
              <a:rPr lang="en-US" sz="1600" dirty="0"/>
              <a:t>a) 2,00,000 tons		</a:t>
            </a:r>
            <a:r>
              <a:rPr lang="en-US" sz="1600" dirty="0" smtClean="0"/>
              <a:t>	(</a:t>
            </a:r>
            <a:r>
              <a:rPr lang="en-US" sz="1600" dirty="0"/>
              <a:t>b) 20,00,000 tons</a:t>
            </a:r>
            <a:endParaRPr lang="en-IN" sz="1600" dirty="0"/>
          </a:p>
          <a:p>
            <a:pPr marL="468000" indent="-468000" algn="just">
              <a:lnSpc>
                <a:spcPct val="120000"/>
              </a:lnSpc>
              <a:spcBef>
                <a:spcPts val="200"/>
              </a:spcBef>
              <a:spcAft>
                <a:spcPts val="200"/>
              </a:spcAft>
            </a:pPr>
            <a:r>
              <a:rPr lang="en-US" sz="1600" dirty="0"/>
              <a:t>	(c) 20,000 tons		</a:t>
            </a:r>
            <a:r>
              <a:rPr lang="en-US" sz="1600" dirty="0" smtClean="0"/>
              <a:t>	(</a:t>
            </a:r>
            <a:r>
              <a:rPr lang="en-US" sz="1600" dirty="0"/>
              <a:t>d) 2,00,00,000 tons</a:t>
            </a:r>
            <a:endParaRPr lang="en-IN" sz="16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70" y="1675594"/>
            <a:ext cx="6647961" cy="396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388729"/>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85659"/>
          </a:xfrm>
          <a:prstGeom prst="rect">
            <a:avLst/>
          </a:prstGeom>
        </p:spPr>
        <p:txBody>
          <a:bodyPr wrap="square">
            <a:spAutoFit/>
          </a:bodyPr>
          <a:lstStyle/>
          <a:p>
            <a:pPr marL="468000" indent="-468000" algn="just">
              <a:lnSpc>
                <a:spcPct val="110000"/>
              </a:lnSpc>
              <a:spcBef>
                <a:spcPts val="200"/>
              </a:spcBef>
              <a:spcAft>
                <a:spcPts val="200"/>
              </a:spcAft>
            </a:pPr>
            <a:r>
              <a:rPr lang="en-US" sz="1600" dirty="0"/>
              <a:t>96.	The graph shows the total number of the different types of vehicles (in lakh) exported by a company in 1998 and 1999. Study the graph carefully and answer these questions:</a:t>
            </a:r>
            <a:endParaRPr lang="en-IN" sz="1600" dirty="0"/>
          </a:p>
          <a:p>
            <a:pPr marL="468000" indent="-468000" algn="just">
              <a:lnSpc>
                <a:spcPct val="110000"/>
              </a:lnSpc>
              <a:spcBef>
                <a:spcPts val="200"/>
              </a:spcBef>
              <a:spcAft>
                <a:spcPts val="200"/>
              </a:spcAft>
            </a:pPr>
            <a:r>
              <a:rPr lang="en-US" sz="1600" dirty="0"/>
              <a:t>	Total exports in 1998 and 1999 together was equal in case of which of the following pairs of types</a:t>
            </a:r>
            <a:r>
              <a:rPr lang="en-US" sz="1600" dirty="0" smtClean="0"/>
              <a:t>?</a:t>
            </a:r>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US" sz="1600" dirty="0"/>
          </a:p>
          <a:p>
            <a:pPr marL="468000" indent="-468000" algn="just">
              <a:lnSpc>
                <a:spcPct val="110000"/>
              </a:lnSpc>
              <a:spcBef>
                <a:spcPts val="200"/>
              </a:spcBef>
              <a:spcAft>
                <a:spcPts val="200"/>
              </a:spcAft>
            </a:pPr>
            <a:endParaRPr lang="en-US" sz="1600" dirty="0" smtClean="0"/>
          </a:p>
          <a:p>
            <a:pPr marL="468000" indent="-468000" algn="just">
              <a:lnSpc>
                <a:spcPct val="110000"/>
              </a:lnSpc>
              <a:spcBef>
                <a:spcPts val="200"/>
              </a:spcBef>
              <a:spcAft>
                <a:spcPts val="200"/>
              </a:spcAft>
            </a:pPr>
            <a:endParaRPr lang="en-IN" sz="1000" dirty="0"/>
          </a:p>
          <a:p>
            <a:pPr marL="468000" indent="-468000" algn="just">
              <a:lnSpc>
                <a:spcPct val="110000"/>
              </a:lnSpc>
              <a:spcBef>
                <a:spcPts val="200"/>
              </a:spcBef>
              <a:spcAft>
                <a:spcPts val="200"/>
              </a:spcAft>
            </a:pPr>
            <a:r>
              <a:rPr lang="en-US" sz="1600" dirty="0"/>
              <a:t>	(a) A and E	</a:t>
            </a:r>
            <a:r>
              <a:rPr lang="en-US" sz="1600" dirty="0" smtClean="0"/>
              <a:t>			(</a:t>
            </a:r>
            <a:r>
              <a:rPr lang="en-US" sz="1600" dirty="0"/>
              <a:t>b) A and </a:t>
            </a:r>
            <a:r>
              <a:rPr lang="en-US" sz="1600" dirty="0" smtClean="0"/>
              <a:t>D</a:t>
            </a:r>
          </a:p>
          <a:p>
            <a:pPr marL="468000" indent="-468000" algn="just">
              <a:lnSpc>
                <a:spcPct val="110000"/>
              </a:lnSpc>
              <a:spcBef>
                <a:spcPts val="200"/>
              </a:spcBef>
              <a:spcAft>
                <a:spcPts val="200"/>
              </a:spcAft>
            </a:pPr>
            <a:r>
              <a:rPr lang="en-US" sz="1600" dirty="0"/>
              <a:t>	(c) B and D	</a:t>
            </a:r>
            <a:r>
              <a:rPr lang="en-US" sz="1600" dirty="0" smtClean="0"/>
              <a:t>			(</a:t>
            </a:r>
            <a:r>
              <a:rPr lang="en-US" sz="1600" dirty="0"/>
              <a:t>d) None of these</a:t>
            </a:r>
            <a:endParaRPr lang="en-IN" sz="16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474056"/>
            <a:ext cx="5409329" cy="331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24954"/>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48671"/>
          </a:xfrm>
          <a:prstGeom prst="rect">
            <a:avLst/>
          </a:prstGeom>
        </p:spPr>
        <p:txBody>
          <a:bodyPr wrap="square">
            <a:spAutoFit/>
          </a:bodyPr>
          <a:lstStyle/>
          <a:p>
            <a:pPr algn="just">
              <a:lnSpc>
                <a:spcPct val="120000"/>
              </a:lnSpc>
              <a:spcBef>
                <a:spcPts val="100"/>
              </a:spcBef>
              <a:spcAft>
                <a:spcPts val="100"/>
              </a:spcAft>
            </a:pPr>
            <a:r>
              <a:rPr lang="en-US" sz="1600" b="1" dirty="0"/>
              <a:t>Directions for Q97 to Q101:</a:t>
            </a:r>
            <a:r>
              <a:rPr lang="en-US" sz="1600" dirty="0"/>
              <a:t> The bar graph given below shows the foreign exchange reserves of a country (in million US $) from 1991-1992 to 1998-1999.</a:t>
            </a:r>
            <a:endParaRPr lang="en-IN" sz="1600" dirty="0"/>
          </a:p>
          <a:p>
            <a:pPr marL="468000" indent="-468000" algn="ctr">
              <a:lnSpc>
                <a:spcPct val="120000"/>
              </a:lnSpc>
              <a:spcBef>
                <a:spcPts val="100"/>
              </a:spcBef>
              <a:spcAft>
                <a:spcPts val="100"/>
              </a:spcAft>
            </a:pPr>
            <a:r>
              <a:rPr lang="en-US" sz="1600" b="1" dirty="0"/>
              <a:t>Foreign Exchange Reserves of a country. (in million US </a:t>
            </a:r>
            <a:r>
              <a:rPr lang="en-US" sz="1600" b="1" dirty="0" smtClean="0"/>
              <a:t>$)</a:t>
            </a:r>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US" sz="1600" b="1" dirty="0" smtClean="0"/>
          </a:p>
          <a:p>
            <a:pPr marL="468000" indent="-468000" algn="ctr">
              <a:lnSpc>
                <a:spcPct val="120000"/>
              </a:lnSpc>
              <a:spcBef>
                <a:spcPts val="100"/>
              </a:spcBef>
              <a:spcAft>
                <a:spcPts val="100"/>
              </a:spcAft>
            </a:pPr>
            <a:endParaRPr lang="en-US" sz="1600" b="1" dirty="0"/>
          </a:p>
          <a:p>
            <a:pPr marL="468000" indent="-468000" algn="ctr">
              <a:lnSpc>
                <a:spcPct val="120000"/>
              </a:lnSpc>
              <a:spcBef>
                <a:spcPts val="100"/>
              </a:spcBef>
              <a:spcAft>
                <a:spcPts val="100"/>
              </a:spcAft>
            </a:pPr>
            <a:endParaRPr lang="en-IN" sz="1600" dirty="0"/>
          </a:p>
          <a:p>
            <a:pPr marL="468000" indent="-468000" algn="just">
              <a:lnSpc>
                <a:spcPct val="120000"/>
              </a:lnSpc>
              <a:spcBef>
                <a:spcPts val="100"/>
              </a:spcBef>
              <a:spcAft>
                <a:spcPts val="100"/>
              </a:spcAft>
            </a:pPr>
            <a:r>
              <a:rPr lang="en-US" sz="1600" dirty="0"/>
              <a:t>97.	The ratio of the number of years, in which the foreign exchange reserves are above the average reserves, to those in which the reserves are below the average reserves is</a:t>
            </a:r>
            <a:endParaRPr lang="en-IN" sz="1600" dirty="0"/>
          </a:p>
          <a:p>
            <a:pPr marL="468000" indent="-468000" algn="just">
              <a:lnSpc>
                <a:spcPct val="120000"/>
              </a:lnSpc>
              <a:spcBef>
                <a:spcPts val="100"/>
              </a:spcBef>
              <a:spcAft>
                <a:spcPts val="100"/>
              </a:spcAft>
            </a:pPr>
            <a:r>
              <a:rPr lang="en-US" sz="1600" dirty="0"/>
              <a:t>	(a) 2:6	</a:t>
            </a:r>
            <a:r>
              <a:rPr lang="en-US" sz="1600" dirty="0" smtClean="0"/>
              <a:t>	(</a:t>
            </a:r>
            <a:r>
              <a:rPr lang="en-US" sz="1600" dirty="0"/>
              <a:t>b) </a:t>
            </a:r>
            <a:r>
              <a:rPr lang="en-US" sz="1600" dirty="0" smtClean="0"/>
              <a:t>3:4	</a:t>
            </a:r>
            <a:r>
              <a:rPr lang="en-US" sz="1600" dirty="0"/>
              <a:t>	(c) </a:t>
            </a:r>
            <a:r>
              <a:rPr lang="en-US" sz="1600" dirty="0" smtClean="0"/>
              <a:t>3:5	</a:t>
            </a:r>
            <a:r>
              <a:rPr lang="en-US" sz="1600" dirty="0"/>
              <a:t>	(d) 4:4</a:t>
            </a:r>
            <a:endParaRPr lang="en-IN" sz="16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957388"/>
            <a:ext cx="61150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232196"/>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On-screen Show (4:3)</PresentationFormat>
  <Paragraphs>921</Paragraphs>
  <Slides>107</Slides>
  <Notes>107</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Smart_ppt_Theme</vt:lpstr>
      <vt:lpstr>ACCENTURE</vt:lpstr>
      <vt:lpstr>REASONING 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2021-05-26T09:09:02Z</dcterms:modified>
</cp:coreProperties>
</file>