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86"/>
  </p:notesMasterIdLst>
  <p:sldIdLst>
    <p:sldId id="259" r:id="rId2"/>
    <p:sldId id="1029" r:id="rId3"/>
    <p:sldId id="975" r:id="rId4"/>
    <p:sldId id="1030" r:id="rId5"/>
    <p:sldId id="1031" r:id="rId6"/>
    <p:sldId id="1032" r:id="rId7"/>
    <p:sldId id="1033" r:id="rId8"/>
    <p:sldId id="1034" r:id="rId9"/>
    <p:sldId id="1035" r:id="rId10"/>
    <p:sldId id="1036" r:id="rId11"/>
    <p:sldId id="1037" r:id="rId12"/>
    <p:sldId id="1038" r:id="rId13"/>
    <p:sldId id="1039" r:id="rId14"/>
    <p:sldId id="1040" r:id="rId15"/>
    <p:sldId id="1041" r:id="rId16"/>
    <p:sldId id="1108" r:id="rId17"/>
    <p:sldId id="1109" r:id="rId18"/>
    <p:sldId id="1042" r:id="rId19"/>
    <p:sldId id="1043" r:id="rId20"/>
    <p:sldId id="1044" r:id="rId21"/>
    <p:sldId id="1045" r:id="rId22"/>
    <p:sldId id="1046" r:id="rId23"/>
    <p:sldId id="1047" r:id="rId24"/>
    <p:sldId id="1048" r:id="rId25"/>
    <p:sldId id="1049" r:id="rId26"/>
    <p:sldId id="1050" r:id="rId27"/>
    <p:sldId id="1051" r:id="rId28"/>
    <p:sldId id="1052" r:id="rId29"/>
    <p:sldId id="1053" r:id="rId30"/>
    <p:sldId id="1054" r:id="rId31"/>
    <p:sldId id="1055" r:id="rId32"/>
    <p:sldId id="1056" r:id="rId33"/>
    <p:sldId id="1057" r:id="rId34"/>
    <p:sldId id="1058" r:id="rId35"/>
    <p:sldId id="1059" r:id="rId36"/>
    <p:sldId id="1060" r:id="rId37"/>
    <p:sldId id="1061" r:id="rId38"/>
    <p:sldId id="1062" r:id="rId39"/>
    <p:sldId id="1063" r:id="rId40"/>
    <p:sldId id="1064" r:id="rId41"/>
    <p:sldId id="1065" r:id="rId42"/>
    <p:sldId id="1066" r:id="rId43"/>
    <p:sldId id="1067" r:id="rId44"/>
    <p:sldId id="1068" r:id="rId45"/>
    <p:sldId id="1069" r:id="rId46"/>
    <p:sldId id="1070" r:id="rId47"/>
    <p:sldId id="1071" r:id="rId48"/>
    <p:sldId id="1072" r:id="rId49"/>
    <p:sldId id="1073" r:id="rId50"/>
    <p:sldId id="1074" r:id="rId51"/>
    <p:sldId id="1075" r:id="rId52"/>
    <p:sldId id="1076" r:id="rId53"/>
    <p:sldId id="1077" r:id="rId54"/>
    <p:sldId id="1078" r:id="rId55"/>
    <p:sldId id="1079" r:id="rId56"/>
    <p:sldId id="1080" r:id="rId57"/>
    <p:sldId id="1081" r:id="rId58"/>
    <p:sldId id="1082" r:id="rId59"/>
    <p:sldId id="1083" r:id="rId60"/>
    <p:sldId id="1084" r:id="rId61"/>
    <p:sldId id="1085" r:id="rId62"/>
    <p:sldId id="1086" r:id="rId63"/>
    <p:sldId id="1087" r:id="rId64"/>
    <p:sldId id="1088" r:id="rId65"/>
    <p:sldId id="1089" r:id="rId66"/>
    <p:sldId id="1090" r:id="rId67"/>
    <p:sldId id="1091" r:id="rId68"/>
    <p:sldId id="1092" r:id="rId69"/>
    <p:sldId id="1093" r:id="rId70"/>
    <p:sldId id="1094" r:id="rId71"/>
    <p:sldId id="1095" r:id="rId72"/>
    <p:sldId id="1096" r:id="rId73"/>
    <p:sldId id="1097" r:id="rId74"/>
    <p:sldId id="1098" r:id="rId75"/>
    <p:sldId id="1099" r:id="rId76"/>
    <p:sldId id="1100" r:id="rId77"/>
    <p:sldId id="1101" r:id="rId78"/>
    <p:sldId id="1102" r:id="rId79"/>
    <p:sldId id="1103" r:id="rId80"/>
    <p:sldId id="1104" r:id="rId81"/>
    <p:sldId id="1105" r:id="rId82"/>
    <p:sldId id="1106" r:id="rId83"/>
    <p:sldId id="1107" r:id="rId84"/>
    <p:sldId id="96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29"/>
            <p14:sldId id="975"/>
            <p14:sldId id="1030"/>
            <p14:sldId id="1031"/>
            <p14:sldId id="1032"/>
            <p14:sldId id="1033"/>
            <p14:sldId id="1034"/>
            <p14:sldId id="1035"/>
            <p14:sldId id="1036"/>
            <p14:sldId id="1037"/>
            <p14:sldId id="1038"/>
            <p14:sldId id="1039"/>
            <p14:sldId id="1040"/>
            <p14:sldId id="1041"/>
            <p14:sldId id="1108"/>
            <p14:sldId id="1109"/>
            <p14:sldId id="1042"/>
            <p14:sldId id="1043"/>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 id="1087"/>
            <p14:sldId id="1088"/>
            <p14:sldId id="1089"/>
            <p14:sldId id="1090"/>
            <p14:sldId id="1091"/>
            <p14:sldId id="1092"/>
            <p14:sldId id="1093"/>
            <p14:sldId id="1094"/>
            <p14:sldId id="1095"/>
            <p14:sldId id="1096"/>
            <p14:sldId id="1097"/>
            <p14:sldId id="1098"/>
            <p14:sldId id="1099"/>
            <p14:sldId id="1100"/>
            <p14:sldId id="1101"/>
            <p14:sldId id="1102"/>
            <p14:sldId id="1103"/>
            <p14:sldId id="1104"/>
            <p14:sldId id="1105"/>
            <p14:sldId id="1106"/>
            <p14:sldId id="1107"/>
            <p14:sldId id="967"/>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8225" autoAdjust="0"/>
  </p:normalViewPr>
  <p:slideViewPr>
    <p:cSldViewPr>
      <p:cViewPr>
        <p:scale>
          <a:sx n="75" d="100"/>
          <a:sy n="75" d="100"/>
        </p:scale>
        <p:origin x="-1140" y="132"/>
      </p:cViewPr>
      <p:guideLst>
        <p:guide orient="horz" pos="2160"/>
        <p:guide orient="horz" pos="576"/>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ACCENTURE</a:t>
            </a:r>
            <a:endParaRPr lang="en-IN" sz="35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7.	What will be the output of following pseudo-code?</a:t>
            </a:r>
          </a:p>
          <a:p>
            <a:pPr marL="468000" indent="-468000" algn="just">
              <a:lnSpc>
                <a:spcPct val="120000"/>
              </a:lnSpc>
              <a:spcBef>
                <a:spcPts val="500"/>
              </a:spcBef>
              <a:spcAft>
                <a:spcPts val="500"/>
              </a:spcAft>
            </a:pPr>
            <a:r>
              <a:rPr lang="en-IN" sz="2000" dirty="0"/>
              <a:t>	#include&lt;</a:t>
            </a:r>
            <a:r>
              <a:rPr lang="en-IN" sz="2000" dirty="0" err="1"/>
              <a:t>stdio.h</a:t>
            </a:r>
            <a:r>
              <a:rPr lang="en-IN" sz="2000" dirty="0"/>
              <a:t>&gt;</a:t>
            </a:r>
          </a:p>
          <a:p>
            <a:pPr marL="468000" indent="-468000" algn="just">
              <a:lnSpc>
                <a:spcPct val="120000"/>
              </a:lnSpc>
              <a:spcBef>
                <a:spcPts val="500"/>
              </a:spcBef>
              <a:spcAft>
                <a:spcPts val="500"/>
              </a:spcAft>
            </a:pPr>
            <a:r>
              <a:rPr lang="en-IN" sz="2000" dirty="0"/>
              <a:t>	</a:t>
            </a:r>
            <a:r>
              <a:rPr lang="en-IN" sz="2000" dirty="0" err="1"/>
              <a:t>int</a:t>
            </a:r>
            <a:r>
              <a:rPr lang="en-IN" sz="2000" dirty="0"/>
              <a:t> main(){</a:t>
            </a:r>
          </a:p>
          <a:p>
            <a:pPr marL="468000" indent="-468000" algn="just">
              <a:lnSpc>
                <a:spcPct val="120000"/>
              </a:lnSpc>
              <a:spcBef>
                <a:spcPts val="500"/>
              </a:spcBef>
              <a:spcAft>
                <a:spcPts val="500"/>
              </a:spcAft>
            </a:pPr>
            <a:r>
              <a:rPr lang="en-IN" sz="2000" dirty="0"/>
              <a:t>	float x = 0.0;</a:t>
            </a:r>
          </a:p>
          <a:p>
            <a:pPr marL="468000" indent="-468000" algn="just">
              <a:lnSpc>
                <a:spcPct val="120000"/>
              </a:lnSpc>
              <a:spcBef>
                <a:spcPts val="500"/>
              </a:spcBef>
              <a:spcAft>
                <a:spcPts val="500"/>
              </a:spcAft>
            </a:pPr>
            <a:r>
              <a:rPr lang="en-IN" sz="2000" dirty="0"/>
              <a:t>	long </a:t>
            </a:r>
            <a:r>
              <a:rPr lang="en-IN" sz="2000" dirty="0" err="1"/>
              <a:t>int</a:t>
            </a:r>
            <a:r>
              <a:rPr lang="en-IN" sz="2000" dirty="0"/>
              <a:t> y = 10;</a:t>
            </a:r>
          </a:p>
          <a:p>
            <a:pPr marL="468000" indent="-468000" algn="just">
              <a:lnSpc>
                <a:spcPct val="120000"/>
              </a:lnSpc>
              <a:spcBef>
                <a:spcPts val="500"/>
              </a:spcBef>
              <a:spcAft>
                <a:spcPts val="500"/>
              </a:spcAft>
            </a:pPr>
            <a:r>
              <a:rPr lang="en-IN" sz="2000" dirty="0"/>
              <a:t>	</a:t>
            </a:r>
            <a:r>
              <a:rPr lang="en-IN" sz="2000" dirty="0" err="1"/>
              <a:t>printf</a:t>
            </a:r>
            <a:r>
              <a:rPr lang="en-IN" sz="2000" dirty="0"/>
              <a:t>(“%d”-</a:t>
            </a:r>
            <a:r>
              <a:rPr lang="en-IN" sz="2000" dirty="0" err="1"/>
              <a:t>sizeof</a:t>
            </a:r>
            <a:r>
              <a:rPr lang="en-IN" sz="2000" dirty="0"/>
              <a:t>(x) == </a:t>
            </a:r>
            <a:r>
              <a:rPr lang="en-IN" sz="2000" dirty="0" err="1"/>
              <a:t>sizeof</a:t>
            </a:r>
            <a:r>
              <a:rPr lang="en-IN" sz="2000" dirty="0"/>
              <a:t>(x + y));</a:t>
            </a:r>
          </a:p>
          <a:p>
            <a:pPr marL="468000" indent="-468000" algn="just">
              <a:lnSpc>
                <a:spcPct val="120000"/>
              </a:lnSpc>
              <a:spcBef>
                <a:spcPts val="500"/>
              </a:spcBef>
              <a:spcAft>
                <a:spcPts val="500"/>
              </a:spcAft>
            </a:pPr>
            <a:r>
              <a:rPr lang="en-IN" sz="2000" dirty="0"/>
              <a:t>	return 0;</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 1	</a:t>
            </a:r>
            <a:r>
              <a:rPr lang="en-IN" sz="2000" dirty="0" smtClean="0"/>
              <a:t>	(</a:t>
            </a:r>
            <a:r>
              <a:rPr lang="en-IN" sz="2000" dirty="0"/>
              <a:t>b) zero	</a:t>
            </a:r>
            <a:r>
              <a:rPr lang="en-IN" sz="2000" dirty="0" smtClean="0"/>
              <a:t>	(</a:t>
            </a:r>
            <a:r>
              <a:rPr lang="en-IN" sz="2000" dirty="0"/>
              <a:t>c) 4	</a:t>
            </a:r>
            <a:r>
              <a:rPr lang="en-IN" sz="2000" dirty="0" smtClean="0"/>
              <a:t>	(</a:t>
            </a:r>
            <a:r>
              <a:rPr lang="en-IN" sz="2000" dirty="0"/>
              <a:t>d) 8</a:t>
            </a:r>
          </a:p>
        </p:txBody>
      </p:sp>
    </p:spTree>
    <p:extLst>
      <p:ext uri="{BB962C8B-B14F-4D97-AF65-F5344CB8AC3E}">
        <p14:creationId xmlns:p14="http://schemas.microsoft.com/office/powerpoint/2010/main" val="318772038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522135"/>
          </a:xfrm>
          <a:prstGeom prst="rect">
            <a:avLst/>
          </a:prstGeom>
        </p:spPr>
        <p:txBody>
          <a:bodyPr wrap="square">
            <a:spAutoFit/>
          </a:bodyPr>
          <a:lstStyle/>
          <a:p>
            <a:pPr marL="468000" indent="-468000" algn="just">
              <a:lnSpc>
                <a:spcPct val="120000"/>
              </a:lnSpc>
              <a:spcBef>
                <a:spcPts val="500"/>
              </a:spcBef>
              <a:spcAft>
                <a:spcPts val="500"/>
              </a:spcAft>
            </a:pPr>
            <a:r>
              <a:rPr lang="en-IN" sz="2000" dirty="0"/>
              <a:t>8.	What will be the output of the following </a:t>
            </a:r>
            <a:r>
              <a:rPr lang="en-IN" sz="2000" dirty="0" err="1"/>
              <a:t>pseudocode</a:t>
            </a:r>
            <a:r>
              <a:rPr lang="en-IN" sz="2000" dirty="0"/>
              <a:t>?</a:t>
            </a:r>
          </a:p>
          <a:p>
            <a:pPr marL="468000" indent="-468000" algn="just">
              <a:lnSpc>
                <a:spcPct val="120000"/>
              </a:lnSpc>
              <a:spcBef>
                <a:spcPts val="500"/>
              </a:spcBef>
              <a:spcAft>
                <a:spcPts val="500"/>
              </a:spcAft>
            </a:pPr>
            <a:r>
              <a:rPr lang="en-IN" sz="2000" dirty="0"/>
              <a:t>	Integer a – b – c</a:t>
            </a:r>
          </a:p>
          <a:p>
            <a:pPr marL="468000" indent="-468000" algn="just">
              <a:lnSpc>
                <a:spcPct val="120000"/>
              </a:lnSpc>
              <a:spcBef>
                <a:spcPts val="500"/>
              </a:spcBef>
              <a:spcAft>
                <a:spcPts val="500"/>
              </a:spcAft>
            </a:pPr>
            <a:r>
              <a:rPr lang="en-IN" sz="2000" dirty="0"/>
              <a:t>	Set b = 2 – a = 2</a:t>
            </a:r>
          </a:p>
          <a:p>
            <a:pPr marL="468000" indent="-468000" algn="just">
              <a:lnSpc>
                <a:spcPct val="120000"/>
              </a:lnSpc>
              <a:spcBef>
                <a:spcPts val="500"/>
              </a:spcBef>
              <a:spcAft>
                <a:spcPts val="500"/>
              </a:spcAft>
            </a:pPr>
            <a:r>
              <a:rPr lang="en-IN" sz="2000" dirty="0"/>
              <a:t>	c = a ^ b</a:t>
            </a:r>
          </a:p>
          <a:p>
            <a:pPr marL="468000" indent="-468000" algn="just">
              <a:lnSpc>
                <a:spcPct val="120000"/>
              </a:lnSpc>
              <a:spcBef>
                <a:spcPts val="500"/>
              </a:spcBef>
              <a:spcAft>
                <a:spcPts val="500"/>
              </a:spcAft>
            </a:pPr>
            <a:r>
              <a:rPr lang="en-IN" sz="2000" dirty="0"/>
              <a:t>	Print c</a:t>
            </a:r>
          </a:p>
          <a:p>
            <a:pPr marL="468000" indent="-468000" algn="just">
              <a:lnSpc>
                <a:spcPct val="120000"/>
              </a:lnSpc>
              <a:spcBef>
                <a:spcPts val="500"/>
              </a:spcBef>
              <a:spcAft>
                <a:spcPts val="500"/>
              </a:spcAft>
            </a:pPr>
            <a:r>
              <a:rPr lang="en-IN" sz="2000" dirty="0"/>
              <a:t>	[Note-^ is the bitwise exclusive OR operator that compares each bits of its first operand to the corresponding bit of its…. Other that is 1. The corresponding result bit is set to 1. Otherwise-the corresponding result bit is set to 0]</a:t>
            </a:r>
          </a:p>
          <a:p>
            <a:pPr marL="468000" indent="-468000" algn="just">
              <a:lnSpc>
                <a:spcPct val="120000"/>
              </a:lnSpc>
              <a:spcBef>
                <a:spcPts val="500"/>
              </a:spcBef>
              <a:spcAft>
                <a:spcPts val="500"/>
              </a:spcAft>
            </a:pPr>
            <a:r>
              <a:rPr lang="en-IN" sz="2000" dirty="0"/>
              <a:t>	(a) 6	</a:t>
            </a:r>
            <a:r>
              <a:rPr lang="en-IN" sz="2000" dirty="0" smtClean="0"/>
              <a:t>	(</a:t>
            </a:r>
            <a:r>
              <a:rPr lang="en-IN" sz="2000" dirty="0"/>
              <a:t>b) </a:t>
            </a:r>
            <a:r>
              <a:rPr lang="en-IN" sz="2000" dirty="0" smtClean="0"/>
              <a:t>4	</a:t>
            </a:r>
            <a:r>
              <a:rPr lang="en-IN" sz="2000" dirty="0"/>
              <a:t>	(c) </a:t>
            </a:r>
            <a:r>
              <a:rPr lang="en-IN" sz="2000" dirty="0" smtClean="0"/>
              <a:t>0	</a:t>
            </a:r>
            <a:r>
              <a:rPr lang="en-IN" sz="2000" dirty="0"/>
              <a:t>	(d) 2</a:t>
            </a:r>
          </a:p>
        </p:txBody>
      </p:sp>
    </p:spTree>
    <p:extLst>
      <p:ext uri="{BB962C8B-B14F-4D97-AF65-F5344CB8AC3E}">
        <p14:creationId xmlns:p14="http://schemas.microsoft.com/office/powerpoint/2010/main" val="53161351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281044"/>
          </a:xfrm>
          <a:prstGeom prst="rect">
            <a:avLst/>
          </a:prstGeom>
        </p:spPr>
        <p:txBody>
          <a:bodyPr wrap="square">
            <a:spAutoFit/>
          </a:bodyPr>
          <a:lstStyle/>
          <a:p>
            <a:pPr marL="468000" indent="-468000" algn="just">
              <a:lnSpc>
                <a:spcPct val="120000"/>
              </a:lnSpc>
              <a:spcBef>
                <a:spcPts val="500"/>
              </a:spcBef>
              <a:spcAft>
                <a:spcPts val="500"/>
              </a:spcAft>
            </a:pPr>
            <a:r>
              <a:rPr lang="en-US" sz="2000" dirty="0"/>
              <a:t>9.	Write a Program TO find SUM of ALL integers BETWEEN two integer numbers taken as input AND are divisible BY 7.</a:t>
            </a:r>
            <a:endParaRPr lang="en-IN" sz="2000" dirty="0"/>
          </a:p>
          <a:p>
            <a:pPr marL="468000" indent="-468000" algn="just">
              <a:lnSpc>
                <a:spcPct val="120000"/>
              </a:lnSpc>
              <a:spcBef>
                <a:spcPts val="500"/>
              </a:spcBef>
              <a:spcAft>
                <a:spcPts val="500"/>
              </a:spcAft>
            </a:pPr>
            <a:r>
              <a:rPr lang="en-US" sz="2000" dirty="0"/>
              <a:t>	Constraint:</a:t>
            </a:r>
            <a:endParaRPr lang="en-IN" sz="2000" dirty="0"/>
          </a:p>
          <a:p>
            <a:pPr marL="468000" indent="-468000" algn="just">
              <a:lnSpc>
                <a:spcPct val="120000"/>
              </a:lnSpc>
              <a:spcBef>
                <a:spcPts val="500"/>
              </a:spcBef>
              <a:spcAft>
                <a:spcPts val="500"/>
              </a:spcAft>
            </a:pPr>
            <a:r>
              <a:rPr lang="en-US" sz="2000" dirty="0"/>
              <a:t>	Input1 &lt; Input2</a:t>
            </a:r>
            <a:endParaRPr lang="en-IN" sz="2000" dirty="0"/>
          </a:p>
          <a:p>
            <a:pPr marL="468000" indent="-468000" algn="just">
              <a:lnSpc>
                <a:spcPct val="120000"/>
              </a:lnSpc>
              <a:spcBef>
                <a:spcPts val="500"/>
              </a:spcBef>
              <a:spcAft>
                <a:spcPts val="500"/>
              </a:spcAft>
            </a:pPr>
            <a:r>
              <a:rPr lang="en-US" sz="2000" b="1" dirty="0"/>
              <a:t>	Example Input:</a:t>
            </a:r>
            <a:endParaRPr lang="en-IN" sz="2000" dirty="0"/>
          </a:p>
          <a:p>
            <a:pPr marL="468000" indent="-468000" algn="just">
              <a:lnSpc>
                <a:spcPct val="120000"/>
              </a:lnSpc>
              <a:spcBef>
                <a:spcPts val="500"/>
              </a:spcBef>
              <a:spcAft>
                <a:spcPts val="500"/>
              </a:spcAft>
            </a:pPr>
            <a:r>
              <a:rPr lang="en-US" sz="2000" b="1" dirty="0"/>
              <a:t>	</a:t>
            </a:r>
            <a:r>
              <a:rPr lang="en-US" sz="2000" dirty="0"/>
              <a:t>1</a:t>
            </a:r>
            <a:endParaRPr lang="en-IN" sz="2000" dirty="0"/>
          </a:p>
          <a:p>
            <a:pPr marL="468000" indent="-468000" algn="just">
              <a:lnSpc>
                <a:spcPct val="120000"/>
              </a:lnSpc>
              <a:spcBef>
                <a:spcPts val="500"/>
              </a:spcBef>
              <a:spcAft>
                <a:spcPts val="500"/>
              </a:spcAft>
            </a:pPr>
            <a:r>
              <a:rPr lang="en-US" sz="2000" b="1" dirty="0"/>
              <a:t>	</a:t>
            </a:r>
            <a:r>
              <a:rPr lang="en-US" sz="2000" dirty="0"/>
              <a:t>20</a:t>
            </a:r>
            <a:endParaRPr lang="en-IN" sz="2000" dirty="0"/>
          </a:p>
          <a:p>
            <a:pPr marL="468000" indent="-468000" algn="just">
              <a:lnSpc>
                <a:spcPct val="120000"/>
              </a:lnSpc>
              <a:spcBef>
                <a:spcPts val="500"/>
              </a:spcBef>
              <a:spcAft>
                <a:spcPts val="500"/>
              </a:spcAft>
            </a:pPr>
            <a:r>
              <a:rPr lang="en-US" sz="2000" dirty="0"/>
              <a:t>	</a:t>
            </a:r>
            <a:r>
              <a:rPr lang="en-US" sz="2000" b="1" dirty="0"/>
              <a:t>Example Output:</a:t>
            </a:r>
            <a:endParaRPr lang="en-IN" sz="2000" dirty="0"/>
          </a:p>
          <a:p>
            <a:pPr marL="468000" indent="-468000" algn="just">
              <a:lnSpc>
                <a:spcPct val="120000"/>
              </a:lnSpc>
              <a:spcBef>
                <a:spcPts val="500"/>
              </a:spcBef>
              <a:spcAft>
                <a:spcPts val="500"/>
              </a:spcAft>
            </a:pPr>
            <a:r>
              <a:rPr lang="en-US" sz="2000" dirty="0"/>
              <a:t>	21</a:t>
            </a:r>
            <a:endParaRPr lang="en-IN" sz="2000" dirty="0"/>
          </a:p>
        </p:txBody>
      </p:sp>
    </p:spTree>
    <p:extLst>
      <p:ext uri="{BB962C8B-B14F-4D97-AF65-F5344CB8AC3E}">
        <p14:creationId xmlns:p14="http://schemas.microsoft.com/office/powerpoint/2010/main" val="2412370740"/>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6332439"/>
          </a:xfrm>
          <a:prstGeom prst="rect">
            <a:avLst/>
          </a:prstGeom>
        </p:spPr>
        <p:txBody>
          <a:bodyPr wrap="square">
            <a:spAutoFit/>
          </a:bodyPr>
          <a:lstStyle/>
          <a:p>
            <a:pPr marL="468000" indent="-468000" algn="just">
              <a:lnSpc>
                <a:spcPct val="114000"/>
              </a:lnSpc>
              <a:spcBef>
                <a:spcPts val="200"/>
              </a:spcBef>
              <a:spcAft>
                <a:spcPts val="200"/>
              </a:spcAft>
            </a:pPr>
            <a:r>
              <a:rPr lang="en-IN" sz="1700" dirty="0" smtClean="0"/>
              <a:t>10.	Study </a:t>
            </a:r>
            <a:r>
              <a:rPr lang="en-IN" sz="1700" dirty="0"/>
              <a:t>the flow chart given below and the questions that follow</a:t>
            </a:r>
            <a:r>
              <a:rPr lang="en-IN" sz="1700" dirty="0" smtClean="0"/>
              <a:t>.</a:t>
            </a:r>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700" dirty="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700" dirty="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700" dirty="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600" dirty="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endParaRPr lang="en-IN" sz="1700" dirty="0"/>
          </a:p>
          <a:p>
            <a:pPr marL="468000" indent="-468000" algn="just">
              <a:lnSpc>
                <a:spcPct val="114000"/>
              </a:lnSpc>
              <a:spcBef>
                <a:spcPts val="200"/>
              </a:spcBef>
              <a:spcAft>
                <a:spcPts val="200"/>
              </a:spcAft>
            </a:pPr>
            <a:endParaRPr lang="en-IN" sz="1700" dirty="0" smtClean="0"/>
          </a:p>
          <a:p>
            <a:pPr marL="468000" indent="-468000" algn="just">
              <a:lnSpc>
                <a:spcPct val="114000"/>
              </a:lnSpc>
              <a:spcBef>
                <a:spcPts val="200"/>
              </a:spcBef>
              <a:spcAft>
                <a:spcPts val="200"/>
              </a:spcAft>
            </a:pPr>
            <a:r>
              <a:rPr lang="en-IN" sz="100" dirty="0"/>
              <a:t>	</a:t>
            </a:r>
            <a:endParaRPr lang="en-IN" sz="100" dirty="0" smtClean="0"/>
          </a:p>
          <a:p>
            <a:pPr marL="468000" indent="-468000" algn="just">
              <a:lnSpc>
                <a:spcPct val="114000"/>
              </a:lnSpc>
              <a:spcBef>
                <a:spcPts val="200"/>
              </a:spcBef>
              <a:spcAft>
                <a:spcPts val="200"/>
              </a:spcAft>
            </a:pPr>
            <a:r>
              <a:rPr lang="en-IN" sz="1700" dirty="0"/>
              <a:t>	</a:t>
            </a:r>
            <a:r>
              <a:rPr lang="en-IN" sz="1700" dirty="0" smtClean="0"/>
              <a:t>What </a:t>
            </a:r>
            <a:r>
              <a:rPr lang="en-IN" sz="1700" dirty="0"/>
              <a:t>number is now in Box B? _____________ (a); Box 11? _____________ (b)</a:t>
            </a:r>
          </a:p>
          <a:p>
            <a:pPr marL="468000" indent="-468000" algn="just">
              <a:lnSpc>
                <a:spcPct val="114000"/>
              </a:lnSpc>
              <a:spcBef>
                <a:spcPts val="200"/>
              </a:spcBef>
              <a:spcAft>
                <a:spcPts val="200"/>
              </a:spcAft>
            </a:pPr>
            <a:r>
              <a:rPr lang="en-IN" sz="1700" dirty="0"/>
              <a:t>	(a) 11, </a:t>
            </a:r>
            <a:r>
              <a:rPr lang="en-IN" sz="1700" dirty="0" smtClean="0"/>
              <a:t>5	</a:t>
            </a:r>
            <a:r>
              <a:rPr lang="en-IN" sz="1700" dirty="0"/>
              <a:t>	(b) 11, </a:t>
            </a:r>
            <a:r>
              <a:rPr lang="en-IN" sz="1700" dirty="0" smtClean="0"/>
              <a:t>2	</a:t>
            </a:r>
            <a:r>
              <a:rPr lang="en-IN" sz="1700" dirty="0"/>
              <a:t>	(c) 8, 6	</a:t>
            </a:r>
            <a:r>
              <a:rPr lang="en-IN" sz="1700" dirty="0" smtClean="0"/>
              <a:t>	(</a:t>
            </a:r>
            <a:r>
              <a:rPr lang="en-IN" sz="1700" dirty="0"/>
              <a:t>d) 11, 9</a:t>
            </a:r>
          </a:p>
          <a:p>
            <a:pPr marL="468000" indent="-468000" algn="just">
              <a:lnSpc>
                <a:spcPct val="114000"/>
              </a:lnSpc>
              <a:spcBef>
                <a:spcPts val="200"/>
              </a:spcBef>
              <a:spcAft>
                <a:spcPts val="200"/>
              </a:spcAft>
            </a:pPr>
            <a:endParaRPr lang="en-IN" sz="1700" dirty="0"/>
          </a:p>
          <a:p>
            <a:pPr marL="468000" indent="-468000" algn="just">
              <a:lnSpc>
                <a:spcPct val="114000"/>
              </a:lnSpc>
              <a:spcBef>
                <a:spcPts val="200"/>
              </a:spcBef>
              <a:spcAft>
                <a:spcPts val="200"/>
              </a:spcAft>
            </a:pPr>
            <a:endParaRPr lang="en-IN" sz="17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379668"/>
            <a:ext cx="5105399" cy="410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15782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04428"/>
          </a:xfrm>
          <a:prstGeom prst="rect">
            <a:avLst/>
          </a:prstGeom>
        </p:spPr>
        <p:txBody>
          <a:bodyPr wrap="square">
            <a:spAutoFit/>
          </a:bodyPr>
          <a:lstStyle/>
          <a:p>
            <a:pPr marL="468000" indent="-468000" algn="just">
              <a:lnSpc>
                <a:spcPct val="120000"/>
              </a:lnSpc>
              <a:spcBef>
                <a:spcPts val="500"/>
              </a:spcBef>
              <a:spcAft>
                <a:spcPts val="500"/>
              </a:spcAft>
            </a:pPr>
            <a:r>
              <a:rPr lang="en-IN" sz="2000" dirty="0"/>
              <a:t>11.	main()</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t>
            </a:r>
            <a:r>
              <a:rPr lang="en-IN" sz="2000" dirty="0" err="1"/>
              <a:t>int</a:t>
            </a:r>
            <a:r>
              <a:rPr lang="en-IN" sz="2000" dirty="0"/>
              <a:t> x:</a:t>
            </a:r>
          </a:p>
          <a:p>
            <a:pPr marL="468000" indent="-468000" algn="just">
              <a:lnSpc>
                <a:spcPct val="120000"/>
              </a:lnSpc>
              <a:spcBef>
                <a:spcPts val="500"/>
              </a:spcBef>
              <a:spcAft>
                <a:spcPts val="500"/>
              </a:spcAft>
            </a:pPr>
            <a:r>
              <a:rPr lang="en-IN" sz="2000" dirty="0"/>
              <a:t>	if (x &gt; 4) </a:t>
            </a:r>
            <a:r>
              <a:rPr lang="en-IN" sz="2000" dirty="0" err="1"/>
              <a:t>printf</a:t>
            </a:r>
            <a:r>
              <a:rPr lang="en-IN" sz="2000" dirty="0"/>
              <a:t>(“</a:t>
            </a:r>
            <a:r>
              <a:rPr lang="en-IN" sz="2000" dirty="0" err="1"/>
              <a:t>Brinda</a:t>
            </a:r>
            <a:r>
              <a:rPr lang="en-IN" sz="2000" dirty="0"/>
              <a:t>”);</a:t>
            </a:r>
          </a:p>
          <a:p>
            <a:pPr marL="468000" indent="-468000" algn="just">
              <a:lnSpc>
                <a:spcPct val="120000"/>
              </a:lnSpc>
              <a:spcBef>
                <a:spcPts val="500"/>
              </a:spcBef>
              <a:spcAft>
                <a:spcPts val="500"/>
              </a:spcAft>
            </a:pPr>
            <a:r>
              <a:rPr lang="en-IN" sz="2000" dirty="0"/>
              <a:t>	else if (x &gt; 10) </a:t>
            </a:r>
            <a:r>
              <a:rPr lang="en-IN" sz="2000" dirty="0" err="1"/>
              <a:t>printf</a:t>
            </a:r>
            <a:r>
              <a:rPr lang="en-IN" sz="2000" dirty="0"/>
              <a:t>(“</a:t>
            </a:r>
            <a:r>
              <a:rPr lang="en-IN" sz="2000" dirty="0" err="1"/>
              <a:t>Karthik</a:t>
            </a:r>
            <a:r>
              <a:rPr lang="en-IN" sz="2000" dirty="0"/>
              <a:t>”);</a:t>
            </a:r>
          </a:p>
          <a:p>
            <a:pPr marL="468000" indent="-468000" algn="just">
              <a:lnSpc>
                <a:spcPct val="120000"/>
              </a:lnSpc>
              <a:spcBef>
                <a:spcPts val="500"/>
              </a:spcBef>
              <a:spcAft>
                <a:spcPts val="500"/>
              </a:spcAft>
            </a:pPr>
            <a:r>
              <a:rPr lang="en-IN" sz="2000" dirty="0"/>
              <a:t>	else if (x &gt; 21) </a:t>
            </a:r>
            <a:r>
              <a:rPr lang="en-IN" sz="2000" dirty="0" err="1"/>
              <a:t>printf</a:t>
            </a:r>
            <a:r>
              <a:rPr lang="en-IN" sz="2000" dirty="0"/>
              <a:t>(“</a:t>
            </a:r>
            <a:r>
              <a:rPr lang="en-IN" sz="2000" dirty="0" err="1"/>
              <a:t>Pradeep</a:t>
            </a:r>
            <a:r>
              <a:rPr lang="en-IN" sz="2000" dirty="0"/>
              <a:t>”);</a:t>
            </a:r>
          </a:p>
          <a:p>
            <a:pPr marL="468000" indent="-468000" algn="just">
              <a:lnSpc>
                <a:spcPct val="120000"/>
              </a:lnSpc>
              <a:spcBef>
                <a:spcPts val="500"/>
              </a:spcBef>
              <a:spcAft>
                <a:spcPts val="500"/>
              </a:spcAft>
            </a:pPr>
            <a:r>
              <a:rPr lang="en-IN" sz="2000" dirty="0"/>
              <a:t>	else </a:t>
            </a:r>
            <a:r>
              <a:rPr lang="en-IN" sz="2000" dirty="0" err="1"/>
              <a:t>printf</a:t>
            </a:r>
            <a:r>
              <a:rPr lang="en-IN" sz="2000" dirty="0"/>
              <a:t>(“</a:t>
            </a:r>
            <a:r>
              <a:rPr lang="en-IN" sz="2000" dirty="0" err="1"/>
              <a:t>Sandeep</a:t>
            </a:r>
            <a:r>
              <a:rPr lang="en-IN" sz="2000" dirty="0"/>
              <a:t>”);</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What will be the value of x so that “</a:t>
            </a:r>
            <a:r>
              <a:rPr lang="en-IN" sz="2000" dirty="0" err="1"/>
              <a:t>Karthik</a:t>
            </a:r>
            <a:r>
              <a:rPr lang="en-IN" sz="2000" dirty="0"/>
              <a:t>” will be printed?</a:t>
            </a:r>
          </a:p>
          <a:p>
            <a:pPr marL="468000" indent="-468000" algn="just">
              <a:lnSpc>
                <a:spcPct val="120000"/>
              </a:lnSpc>
              <a:spcBef>
                <a:spcPts val="500"/>
              </a:spcBef>
              <a:spcAft>
                <a:spcPts val="500"/>
              </a:spcAft>
            </a:pPr>
            <a:r>
              <a:rPr lang="en-IN" sz="2000" dirty="0"/>
              <a:t>	(a) From 10 to 21		</a:t>
            </a:r>
            <a:r>
              <a:rPr lang="en-IN" sz="2000" dirty="0" smtClean="0"/>
              <a:t>	(</a:t>
            </a:r>
            <a:r>
              <a:rPr lang="en-IN" sz="2000" dirty="0"/>
              <a:t>b) From 11 to 21</a:t>
            </a:r>
          </a:p>
          <a:p>
            <a:pPr marL="468000" indent="-468000" algn="just">
              <a:lnSpc>
                <a:spcPct val="120000"/>
              </a:lnSpc>
              <a:spcBef>
                <a:spcPts val="500"/>
              </a:spcBef>
              <a:spcAft>
                <a:spcPts val="500"/>
              </a:spcAft>
            </a:pPr>
            <a:r>
              <a:rPr lang="en-IN" sz="2000" dirty="0"/>
              <a:t>	(c) Greater than 10		</a:t>
            </a:r>
            <a:r>
              <a:rPr lang="en-IN" sz="2000" dirty="0" smtClean="0"/>
              <a:t>	(</a:t>
            </a:r>
            <a:r>
              <a:rPr lang="en-IN" sz="2000" dirty="0"/>
              <a:t>d) None of these</a:t>
            </a:r>
            <a:endParaRPr lang="en-IN" sz="2000" dirty="0"/>
          </a:p>
        </p:txBody>
      </p:sp>
    </p:spTree>
    <p:extLst>
      <p:ext uri="{BB962C8B-B14F-4D97-AF65-F5344CB8AC3E}">
        <p14:creationId xmlns:p14="http://schemas.microsoft.com/office/powerpoint/2010/main" val="230826473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188472"/>
          </a:xfrm>
          <a:prstGeom prst="rect">
            <a:avLst/>
          </a:prstGeom>
        </p:spPr>
        <p:txBody>
          <a:bodyPr wrap="square">
            <a:spAutoFit/>
          </a:bodyPr>
          <a:lstStyle/>
          <a:p>
            <a:pPr marL="468000" indent="-468000" algn="just">
              <a:lnSpc>
                <a:spcPct val="118000"/>
              </a:lnSpc>
              <a:spcBef>
                <a:spcPts val="300"/>
              </a:spcBef>
              <a:spcAft>
                <a:spcPts val="300"/>
              </a:spcAft>
            </a:pPr>
            <a:r>
              <a:rPr lang="en-IN" sz="2000" dirty="0"/>
              <a:t>12.	What will be the output if the following </a:t>
            </a:r>
            <a:r>
              <a:rPr lang="en-IN" sz="2000" dirty="0" err="1"/>
              <a:t>pseudocode</a:t>
            </a:r>
            <a:r>
              <a:rPr lang="en-IN" sz="2000" dirty="0"/>
              <a:t> if a = 10 and b = 6?</a:t>
            </a:r>
          </a:p>
          <a:p>
            <a:pPr marL="468000" indent="-468000" algn="just">
              <a:lnSpc>
                <a:spcPct val="118000"/>
              </a:lnSpc>
              <a:spcBef>
                <a:spcPts val="300"/>
              </a:spcBef>
              <a:spcAft>
                <a:spcPts val="300"/>
              </a:spcAft>
            </a:pPr>
            <a:r>
              <a:rPr lang="en-IN" sz="2000" dirty="0"/>
              <a:t>	Integer </a:t>
            </a:r>
            <a:r>
              <a:rPr lang="en-IN" sz="2000" dirty="0" err="1"/>
              <a:t>func</a:t>
            </a:r>
            <a:r>
              <a:rPr lang="en-IN" sz="2000" dirty="0"/>
              <a:t> (Integer a-Integer b)</a:t>
            </a:r>
          </a:p>
          <a:p>
            <a:pPr marL="468000" indent="-468000" algn="just">
              <a:lnSpc>
                <a:spcPct val="118000"/>
              </a:lnSpc>
              <a:spcBef>
                <a:spcPts val="300"/>
              </a:spcBef>
              <a:spcAft>
                <a:spcPts val="300"/>
              </a:spcAft>
            </a:pPr>
            <a:r>
              <a:rPr lang="en-IN" sz="2000" dirty="0"/>
              <a:t>	Integer temp</a:t>
            </a:r>
          </a:p>
          <a:p>
            <a:pPr marL="468000" indent="-468000" algn="just">
              <a:lnSpc>
                <a:spcPct val="118000"/>
              </a:lnSpc>
              <a:spcBef>
                <a:spcPts val="300"/>
              </a:spcBef>
              <a:spcAft>
                <a:spcPts val="300"/>
              </a:spcAft>
            </a:pPr>
            <a:r>
              <a:rPr lang="en-IN" sz="2000" dirty="0"/>
              <a:t>	while(b)</a:t>
            </a:r>
          </a:p>
          <a:p>
            <a:pPr marL="468000" indent="-468000" algn="just">
              <a:lnSpc>
                <a:spcPct val="118000"/>
              </a:lnSpc>
              <a:spcBef>
                <a:spcPts val="300"/>
              </a:spcBef>
              <a:spcAft>
                <a:spcPts val="300"/>
              </a:spcAft>
            </a:pPr>
            <a:r>
              <a:rPr lang="en-IN" sz="2000" dirty="0"/>
              <a:t>	temp = a MOD b</a:t>
            </a:r>
          </a:p>
          <a:p>
            <a:pPr marL="468000" indent="-468000" algn="just">
              <a:lnSpc>
                <a:spcPct val="118000"/>
              </a:lnSpc>
              <a:spcBef>
                <a:spcPts val="300"/>
              </a:spcBef>
              <a:spcAft>
                <a:spcPts val="300"/>
              </a:spcAft>
            </a:pPr>
            <a:r>
              <a:rPr lang="en-IN" sz="2000" dirty="0"/>
              <a:t>	a = b</a:t>
            </a:r>
          </a:p>
          <a:p>
            <a:pPr marL="468000" indent="-468000" algn="just">
              <a:lnSpc>
                <a:spcPct val="118000"/>
              </a:lnSpc>
              <a:spcBef>
                <a:spcPts val="300"/>
              </a:spcBef>
              <a:spcAft>
                <a:spcPts val="300"/>
              </a:spcAft>
            </a:pPr>
            <a:r>
              <a:rPr lang="en-IN" sz="2000" dirty="0"/>
              <a:t>	b = temp</a:t>
            </a:r>
          </a:p>
          <a:p>
            <a:pPr marL="468000" indent="-468000" algn="just">
              <a:lnSpc>
                <a:spcPct val="118000"/>
              </a:lnSpc>
              <a:spcBef>
                <a:spcPts val="300"/>
              </a:spcBef>
              <a:spcAft>
                <a:spcPts val="300"/>
              </a:spcAft>
            </a:pPr>
            <a:r>
              <a:rPr lang="en-IN" sz="2000" dirty="0"/>
              <a:t>	end while</a:t>
            </a:r>
          </a:p>
          <a:p>
            <a:pPr marL="468000" indent="-468000" algn="just">
              <a:lnSpc>
                <a:spcPct val="118000"/>
              </a:lnSpc>
              <a:spcBef>
                <a:spcPts val="300"/>
              </a:spcBef>
              <a:spcAft>
                <a:spcPts val="300"/>
              </a:spcAft>
            </a:pPr>
            <a:r>
              <a:rPr lang="en-IN" sz="2000" dirty="0"/>
              <a:t>	return a</a:t>
            </a:r>
          </a:p>
          <a:p>
            <a:pPr marL="468000" indent="-468000" algn="just">
              <a:lnSpc>
                <a:spcPct val="118000"/>
              </a:lnSpc>
              <a:spcBef>
                <a:spcPts val="300"/>
              </a:spcBef>
              <a:spcAft>
                <a:spcPts val="300"/>
              </a:spcAft>
            </a:pPr>
            <a:r>
              <a:rPr lang="en-IN" sz="2000" dirty="0"/>
              <a:t>	End function </a:t>
            </a:r>
            <a:r>
              <a:rPr lang="en-IN" sz="2000" dirty="0" err="1"/>
              <a:t>func</a:t>
            </a:r>
            <a:r>
              <a:rPr lang="en-IN" sz="2000" dirty="0"/>
              <a:t>()</a:t>
            </a:r>
          </a:p>
          <a:p>
            <a:pPr marL="468000" indent="-468000" algn="just">
              <a:lnSpc>
                <a:spcPct val="118000"/>
              </a:lnSpc>
              <a:spcBef>
                <a:spcPts val="300"/>
              </a:spcBef>
              <a:spcAft>
                <a:spcPts val="300"/>
              </a:spcAft>
            </a:pPr>
            <a:r>
              <a:rPr lang="en-IN" sz="2000" dirty="0"/>
              <a:t>	(a) 2	</a:t>
            </a:r>
            <a:r>
              <a:rPr lang="en-IN" sz="2000" dirty="0" smtClean="0"/>
              <a:t>	(</a:t>
            </a:r>
            <a:r>
              <a:rPr lang="en-IN" sz="2000" dirty="0"/>
              <a:t>b) </a:t>
            </a:r>
            <a:r>
              <a:rPr lang="en-IN" sz="2000" dirty="0" smtClean="0"/>
              <a:t>4	</a:t>
            </a:r>
            <a:r>
              <a:rPr lang="en-IN" sz="2000" dirty="0"/>
              <a:t>	(c) </a:t>
            </a:r>
            <a:r>
              <a:rPr lang="en-IN" sz="2000" dirty="0" smtClean="0"/>
              <a:t>3	</a:t>
            </a:r>
            <a:r>
              <a:rPr lang="en-IN" sz="2000" dirty="0"/>
              <a:t>	(d) 1</a:t>
            </a:r>
          </a:p>
        </p:txBody>
      </p:sp>
    </p:spTree>
    <p:extLst>
      <p:ext uri="{BB962C8B-B14F-4D97-AF65-F5344CB8AC3E}">
        <p14:creationId xmlns:p14="http://schemas.microsoft.com/office/powerpoint/2010/main" val="412092004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13.</a:t>
            </a:r>
            <a:r>
              <a:rPr lang="en-IN" sz="2000" dirty="0"/>
              <a:t>	In a class, encapsulation an object of another class is called?</a:t>
            </a:r>
          </a:p>
          <a:p>
            <a:pPr marL="468000" indent="-468000" algn="just">
              <a:lnSpc>
                <a:spcPct val="120000"/>
              </a:lnSpc>
              <a:spcBef>
                <a:spcPts val="500"/>
              </a:spcBef>
              <a:spcAft>
                <a:spcPts val="500"/>
              </a:spcAft>
            </a:pPr>
            <a:r>
              <a:rPr lang="en-IN" sz="2000" dirty="0"/>
              <a:t>	(a) </a:t>
            </a:r>
            <a:r>
              <a:rPr lang="en-IN" sz="2000" dirty="0" smtClean="0"/>
              <a:t>Composition</a:t>
            </a:r>
          </a:p>
          <a:p>
            <a:pPr marL="468000" indent="-468000" algn="just">
              <a:lnSpc>
                <a:spcPct val="120000"/>
              </a:lnSpc>
              <a:spcBef>
                <a:spcPts val="500"/>
              </a:spcBef>
              <a:spcAft>
                <a:spcPts val="500"/>
              </a:spcAft>
            </a:pPr>
            <a:r>
              <a:rPr lang="en-IN" sz="2000" dirty="0"/>
              <a:t>	(b) </a:t>
            </a:r>
            <a:r>
              <a:rPr lang="en-IN" sz="2000" dirty="0" smtClean="0"/>
              <a:t>Inheritance</a:t>
            </a:r>
          </a:p>
          <a:p>
            <a:pPr marL="468000" indent="-468000" algn="just">
              <a:lnSpc>
                <a:spcPct val="120000"/>
              </a:lnSpc>
              <a:spcBef>
                <a:spcPts val="500"/>
              </a:spcBef>
              <a:spcAft>
                <a:spcPts val="500"/>
              </a:spcAft>
            </a:pPr>
            <a:r>
              <a:rPr lang="en-IN" sz="2000" dirty="0"/>
              <a:t>	(c) </a:t>
            </a:r>
            <a:r>
              <a:rPr lang="en-IN" sz="2000" dirty="0" smtClean="0"/>
              <a:t>Encapsulation</a:t>
            </a:r>
          </a:p>
          <a:p>
            <a:pPr marL="468000" indent="-468000" algn="just">
              <a:lnSpc>
                <a:spcPct val="120000"/>
              </a:lnSpc>
              <a:spcBef>
                <a:spcPts val="500"/>
              </a:spcBef>
              <a:spcAft>
                <a:spcPts val="500"/>
              </a:spcAft>
            </a:pPr>
            <a:r>
              <a:rPr lang="en-IN" sz="2000" dirty="0"/>
              <a:t>	(d) None of these</a:t>
            </a:r>
          </a:p>
        </p:txBody>
      </p:sp>
    </p:spTree>
    <p:extLst>
      <p:ext uri="{BB962C8B-B14F-4D97-AF65-F5344CB8AC3E}">
        <p14:creationId xmlns:p14="http://schemas.microsoft.com/office/powerpoint/2010/main" val="1541190804"/>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14.</a:t>
            </a:r>
            <a:r>
              <a:rPr lang="en-IN" sz="2000" dirty="0"/>
              <a:t>	The text that gets transformed using algorithm cipher is called?</a:t>
            </a:r>
          </a:p>
          <a:p>
            <a:pPr marL="468000" indent="-468000" algn="just">
              <a:lnSpc>
                <a:spcPct val="120000"/>
              </a:lnSpc>
              <a:spcBef>
                <a:spcPts val="500"/>
              </a:spcBef>
              <a:spcAft>
                <a:spcPts val="500"/>
              </a:spcAft>
            </a:pPr>
            <a:r>
              <a:rPr lang="en-IN" sz="2000" dirty="0"/>
              <a:t>	(a) Complex </a:t>
            </a:r>
            <a:r>
              <a:rPr lang="en-IN" sz="2000" dirty="0" smtClean="0"/>
              <a:t>text</a:t>
            </a:r>
          </a:p>
          <a:p>
            <a:pPr marL="468000" indent="-468000" algn="just">
              <a:lnSpc>
                <a:spcPct val="120000"/>
              </a:lnSpc>
              <a:spcBef>
                <a:spcPts val="500"/>
              </a:spcBef>
              <a:spcAft>
                <a:spcPts val="500"/>
              </a:spcAft>
            </a:pPr>
            <a:r>
              <a:rPr lang="en-IN" sz="2000" dirty="0"/>
              <a:t>	(b) Transformed </a:t>
            </a:r>
            <a:r>
              <a:rPr lang="en-IN" sz="2000" dirty="0" smtClean="0"/>
              <a:t>text</a:t>
            </a:r>
          </a:p>
          <a:p>
            <a:pPr marL="468000" indent="-468000" algn="just">
              <a:lnSpc>
                <a:spcPct val="120000"/>
              </a:lnSpc>
              <a:spcBef>
                <a:spcPts val="500"/>
              </a:spcBef>
              <a:spcAft>
                <a:spcPts val="500"/>
              </a:spcAft>
            </a:pPr>
            <a:r>
              <a:rPr lang="en-IN" sz="2000" dirty="0"/>
              <a:t>	(c) Plain </a:t>
            </a:r>
            <a:r>
              <a:rPr lang="en-IN" sz="2000" dirty="0" smtClean="0"/>
              <a:t>text</a:t>
            </a:r>
          </a:p>
          <a:p>
            <a:pPr marL="468000" indent="-468000" algn="just">
              <a:lnSpc>
                <a:spcPct val="120000"/>
              </a:lnSpc>
              <a:spcBef>
                <a:spcPts val="500"/>
              </a:spcBef>
              <a:spcAft>
                <a:spcPts val="500"/>
              </a:spcAft>
            </a:pPr>
            <a:r>
              <a:rPr lang="en-IN" sz="2000" dirty="0"/>
              <a:t>	(d) Scalar text</a:t>
            </a:r>
          </a:p>
        </p:txBody>
      </p:sp>
    </p:spTree>
    <p:extLst>
      <p:ext uri="{BB962C8B-B14F-4D97-AF65-F5344CB8AC3E}">
        <p14:creationId xmlns:p14="http://schemas.microsoft.com/office/powerpoint/2010/main" val="239980679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71241"/>
          </a:xfrm>
          <a:prstGeom prst="rect">
            <a:avLst/>
          </a:prstGeom>
        </p:spPr>
        <p:txBody>
          <a:bodyPr wrap="square">
            <a:spAutoFit/>
          </a:bodyPr>
          <a:lstStyle/>
          <a:p>
            <a:pPr marL="468000" indent="-468000" algn="just">
              <a:lnSpc>
                <a:spcPct val="118000"/>
              </a:lnSpc>
              <a:spcBef>
                <a:spcPts val="300"/>
              </a:spcBef>
              <a:spcAft>
                <a:spcPts val="300"/>
              </a:spcAft>
            </a:pPr>
            <a:r>
              <a:rPr lang="en-IN" sz="1900" dirty="0"/>
              <a:t>15.	What will be the output of the following Program?</a:t>
            </a:r>
          </a:p>
          <a:p>
            <a:pPr marL="468000" indent="-468000" algn="just">
              <a:lnSpc>
                <a:spcPct val="118000"/>
              </a:lnSpc>
              <a:spcBef>
                <a:spcPts val="300"/>
              </a:spcBef>
              <a:spcAft>
                <a:spcPts val="300"/>
              </a:spcAft>
            </a:pPr>
            <a:r>
              <a:rPr lang="en-IN" sz="1900" dirty="0"/>
              <a:t>	public class Main</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public static void main (String[] </a:t>
            </a:r>
            <a:r>
              <a:rPr lang="en-IN" sz="1900" dirty="0" err="1"/>
              <a:t>args</a:t>
            </a:r>
            <a:r>
              <a:rPr lang="en-IN" sz="1900" dirty="0"/>
              <a:t>)</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String names[] = new String[5];</a:t>
            </a:r>
          </a:p>
          <a:p>
            <a:pPr marL="468000" indent="-468000" algn="just">
              <a:lnSpc>
                <a:spcPct val="118000"/>
              </a:lnSpc>
              <a:spcBef>
                <a:spcPts val="300"/>
              </a:spcBef>
              <a:spcAft>
                <a:spcPts val="300"/>
              </a:spcAft>
            </a:pPr>
            <a:r>
              <a:rPr lang="en-IN" sz="1900" dirty="0"/>
              <a:t>	for(</a:t>
            </a:r>
            <a:r>
              <a:rPr lang="en-IN" sz="1900" dirty="0" err="1"/>
              <a:t>int</a:t>
            </a:r>
            <a:r>
              <a:rPr lang="en-IN" sz="1900" dirty="0"/>
              <a:t> x = 0, x &lt; </a:t>
            </a:r>
            <a:r>
              <a:rPr lang="en-IN" sz="1900" dirty="0" err="1"/>
              <a:t>args.length</a:t>
            </a:r>
            <a:r>
              <a:rPr lang="en-IN" sz="1900" dirty="0"/>
              <a:t>, x++)</a:t>
            </a:r>
          </a:p>
          <a:p>
            <a:pPr marL="468000" indent="-468000" algn="just">
              <a:lnSpc>
                <a:spcPct val="118000"/>
              </a:lnSpc>
              <a:spcBef>
                <a:spcPts val="300"/>
              </a:spcBef>
              <a:spcAft>
                <a:spcPts val="300"/>
              </a:spcAft>
            </a:pPr>
            <a:r>
              <a:rPr lang="en-IN" sz="1900" dirty="0"/>
              <a:t>	names[x] = </a:t>
            </a:r>
            <a:r>
              <a:rPr lang="en-IN" sz="1900" dirty="0" err="1"/>
              <a:t>args</a:t>
            </a:r>
            <a:r>
              <a:rPr lang="en-IN" sz="1900" dirty="0"/>
              <a:t>[x];</a:t>
            </a:r>
          </a:p>
          <a:p>
            <a:pPr marL="468000" indent="-468000" algn="just">
              <a:lnSpc>
                <a:spcPct val="118000"/>
              </a:lnSpc>
              <a:spcBef>
                <a:spcPts val="300"/>
              </a:spcBef>
              <a:spcAft>
                <a:spcPts val="300"/>
              </a:spcAft>
            </a:pPr>
            <a:r>
              <a:rPr lang="en-IN" sz="1900" dirty="0"/>
              <a:t>	</a:t>
            </a:r>
            <a:r>
              <a:rPr lang="en-IN" sz="1900" dirty="0" err="1"/>
              <a:t>System.out.println</a:t>
            </a:r>
            <a:r>
              <a:rPr lang="en-IN" sz="1900" dirty="0"/>
              <a:t>(names[2]};</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(a) Names		</a:t>
            </a:r>
            <a:r>
              <a:rPr lang="en-IN" sz="1900" dirty="0" smtClean="0"/>
              <a:t>	(</a:t>
            </a:r>
            <a:r>
              <a:rPr lang="en-IN" sz="1900" dirty="0"/>
              <a:t>b) Null</a:t>
            </a:r>
          </a:p>
          <a:p>
            <a:pPr marL="468000" indent="-468000" algn="just">
              <a:lnSpc>
                <a:spcPct val="118000"/>
              </a:lnSpc>
              <a:spcBef>
                <a:spcPts val="300"/>
              </a:spcBef>
              <a:spcAft>
                <a:spcPts val="300"/>
              </a:spcAft>
            </a:pPr>
            <a:r>
              <a:rPr lang="en-IN" sz="1900" dirty="0"/>
              <a:t>	(c) Compilation fails		(d) An exception throws at runtime</a:t>
            </a:r>
          </a:p>
        </p:txBody>
      </p:sp>
    </p:spTree>
    <p:extLst>
      <p:ext uri="{BB962C8B-B14F-4D97-AF65-F5344CB8AC3E}">
        <p14:creationId xmlns:p14="http://schemas.microsoft.com/office/powerpoint/2010/main" val="2420422329"/>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14140"/>
          </a:xfrm>
          <a:prstGeom prst="rect">
            <a:avLst/>
          </a:prstGeom>
        </p:spPr>
        <p:txBody>
          <a:bodyPr wrap="square">
            <a:spAutoFit/>
          </a:bodyPr>
          <a:lstStyle/>
          <a:p>
            <a:pPr marL="468000" indent="-468000" algn="just">
              <a:lnSpc>
                <a:spcPct val="120000"/>
              </a:lnSpc>
              <a:spcBef>
                <a:spcPts val="500"/>
              </a:spcBef>
              <a:spcAft>
                <a:spcPts val="500"/>
              </a:spcAft>
            </a:pPr>
            <a:r>
              <a:rPr lang="en-IN" sz="2000" dirty="0"/>
              <a:t>16.	What will be the output of the following </a:t>
            </a:r>
            <a:r>
              <a:rPr lang="en-IN" sz="2000" dirty="0" err="1"/>
              <a:t>pseudocode</a:t>
            </a:r>
            <a:r>
              <a:rPr lang="en-IN" sz="2000" dirty="0"/>
              <a:t>?</a:t>
            </a:r>
          </a:p>
          <a:p>
            <a:pPr marL="468000" indent="-468000" algn="just">
              <a:lnSpc>
                <a:spcPct val="120000"/>
              </a:lnSpc>
              <a:spcBef>
                <a:spcPts val="500"/>
              </a:spcBef>
              <a:spcAft>
                <a:spcPts val="500"/>
              </a:spcAft>
            </a:pPr>
            <a:r>
              <a:rPr lang="en-IN" sz="2000" dirty="0"/>
              <a:t>	Integer </a:t>
            </a:r>
            <a:r>
              <a:rPr lang="en-IN" sz="2000" dirty="0" err="1"/>
              <a:t>arr</a:t>
            </a:r>
            <a:r>
              <a:rPr lang="en-IN" sz="2000" dirty="0"/>
              <a:t>[]={10 – 20 – 30 – 40 – 5}</a:t>
            </a:r>
          </a:p>
          <a:p>
            <a:pPr marL="468000" indent="-468000" algn="just">
              <a:lnSpc>
                <a:spcPct val="120000"/>
              </a:lnSpc>
              <a:spcBef>
                <a:spcPts val="500"/>
              </a:spcBef>
              <a:spcAft>
                <a:spcPts val="500"/>
              </a:spcAft>
            </a:pPr>
            <a:r>
              <a:rPr lang="en-IN" sz="2000" dirty="0"/>
              <a:t>	Integer a – s</a:t>
            </a:r>
          </a:p>
          <a:p>
            <a:pPr marL="468000" indent="-468000" algn="just">
              <a:lnSpc>
                <a:spcPct val="120000"/>
              </a:lnSpc>
              <a:spcBef>
                <a:spcPts val="500"/>
              </a:spcBef>
              <a:spcAft>
                <a:spcPts val="500"/>
              </a:spcAft>
            </a:pPr>
            <a:r>
              <a:rPr lang="en-IN" sz="2000" dirty="0"/>
              <a:t>	Set s = 0</a:t>
            </a:r>
          </a:p>
          <a:p>
            <a:pPr marL="468000" indent="-468000" algn="just">
              <a:lnSpc>
                <a:spcPct val="120000"/>
              </a:lnSpc>
              <a:spcBef>
                <a:spcPts val="500"/>
              </a:spcBef>
              <a:spcAft>
                <a:spcPts val="500"/>
              </a:spcAft>
            </a:pPr>
            <a:r>
              <a:rPr lang="en-IN" sz="2000" dirty="0"/>
              <a:t>	Set a = </a:t>
            </a:r>
            <a:r>
              <a:rPr lang="en-IN" sz="2000" dirty="0" err="1"/>
              <a:t>arr</a:t>
            </a:r>
            <a:r>
              <a:rPr lang="en-IN" sz="2000" dirty="0"/>
              <a:t>[1] + </a:t>
            </a:r>
            <a:r>
              <a:rPr lang="en-IN" sz="2000" dirty="0" err="1"/>
              <a:t>arr</a:t>
            </a:r>
            <a:r>
              <a:rPr lang="en-IN" sz="2000" dirty="0"/>
              <a:t>[2]</a:t>
            </a:r>
          </a:p>
          <a:p>
            <a:pPr marL="468000" indent="-468000" algn="just">
              <a:lnSpc>
                <a:spcPct val="120000"/>
              </a:lnSpc>
              <a:spcBef>
                <a:spcPts val="500"/>
              </a:spcBef>
              <a:spcAft>
                <a:spcPts val="500"/>
              </a:spcAft>
            </a:pPr>
            <a:r>
              <a:rPr lang="en-IN" sz="2000" dirty="0"/>
              <a:t>	Print a</a:t>
            </a:r>
          </a:p>
          <a:p>
            <a:pPr marL="468000" indent="-468000" algn="just">
              <a:lnSpc>
                <a:spcPct val="120000"/>
              </a:lnSpc>
              <a:spcBef>
                <a:spcPts val="500"/>
              </a:spcBef>
              <a:spcAft>
                <a:spcPts val="500"/>
              </a:spcAft>
            </a:pPr>
            <a:r>
              <a:rPr lang="en-IN" sz="2000" dirty="0"/>
              <a:t>	(a) 25	</a:t>
            </a:r>
            <a:r>
              <a:rPr lang="en-IN" sz="2000" dirty="0" smtClean="0"/>
              <a:t>	(</a:t>
            </a:r>
            <a:r>
              <a:rPr lang="en-IN" sz="2000" dirty="0"/>
              <a:t>b) 5	</a:t>
            </a:r>
            <a:r>
              <a:rPr lang="en-IN" sz="2000" dirty="0" smtClean="0"/>
              <a:t>	(</a:t>
            </a:r>
            <a:r>
              <a:rPr lang="en-IN" sz="2000" dirty="0"/>
              <a:t>c) 50	</a:t>
            </a:r>
            <a:r>
              <a:rPr lang="en-IN" sz="2000" dirty="0" smtClean="0"/>
              <a:t>	(</a:t>
            </a:r>
            <a:r>
              <a:rPr lang="en-IN" sz="2000" dirty="0"/>
              <a:t>d) 40</a:t>
            </a:r>
          </a:p>
        </p:txBody>
      </p:sp>
    </p:spTree>
    <p:extLst>
      <p:ext uri="{BB962C8B-B14F-4D97-AF65-F5344CB8AC3E}">
        <p14:creationId xmlns:p14="http://schemas.microsoft.com/office/powerpoint/2010/main" val="26490971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9318" y="3145115"/>
            <a:ext cx="6258764" cy="567771"/>
          </a:xfrm>
        </p:spPr>
        <p:txBody>
          <a:bodyPr/>
          <a:lstStyle/>
          <a:p>
            <a:r>
              <a:rPr lang="en-US" sz="3500" dirty="0" smtClean="0"/>
              <a:t>TECHNICAL</a:t>
            </a:r>
            <a:endParaRPr lang="en-IN" sz="3500" dirty="0"/>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17.	By default-your documents print in _________ mode</a:t>
            </a:r>
          </a:p>
          <a:p>
            <a:pPr marL="468000" indent="-468000" algn="just">
              <a:lnSpc>
                <a:spcPct val="120000"/>
              </a:lnSpc>
              <a:spcBef>
                <a:spcPts val="500"/>
              </a:spcBef>
              <a:spcAft>
                <a:spcPts val="500"/>
              </a:spcAft>
            </a:pPr>
            <a:r>
              <a:rPr lang="en-IN" sz="2000" dirty="0"/>
              <a:t>	(a) </a:t>
            </a:r>
            <a:r>
              <a:rPr lang="en-IN" sz="2000" dirty="0" smtClean="0"/>
              <a:t>Landscape</a:t>
            </a:r>
          </a:p>
          <a:p>
            <a:pPr marL="468000" indent="-468000" algn="just">
              <a:lnSpc>
                <a:spcPct val="120000"/>
              </a:lnSpc>
              <a:spcBef>
                <a:spcPts val="500"/>
              </a:spcBef>
              <a:spcAft>
                <a:spcPts val="500"/>
              </a:spcAft>
            </a:pPr>
            <a:r>
              <a:rPr lang="en-IN" sz="2000" dirty="0"/>
              <a:t>	(b) </a:t>
            </a:r>
            <a:r>
              <a:rPr lang="en-IN" sz="2000" dirty="0" smtClean="0"/>
              <a:t>Portrait</a:t>
            </a:r>
          </a:p>
          <a:p>
            <a:pPr marL="468000" indent="-468000" algn="just">
              <a:lnSpc>
                <a:spcPct val="120000"/>
              </a:lnSpc>
              <a:spcBef>
                <a:spcPts val="500"/>
              </a:spcBef>
              <a:spcAft>
                <a:spcPts val="500"/>
              </a:spcAft>
            </a:pPr>
            <a:r>
              <a:rPr lang="en-IN" sz="2000" dirty="0"/>
              <a:t>	(c) Page </a:t>
            </a:r>
            <a:r>
              <a:rPr lang="en-IN" sz="2000" dirty="0" smtClean="0"/>
              <a:t>Setup</a:t>
            </a:r>
          </a:p>
          <a:p>
            <a:pPr marL="468000" indent="-468000" algn="just">
              <a:lnSpc>
                <a:spcPct val="120000"/>
              </a:lnSpc>
              <a:spcBef>
                <a:spcPts val="500"/>
              </a:spcBef>
              <a:spcAft>
                <a:spcPts val="500"/>
              </a:spcAft>
            </a:pPr>
            <a:r>
              <a:rPr lang="en-IN" sz="2000" dirty="0"/>
              <a:t>	(d) Print View</a:t>
            </a:r>
          </a:p>
        </p:txBody>
      </p:sp>
    </p:spTree>
    <p:extLst>
      <p:ext uri="{BB962C8B-B14F-4D97-AF65-F5344CB8AC3E}">
        <p14:creationId xmlns:p14="http://schemas.microsoft.com/office/powerpoint/2010/main" val="23872033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18.	Which statement is used to close the IF block?</a:t>
            </a:r>
          </a:p>
          <a:p>
            <a:pPr marL="468000" indent="-468000" algn="just">
              <a:lnSpc>
                <a:spcPct val="120000"/>
              </a:lnSpc>
              <a:spcBef>
                <a:spcPts val="500"/>
              </a:spcBef>
              <a:spcAft>
                <a:spcPts val="500"/>
              </a:spcAft>
            </a:pPr>
            <a:r>
              <a:rPr lang="en-IN" sz="2000" dirty="0"/>
              <a:t>	(a) </a:t>
            </a:r>
            <a:r>
              <a:rPr lang="en-IN" sz="2000" dirty="0" smtClean="0"/>
              <a:t>ELSEIF</a:t>
            </a:r>
          </a:p>
          <a:p>
            <a:pPr marL="468000" indent="-468000" algn="just">
              <a:lnSpc>
                <a:spcPct val="120000"/>
              </a:lnSpc>
              <a:spcBef>
                <a:spcPts val="500"/>
              </a:spcBef>
              <a:spcAft>
                <a:spcPts val="500"/>
              </a:spcAft>
            </a:pPr>
            <a:r>
              <a:rPr lang="en-IN" sz="2000" dirty="0"/>
              <a:t>	(b) </a:t>
            </a:r>
            <a:r>
              <a:rPr lang="en-IN" sz="2000" dirty="0" smtClean="0"/>
              <a:t>ELSE</a:t>
            </a:r>
          </a:p>
          <a:p>
            <a:pPr marL="468000" indent="-468000" algn="just">
              <a:lnSpc>
                <a:spcPct val="120000"/>
              </a:lnSpc>
              <a:spcBef>
                <a:spcPts val="500"/>
              </a:spcBef>
              <a:spcAft>
                <a:spcPts val="500"/>
              </a:spcAft>
            </a:pPr>
            <a:r>
              <a:rPr lang="en-IN" sz="2000" dirty="0"/>
              <a:t>	(c) </a:t>
            </a:r>
            <a:r>
              <a:rPr lang="en-IN" sz="2000" dirty="0" smtClean="0"/>
              <a:t>ENDIF</a:t>
            </a:r>
          </a:p>
          <a:p>
            <a:pPr marL="468000" indent="-468000" algn="just">
              <a:lnSpc>
                <a:spcPct val="120000"/>
              </a:lnSpc>
              <a:spcBef>
                <a:spcPts val="500"/>
              </a:spcBef>
              <a:spcAft>
                <a:spcPts val="500"/>
              </a:spcAft>
            </a:pPr>
            <a:r>
              <a:rPr lang="en-IN" sz="2000" dirty="0"/>
              <a:t>	(d) END</a:t>
            </a:r>
          </a:p>
        </p:txBody>
      </p:sp>
    </p:spTree>
    <p:extLst>
      <p:ext uri="{BB962C8B-B14F-4D97-AF65-F5344CB8AC3E}">
        <p14:creationId xmlns:p14="http://schemas.microsoft.com/office/powerpoint/2010/main" val="135333280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88169"/>
          </a:xfrm>
          <a:prstGeom prst="rect">
            <a:avLst/>
          </a:prstGeom>
        </p:spPr>
        <p:txBody>
          <a:bodyPr wrap="square">
            <a:spAutoFit/>
          </a:bodyPr>
          <a:lstStyle/>
          <a:p>
            <a:pPr marL="468000" indent="-468000" algn="just">
              <a:lnSpc>
                <a:spcPct val="114000"/>
              </a:lnSpc>
              <a:spcBef>
                <a:spcPts val="300"/>
              </a:spcBef>
              <a:spcAft>
                <a:spcPts val="300"/>
              </a:spcAft>
            </a:pPr>
            <a:r>
              <a:rPr lang="en-IN" dirty="0"/>
              <a:t>19.	What will be the output of the following </a:t>
            </a:r>
            <a:r>
              <a:rPr lang="en-IN" dirty="0" err="1"/>
              <a:t>pseudocode</a:t>
            </a:r>
            <a:r>
              <a:rPr lang="en-IN" dirty="0"/>
              <a:t>?</a:t>
            </a:r>
          </a:p>
          <a:p>
            <a:pPr marL="468000" indent="-468000" algn="just">
              <a:lnSpc>
                <a:spcPct val="114000"/>
              </a:lnSpc>
              <a:spcBef>
                <a:spcPts val="300"/>
              </a:spcBef>
              <a:spcAft>
                <a:spcPts val="300"/>
              </a:spcAft>
            </a:pPr>
            <a:r>
              <a:rPr lang="en-IN" dirty="0"/>
              <a:t>	#include&lt;</a:t>
            </a:r>
            <a:r>
              <a:rPr lang="en-IN" dirty="0" err="1"/>
              <a:t>stdio.h</a:t>
            </a:r>
            <a:r>
              <a:rPr lang="en-IN" dirty="0"/>
              <a:t>&gt;</a:t>
            </a:r>
          </a:p>
          <a:p>
            <a:pPr marL="468000" indent="-468000" algn="just">
              <a:lnSpc>
                <a:spcPct val="114000"/>
              </a:lnSpc>
              <a:spcBef>
                <a:spcPts val="300"/>
              </a:spcBef>
              <a:spcAft>
                <a:spcPts val="300"/>
              </a:spcAft>
            </a:pPr>
            <a:r>
              <a:rPr lang="en-IN" dirty="0"/>
              <a:t>	</a:t>
            </a:r>
            <a:r>
              <a:rPr lang="en-IN" dirty="0" err="1"/>
              <a:t>int</a:t>
            </a:r>
            <a:r>
              <a:rPr lang="en-IN" dirty="0"/>
              <a:t> main()</a:t>
            </a:r>
          </a:p>
          <a:p>
            <a:pPr marL="468000" indent="-468000" algn="just">
              <a:lnSpc>
                <a:spcPct val="114000"/>
              </a:lnSpc>
              <a:spcBef>
                <a:spcPts val="300"/>
              </a:spcBef>
              <a:spcAft>
                <a:spcPts val="300"/>
              </a:spcAft>
            </a:pPr>
            <a:r>
              <a:rPr lang="en-IN" dirty="0"/>
              <a:t>	{</a:t>
            </a:r>
          </a:p>
          <a:p>
            <a:pPr marL="468000" indent="-468000" algn="just">
              <a:lnSpc>
                <a:spcPct val="114000"/>
              </a:lnSpc>
              <a:spcBef>
                <a:spcPts val="300"/>
              </a:spcBef>
              <a:spcAft>
                <a:spcPts val="300"/>
              </a:spcAft>
            </a:pPr>
            <a:r>
              <a:rPr lang="en-IN" dirty="0"/>
              <a:t>	</a:t>
            </a:r>
            <a:r>
              <a:rPr lang="en-IN" dirty="0" err="1"/>
              <a:t>int</a:t>
            </a:r>
            <a:r>
              <a:rPr lang="en-IN" dirty="0"/>
              <a:t> go = 5.0-num = 1*10;</a:t>
            </a:r>
          </a:p>
          <a:p>
            <a:pPr marL="468000" indent="-468000" algn="just">
              <a:lnSpc>
                <a:spcPct val="114000"/>
              </a:lnSpc>
              <a:spcBef>
                <a:spcPts val="300"/>
              </a:spcBef>
              <a:spcAft>
                <a:spcPts val="300"/>
              </a:spcAft>
            </a:pPr>
            <a:r>
              <a:rPr lang="en-IN" dirty="0"/>
              <a:t>	do</a:t>
            </a:r>
          </a:p>
          <a:p>
            <a:pPr marL="468000" indent="-468000" algn="just">
              <a:lnSpc>
                <a:spcPct val="114000"/>
              </a:lnSpc>
              <a:spcBef>
                <a:spcPts val="300"/>
              </a:spcBef>
              <a:spcAft>
                <a:spcPts val="300"/>
              </a:spcAft>
            </a:pPr>
            <a:r>
              <a:rPr lang="en-IN" dirty="0"/>
              <a:t>	{</a:t>
            </a:r>
          </a:p>
          <a:p>
            <a:pPr marL="468000" indent="-468000" algn="just">
              <a:lnSpc>
                <a:spcPct val="114000"/>
              </a:lnSpc>
              <a:spcBef>
                <a:spcPts val="300"/>
              </a:spcBef>
              <a:spcAft>
                <a:spcPts val="300"/>
              </a:spcAft>
            </a:pPr>
            <a:r>
              <a:rPr lang="en-IN" dirty="0"/>
              <a:t>	</a:t>
            </a:r>
            <a:r>
              <a:rPr lang="en-IN" dirty="0" err="1"/>
              <a:t>num</a:t>
            </a:r>
            <a:r>
              <a:rPr lang="en-IN" dirty="0"/>
              <a:t> /=go;</a:t>
            </a:r>
          </a:p>
          <a:p>
            <a:pPr marL="468000" indent="-468000" algn="just">
              <a:lnSpc>
                <a:spcPct val="114000"/>
              </a:lnSpc>
              <a:spcBef>
                <a:spcPts val="300"/>
              </a:spcBef>
              <a:spcAft>
                <a:spcPts val="300"/>
              </a:spcAft>
            </a:pPr>
            <a:r>
              <a:rPr lang="en-IN" dirty="0"/>
              <a:t>	} while(go–);</a:t>
            </a:r>
          </a:p>
          <a:p>
            <a:pPr marL="468000" indent="-468000" algn="just">
              <a:lnSpc>
                <a:spcPct val="114000"/>
              </a:lnSpc>
              <a:spcBef>
                <a:spcPts val="300"/>
              </a:spcBef>
              <a:spcAft>
                <a:spcPts val="300"/>
              </a:spcAft>
            </a:pPr>
            <a:r>
              <a:rPr lang="en-IN" dirty="0"/>
              <a:t>	</a:t>
            </a:r>
            <a:r>
              <a:rPr lang="en-IN" dirty="0" err="1"/>
              <a:t>printf</a:t>
            </a:r>
            <a:r>
              <a:rPr lang="en-IN" dirty="0"/>
              <a:t>(“%d\n”-</a:t>
            </a:r>
            <a:r>
              <a:rPr lang="en-IN" dirty="0" err="1"/>
              <a:t>num</a:t>
            </a:r>
            <a:r>
              <a:rPr lang="en-IN" dirty="0"/>
              <a:t>);</a:t>
            </a:r>
          </a:p>
          <a:p>
            <a:pPr marL="468000" indent="-468000" algn="just">
              <a:lnSpc>
                <a:spcPct val="114000"/>
              </a:lnSpc>
              <a:spcBef>
                <a:spcPts val="300"/>
              </a:spcBef>
              <a:spcAft>
                <a:spcPts val="300"/>
              </a:spcAft>
            </a:pPr>
            <a:r>
              <a:rPr lang="en-IN" dirty="0"/>
              <a:t>	return 0;</a:t>
            </a:r>
          </a:p>
          <a:p>
            <a:pPr marL="468000" indent="-468000" algn="just">
              <a:lnSpc>
                <a:spcPct val="114000"/>
              </a:lnSpc>
              <a:spcBef>
                <a:spcPts val="300"/>
              </a:spcBef>
              <a:spcAft>
                <a:spcPts val="300"/>
              </a:spcAft>
            </a:pPr>
            <a:r>
              <a:rPr lang="en-IN" dirty="0"/>
              <a:t>	}</a:t>
            </a:r>
          </a:p>
          <a:p>
            <a:pPr marL="468000" indent="-468000" algn="just">
              <a:lnSpc>
                <a:spcPct val="114000"/>
              </a:lnSpc>
              <a:spcBef>
                <a:spcPts val="300"/>
              </a:spcBef>
              <a:spcAft>
                <a:spcPts val="300"/>
              </a:spcAft>
            </a:pPr>
            <a:r>
              <a:rPr lang="en-IN" dirty="0"/>
              <a:t>	(a) Floating point exception		(b) Compilation error</a:t>
            </a:r>
          </a:p>
          <a:p>
            <a:pPr marL="468000" indent="-468000" algn="just">
              <a:lnSpc>
                <a:spcPct val="114000"/>
              </a:lnSpc>
              <a:spcBef>
                <a:spcPts val="300"/>
              </a:spcBef>
              <a:spcAft>
                <a:spcPts val="300"/>
              </a:spcAft>
            </a:pPr>
            <a:r>
              <a:rPr lang="en-IN" dirty="0"/>
              <a:t>	(c) 3 6 7		</a:t>
            </a:r>
            <a:r>
              <a:rPr lang="en-IN" dirty="0" smtClean="0"/>
              <a:t>		(</a:t>
            </a:r>
            <a:r>
              <a:rPr lang="en-IN" dirty="0"/>
              <a:t>d) None of these</a:t>
            </a:r>
          </a:p>
        </p:txBody>
      </p:sp>
    </p:spTree>
    <p:extLst>
      <p:ext uri="{BB962C8B-B14F-4D97-AF65-F5344CB8AC3E}">
        <p14:creationId xmlns:p14="http://schemas.microsoft.com/office/powerpoint/2010/main" val="376941894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75217"/>
          </a:xfrm>
          <a:prstGeom prst="rect">
            <a:avLst/>
          </a:prstGeom>
        </p:spPr>
        <p:txBody>
          <a:bodyPr wrap="square">
            <a:spAutoFit/>
          </a:bodyPr>
          <a:lstStyle/>
          <a:p>
            <a:pPr marL="468000" indent="-468000" algn="just">
              <a:lnSpc>
                <a:spcPct val="108000"/>
              </a:lnSpc>
              <a:spcBef>
                <a:spcPts val="100"/>
              </a:spcBef>
              <a:spcAft>
                <a:spcPts val="100"/>
              </a:spcAft>
            </a:pPr>
            <a:r>
              <a:rPr lang="en-IN" sz="1400" dirty="0"/>
              <a:t>20.	Predict the output.</a:t>
            </a:r>
          </a:p>
          <a:p>
            <a:pPr marL="468000" indent="-468000" algn="just">
              <a:lnSpc>
                <a:spcPct val="108000"/>
              </a:lnSpc>
              <a:spcBef>
                <a:spcPts val="100"/>
              </a:spcBef>
              <a:spcAft>
                <a:spcPts val="100"/>
              </a:spcAft>
            </a:pPr>
            <a:r>
              <a:rPr lang="en-IN" sz="1400" dirty="0"/>
              <a:t>	class X</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void display(</a:t>
            </a:r>
            <a:r>
              <a:rPr lang="en-IN" sz="1400" dirty="0" err="1"/>
              <a:t>int</a:t>
            </a:r>
            <a:r>
              <a:rPr lang="en-IN" sz="1400" dirty="0"/>
              <a:t> a)</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t>
            </a:r>
            <a:r>
              <a:rPr lang="en-IN" sz="1400" dirty="0" err="1"/>
              <a:t>System.out.println</a:t>
            </a:r>
            <a:r>
              <a:rPr lang="en-IN" sz="1400" dirty="0"/>
              <a:t>(“INT”);</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void display(double d)</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t>
            </a:r>
            <a:r>
              <a:rPr lang="en-IN" sz="1400" dirty="0" err="1"/>
              <a:t>System.out.println</a:t>
            </a:r>
            <a:r>
              <a:rPr lang="en-IN" sz="1400" dirty="0"/>
              <a:t>(“DOUBLE”);</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public class Sample</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t>
            </a:r>
            <a:r>
              <a:rPr lang="en-IN" sz="1400" dirty="0" err="1"/>
              <a:t>pulic</a:t>
            </a:r>
            <a:r>
              <a:rPr lang="en-IN" sz="1400" dirty="0"/>
              <a:t> static void main(String[] </a:t>
            </a:r>
            <a:r>
              <a:rPr lang="en-IN" sz="1400" dirty="0" err="1"/>
              <a:t>args</a:t>
            </a:r>
            <a:r>
              <a:rPr lang="en-IN" sz="1400" dirty="0"/>
              <a:t>)</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new X() display(100);</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t>
            </a:r>
          </a:p>
          <a:p>
            <a:pPr marL="468000" indent="-468000" algn="just">
              <a:lnSpc>
                <a:spcPct val="108000"/>
              </a:lnSpc>
              <a:spcBef>
                <a:spcPts val="100"/>
              </a:spcBef>
              <a:spcAft>
                <a:spcPts val="100"/>
              </a:spcAft>
            </a:pPr>
            <a:r>
              <a:rPr lang="en-IN" sz="1400" dirty="0"/>
              <a:t>	(a) DOUBLE		</a:t>
            </a:r>
            <a:r>
              <a:rPr lang="en-IN" sz="1400" dirty="0" smtClean="0"/>
              <a:t>		(</a:t>
            </a:r>
            <a:r>
              <a:rPr lang="en-IN" sz="1400" dirty="0"/>
              <a:t>b) Compilation Fails</a:t>
            </a:r>
          </a:p>
          <a:p>
            <a:pPr marL="468000" indent="-468000" algn="just">
              <a:lnSpc>
                <a:spcPct val="108000"/>
              </a:lnSpc>
              <a:spcBef>
                <a:spcPts val="100"/>
              </a:spcBef>
              <a:spcAft>
                <a:spcPts val="100"/>
              </a:spcAft>
            </a:pPr>
            <a:r>
              <a:rPr lang="en-IN" sz="1400" dirty="0"/>
              <a:t>	(c) INT		</a:t>
            </a:r>
            <a:r>
              <a:rPr lang="en-IN" sz="1400" dirty="0" smtClean="0"/>
              <a:t>		(</a:t>
            </a:r>
            <a:r>
              <a:rPr lang="en-IN" sz="1400" dirty="0"/>
              <a:t>d) Ambiguity error</a:t>
            </a:r>
          </a:p>
        </p:txBody>
      </p:sp>
    </p:spTree>
    <p:extLst>
      <p:ext uri="{BB962C8B-B14F-4D97-AF65-F5344CB8AC3E}">
        <p14:creationId xmlns:p14="http://schemas.microsoft.com/office/powerpoint/2010/main" val="2171564301"/>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54919"/>
          </a:xfrm>
          <a:prstGeom prst="rect">
            <a:avLst/>
          </a:prstGeom>
        </p:spPr>
        <p:txBody>
          <a:bodyPr wrap="square">
            <a:spAutoFit/>
          </a:bodyPr>
          <a:lstStyle/>
          <a:p>
            <a:pPr marL="468000" indent="-468000" algn="just">
              <a:lnSpc>
                <a:spcPct val="108000"/>
              </a:lnSpc>
              <a:spcBef>
                <a:spcPts val="100"/>
              </a:spcBef>
              <a:spcAft>
                <a:spcPts val="100"/>
              </a:spcAft>
            </a:pPr>
            <a:r>
              <a:rPr lang="en-IN" sz="1600" dirty="0"/>
              <a:t>21.	Given classes defined in two different files:</a:t>
            </a:r>
          </a:p>
          <a:p>
            <a:pPr marL="468000" indent="-468000" algn="just">
              <a:lnSpc>
                <a:spcPct val="108000"/>
              </a:lnSpc>
              <a:spcBef>
                <a:spcPts val="100"/>
              </a:spcBef>
              <a:spcAft>
                <a:spcPts val="100"/>
              </a:spcAft>
            </a:pPr>
            <a:r>
              <a:rPr lang="en-IN" sz="1600" dirty="0"/>
              <a:t>	package p1;</a:t>
            </a:r>
          </a:p>
          <a:p>
            <a:pPr marL="468000" indent="-468000" algn="just">
              <a:lnSpc>
                <a:spcPct val="108000"/>
              </a:lnSpc>
              <a:spcBef>
                <a:spcPts val="100"/>
              </a:spcBef>
              <a:spcAft>
                <a:spcPts val="100"/>
              </a:spcAft>
            </a:pPr>
            <a:r>
              <a:rPr lang="en-IN" sz="1600" dirty="0"/>
              <a:t>	public class Test {</a:t>
            </a:r>
          </a:p>
          <a:p>
            <a:pPr marL="468000" indent="-468000" algn="just">
              <a:lnSpc>
                <a:spcPct val="108000"/>
              </a:lnSpc>
              <a:spcBef>
                <a:spcPts val="100"/>
              </a:spcBef>
              <a:spcAft>
                <a:spcPts val="100"/>
              </a:spcAft>
            </a:pPr>
            <a:r>
              <a:rPr lang="en-IN" sz="1600" dirty="0"/>
              <a:t>	public static void display(String [] a) {/* some code */}</a:t>
            </a:r>
          </a:p>
          <a:p>
            <a:pPr marL="468000" indent="-468000" algn="just">
              <a:lnSpc>
                <a:spcPct val="108000"/>
              </a:lnSpc>
              <a:spcBef>
                <a:spcPts val="100"/>
              </a:spcBef>
              <a:spcAft>
                <a:spcPts val="100"/>
              </a:spcAft>
            </a:pPr>
            <a:r>
              <a:rPr lang="en-IN" sz="1600" dirty="0"/>
              <a:t>	}</a:t>
            </a:r>
          </a:p>
          <a:p>
            <a:pPr marL="468000" indent="-468000" algn="just">
              <a:lnSpc>
                <a:spcPct val="108000"/>
              </a:lnSpc>
              <a:spcBef>
                <a:spcPts val="100"/>
              </a:spcBef>
              <a:spcAft>
                <a:spcPts val="100"/>
              </a:spcAft>
            </a:pPr>
            <a:r>
              <a:rPr lang="en-IN" sz="1600" dirty="0"/>
              <a:t>	package p2;</a:t>
            </a:r>
          </a:p>
          <a:p>
            <a:pPr marL="468000" indent="-468000" algn="just">
              <a:lnSpc>
                <a:spcPct val="108000"/>
              </a:lnSpc>
              <a:spcBef>
                <a:spcPts val="100"/>
              </a:spcBef>
              <a:spcAft>
                <a:spcPts val="100"/>
              </a:spcAft>
            </a:pPr>
            <a:r>
              <a:rPr lang="en-IN" sz="1600" dirty="0"/>
              <a:t>	public class </a:t>
            </a:r>
            <a:r>
              <a:rPr lang="en-IN" sz="1600" dirty="0" err="1"/>
              <a:t>TestMain</a:t>
            </a:r>
            <a:r>
              <a:rPr lang="en-IN" sz="1600" dirty="0"/>
              <a:t> {</a:t>
            </a:r>
          </a:p>
          <a:p>
            <a:pPr marL="468000" indent="-468000" algn="just">
              <a:lnSpc>
                <a:spcPct val="108000"/>
              </a:lnSpc>
              <a:spcBef>
                <a:spcPts val="100"/>
              </a:spcBef>
              <a:spcAft>
                <a:spcPts val="100"/>
              </a:spcAft>
            </a:pPr>
            <a:r>
              <a:rPr lang="en-IN" sz="1600" dirty="0"/>
              <a:t>	public static void main(String[] </a:t>
            </a:r>
            <a:r>
              <a:rPr lang="en-IN" sz="1600" dirty="0" err="1"/>
              <a:t>args</a:t>
            </a:r>
            <a:r>
              <a:rPr lang="en-IN" sz="1600" dirty="0"/>
              <a:t>) {</a:t>
            </a:r>
          </a:p>
          <a:p>
            <a:pPr marL="468000" indent="-468000" algn="just">
              <a:lnSpc>
                <a:spcPct val="108000"/>
              </a:lnSpc>
              <a:spcBef>
                <a:spcPts val="100"/>
              </a:spcBef>
              <a:spcAft>
                <a:spcPts val="100"/>
              </a:spcAft>
            </a:pPr>
            <a:r>
              <a:rPr lang="en-IN" sz="1600" dirty="0"/>
              <a:t>	String [] names = new String[10];</a:t>
            </a:r>
          </a:p>
          <a:p>
            <a:pPr marL="468000" indent="-468000" algn="just">
              <a:lnSpc>
                <a:spcPct val="108000"/>
              </a:lnSpc>
              <a:spcBef>
                <a:spcPts val="100"/>
              </a:spcBef>
              <a:spcAft>
                <a:spcPts val="100"/>
              </a:spcAft>
            </a:pPr>
            <a:r>
              <a:rPr lang="en-IN" sz="1600" dirty="0"/>
              <a:t>	// insert code here</a:t>
            </a:r>
          </a:p>
          <a:p>
            <a:pPr marL="468000" indent="-468000" algn="just">
              <a:lnSpc>
                <a:spcPct val="108000"/>
              </a:lnSpc>
              <a:spcBef>
                <a:spcPts val="100"/>
              </a:spcBef>
              <a:spcAft>
                <a:spcPts val="100"/>
              </a:spcAft>
            </a:pPr>
            <a:r>
              <a:rPr lang="en-IN" sz="1600" dirty="0"/>
              <a:t>	}</a:t>
            </a:r>
          </a:p>
          <a:p>
            <a:pPr marL="468000" indent="-468000" algn="just">
              <a:lnSpc>
                <a:spcPct val="108000"/>
              </a:lnSpc>
              <a:spcBef>
                <a:spcPts val="100"/>
              </a:spcBef>
              <a:spcAft>
                <a:spcPts val="100"/>
              </a:spcAft>
            </a:pPr>
            <a:r>
              <a:rPr lang="en-IN" sz="1600" dirty="0"/>
              <a:t>	}</a:t>
            </a:r>
          </a:p>
          <a:p>
            <a:pPr marL="468000" indent="-468000" algn="just">
              <a:lnSpc>
                <a:spcPct val="108000"/>
              </a:lnSpc>
              <a:spcBef>
                <a:spcPts val="100"/>
              </a:spcBef>
              <a:spcAft>
                <a:spcPts val="100"/>
              </a:spcAft>
            </a:pPr>
            <a:r>
              <a:rPr lang="en-IN" sz="1600" dirty="0"/>
              <a:t>	Identify the statement to be written in line 5 in class </a:t>
            </a:r>
            <a:r>
              <a:rPr lang="en-IN" sz="1600" dirty="0" err="1"/>
              <a:t>TestMain</a:t>
            </a:r>
            <a:r>
              <a:rPr lang="en-IN" sz="1600" dirty="0"/>
              <a:t> to call the display method of class Test.</a:t>
            </a:r>
          </a:p>
          <a:p>
            <a:pPr marL="468000" indent="-468000" algn="just">
              <a:lnSpc>
                <a:spcPct val="108000"/>
              </a:lnSpc>
              <a:spcBef>
                <a:spcPts val="100"/>
              </a:spcBef>
              <a:spcAft>
                <a:spcPts val="100"/>
              </a:spcAft>
            </a:pPr>
            <a:r>
              <a:rPr lang="en-IN" sz="1600" dirty="0"/>
              <a:t>	(a) p1.Test.display(names);	</a:t>
            </a:r>
            <a:endParaRPr lang="en-IN" sz="1600" dirty="0" smtClean="0"/>
          </a:p>
          <a:p>
            <a:pPr marL="468000" indent="-468000" algn="just">
              <a:lnSpc>
                <a:spcPct val="108000"/>
              </a:lnSpc>
              <a:spcBef>
                <a:spcPts val="100"/>
              </a:spcBef>
              <a:spcAft>
                <a:spcPts val="100"/>
              </a:spcAft>
            </a:pPr>
            <a:r>
              <a:rPr lang="en-IN" sz="1600" dirty="0"/>
              <a:t>	(b) p1.display(names);</a:t>
            </a:r>
          </a:p>
          <a:p>
            <a:pPr marL="468000" indent="-468000" algn="just">
              <a:lnSpc>
                <a:spcPct val="108000"/>
              </a:lnSpc>
              <a:spcBef>
                <a:spcPts val="100"/>
              </a:spcBef>
              <a:spcAft>
                <a:spcPts val="100"/>
              </a:spcAft>
            </a:pPr>
            <a:r>
              <a:rPr lang="en-IN" sz="1600" dirty="0"/>
              <a:t>	(c) import p1.Test*; display(names</a:t>
            </a:r>
            <a:r>
              <a:rPr lang="en-IN" sz="1600" dirty="0" smtClean="0"/>
              <a:t>);</a:t>
            </a:r>
          </a:p>
          <a:p>
            <a:pPr marL="468000" indent="-468000" algn="just">
              <a:lnSpc>
                <a:spcPct val="108000"/>
              </a:lnSpc>
              <a:spcBef>
                <a:spcPts val="100"/>
              </a:spcBef>
              <a:spcAft>
                <a:spcPts val="100"/>
              </a:spcAft>
            </a:pPr>
            <a:r>
              <a:rPr lang="en-IN" sz="1600" dirty="0"/>
              <a:t>	(d) </a:t>
            </a:r>
            <a:r>
              <a:rPr lang="en-IN" sz="1600" dirty="0" err="1"/>
              <a:t>TestMain</a:t>
            </a:r>
            <a:r>
              <a:rPr lang="en-IN" sz="1600" dirty="0"/>
              <a:t> cannot use methods in p1</a:t>
            </a:r>
          </a:p>
          <a:p>
            <a:pPr marL="468000" indent="-468000" algn="just">
              <a:lnSpc>
                <a:spcPct val="108000"/>
              </a:lnSpc>
              <a:spcBef>
                <a:spcPts val="100"/>
              </a:spcBef>
              <a:spcAft>
                <a:spcPts val="100"/>
              </a:spcAft>
            </a:pPr>
            <a:r>
              <a:rPr lang="en-IN" sz="1600" dirty="0"/>
              <a:t>	(e) display(names);</a:t>
            </a:r>
          </a:p>
        </p:txBody>
      </p:sp>
    </p:spTree>
    <p:extLst>
      <p:ext uri="{BB962C8B-B14F-4D97-AF65-F5344CB8AC3E}">
        <p14:creationId xmlns:p14="http://schemas.microsoft.com/office/powerpoint/2010/main" val="2712572480"/>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en-IN" sz="2000" dirty="0"/>
              <a:t>22.	What are the advantages of Jest over Jasmine?</a:t>
            </a:r>
          </a:p>
          <a:p>
            <a:pPr marL="468000" indent="-468000" algn="just">
              <a:lnSpc>
                <a:spcPct val="120000"/>
              </a:lnSpc>
              <a:spcBef>
                <a:spcPts val="500"/>
              </a:spcBef>
              <a:spcAft>
                <a:spcPts val="500"/>
              </a:spcAft>
            </a:pPr>
            <a:r>
              <a:rPr lang="en-IN" sz="2000" dirty="0"/>
              <a:t>	(a)	Automatically finds and test to execute your source code</a:t>
            </a:r>
          </a:p>
          <a:p>
            <a:pPr marL="468000" indent="-468000" algn="just">
              <a:lnSpc>
                <a:spcPct val="120000"/>
              </a:lnSpc>
              <a:spcBef>
                <a:spcPts val="500"/>
              </a:spcBef>
              <a:spcAft>
                <a:spcPts val="500"/>
              </a:spcAft>
            </a:pPr>
            <a:r>
              <a:rPr lang="en-IN" sz="2000" dirty="0"/>
              <a:t>	(b)	Automatically mocks dependencies when running tests.</a:t>
            </a:r>
          </a:p>
          <a:p>
            <a:pPr marL="468000" indent="-468000" algn="just">
              <a:lnSpc>
                <a:spcPct val="120000"/>
              </a:lnSpc>
              <a:spcBef>
                <a:spcPts val="500"/>
              </a:spcBef>
              <a:spcAft>
                <a:spcPts val="500"/>
              </a:spcAft>
            </a:pPr>
            <a:r>
              <a:rPr lang="en-IN" sz="2000" dirty="0"/>
              <a:t>	(c)	Allows to test asynchronous methods synchronously.</a:t>
            </a:r>
          </a:p>
          <a:p>
            <a:pPr marL="468000" indent="-468000" algn="just">
              <a:lnSpc>
                <a:spcPct val="120000"/>
              </a:lnSpc>
              <a:spcBef>
                <a:spcPts val="500"/>
              </a:spcBef>
              <a:spcAft>
                <a:spcPts val="500"/>
              </a:spcAft>
            </a:pPr>
            <a:r>
              <a:rPr lang="en-IN" sz="2000" dirty="0"/>
              <a:t>	(d)	Run your tests with fake DOM implementation.</a:t>
            </a:r>
          </a:p>
        </p:txBody>
      </p:sp>
    </p:spTree>
    <p:extLst>
      <p:ext uri="{BB962C8B-B14F-4D97-AF65-F5344CB8AC3E}">
        <p14:creationId xmlns:p14="http://schemas.microsoft.com/office/powerpoint/2010/main" val="221598689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t>23.	What is pseudo code?</a:t>
            </a:r>
          </a:p>
          <a:p>
            <a:pPr marL="468000" indent="-468000" algn="just">
              <a:lnSpc>
                <a:spcPct val="120000"/>
              </a:lnSpc>
              <a:spcBef>
                <a:spcPts val="500"/>
              </a:spcBef>
              <a:spcAft>
                <a:spcPts val="500"/>
              </a:spcAft>
            </a:pPr>
            <a:r>
              <a:rPr lang="en-IN" sz="2000" dirty="0"/>
              <a:t>	(a)	Simplified programming language-that is not a specific </a:t>
            </a:r>
            <a:r>
              <a:rPr lang="en-IN" sz="2000" dirty="0" smtClean="0"/>
              <a:t>	language</a:t>
            </a:r>
            <a:endParaRPr lang="en-IN" sz="2000" dirty="0"/>
          </a:p>
          <a:p>
            <a:pPr marL="468000" indent="-468000" algn="just">
              <a:lnSpc>
                <a:spcPct val="120000"/>
              </a:lnSpc>
              <a:spcBef>
                <a:spcPts val="500"/>
              </a:spcBef>
              <a:spcAft>
                <a:spcPts val="500"/>
              </a:spcAft>
            </a:pPr>
            <a:r>
              <a:rPr lang="en-IN" sz="2000" dirty="0"/>
              <a:t>	(b)	Complicated programming language</a:t>
            </a:r>
          </a:p>
          <a:p>
            <a:pPr marL="468000" indent="-468000" algn="just">
              <a:lnSpc>
                <a:spcPct val="120000"/>
              </a:lnSpc>
              <a:spcBef>
                <a:spcPts val="500"/>
              </a:spcBef>
              <a:spcAft>
                <a:spcPts val="500"/>
              </a:spcAft>
            </a:pPr>
            <a:r>
              <a:rPr lang="en-IN" sz="2000" dirty="0"/>
              <a:t>	(c)	Simple programming language-which is linked to a specific </a:t>
            </a:r>
            <a:r>
              <a:rPr lang="en-IN" sz="2000" dirty="0" smtClean="0"/>
              <a:t>	language</a:t>
            </a:r>
            <a:endParaRPr lang="en-IN" sz="2000" dirty="0"/>
          </a:p>
          <a:p>
            <a:pPr marL="468000" indent="-468000" algn="just">
              <a:lnSpc>
                <a:spcPct val="120000"/>
              </a:lnSpc>
              <a:spcBef>
                <a:spcPts val="500"/>
              </a:spcBef>
              <a:spcAft>
                <a:spcPts val="500"/>
              </a:spcAft>
            </a:pPr>
            <a:r>
              <a:rPr lang="en-IN" sz="2000" dirty="0"/>
              <a:t>	(d)	A type of cheese</a:t>
            </a:r>
          </a:p>
        </p:txBody>
      </p:sp>
    </p:spTree>
    <p:extLst>
      <p:ext uri="{BB962C8B-B14F-4D97-AF65-F5344CB8AC3E}">
        <p14:creationId xmlns:p14="http://schemas.microsoft.com/office/powerpoint/2010/main" val="25906637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39814"/>
          </a:xfrm>
          <a:prstGeom prst="rect">
            <a:avLst/>
          </a:prstGeom>
        </p:spPr>
        <p:txBody>
          <a:bodyPr wrap="square">
            <a:spAutoFit/>
          </a:bodyPr>
          <a:lstStyle/>
          <a:p>
            <a:pPr marL="468000" indent="-468000" algn="just">
              <a:lnSpc>
                <a:spcPct val="120000"/>
              </a:lnSpc>
              <a:spcBef>
                <a:spcPts val="500"/>
              </a:spcBef>
              <a:spcAft>
                <a:spcPts val="500"/>
              </a:spcAft>
            </a:pPr>
            <a:r>
              <a:rPr lang="en-IN" sz="2000" dirty="0"/>
              <a:t>24.	Trace the output.</a:t>
            </a:r>
          </a:p>
          <a:p>
            <a:pPr marL="468000" indent="-468000" algn="just">
              <a:lnSpc>
                <a:spcPct val="120000"/>
              </a:lnSpc>
              <a:spcBef>
                <a:spcPts val="500"/>
              </a:spcBef>
              <a:spcAft>
                <a:spcPts val="500"/>
              </a:spcAft>
            </a:pPr>
            <a:r>
              <a:rPr lang="en-IN" sz="2000" dirty="0"/>
              <a:t>	extern in P</a:t>
            </a:r>
          </a:p>
          <a:p>
            <a:pPr marL="468000" indent="-468000" algn="just">
              <a:lnSpc>
                <a:spcPct val="120000"/>
              </a:lnSpc>
              <a:spcBef>
                <a:spcPts val="500"/>
              </a:spcBef>
              <a:spcAft>
                <a:spcPts val="500"/>
              </a:spcAft>
            </a:pPr>
            <a:r>
              <a:rPr lang="en-IN" sz="2000" dirty="0"/>
              <a:t>	void main()</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t>
            </a:r>
            <a:r>
              <a:rPr lang="en-IN" sz="2000" dirty="0" err="1"/>
              <a:t>printf</a:t>
            </a:r>
            <a:r>
              <a:rPr lang="en-IN" sz="2000" dirty="0"/>
              <a:t>(“%d”-P);</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(a)Error </a:t>
            </a:r>
            <a:endParaRPr lang="en-IN" sz="2000" dirty="0" smtClean="0"/>
          </a:p>
          <a:p>
            <a:pPr marL="468000" indent="-468000" algn="just">
              <a:lnSpc>
                <a:spcPct val="120000"/>
              </a:lnSpc>
              <a:spcBef>
                <a:spcPts val="500"/>
              </a:spcBef>
              <a:spcAft>
                <a:spcPts val="500"/>
              </a:spcAft>
            </a:pPr>
            <a:r>
              <a:rPr lang="en-IN" sz="2000" dirty="0"/>
              <a:t>	(b) 0</a:t>
            </a:r>
          </a:p>
          <a:p>
            <a:pPr marL="468000" indent="-468000" algn="just">
              <a:lnSpc>
                <a:spcPct val="120000"/>
              </a:lnSpc>
              <a:spcBef>
                <a:spcPts val="500"/>
              </a:spcBef>
              <a:spcAft>
                <a:spcPts val="500"/>
              </a:spcAft>
            </a:pPr>
            <a:r>
              <a:rPr lang="en-IN" sz="2000" dirty="0"/>
              <a:t>	(c) P	</a:t>
            </a:r>
            <a:endParaRPr lang="en-IN" sz="2000" dirty="0" smtClean="0"/>
          </a:p>
          <a:p>
            <a:pPr marL="468000" indent="-468000" algn="just">
              <a:lnSpc>
                <a:spcPct val="120000"/>
              </a:lnSpc>
              <a:spcBef>
                <a:spcPts val="500"/>
              </a:spcBef>
              <a:spcAft>
                <a:spcPts val="500"/>
              </a:spcAft>
            </a:pPr>
            <a:r>
              <a:rPr lang="en-IN" sz="2000" dirty="0"/>
              <a:t>	(d) None of the above</a:t>
            </a:r>
          </a:p>
        </p:txBody>
      </p:sp>
    </p:spTree>
    <p:extLst>
      <p:ext uri="{BB962C8B-B14F-4D97-AF65-F5344CB8AC3E}">
        <p14:creationId xmlns:p14="http://schemas.microsoft.com/office/powerpoint/2010/main" val="2511277913"/>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25.	An abstract data type is defined to be a mathematical model of a user-defined type along with the collection of all ______________ operations on that model.</a:t>
            </a:r>
          </a:p>
          <a:p>
            <a:pPr marL="468000" indent="-468000" algn="just">
              <a:lnSpc>
                <a:spcPct val="120000"/>
              </a:lnSpc>
              <a:spcBef>
                <a:spcPts val="500"/>
              </a:spcBef>
              <a:spcAft>
                <a:spcPts val="500"/>
              </a:spcAft>
            </a:pPr>
            <a:r>
              <a:rPr lang="en-IN" sz="2000" dirty="0"/>
              <a:t>	(a) </a:t>
            </a:r>
            <a:r>
              <a:rPr lang="en-IN" sz="2000" dirty="0" smtClean="0"/>
              <a:t>Union</a:t>
            </a:r>
          </a:p>
          <a:p>
            <a:pPr marL="468000" indent="-468000" algn="just">
              <a:lnSpc>
                <a:spcPct val="120000"/>
              </a:lnSpc>
              <a:spcBef>
                <a:spcPts val="500"/>
              </a:spcBef>
              <a:spcAft>
                <a:spcPts val="500"/>
              </a:spcAft>
            </a:pPr>
            <a:r>
              <a:rPr lang="en-IN" sz="2000" dirty="0"/>
              <a:t>	(b) </a:t>
            </a:r>
            <a:r>
              <a:rPr lang="en-IN" sz="2000" dirty="0" smtClean="0"/>
              <a:t>Assignment</a:t>
            </a:r>
          </a:p>
          <a:p>
            <a:pPr marL="468000" indent="-468000" algn="just">
              <a:lnSpc>
                <a:spcPct val="120000"/>
              </a:lnSpc>
              <a:spcBef>
                <a:spcPts val="500"/>
              </a:spcBef>
              <a:spcAft>
                <a:spcPts val="500"/>
              </a:spcAft>
            </a:pPr>
            <a:r>
              <a:rPr lang="en-IN" sz="2000" dirty="0"/>
              <a:t>	(c) </a:t>
            </a:r>
            <a:r>
              <a:rPr lang="en-IN" sz="2000" dirty="0" smtClean="0"/>
              <a:t>Primitive</a:t>
            </a:r>
          </a:p>
          <a:p>
            <a:pPr marL="468000" indent="-468000" algn="just">
              <a:lnSpc>
                <a:spcPct val="120000"/>
              </a:lnSpc>
              <a:spcBef>
                <a:spcPts val="500"/>
              </a:spcBef>
              <a:spcAft>
                <a:spcPts val="500"/>
              </a:spcAft>
            </a:pPr>
            <a:r>
              <a:rPr lang="en-IN" sz="2000" dirty="0"/>
              <a:t>	(d) None of the above</a:t>
            </a:r>
          </a:p>
        </p:txBody>
      </p:sp>
    </p:spTree>
    <p:extLst>
      <p:ext uri="{BB962C8B-B14F-4D97-AF65-F5344CB8AC3E}">
        <p14:creationId xmlns:p14="http://schemas.microsoft.com/office/powerpoint/2010/main" val="358868730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26.	Which </a:t>
            </a:r>
            <a:r>
              <a:rPr lang="en-IN" sz="2000" dirty="0" err="1"/>
              <a:t>protype</a:t>
            </a:r>
            <a:r>
              <a:rPr lang="en-IN" sz="2000" dirty="0"/>
              <a:t> in React from component, will validate a value for an attribute is passed and of type function?</a:t>
            </a:r>
          </a:p>
          <a:p>
            <a:pPr marL="468000" indent="-468000" algn="just">
              <a:lnSpc>
                <a:spcPct val="120000"/>
              </a:lnSpc>
              <a:spcBef>
                <a:spcPts val="500"/>
              </a:spcBef>
              <a:spcAft>
                <a:spcPts val="500"/>
              </a:spcAft>
            </a:pPr>
            <a:r>
              <a:rPr lang="en-IN" sz="2000" dirty="0"/>
              <a:t>	(a) </a:t>
            </a:r>
            <a:r>
              <a:rPr lang="en-IN" sz="2000" dirty="0" err="1" smtClean="0"/>
              <a:t>React.Prop.func.isRequired</a:t>
            </a:r>
            <a:endParaRPr lang="en-IN" sz="2000" dirty="0" smtClean="0"/>
          </a:p>
          <a:p>
            <a:pPr marL="468000" indent="-468000" algn="just">
              <a:lnSpc>
                <a:spcPct val="120000"/>
              </a:lnSpc>
              <a:spcBef>
                <a:spcPts val="500"/>
              </a:spcBef>
              <a:spcAft>
                <a:spcPts val="500"/>
              </a:spcAft>
            </a:pPr>
            <a:r>
              <a:rPr lang="en-IN" sz="2000" dirty="0"/>
              <a:t>	(b) </a:t>
            </a:r>
            <a:r>
              <a:rPr lang="en-IN" sz="2000" dirty="0" err="1"/>
              <a:t>React.Prop.func</a:t>
            </a:r>
            <a:endParaRPr lang="en-IN" sz="2000" dirty="0"/>
          </a:p>
          <a:p>
            <a:pPr marL="468000" indent="-468000" algn="just">
              <a:lnSpc>
                <a:spcPct val="120000"/>
              </a:lnSpc>
              <a:spcBef>
                <a:spcPts val="500"/>
              </a:spcBef>
              <a:spcAft>
                <a:spcPts val="500"/>
              </a:spcAft>
            </a:pPr>
            <a:r>
              <a:rPr lang="en-IN" sz="2000" dirty="0"/>
              <a:t>	(c) </a:t>
            </a:r>
            <a:r>
              <a:rPr lang="en-IN" sz="2000" dirty="0" err="1"/>
              <a:t>React.PropTypes.func</a:t>
            </a:r>
            <a:r>
              <a:rPr lang="en-IN" sz="2000" dirty="0"/>
              <a:t>	</a:t>
            </a:r>
            <a:endParaRPr lang="en-IN" sz="2000" dirty="0" smtClean="0"/>
          </a:p>
          <a:p>
            <a:pPr marL="468000" indent="-468000" algn="just">
              <a:lnSpc>
                <a:spcPct val="120000"/>
              </a:lnSpc>
              <a:spcBef>
                <a:spcPts val="500"/>
              </a:spcBef>
              <a:spcAft>
                <a:spcPts val="500"/>
              </a:spcAft>
            </a:pPr>
            <a:r>
              <a:rPr lang="en-IN" sz="2000" dirty="0"/>
              <a:t>	(d) </a:t>
            </a:r>
            <a:r>
              <a:rPr lang="en-IN" sz="2000" dirty="0" err="1"/>
              <a:t>React.PropTypes.funcisRequired</a:t>
            </a:r>
            <a:endParaRPr lang="en-IN" sz="2000" dirty="0"/>
          </a:p>
        </p:txBody>
      </p:sp>
    </p:spTree>
    <p:extLst>
      <p:ext uri="{BB962C8B-B14F-4D97-AF65-F5344CB8AC3E}">
        <p14:creationId xmlns:p14="http://schemas.microsoft.com/office/powerpoint/2010/main" val="161325741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760103"/>
          </a:xfrm>
          <a:prstGeom prst="rect">
            <a:avLst/>
          </a:prstGeom>
        </p:spPr>
        <p:txBody>
          <a:bodyPr wrap="square">
            <a:spAutoFit/>
          </a:bodyPr>
          <a:lstStyle/>
          <a:p>
            <a:pPr marL="468000" indent="-468000" algn="just">
              <a:lnSpc>
                <a:spcPct val="108000"/>
              </a:lnSpc>
              <a:spcBef>
                <a:spcPts val="200"/>
              </a:spcBef>
              <a:spcAft>
                <a:spcPts val="200"/>
              </a:spcAft>
            </a:pPr>
            <a:r>
              <a:rPr lang="en-US" sz="1600" dirty="0"/>
              <a:t>1.	</a:t>
            </a:r>
            <a:r>
              <a:rPr lang="en-US" sz="1600" b="1" dirty="0"/>
              <a:t>Input Format:</a:t>
            </a:r>
            <a:endParaRPr lang="en-IN" sz="1600" dirty="0"/>
          </a:p>
          <a:p>
            <a:pPr marL="468000" indent="-468000" algn="just">
              <a:lnSpc>
                <a:spcPct val="108000"/>
              </a:lnSpc>
              <a:spcBef>
                <a:spcPts val="200"/>
              </a:spcBef>
              <a:spcAft>
                <a:spcPts val="200"/>
              </a:spcAft>
            </a:pPr>
            <a:r>
              <a:rPr lang="en-US" sz="1600" dirty="0"/>
              <a:t>	The first line contains three integers n, x</a:t>
            </a:r>
            <a:r>
              <a:rPr lang="en-US" sz="1600" baseline="-25000" dirty="0"/>
              <a:t>0</a:t>
            </a:r>
            <a:r>
              <a:rPr lang="en-US" sz="1600" dirty="0"/>
              <a:t> and y</a:t>
            </a:r>
            <a:r>
              <a:rPr lang="en-US" sz="1600" baseline="-25000" dirty="0"/>
              <a:t>0</a:t>
            </a:r>
            <a:r>
              <a:rPr lang="en-US" sz="1600" dirty="0"/>
              <a:t> (1 ≤ n ≤ 1000, – 10</a:t>
            </a:r>
            <a:r>
              <a:rPr lang="en-US" sz="1600" baseline="30000" dirty="0"/>
              <a:t>4</a:t>
            </a:r>
            <a:r>
              <a:rPr lang="en-US" sz="1600" dirty="0"/>
              <a:t> ≤ x</a:t>
            </a:r>
            <a:r>
              <a:rPr lang="en-US" sz="1600" baseline="-25000" dirty="0"/>
              <a:t>0</a:t>
            </a:r>
            <a:r>
              <a:rPr lang="en-US" sz="1600" dirty="0"/>
              <a:t>, y</a:t>
            </a:r>
            <a:r>
              <a:rPr lang="en-US" sz="1600" baseline="-25000" dirty="0"/>
              <a:t>0</a:t>
            </a:r>
            <a:r>
              <a:rPr lang="en-US" sz="1600" dirty="0"/>
              <a:t> ≤ 10</a:t>
            </a:r>
            <a:r>
              <a:rPr lang="en-US" sz="1600" baseline="30000" dirty="0"/>
              <a:t>4</a:t>
            </a:r>
            <a:r>
              <a:rPr lang="en-US" sz="1600" dirty="0"/>
              <a:t>) — the number of storm troopers on the battle field and the coordinates of your gun.</a:t>
            </a:r>
            <a:endParaRPr lang="en-IN" sz="1600" dirty="0"/>
          </a:p>
          <a:p>
            <a:pPr marL="468000" indent="-468000" algn="just">
              <a:lnSpc>
                <a:spcPct val="108000"/>
              </a:lnSpc>
              <a:spcBef>
                <a:spcPts val="200"/>
              </a:spcBef>
              <a:spcAft>
                <a:spcPts val="200"/>
              </a:spcAft>
            </a:pPr>
            <a:r>
              <a:rPr lang="en-US" sz="1600" dirty="0"/>
              <a:t>	Next n lines contain two integers ( – 10</a:t>
            </a:r>
            <a:r>
              <a:rPr lang="en-US" sz="1600" baseline="30000" dirty="0"/>
              <a:t>4</a:t>
            </a:r>
            <a:r>
              <a:rPr lang="en-US" sz="1600" dirty="0"/>
              <a:t> ≤ </a:t>
            </a:r>
            <a:r>
              <a:rPr lang="en-US" sz="1600" dirty="0" err="1"/>
              <a:t>x</a:t>
            </a:r>
            <a:r>
              <a:rPr lang="en-US" sz="1600" baseline="-25000" dirty="0" err="1"/>
              <a:t>j</a:t>
            </a:r>
            <a:r>
              <a:rPr lang="en-US" sz="1600" dirty="0"/>
              <a:t>, </a:t>
            </a:r>
            <a:r>
              <a:rPr lang="en-US" sz="1600" dirty="0" err="1"/>
              <a:t>y</a:t>
            </a:r>
            <a:r>
              <a:rPr lang="en-US" sz="1600" baseline="-25000" dirty="0" err="1"/>
              <a:t>i</a:t>
            </a:r>
            <a:r>
              <a:rPr lang="en-US" sz="1600" dirty="0"/>
              <a:t> ≤ 10</a:t>
            </a:r>
            <a:r>
              <a:rPr lang="en-US" sz="1600" baseline="30000" dirty="0"/>
              <a:t>4</a:t>
            </a:r>
            <a:r>
              <a:rPr lang="en-US" sz="1600" dirty="0"/>
              <a:t>)  each represent— he coordinates of the storm troopers on the battlefield. It is guaranteed that no storm trooper stands at the same point with the gun. Multiple storm troopers can stand at the same point.</a:t>
            </a:r>
            <a:endParaRPr lang="en-IN" sz="1600" dirty="0"/>
          </a:p>
          <a:p>
            <a:pPr marL="468000" indent="-468000" algn="just">
              <a:lnSpc>
                <a:spcPct val="108000"/>
              </a:lnSpc>
              <a:spcBef>
                <a:spcPts val="200"/>
              </a:spcBef>
              <a:spcAft>
                <a:spcPts val="200"/>
              </a:spcAft>
            </a:pPr>
            <a:r>
              <a:rPr lang="en-US" sz="1600" dirty="0"/>
              <a:t>	</a:t>
            </a:r>
            <a:r>
              <a:rPr lang="en-US" sz="1600" b="1" dirty="0"/>
              <a:t>Output Format:</a:t>
            </a:r>
            <a:endParaRPr lang="en-IN" sz="1600" dirty="0"/>
          </a:p>
          <a:p>
            <a:pPr marL="468000" indent="-468000" algn="just">
              <a:lnSpc>
                <a:spcPct val="108000"/>
              </a:lnSpc>
              <a:spcBef>
                <a:spcPts val="200"/>
              </a:spcBef>
              <a:spcAft>
                <a:spcPts val="200"/>
              </a:spcAft>
            </a:pPr>
            <a:r>
              <a:rPr lang="en-US" sz="1600" dirty="0"/>
              <a:t>	Print a single integer — the minimum number of shots Han Solo needs to destroy all the </a:t>
            </a:r>
            <a:r>
              <a:rPr lang="en-US" sz="1600" dirty="0" err="1"/>
              <a:t>stormtroopers</a:t>
            </a:r>
            <a:r>
              <a:rPr lang="en-US" sz="1600" dirty="0"/>
              <a:t>.</a:t>
            </a:r>
            <a:endParaRPr lang="en-IN" sz="1600" dirty="0"/>
          </a:p>
          <a:p>
            <a:pPr marL="468000" indent="-468000" algn="just">
              <a:lnSpc>
                <a:spcPct val="108000"/>
              </a:lnSpc>
              <a:spcBef>
                <a:spcPts val="200"/>
              </a:spcBef>
              <a:spcAft>
                <a:spcPts val="200"/>
              </a:spcAft>
            </a:pPr>
            <a:r>
              <a:rPr lang="en-US" sz="1600" dirty="0"/>
              <a:t>	</a:t>
            </a:r>
            <a:r>
              <a:rPr lang="en-US" sz="1600" b="1" dirty="0"/>
              <a:t>Examples:</a:t>
            </a:r>
            <a:endParaRPr lang="en-IN" sz="1600" dirty="0"/>
          </a:p>
          <a:p>
            <a:pPr marL="468000" indent="-468000" algn="just">
              <a:lnSpc>
                <a:spcPct val="108000"/>
              </a:lnSpc>
              <a:spcBef>
                <a:spcPts val="200"/>
              </a:spcBef>
              <a:spcAft>
                <a:spcPts val="200"/>
              </a:spcAft>
            </a:pPr>
            <a:r>
              <a:rPr lang="en-US" sz="1600" dirty="0"/>
              <a:t>	</a:t>
            </a:r>
            <a:r>
              <a:rPr lang="en-US" sz="1600" b="1" dirty="0"/>
              <a:t>Input:</a:t>
            </a:r>
            <a:endParaRPr lang="en-IN" sz="1600" dirty="0"/>
          </a:p>
          <a:p>
            <a:pPr marL="468000" indent="-468000" algn="just">
              <a:lnSpc>
                <a:spcPct val="108000"/>
              </a:lnSpc>
              <a:spcBef>
                <a:spcPts val="200"/>
              </a:spcBef>
              <a:spcAft>
                <a:spcPts val="200"/>
              </a:spcAft>
            </a:pPr>
            <a:r>
              <a:rPr lang="en-US" sz="1600" dirty="0"/>
              <a:t>	4 0 0</a:t>
            </a:r>
            <a:endParaRPr lang="en-IN" sz="1600" dirty="0"/>
          </a:p>
          <a:p>
            <a:pPr marL="468000" indent="-468000" algn="just">
              <a:lnSpc>
                <a:spcPct val="108000"/>
              </a:lnSpc>
              <a:spcBef>
                <a:spcPts val="200"/>
              </a:spcBef>
              <a:spcAft>
                <a:spcPts val="200"/>
              </a:spcAft>
            </a:pPr>
            <a:r>
              <a:rPr lang="en-US" sz="1600" dirty="0"/>
              <a:t>	1 1</a:t>
            </a:r>
            <a:endParaRPr lang="en-IN" sz="1600" dirty="0"/>
          </a:p>
          <a:p>
            <a:pPr marL="468000" indent="-468000" algn="just">
              <a:lnSpc>
                <a:spcPct val="108000"/>
              </a:lnSpc>
              <a:spcBef>
                <a:spcPts val="200"/>
              </a:spcBef>
              <a:spcAft>
                <a:spcPts val="200"/>
              </a:spcAft>
            </a:pPr>
            <a:r>
              <a:rPr lang="en-US" sz="1600" dirty="0"/>
              <a:t>	2 2</a:t>
            </a:r>
            <a:endParaRPr lang="en-IN" sz="1600" dirty="0"/>
          </a:p>
          <a:p>
            <a:pPr marL="468000" indent="-468000" algn="just">
              <a:lnSpc>
                <a:spcPct val="108000"/>
              </a:lnSpc>
              <a:spcBef>
                <a:spcPts val="200"/>
              </a:spcBef>
              <a:spcAft>
                <a:spcPts val="200"/>
              </a:spcAft>
            </a:pPr>
            <a:r>
              <a:rPr lang="en-US" sz="1600" dirty="0"/>
              <a:t>	2 0</a:t>
            </a:r>
            <a:endParaRPr lang="en-IN" sz="1600" dirty="0"/>
          </a:p>
          <a:p>
            <a:pPr marL="468000" indent="-468000" algn="just">
              <a:lnSpc>
                <a:spcPct val="108000"/>
              </a:lnSpc>
              <a:spcBef>
                <a:spcPts val="200"/>
              </a:spcBef>
              <a:spcAft>
                <a:spcPts val="200"/>
              </a:spcAft>
            </a:pPr>
            <a:r>
              <a:rPr lang="en-US" sz="1600" dirty="0"/>
              <a:t>	-1 -1</a:t>
            </a:r>
            <a:endParaRPr lang="en-IN" sz="1600" dirty="0"/>
          </a:p>
          <a:p>
            <a:pPr marL="468000" indent="-468000" algn="just">
              <a:lnSpc>
                <a:spcPct val="108000"/>
              </a:lnSpc>
              <a:spcBef>
                <a:spcPts val="200"/>
              </a:spcBef>
              <a:spcAft>
                <a:spcPts val="200"/>
              </a:spcAft>
            </a:pPr>
            <a:r>
              <a:rPr lang="en-US" sz="1600" dirty="0"/>
              <a:t>	</a:t>
            </a:r>
            <a:endParaRPr lang="en-IN" sz="1600" dirty="0"/>
          </a:p>
        </p:txBody>
      </p:sp>
    </p:spTree>
    <p:extLst>
      <p:ext uri="{BB962C8B-B14F-4D97-AF65-F5344CB8AC3E}">
        <p14:creationId xmlns:p14="http://schemas.microsoft.com/office/powerpoint/2010/main" val="894193053"/>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27.	Which of the following data types represents many to many relations?</a:t>
            </a:r>
          </a:p>
          <a:p>
            <a:pPr marL="468000" indent="-468000" algn="just">
              <a:lnSpc>
                <a:spcPct val="120000"/>
              </a:lnSpc>
              <a:spcBef>
                <a:spcPts val="500"/>
              </a:spcBef>
              <a:spcAft>
                <a:spcPts val="500"/>
              </a:spcAft>
            </a:pPr>
            <a:r>
              <a:rPr lang="en-IN" sz="2000" dirty="0"/>
              <a:t>	(a) Both </a:t>
            </a:r>
            <a:r>
              <a:rPr lang="en-IN" sz="2000" dirty="0" err="1"/>
              <a:t>plex</a:t>
            </a:r>
            <a:r>
              <a:rPr lang="en-IN" sz="2000" dirty="0"/>
              <a:t> and </a:t>
            </a:r>
            <a:r>
              <a:rPr lang="en-IN" sz="2000" dirty="0" smtClean="0"/>
              <a:t>graph</a:t>
            </a:r>
          </a:p>
          <a:p>
            <a:pPr marL="468000" indent="-468000" algn="just">
              <a:lnSpc>
                <a:spcPct val="120000"/>
              </a:lnSpc>
              <a:spcBef>
                <a:spcPts val="500"/>
              </a:spcBef>
              <a:spcAft>
                <a:spcPts val="500"/>
              </a:spcAft>
            </a:pPr>
            <a:r>
              <a:rPr lang="en-IN" sz="2000" dirty="0"/>
              <a:t>	(b) Graph</a:t>
            </a:r>
          </a:p>
          <a:p>
            <a:pPr marL="468000" indent="-468000" algn="just">
              <a:lnSpc>
                <a:spcPct val="120000"/>
              </a:lnSpc>
              <a:spcBef>
                <a:spcPts val="500"/>
              </a:spcBef>
              <a:spcAft>
                <a:spcPts val="500"/>
              </a:spcAft>
            </a:pPr>
            <a:r>
              <a:rPr lang="en-IN" sz="2000" dirty="0"/>
              <a:t>	(c) </a:t>
            </a:r>
            <a:r>
              <a:rPr lang="en-IN" sz="2000" dirty="0" err="1"/>
              <a:t>Plex</a:t>
            </a:r>
            <a:r>
              <a:rPr lang="en-IN" sz="2000" dirty="0"/>
              <a:t>	</a:t>
            </a:r>
            <a:endParaRPr lang="en-IN" sz="2000" dirty="0" smtClean="0"/>
          </a:p>
          <a:p>
            <a:pPr marL="468000" indent="-468000" algn="just">
              <a:lnSpc>
                <a:spcPct val="120000"/>
              </a:lnSpc>
              <a:spcBef>
                <a:spcPts val="500"/>
              </a:spcBef>
              <a:spcAft>
                <a:spcPts val="500"/>
              </a:spcAft>
            </a:pPr>
            <a:r>
              <a:rPr lang="en-IN" sz="2000" dirty="0"/>
              <a:t>	(d) Tree</a:t>
            </a:r>
          </a:p>
        </p:txBody>
      </p:sp>
    </p:spTree>
    <p:extLst>
      <p:ext uri="{BB962C8B-B14F-4D97-AF65-F5344CB8AC3E}">
        <p14:creationId xmlns:p14="http://schemas.microsoft.com/office/powerpoint/2010/main" val="36815197"/>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28.	What does this </a:t>
            </a:r>
            <a:r>
              <a:rPr lang="en-IN" sz="2000" dirty="0" err="1"/>
              <a:t>pseudocode</a:t>
            </a:r>
            <a:r>
              <a:rPr lang="en-IN" sz="2000" dirty="0"/>
              <a:t> do?</a:t>
            </a:r>
          </a:p>
          <a:p>
            <a:pPr marL="468000" indent="-468000" algn="just">
              <a:lnSpc>
                <a:spcPct val="120000"/>
              </a:lnSpc>
              <a:spcBef>
                <a:spcPts val="500"/>
              </a:spcBef>
              <a:spcAft>
                <a:spcPts val="500"/>
              </a:spcAft>
            </a:pPr>
            <a:r>
              <a:rPr lang="en-IN" sz="2000" dirty="0"/>
              <a:t>	print “Hello”</a:t>
            </a:r>
          </a:p>
          <a:p>
            <a:pPr marL="468000" indent="-468000" algn="just">
              <a:lnSpc>
                <a:spcPct val="120000"/>
              </a:lnSpc>
              <a:spcBef>
                <a:spcPts val="500"/>
              </a:spcBef>
              <a:spcAft>
                <a:spcPts val="500"/>
              </a:spcAft>
            </a:pPr>
            <a:r>
              <a:rPr lang="en-IN" sz="2000" dirty="0"/>
              <a:t>	(a) Nothing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Prints the word “Hello” to the output</a:t>
            </a:r>
          </a:p>
          <a:p>
            <a:pPr marL="468000" indent="-468000" algn="just">
              <a:lnSpc>
                <a:spcPct val="120000"/>
              </a:lnSpc>
              <a:spcBef>
                <a:spcPts val="500"/>
              </a:spcBef>
              <a:spcAft>
                <a:spcPts val="500"/>
              </a:spcAft>
            </a:pPr>
            <a:r>
              <a:rPr lang="en-IN" sz="2000" dirty="0"/>
              <a:t>	(c) hello is print in </a:t>
            </a:r>
            <a:r>
              <a:rPr lang="en-IN" sz="2000" dirty="0" err="1" smtClean="0"/>
              <a:t>pseudocode</a:t>
            </a:r>
            <a:endParaRPr lang="en-IN" sz="2000" dirty="0" smtClean="0"/>
          </a:p>
          <a:p>
            <a:pPr marL="468000" indent="-468000" algn="just">
              <a:lnSpc>
                <a:spcPct val="120000"/>
              </a:lnSpc>
              <a:spcBef>
                <a:spcPts val="500"/>
              </a:spcBef>
              <a:spcAft>
                <a:spcPts val="500"/>
              </a:spcAft>
            </a:pPr>
            <a:r>
              <a:rPr lang="en-IN" sz="2000" dirty="0"/>
              <a:t>	(d) The code won’t work</a:t>
            </a:r>
          </a:p>
        </p:txBody>
      </p:sp>
    </p:spTree>
    <p:extLst>
      <p:ext uri="{BB962C8B-B14F-4D97-AF65-F5344CB8AC3E}">
        <p14:creationId xmlns:p14="http://schemas.microsoft.com/office/powerpoint/2010/main" val="126945542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29.	In TLS padding can be </a:t>
            </a:r>
            <a:r>
              <a:rPr lang="en-IN" sz="2000" dirty="0" err="1"/>
              <a:t>upto</a:t>
            </a:r>
            <a:r>
              <a:rPr lang="en-IN" sz="2000" dirty="0"/>
              <a:t> a maximum of –</a:t>
            </a:r>
          </a:p>
          <a:p>
            <a:pPr marL="468000" indent="-468000" algn="just">
              <a:lnSpc>
                <a:spcPct val="120000"/>
              </a:lnSpc>
              <a:spcBef>
                <a:spcPts val="500"/>
              </a:spcBef>
              <a:spcAft>
                <a:spcPts val="500"/>
              </a:spcAft>
            </a:pPr>
            <a:r>
              <a:rPr lang="en-IN" sz="2000" dirty="0"/>
              <a:t>	(a) 79 bytes	</a:t>
            </a:r>
            <a:endParaRPr lang="en-IN" sz="2000" dirty="0" smtClean="0"/>
          </a:p>
          <a:p>
            <a:pPr marL="468000" indent="-468000" algn="just">
              <a:lnSpc>
                <a:spcPct val="120000"/>
              </a:lnSpc>
              <a:spcBef>
                <a:spcPts val="500"/>
              </a:spcBef>
              <a:spcAft>
                <a:spcPts val="500"/>
              </a:spcAft>
            </a:pPr>
            <a:r>
              <a:rPr lang="en-IN" sz="2000" dirty="0"/>
              <a:t>	(b) 127 bytes</a:t>
            </a:r>
          </a:p>
          <a:p>
            <a:pPr marL="468000" indent="-468000" algn="just">
              <a:lnSpc>
                <a:spcPct val="120000"/>
              </a:lnSpc>
              <a:spcBef>
                <a:spcPts val="500"/>
              </a:spcBef>
              <a:spcAft>
                <a:spcPts val="500"/>
              </a:spcAft>
            </a:pPr>
            <a:r>
              <a:rPr lang="en-IN" sz="2000" dirty="0"/>
              <a:t>	(c) 255 </a:t>
            </a:r>
            <a:r>
              <a:rPr lang="en-IN" sz="2000" dirty="0" smtClean="0"/>
              <a:t>bytes</a:t>
            </a:r>
          </a:p>
          <a:p>
            <a:pPr marL="468000" indent="-468000" algn="just">
              <a:lnSpc>
                <a:spcPct val="120000"/>
              </a:lnSpc>
              <a:spcBef>
                <a:spcPts val="500"/>
              </a:spcBef>
              <a:spcAft>
                <a:spcPts val="500"/>
              </a:spcAft>
            </a:pPr>
            <a:r>
              <a:rPr lang="en-IN" sz="2000" dirty="0"/>
              <a:t>	(d) None of the mentioned</a:t>
            </a:r>
          </a:p>
        </p:txBody>
      </p:sp>
    </p:spTree>
    <p:extLst>
      <p:ext uri="{BB962C8B-B14F-4D97-AF65-F5344CB8AC3E}">
        <p14:creationId xmlns:p14="http://schemas.microsoft.com/office/powerpoint/2010/main" val="1050632668"/>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30.	Which of the following cloud concept is related to pooling and sharing of resources?</a:t>
            </a:r>
          </a:p>
          <a:p>
            <a:pPr marL="468000" indent="-468000" algn="just">
              <a:lnSpc>
                <a:spcPct val="120000"/>
              </a:lnSpc>
              <a:spcBef>
                <a:spcPts val="500"/>
              </a:spcBef>
              <a:spcAft>
                <a:spcPts val="500"/>
              </a:spcAft>
            </a:pPr>
            <a:r>
              <a:rPr lang="en-IN" sz="2000" dirty="0"/>
              <a:t>	(a) Polymorphism	</a:t>
            </a:r>
            <a:endParaRPr lang="en-IN" sz="2000" dirty="0" smtClean="0"/>
          </a:p>
          <a:p>
            <a:pPr marL="468000" indent="-468000" algn="just">
              <a:lnSpc>
                <a:spcPct val="120000"/>
              </a:lnSpc>
              <a:spcBef>
                <a:spcPts val="500"/>
              </a:spcBef>
              <a:spcAft>
                <a:spcPts val="500"/>
              </a:spcAft>
            </a:pPr>
            <a:r>
              <a:rPr lang="en-IN" sz="2000" dirty="0"/>
              <a:t>	(b) Abstraction</a:t>
            </a:r>
          </a:p>
          <a:p>
            <a:pPr marL="468000" indent="-468000" algn="just">
              <a:lnSpc>
                <a:spcPct val="120000"/>
              </a:lnSpc>
              <a:spcBef>
                <a:spcPts val="500"/>
              </a:spcBef>
              <a:spcAft>
                <a:spcPts val="500"/>
              </a:spcAft>
            </a:pPr>
            <a:r>
              <a:rPr lang="en-IN" sz="2000" dirty="0"/>
              <a:t>	(c) Virtualization	</a:t>
            </a:r>
            <a:endParaRPr lang="en-IN" sz="2000" dirty="0" smtClean="0"/>
          </a:p>
          <a:p>
            <a:pPr marL="468000" indent="-468000" algn="just">
              <a:lnSpc>
                <a:spcPct val="120000"/>
              </a:lnSpc>
              <a:spcBef>
                <a:spcPts val="500"/>
              </a:spcBef>
              <a:spcAft>
                <a:spcPts val="500"/>
              </a:spcAft>
            </a:pPr>
            <a:r>
              <a:rPr lang="en-IN" sz="2000" dirty="0"/>
              <a:t>	(d) None of the mentioned</a:t>
            </a:r>
          </a:p>
        </p:txBody>
      </p:sp>
    </p:spTree>
    <p:extLst>
      <p:ext uri="{BB962C8B-B14F-4D97-AF65-F5344CB8AC3E}">
        <p14:creationId xmlns:p14="http://schemas.microsoft.com/office/powerpoint/2010/main" val="2882424946"/>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31.	_____________ as a utility is a dream that dates from the beginning of the computing industry itself.</a:t>
            </a:r>
          </a:p>
          <a:p>
            <a:pPr marL="468000" indent="-468000" algn="just">
              <a:lnSpc>
                <a:spcPct val="120000"/>
              </a:lnSpc>
              <a:spcBef>
                <a:spcPts val="500"/>
              </a:spcBef>
              <a:spcAft>
                <a:spcPts val="500"/>
              </a:spcAft>
            </a:pPr>
            <a:r>
              <a:rPr lang="en-IN" sz="2000" dirty="0"/>
              <a:t>	(a) Model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Computing</a:t>
            </a:r>
          </a:p>
          <a:p>
            <a:pPr marL="468000" indent="-468000" algn="just">
              <a:lnSpc>
                <a:spcPct val="120000"/>
              </a:lnSpc>
              <a:spcBef>
                <a:spcPts val="500"/>
              </a:spcBef>
              <a:spcAft>
                <a:spcPts val="500"/>
              </a:spcAft>
            </a:pPr>
            <a:r>
              <a:rPr lang="en-IN" sz="2000" dirty="0"/>
              <a:t>	(c) Software	</a:t>
            </a:r>
            <a:endParaRPr lang="en-IN" sz="2000" dirty="0" smtClean="0"/>
          </a:p>
          <a:p>
            <a:pPr marL="468000" indent="-468000" algn="just">
              <a:lnSpc>
                <a:spcPct val="120000"/>
              </a:lnSpc>
              <a:spcBef>
                <a:spcPts val="500"/>
              </a:spcBef>
              <a:spcAft>
                <a:spcPts val="500"/>
              </a:spcAft>
            </a:pPr>
            <a:r>
              <a:rPr lang="en-IN" sz="2000" dirty="0"/>
              <a:t>	(d) All of the mentioned</a:t>
            </a:r>
          </a:p>
        </p:txBody>
      </p:sp>
    </p:spTree>
    <p:extLst>
      <p:ext uri="{BB962C8B-B14F-4D97-AF65-F5344CB8AC3E}">
        <p14:creationId xmlns:p14="http://schemas.microsoft.com/office/powerpoint/2010/main" val="47686950"/>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32.	Which of the following is a popular programming language for developing multimedia web pages.</a:t>
            </a:r>
          </a:p>
          <a:p>
            <a:pPr marL="468000" indent="-468000" algn="just">
              <a:lnSpc>
                <a:spcPct val="120000"/>
              </a:lnSpc>
              <a:spcBef>
                <a:spcPts val="500"/>
              </a:spcBef>
              <a:spcAft>
                <a:spcPts val="500"/>
              </a:spcAft>
            </a:pPr>
            <a:r>
              <a:rPr lang="en-IN" sz="2000" dirty="0"/>
              <a:t>	(a) COBOL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Java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a:t>
            </a:r>
            <a:r>
              <a:rPr lang="en-IN" sz="2000" dirty="0" smtClean="0"/>
              <a:t>BASIC</a:t>
            </a:r>
          </a:p>
          <a:p>
            <a:pPr marL="468000" indent="-468000" algn="just">
              <a:lnSpc>
                <a:spcPct val="120000"/>
              </a:lnSpc>
              <a:spcBef>
                <a:spcPts val="500"/>
              </a:spcBef>
              <a:spcAft>
                <a:spcPts val="500"/>
              </a:spcAft>
            </a:pPr>
            <a:r>
              <a:rPr lang="en-IN" sz="2000" dirty="0"/>
              <a:t>	(d) Assembler</a:t>
            </a:r>
          </a:p>
        </p:txBody>
      </p:sp>
    </p:spTree>
    <p:extLst>
      <p:ext uri="{BB962C8B-B14F-4D97-AF65-F5344CB8AC3E}">
        <p14:creationId xmlns:p14="http://schemas.microsoft.com/office/powerpoint/2010/main" val="1076827929"/>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33.	Which key exchange technique is not supported by SSLv3?</a:t>
            </a:r>
          </a:p>
          <a:p>
            <a:pPr marL="468000" indent="-468000" algn="just">
              <a:lnSpc>
                <a:spcPct val="120000"/>
              </a:lnSpc>
              <a:spcBef>
                <a:spcPts val="500"/>
              </a:spcBef>
              <a:spcAft>
                <a:spcPts val="500"/>
              </a:spcAft>
            </a:pPr>
            <a:r>
              <a:rPr lang="en-IN" sz="2000" dirty="0"/>
              <a:t>	(a) Anonymous </a:t>
            </a:r>
            <a:r>
              <a:rPr lang="en-IN" sz="2000" dirty="0" err="1" smtClean="0"/>
              <a:t>Diffie</a:t>
            </a:r>
            <a:r>
              <a:rPr lang="en-IN" sz="2000" dirty="0" smtClean="0"/>
              <a:t>-Hellman</a:t>
            </a:r>
          </a:p>
          <a:p>
            <a:pPr marL="468000" indent="-468000" algn="just">
              <a:lnSpc>
                <a:spcPct val="120000"/>
              </a:lnSpc>
              <a:spcBef>
                <a:spcPts val="500"/>
              </a:spcBef>
              <a:spcAft>
                <a:spcPts val="500"/>
              </a:spcAft>
            </a:pPr>
            <a:r>
              <a:rPr lang="en-IN" sz="2000" dirty="0"/>
              <a:t>	(b) Fixed </a:t>
            </a:r>
            <a:r>
              <a:rPr lang="en-IN" sz="2000" dirty="0" err="1"/>
              <a:t>Diffie</a:t>
            </a:r>
            <a:r>
              <a:rPr lang="en-IN" sz="2000" dirty="0"/>
              <a:t>–Hellman</a:t>
            </a:r>
          </a:p>
          <a:p>
            <a:pPr marL="468000" indent="-468000" algn="just">
              <a:lnSpc>
                <a:spcPct val="120000"/>
              </a:lnSpc>
              <a:spcBef>
                <a:spcPts val="500"/>
              </a:spcBef>
              <a:spcAft>
                <a:spcPts val="500"/>
              </a:spcAft>
            </a:pPr>
            <a:r>
              <a:rPr lang="en-IN" sz="2000" dirty="0"/>
              <a:t>	(c) RSA	</a:t>
            </a:r>
            <a:endParaRPr lang="en-IN" sz="2000" dirty="0" smtClean="0"/>
          </a:p>
          <a:p>
            <a:pPr marL="468000" indent="-468000" algn="just">
              <a:lnSpc>
                <a:spcPct val="120000"/>
              </a:lnSpc>
              <a:spcBef>
                <a:spcPts val="500"/>
              </a:spcBef>
              <a:spcAft>
                <a:spcPts val="500"/>
              </a:spcAft>
            </a:pPr>
            <a:r>
              <a:rPr lang="en-IN" sz="2000" dirty="0"/>
              <a:t>	(d) </a:t>
            </a:r>
            <a:r>
              <a:rPr lang="en-IN" sz="2000" dirty="0" err="1"/>
              <a:t>Fortezza</a:t>
            </a:r>
            <a:endParaRPr lang="en-IN" sz="2000" dirty="0"/>
          </a:p>
        </p:txBody>
      </p:sp>
    </p:spTree>
    <p:extLst>
      <p:ext uri="{BB962C8B-B14F-4D97-AF65-F5344CB8AC3E}">
        <p14:creationId xmlns:p14="http://schemas.microsoft.com/office/powerpoint/2010/main" val="926627652"/>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45135"/>
          </a:xfrm>
          <a:prstGeom prst="rect">
            <a:avLst/>
          </a:prstGeom>
        </p:spPr>
        <p:txBody>
          <a:bodyPr wrap="square">
            <a:spAutoFit/>
          </a:bodyPr>
          <a:lstStyle/>
          <a:p>
            <a:pPr marL="468000" indent="-468000" algn="just">
              <a:lnSpc>
                <a:spcPct val="108000"/>
              </a:lnSpc>
              <a:spcBef>
                <a:spcPts val="100"/>
              </a:spcBef>
              <a:spcAft>
                <a:spcPts val="100"/>
              </a:spcAft>
            </a:pPr>
            <a:r>
              <a:rPr lang="en-US" sz="1700" dirty="0"/>
              <a:t>34.	Please do not forget to select any one language from the right, under “Select Language” drop down menu before you start coding. This is a programming question. Please write your program in the given text area. You can check your program by clicking on the “Compile” button. Once your program is finalized, you must submit your program for evaluation by clicking on the “Submit” button. Also ensure that while printing the output of your program, if required, you only print the exact output of the program, without any leading or preceding text or remark.</a:t>
            </a:r>
            <a:endParaRPr lang="en-IN" sz="1700" dirty="0"/>
          </a:p>
          <a:p>
            <a:pPr marL="468000" indent="-468000" algn="just">
              <a:lnSpc>
                <a:spcPct val="108000"/>
              </a:lnSpc>
              <a:spcBef>
                <a:spcPts val="100"/>
              </a:spcBef>
              <a:spcAft>
                <a:spcPts val="100"/>
              </a:spcAft>
            </a:pPr>
            <a:r>
              <a:rPr lang="en-US" sz="1700" dirty="0"/>
              <a:t>	</a:t>
            </a:r>
            <a:r>
              <a:rPr lang="en-US" sz="1700" b="1" dirty="0"/>
              <a:t>Dice sum:</a:t>
            </a:r>
            <a:endParaRPr lang="en-IN" sz="1700" dirty="0"/>
          </a:p>
          <a:p>
            <a:pPr marL="468000" indent="-468000" algn="just">
              <a:lnSpc>
                <a:spcPct val="108000"/>
              </a:lnSpc>
              <a:spcBef>
                <a:spcPts val="100"/>
              </a:spcBef>
              <a:spcAft>
                <a:spcPts val="100"/>
              </a:spcAft>
            </a:pPr>
            <a:r>
              <a:rPr lang="en-US" sz="1700" dirty="0"/>
              <a:t>	Here you are given 2 unbiased dice containing 6 faces. You will be given an output sum which should be obtained by throwing two dice. You need to return the number of all possibilities where the sum on both the dice is equal to the output sum. If there are no possibilities return 0.</a:t>
            </a:r>
            <a:endParaRPr lang="en-IN" sz="1700" dirty="0"/>
          </a:p>
          <a:p>
            <a:pPr marL="468000" indent="-468000" algn="just">
              <a:lnSpc>
                <a:spcPct val="108000"/>
              </a:lnSpc>
              <a:spcBef>
                <a:spcPts val="100"/>
              </a:spcBef>
              <a:spcAft>
                <a:spcPts val="100"/>
              </a:spcAft>
            </a:pPr>
            <a:r>
              <a:rPr lang="en-US" sz="1700" dirty="0"/>
              <a:t>	</a:t>
            </a:r>
            <a:r>
              <a:rPr lang="en-US" sz="1700" b="1" dirty="0"/>
              <a:t>Sample Input:</a:t>
            </a:r>
            <a:endParaRPr lang="en-IN" sz="1700" dirty="0"/>
          </a:p>
          <a:p>
            <a:pPr marL="468000" indent="-468000" algn="just">
              <a:lnSpc>
                <a:spcPct val="108000"/>
              </a:lnSpc>
              <a:spcBef>
                <a:spcPts val="100"/>
              </a:spcBef>
              <a:spcAft>
                <a:spcPts val="100"/>
              </a:spcAft>
            </a:pPr>
            <a:r>
              <a:rPr lang="en-US" sz="1700" dirty="0"/>
              <a:t>	10</a:t>
            </a:r>
            <a:endParaRPr lang="en-IN" sz="1700" dirty="0"/>
          </a:p>
          <a:p>
            <a:pPr marL="468000" indent="-468000" algn="just">
              <a:lnSpc>
                <a:spcPct val="108000"/>
              </a:lnSpc>
              <a:spcBef>
                <a:spcPts val="100"/>
              </a:spcBef>
              <a:spcAft>
                <a:spcPts val="100"/>
              </a:spcAft>
            </a:pPr>
            <a:r>
              <a:rPr lang="en-US" sz="1700" dirty="0"/>
              <a:t>	</a:t>
            </a:r>
            <a:r>
              <a:rPr lang="en-US" sz="1700" b="1" dirty="0"/>
              <a:t>Output:</a:t>
            </a:r>
            <a:endParaRPr lang="en-IN" sz="1700" dirty="0"/>
          </a:p>
          <a:p>
            <a:pPr marL="468000" indent="-468000" algn="just">
              <a:lnSpc>
                <a:spcPct val="108000"/>
              </a:lnSpc>
              <a:spcBef>
                <a:spcPts val="100"/>
              </a:spcBef>
              <a:spcAft>
                <a:spcPts val="100"/>
              </a:spcAft>
            </a:pPr>
            <a:r>
              <a:rPr lang="en-US" sz="1700" dirty="0"/>
              <a:t>	3</a:t>
            </a:r>
            <a:endParaRPr lang="en-IN" sz="1700" dirty="0"/>
          </a:p>
          <a:p>
            <a:pPr marL="468000" indent="-468000" algn="just">
              <a:lnSpc>
                <a:spcPct val="108000"/>
              </a:lnSpc>
              <a:spcBef>
                <a:spcPts val="100"/>
              </a:spcBef>
              <a:spcAft>
                <a:spcPts val="100"/>
              </a:spcAft>
            </a:pPr>
            <a:r>
              <a:rPr lang="en-US" sz="1700" dirty="0"/>
              <a:t>	</a:t>
            </a:r>
            <a:r>
              <a:rPr lang="en-US" sz="1700" b="1" dirty="0"/>
              <a:t>Explanation:</a:t>
            </a:r>
            <a:endParaRPr lang="en-IN" sz="1700" dirty="0"/>
          </a:p>
          <a:p>
            <a:pPr marL="468000" indent="-468000" algn="just">
              <a:lnSpc>
                <a:spcPct val="108000"/>
              </a:lnSpc>
              <a:spcBef>
                <a:spcPts val="100"/>
              </a:spcBef>
              <a:spcAft>
                <a:spcPts val="100"/>
              </a:spcAft>
            </a:pPr>
            <a:r>
              <a:rPr lang="en-US" sz="1700" dirty="0"/>
              <a:t>	The possible outcomes with the output sum of 10 is (5, 5), (6, 4) and (4, 6)</a:t>
            </a:r>
            <a:endParaRPr lang="en-IN" sz="1700" dirty="0"/>
          </a:p>
        </p:txBody>
      </p:sp>
    </p:spTree>
    <p:extLst>
      <p:ext uri="{BB962C8B-B14F-4D97-AF65-F5344CB8AC3E}">
        <p14:creationId xmlns:p14="http://schemas.microsoft.com/office/powerpoint/2010/main" val="1688588187"/>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890843"/>
          </a:xfrm>
          <a:prstGeom prst="rect">
            <a:avLst/>
          </a:prstGeom>
        </p:spPr>
        <p:txBody>
          <a:bodyPr wrap="square">
            <a:spAutoFit/>
          </a:bodyPr>
          <a:lstStyle/>
          <a:p>
            <a:pPr marL="468000" indent="-468000" algn="just">
              <a:lnSpc>
                <a:spcPct val="120000"/>
              </a:lnSpc>
              <a:spcBef>
                <a:spcPts val="300"/>
              </a:spcBef>
              <a:spcAft>
                <a:spcPts val="300"/>
              </a:spcAft>
            </a:pPr>
            <a:r>
              <a:rPr lang="en-US" sz="1700" dirty="0"/>
              <a:t>35.	Please do not forget to select any one language from the right, under “Select Language” drop down menu before you start coding. This is a programming question. Please write your program in the given text area. You can check your program by clicking on the “Compile” button. Once your program is finalized, you must submit your program for evaluation by clicking on the “Submit” button. Also ensure that while printing the output of your program, if required, you only print the exact output of the program, without any leading or preceding text or remark.</a:t>
            </a:r>
            <a:endParaRPr lang="en-IN" sz="1700" dirty="0"/>
          </a:p>
          <a:p>
            <a:pPr marL="468000" indent="-468000" algn="just">
              <a:lnSpc>
                <a:spcPct val="120000"/>
              </a:lnSpc>
              <a:spcBef>
                <a:spcPts val="300"/>
              </a:spcBef>
              <a:spcAft>
                <a:spcPts val="300"/>
              </a:spcAft>
            </a:pPr>
            <a:r>
              <a:rPr lang="en-US" sz="1700" dirty="0"/>
              <a:t>	</a:t>
            </a:r>
            <a:r>
              <a:rPr lang="en-US" sz="1700" b="1" dirty="0"/>
              <a:t>Word play-2:</a:t>
            </a:r>
            <a:endParaRPr lang="en-IN" sz="1700" dirty="0"/>
          </a:p>
          <a:p>
            <a:pPr marL="468000" indent="-468000" algn="just">
              <a:lnSpc>
                <a:spcPct val="120000"/>
              </a:lnSpc>
              <a:spcBef>
                <a:spcPts val="300"/>
              </a:spcBef>
              <a:spcAft>
                <a:spcPts val="300"/>
              </a:spcAft>
            </a:pPr>
            <a:r>
              <a:rPr lang="en-US" sz="1700" dirty="0"/>
              <a:t>	You will be given a n*n matrix with jumbled characters. You need to find and return the word “Welcome” such that the word formed from the letters in the matrix are sequentially adjacent, adjacent cells means those which are horizontally or vertically neighboring. If the word is not formed return False.</a:t>
            </a:r>
            <a:endParaRPr lang="en-IN" sz="1700" dirty="0"/>
          </a:p>
          <a:p>
            <a:pPr marL="468000" indent="-468000" algn="just">
              <a:lnSpc>
                <a:spcPct val="120000"/>
              </a:lnSpc>
              <a:spcBef>
                <a:spcPts val="300"/>
              </a:spcBef>
              <a:spcAft>
                <a:spcPts val="300"/>
              </a:spcAft>
            </a:pPr>
            <a:r>
              <a:rPr lang="en-US" sz="1700" dirty="0"/>
              <a:t>	</a:t>
            </a:r>
            <a:r>
              <a:rPr lang="en-US" sz="1700" b="1" dirty="0"/>
              <a:t>Input Format:</a:t>
            </a:r>
            <a:endParaRPr lang="en-IN" sz="1700" dirty="0"/>
          </a:p>
          <a:p>
            <a:pPr marL="468000" indent="-468000" algn="just">
              <a:lnSpc>
                <a:spcPct val="120000"/>
              </a:lnSpc>
              <a:spcBef>
                <a:spcPts val="300"/>
              </a:spcBef>
              <a:spcAft>
                <a:spcPts val="300"/>
              </a:spcAft>
            </a:pPr>
            <a:r>
              <a:rPr lang="en-US" sz="1700" dirty="0"/>
              <a:t>	First line has “n” which indicates the rows and columns of the grid.</a:t>
            </a:r>
            <a:endParaRPr lang="en-IN" sz="1700" dirty="0"/>
          </a:p>
          <a:p>
            <a:pPr marL="468000" indent="-468000" algn="just">
              <a:lnSpc>
                <a:spcPct val="120000"/>
              </a:lnSpc>
              <a:spcBef>
                <a:spcPts val="300"/>
              </a:spcBef>
              <a:spcAft>
                <a:spcPts val="300"/>
              </a:spcAft>
            </a:pPr>
            <a:r>
              <a:rPr lang="en-US" sz="1700" dirty="0"/>
              <a:t>	Second line has all the matrix elements divided with one space.</a:t>
            </a:r>
            <a:endParaRPr lang="en-IN" sz="1700" dirty="0"/>
          </a:p>
          <a:p>
            <a:pPr marL="468000" indent="-468000" algn="just">
              <a:lnSpc>
                <a:spcPct val="120000"/>
              </a:lnSpc>
              <a:spcBef>
                <a:spcPts val="300"/>
              </a:spcBef>
              <a:spcAft>
                <a:spcPts val="300"/>
              </a:spcAft>
            </a:pPr>
            <a:r>
              <a:rPr lang="en-US" sz="1700" dirty="0"/>
              <a:t>	</a:t>
            </a:r>
            <a:endParaRPr lang="en-IN" sz="1700" dirty="0"/>
          </a:p>
        </p:txBody>
      </p:sp>
    </p:spTree>
    <p:extLst>
      <p:ext uri="{BB962C8B-B14F-4D97-AF65-F5344CB8AC3E}">
        <p14:creationId xmlns:p14="http://schemas.microsoft.com/office/powerpoint/2010/main" val="4017276537"/>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705904"/>
          </a:xfrm>
          <a:prstGeom prst="rect">
            <a:avLst/>
          </a:prstGeom>
        </p:spPr>
        <p:txBody>
          <a:bodyPr wrap="square">
            <a:spAutoFit/>
          </a:bodyPr>
          <a:lstStyle/>
          <a:p>
            <a:pPr marL="468000" indent="-468000" algn="just">
              <a:lnSpc>
                <a:spcPct val="120000"/>
              </a:lnSpc>
              <a:spcBef>
                <a:spcPts val="300"/>
              </a:spcBef>
              <a:spcAft>
                <a:spcPts val="300"/>
              </a:spcAft>
            </a:pPr>
            <a:r>
              <a:rPr lang="en-US" sz="1700" dirty="0"/>
              <a:t>	</a:t>
            </a:r>
            <a:r>
              <a:rPr lang="en-US" sz="1700" b="1" dirty="0"/>
              <a:t>Output Format:</a:t>
            </a:r>
            <a:endParaRPr lang="en-IN" sz="1700" dirty="0"/>
          </a:p>
          <a:p>
            <a:pPr marL="468000" indent="-468000" algn="just">
              <a:lnSpc>
                <a:spcPct val="120000"/>
              </a:lnSpc>
              <a:spcBef>
                <a:spcPts val="300"/>
              </a:spcBef>
              <a:spcAft>
                <a:spcPts val="300"/>
              </a:spcAft>
            </a:pPr>
            <a:r>
              <a:rPr lang="en-US" sz="1700" b="1" dirty="0"/>
              <a:t>	</a:t>
            </a:r>
            <a:r>
              <a:rPr lang="en-US" sz="1700" dirty="0"/>
              <a:t>String ‘welcome’ if the word is forms otherwise False.</a:t>
            </a:r>
            <a:endParaRPr lang="en-IN" sz="1700" dirty="0"/>
          </a:p>
          <a:p>
            <a:pPr marL="468000" indent="-468000" algn="just">
              <a:lnSpc>
                <a:spcPct val="120000"/>
              </a:lnSpc>
              <a:spcBef>
                <a:spcPts val="300"/>
              </a:spcBef>
              <a:spcAft>
                <a:spcPts val="300"/>
              </a:spcAft>
            </a:pPr>
            <a:r>
              <a:rPr lang="en-US" sz="1700" dirty="0"/>
              <a:t>	</a:t>
            </a:r>
            <a:r>
              <a:rPr lang="en-US" sz="1700" b="1" dirty="0"/>
              <a:t>Sample Input:</a:t>
            </a:r>
            <a:endParaRPr lang="en-IN" sz="1700" dirty="0"/>
          </a:p>
          <a:p>
            <a:pPr marL="468000" indent="-468000" algn="just">
              <a:lnSpc>
                <a:spcPct val="120000"/>
              </a:lnSpc>
              <a:spcBef>
                <a:spcPts val="300"/>
              </a:spcBef>
              <a:spcAft>
                <a:spcPts val="300"/>
              </a:spcAft>
            </a:pPr>
            <a:r>
              <a:rPr lang="en-US" sz="1700" dirty="0"/>
              <a:t>	4</a:t>
            </a:r>
            <a:endParaRPr lang="en-IN" sz="1700" dirty="0"/>
          </a:p>
          <a:p>
            <a:pPr marL="468000" indent="-468000" algn="just">
              <a:lnSpc>
                <a:spcPct val="120000"/>
              </a:lnSpc>
              <a:spcBef>
                <a:spcPts val="300"/>
              </a:spcBef>
              <a:spcAft>
                <a:spcPts val="300"/>
              </a:spcAft>
            </a:pPr>
            <a:r>
              <a:rPr lang="en-US" sz="1700" dirty="0"/>
              <a:t>	a b c o d e l m q w q e z x y k</a:t>
            </a:r>
            <a:endParaRPr lang="en-IN" sz="1700" dirty="0"/>
          </a:p>
          <a:p>
            <a:pPr marL="468000" indent="-468000" algn="just">
              <a:lnSpc>
                <a:spcPct val="120000"/>
              </a:lnSpc>
              <a:spcBef>
                <a:spcPts val="300"/>
              </a:spcBef>
              <a:spcAft>
                <a:spcPts val="300"/>
              </a:spcAft>
            </a:pPr>
            <a:r>
              <a:rPr lang="en-US" sz="1700" dirty="0"/>
              <a:t>	</a:t>
            </a:r>
            <a:r>
              <a:rPr lang="en-US" sz="1700" b="1" dirty="0" smtClean="0"/>
              <a:t>Output:</a:t>
            </a:r>
            <a:r>
              <a:rPr lang="en-US" sz="1700" dirty="0" smtClean="0"/>
              <a:t> welcome</a:t>
            </a:r>
            <a:endParaRPr lang="en-IN" sz="1700" dirty="0" smtClean="0"/>
          </a:p>
          <a:p>
            <a:pPr marL="468000" indent="-468000" algn="just">
              <a:lnSpc>
                <a:spcPct val="120000"/>
              </a:lnSpc>
              <a:spcBef>
                <a:spcPts val="300"/>
              </a:spcBef>
              <a:spcAft>
                <a:spcPts val="300"/>
              </a:spcAft>
            </a:pPr>
            <a:r>
              <a:rPr lang="en-US" sz="1700" dirty="0" smtClean="0"/>
              <a:t>	</a:t>
            </a:r>
            <a:r>
              <a:rPr lang="en-US" sz="1700" b="1" dirty="0" smtClean="0"/>
              <a:t>Explanation: </a:t>
            </a:r>
            <a:r>
              <a:rPr lang="en-US" sz="1700" dirty="0" smtClean="0"/>
              <a:t>The matrix formed is [[a, b, c, o].</a:t>
            </a:r>
            <a:endParaRPr lang="en-IN" sz="1700" dirty="0" smtClean="0"/>
          </a:p>
          <a:p>
            <a:pPr marL="468000" indent="-468000" algn="just">
              <a:lnSpc>
                <a:spcPct val="120000"/>
              </a:lnSpc>
              <a:spcBef>
                <a:spcPts val="300"/>
              </a:spcBef>
              <a:spcAft>
                <a:spcPts val="300"/>
              </a:spcAft>
            </a:pPr>
            <a:r>
              <a:rPr lang="en-US" sz="1700" b="1" dirty="0" smtClean="0"/>
              <a:t>	</a:t>
            </a:r>
            <a:r>
              <a:rPr lang="en-US" sz="1700" dirty="0" smtClean="0"/>
              <a:t>[d, e, l, m]</a:t>
            </a:r>
            <a:endParaRPr lang="en-IN" sz="1700" dirty="0" smtClean="0"/>
          </a:p>
          <a:p>
            <a:pPr marL="468000" indent="-468000" algn="just">
              <a:lnSpc>
                <a:spcPct val="120000"/>
              </a:lnSpc>
              <a:spcBef>
                <a:spcPts val="300"/>
              </a:spcBef>
              <a:spcAft>
                <a:spcPts val="300"/>
              </a:spcAft>
            </a:pPr>
            <a:r>
              <a:rPr lang="en-US" sz="1700" dirty="0" smtClean="0"/>
              <a:t>	[q, w, q, e]</a:t>
            </a:r>
            <a:endParaRPr lang="en-IN" sz="1700" dirty="0" smtClean="0"/>
          </a:p>
          <a:p>
            <a:pPr marL="468000" indent="-468000" algn="just">
              <a:lnSpc>
                <a:spcPct val="120000"/>
              </a:lnSpc>
              <a:spcBef>
                <a:spcPts val="300"/>
              </a:spcBef>
              <a:spcAft>
                <a:spcPts val="300"/>
              </a:spcAft>
            </a:pPr>
            <a:r>
              <a:rPr lang="en-US" sz="1700" dirty="0" smtClean="0"/>
              <a:t>	[x, y, z, K]].</a:t>
            </a:r>
            <a:endParaRPr lang="en-IN" sz="1700" dirty="0" smtClean="0"/>
          </a:p>
          <a:p>
            <a:pPr marL="468000" indent="-468000" algn="just">
              <a:lnSpc>
                <a:spcPct val="120000"/>
              </a:lnSpc>
              <a:spcBef>
                <a:spcPts val="300"/>
              </a:spcBef>
              <a:spcAft>
                <a:spcPts val="300"/>
              </a:spcAft>
            </a:pPr>
            <a:r>
              <a:rPr lang="en-US" sz="1700" dirty="0" smtClean="0"/>
              <a:t>	The word can be formed form:</a:t>
            </a:r>
            <a:endParaRPr lang="en-IN" sz="1700" dirty="0" smtClean="0"/>
          </a:p>
          <a:p>
            <a:pPr marL="468000" indent="-468000" algn="just">
              <a:lnSpc>
                <a:spcPct val="120000"/>
              </a:lnSpc>
              <a:spcBef>
                <a:spcPts val="300"/>
              </a:spcBef>
              <a:spcAft>
                <a:spcPts val="300"/>
              </a:spcAft>
            </a:pPr>
            <a:r>
              <a:rPr lang="en-US" sz="1700" dirty="0" smtClean="0"/>
              <a:t>	w(2, 1) -&gt; e(1, 1) -&gt; l(1, 2) -&gt; c(0, 2) -&gt; o(0, 3) -&gt; m(1, 3) -&gt; e(2, 3).</a:t>
            </a:r>
            <a:endParaRPr lang="en-IN" sz="1700" dirty="0"/>
          </a:p>
        </p:txBody>
      </p:sp>
    </p:spTree>
    <p:extLst>
      <p:ext uri="{BB962C8B-B14F-4D97-AF65-F5344CB8AC3E}">
        <p14:creationId xmlns:p14="http://schemas.microsoft.com/office/powerpoint/2010/main" val="422941058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213059"/>
          </a:xfrm>
          <a:prstGeom prst="rect">
            <a:avLst/>
          </a:prstGeom>
        </p:spPr>
        <p:txBody>
          <a:bodyPr wrap="square">
            <a:spAutoFit/>
          </a:bodyPr>
          <a:lstStyle/>
          <a:p>
            <a:pPr marL="468000" indent="-468000" algn="just">
              <a:lnSpc>
                <a:spcPct val="108000"/>
              </a:lnSpc>
              <a:spcBef>
                <a:spcPts val="200"/>
              </a:spcBef>
              <a:spcAft>
                <a:spcPts val="200"/>
              </a:spcAft>
            </a:pPr>
            <a:r>
              <a:rPr lang="en-US" sz="1600" dirty="0"/>
              <a:t>	</a:t>
            </a:r>
            <a:r>
              <a:rPr lang="en-US" sz="1600" b="1" dirty="0"/>
              <a:t>Output:</a:t>
            </a:r>
            <a:endParaRPr lang="en-IN" sz="1600" dirty="0"/>
          </a:p>
          <a:p>
            <a:pPr marL="468000" indent="-468000" algn="just">
              <a:lnSpc>
                <a:spcPct val="108000"/>
              </a:lnSpc>
              <a:spcBef>
                <a:spcPts val="200"/>
              </a:spcBef>
              <a:spcAft>
                <a:spcPts val="200"/>
              </a:spcAft>
            </a:pPr>
            <a:r>
              <a:rPr lang="en-US" sz="1600" dirty="0"/>
              <a:t>	2</a:t>
            </a:r>
            <a:endParaRPr lang="en-IN" sz="1600" dirty="0"/>
          </a:p>
          <a:p>
            <a:pPr marL="468000" indent="-468000" algn="just">
              <a:lnSpc>
                <a:spcPct val="108000"/>
              </a:lnSpc>
              <a:spcBef>
                <a:spcPts val="200"/>
              </a:spcBef>
              <a:spcAft>
                <a:spcPts val="200"/>
              </a:spcAft>
            </a:pPr>
            <a:r>
              <a:rPr lang="en-US" sz="1600" dirty="0"/>
              <a:t>	</a:t>
            </a:r>
            <a:r>
              <a:rPr lang="en-US" sz="1600" b="1" dirty="0"/>
              <a:t>Input:</a:t>
            </a:r>
            <a:endParaRPr lang="en-IN" sz="1600" dirty="0"/>
          </a:p>
          <a:p>
            <a:pPr marL="468000" indent="-468000" algn="just">
              <a:lnSpc>
                <a:spcPct val="108000"/>
              </a:lnSpc>
              <a:spcBef>
                <a:spcPts val="200"/>
              </a:spcBef>
              <a:spcAft>
                <a:spcPts val="200"/>
              </a:spcAft>
            </a:pPr>
            <a:r>
              <a:rPr lang="en-US" sz="1600" dirty="0"/>
              <a:t>	2 1 2</a:t>
            </a:r>
            <a:endParaRPr lang="en-IN" sz="1600" dirty="0"/>
          </a:p>
          <a:p>
            <a:pPr marL="468000" indent="-468000" algn="just">
              <a:lnSpc>
                <a:spcPct val="108000"/>
              </a:lnSpc>
              <a:spcBef>
                <a:spcPts val="200"/>
              </a:spcBef>
              <a:spcAft>
                <a:spcPts val="200"/>
              </a:spcAft>
            </a:pPr>
            <a:r>
              <a:rPr lang="en-US" sz="1600" dirty="0"/>
              <a:t>	1 1</a:t>
            </a:r>
            <a:endParaRPr lang="en-IN" sz="1600" dirty="0"/>
          </a:p>
          <a:p>
            <a:pPr marL="468000" indent="-468000" algn="just">
              <a:lnSpc>
                <a:spcPct val="108000"/>
              </a:lnSpc>
              <a:spcBef>
                <a:spcPts val="200"/>
              </a:spcBef>
              <a:spcAft>
                <a:spcPts val="200"/>
              </a:spcAft>
            </a:pPr>
            <a:r>
              <a:rPr lang="en-US" sz="1600" dirty="0"/>
              <a:t>	1 0</a:t>
            </a:r>
            <a:endParaRPr lang="en-IN" sz="1600" dirty="0"/>
          </a:p>
          <a:p>
            <a:pPr marL="468000" indent="-468000" algn="just">
              <a:lnSpc>
                <a:spcPct val="108000"/>
              </a:lnSpc>
              <a:spcBef>
                <a:spcPts val="200"/>
              </a:spcBef>
              <a:spcAft>
                <a:spcPts val="200"/>
              </a:spcAft>
            </a:pPr>
            <a:r>
              <a:rPr lang="en-US" sz="1600" dirty="0"/>
              <a:t>	</a:t>
            </a:r>
            <a:r>
              <a:rPr lang="en-US" sz="1600" b="1" dirty="0"/>
              <a:t>Output:</a:t>
            </a:r>
            <a:endParaRPr lang="en-IN" sz="1600" dirty="0"/>
          </a:p>
          <a:p>
            <a:pPr marL="468000" indent="-468000" algn="just">
              <a:lnSpc>
                <a:spcPct val="108000"/>
              </a:lnSpc>
              <a:spcBef>
                <a:spcPts val="200"/>
              </a:spcBef>
              <a:spcAft>
                <a:spcPts val="200"/>
              </a:spcAft>
            </a:pPr>
            <a:r>
              <a:rPr lang="en-US" sz="1600" dirty="0"/>
              <a:t>	1</a:t>
            </a:r>
            <a:endParaRPr lang="en-IN" sz="1600" dirty="0"/>
          </a:p>
          <a:p>
            <a:pPr marL="468000" indent="-468000" algn="just">
              <a:lnSpc>
                <a:spcPct val="108000"/>
              </a:lnSpc>
              <a:spcBef>
                <a:spcPts val="200"/>
              </a:spcBef>
              <a:spcAft>
                <a:spcPts val="200"/>
              </a:spcAft>
            </a:pPr>
            <a:r>
              <a:rPr lang="en-US" sz="1600" dirty="0"/>
              <a:t>	</a:t>
            </a:r>
            <a:r>
              <a:rPr lang="en-US" sz="1600" b="1" dirty="0"/>
              <a:t>Note:</a:t>
            </a:r>
            <a:endParaRPr lang="en-IN" sz="1600" dirty="0"/>
          </a:p>
          <a:p>
            <a:pPr marL="468000" indent="-468000" algn="just">
              <a:lnSpc>
                <a:spcPct val="108000"/>
              </a:lnSpc>
              <a:spcBef>
                <a:spcPts val="200"/>
              </a:spcBef>
              <a:spcAft>
                <a:spcPts val="200"/>
              </a:spcAft>
            </a:pPr>
            <a:r>
              <a:rPr lang="en-US" sz="1600" dirty="0"/>
              <a:t>	Explanation to the first and second samples from the statement, respectively:</a:t>
            </a:r>
            <a:endParaRPr lang="en-IN" sz="16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39430" y="4038600"/>
            <a:ext cx="5128170" cy="241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57502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36.	What will be the output of the following pseudo-code?</a:t>
            </a:r>
          </a:p>
          <a:p>
            <a:pPr marL="468000" indent="-468000" algn="just">
              <a:lnSpc>
                <a:spcPct val="120000"/>
              </a:lnSpc>
              <a:spcBef>
                <a:spcPts val="500"/>
              </a:spcBef>
              <a:spcAft>
                <a:spcPts val="500"/>
              </a:spcAft>
            </a:pPr>
            <a:r>
              <a:rPr lang="en-IN" sz="2000" dirty="0"/>
              <a:t>	Input f = 6, g = 9 and set sum = 0</a:t>
            </a:r>
          </a:p>
          <a:p>
            <a:pPr marL="468000" indent="-468000" algn="just">
              <a:lnSpc>
                <a:spcPct val="120000"/>
              </a:lnSpc>
              <a:spcBef>
                <a:spcPts val="500"/>
              </a:spcBef>
              <a:spcAft>
                <a:spcPts val="500"/>
              </a:spcAft>
            </a:pPr>
            <a:r>
              <a:rPr lang="en-IN" sz="2000" dirty="0"/>
              <a:t>	Integer n if (g &gt; f)</a:t>
            </a:r>
          </a:p>
          <a:p>
            <a:pPr marL="468000" indent="-468000" algn="just">
              <a:lnSpc>
                <a:spcPct val="120000"/>
              </a:lnSpc>
              <a:spcBef>
                <a:spcPts val="500"/>
              </a:spcBef>
              <a:spcAft>
                <a:spcPts val="500"/>
              </a:spcAft>
            </a:pPr>
            <a:r>
              <a:rPr lang="en-IN" sz="2000" dirty="0"/>
              <a:t>	for (n = f, n &lt; g; n = n + 1)</a:t>
            </a:r>
          </a:p>
          <a:p>
            <a:pPr marL="468000" indent="-468000" algn="just">
              <a:lnSpc>
                <a:spcPct val="120000"/>
              </a:lnSpc>
              <a:spcBef>
                <a:spcPts val="500"/>
              </a:spcBef>
              <a:spcAft>
                <a:spcPts val="500"/>
              </a:spcAft>
            </a:pPr>
            <a:r>
              <a:rPr lang="en-IN" sz="2000" dirty="0"/>
              <a:t>	sum = sum + n</a:t>
            </a:r>
          </a:p>
          <a:p>
            <a:pPr marL="468000" indent="-468000" algn="just">
              <a:lnSpc>
                <a:spcPct val="120000"/>
              </a:lnSpc>
              <a:spcBef>
                <a:spcPts val="500"/>
              </a:spcBef>
              <a:spcAft>
                <a:spcPts val="500"/>
              </a:spcAft>
            </a:pPr>
            <a:r>
              <a:rPr lang="en-IN" sz="2000" dirty="0"/>
              <a:t>	End for loop</a:t>
            </a:r>
          </a:p>
          <a:p>
            <a:pPr marL="468000" indent="-468000" algn="just">
              <a:lnSpc>
                <a:spcPct val="120000"/>
              </a:lnSpc>
              <a:spcBef>
                <a:spcPts val="500"/>
              </a:spcBef>
              <a:spcAft>
                <a:spcPts val="500"/>
              </a:spcAft>
            </a:pPr>
            <a:r>
              <a:rPr lang="en-IN" sz="2000" dirty="0"/>
              <a:t>	else</a:t>
            </a:r>
          </a:p>
          <a:p>
            <a:pPr marL="468000" indent="-468000" algn="just">
              <a:lnSpc>
                <a:spcPct val="120000"/>
              </a:lnSpc>
              <a:spcBef>
                <a:spcPts val="500"/>
              </a:spcBef>
              <a:spcAft>
                <a:spcPts val="500"/>
              </a:spcAft>
            </a:pPr>
            <a:r>
              <a:rPr lang="en-IN" sz="2000" dirty="0"/>
              <a:t>	print error message print sum</a:t>
            </a:r>
          </a:p>
          <a:p>
            <a:pPr marL="468000" indent="-468000" algn="just">
              <a:lnSpc>
                <a:spcPct val="120000"/>
              </a:lnSpc>
              <a:spcBef>
                <a:spcPts val="500"/>
              </a:spcBef>
              <a:spcAft>
                <a:spcPts val="500"/>
              </a:spcAft>
            </a:pPr>
            <a:r>
              <a:rPr lang="en-IN" sz="2000" dirty="0"/>
              <a:t>	(a) </a:t>
            </a:r>
            <a:r>
              <a:rPr lang="en-IN" sz="2000" dirty="0" smtClean="0"/>
              <a:t>21	</a:t>
            </a:r>
            <a:r>
              <a:rPr lang="en-IN" sz="2000" dirty="0"/>
              <a:t>	(b) </a:t>
            </a:r>
            <a:r>
              <a:rPr lang="en-IN" sz="2000" dirty="0" smtClean="0"/>
              <a:t>15	</a:t>
            </a:r>
            <a:r>
              <a:rPr lang="en-IN" sz="2000" dirty="0"/>
              <a:t>	(c) </a:t>
            </a:r>
            <a:r>
              <a:rPr lang="en-IN" sz="2000" dirty="0" smtClean="0"/>
              <a:t>9	</a:t>
            </a:r>
            <a:r>
              <a:rPr lang="en-IN" sz="2000" dirty="0"/>
              <a:t>	(d) 6</a:t>
            </a:r>
            <a:endParaRPr lang="en-IN" sz="2000" dirty="0"/>
          </a:p>
        </p:txBody>
      </p:sp>
    </p:spTree>
    <p:extLst>
      <p:ext uri="{BB962C8B-B14F-4D97-AF65-F5344CB8AC3E}">
        <p14:creationId xmlns:p14="http://schemas.microsoft.com/office/powerpoint/2010/main" val="65390338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t>37.	What will be the output of the following pseudo-code?</a:t>
            </a:r>
          </a:p>
          <a:p>
            <a:pPr marL="468000" indent="-468000" algn="just">
              <a:lnSpc>
                <a:spcPct val="120000"/>
              </a:lnSpc>
              <a:spcBef>
                <a:spcPts val="500"/>
              </a:spcBef>
              <a:spcAft>
                <a:spcPts val="500"/>
              </a:spcAft>
            </a:pPr>
            <a:r>
              <a:rPr lang="en-IN" sz="2000" dirty="0"/>
              <a:t>	For input a = 8 &amp; b = 9.</a:t>
            </a:r>
          </a:p>
          <a:p>
            <a:pPr marL="468000" indent="-468000" algn="just">
              <a:lnSpc>
                <a:spcPct val="120000"/>
              </a:lnSpc>
              <a:spcBef>
                <a:spcPts val="500"/>
              </a:spcBef>
              <a:spcAft>
                <a:spcPts val="500"/>
              </a:spcAft>
            </a:pPr>
            <a:r>
              <a:rPr lang="en-IN" sz="2000" dirty="0"/>
              <a:t>	function (input a, input b)</a:t>
            </a:r>
          </a:p>
          <a:p>
            <a:pPr marL="468000" indent="-468000" algn="just">
              <a:lnSpc>
                <a:spcPct val="120000"/>
              </a:lnSpc>
              <a:spcBef>
                <a:spcPts val="500"/>
              </a:spcBef>
              <a:spcAft>
                <a:spcPts val="500"/>
              </a:spcAft>
            </a:pPr>
            <a:r>
              <a:rPr lang="en-IN" sz="2000" dirty="0"/>
              <a:t>	if (a &lt; b)</a:t>
            </a:r>
          </a:p>
          <a:p>
            <a:pPr marL="468000" indent="-468000" algn="just">
              <a:lnSpc>
                <a:spcPct val="120000"/>
              </a:lnSpc>
              <a:spcBef>
                <a:spcPts val="500"/>
              </a:spcBef>
              <a:spcAft>
                <a:spcPts val="500"/>
              </a:spcAft>
            </a:pPr>
            <a:r>
              <a:rPr lang="en-IN" sz="2000" dirty="0"/>
              <a:t>	return function (b, a)</a:t>
            </a:r>
          </a:p>
          <a:p>
            <a:pPr marL="468000" indent="-468000" algn="just">
              <a:lnSpc>
                <a:spcPct val="120000"/>
              </a:lnSpc>
              <a:spcBef>
                <a:spcPts val="500"/>
              </a:spcBef>
              <a:spcAft>
                <a:spcPts val="500"/>
              </a:spcAft>
            </a:pPr>
            <a:r>
              <a:rPr lang="en-IN" sz="2000" dirty="0"/>
              <a:t>	</a:t>
            </a:r>
            <a:r>
              <a:rPr lang="en-IN" sz="2000" dirty="0" err="1"/>
              <a:t>elseif</a:t>
            </a:r>
            <a:r>
              <a:rPr lang="en-IN" sz="2000" dirty="0"/>
              <a:t> (b ! = 0)</a:t>
            </a:r>
          </a:p>
          <a:p>
            <a:pPr marL="468000" indent="-468000" algn="just">
              <a:lnSpc>
                <a:spcPct val="120000"/>
              </a:lnSpc>
              <a:spcBef>
                <a:spcPts val="500"/>
              </a:spcBef>
              <a:spcAft>
                <a:spcPts val="500"/>
              </a:spcAft>
            </a:pPr>
            <a:r>
              <a:rPr lang="en-IN" sz="2000" dirty="0"/>
              <a:t>	return (a + function (a, b – 1))</a:t>
            </a:r>
          </a:p>
          <a:p>
            <a:pPr marL="468000" indent="-468000" algn="just">
              <a:lnSpc>
                <a:spcPct val="120000"/>
              </a:lnSpc>
              <a:spcBef>
                <a:spcPts val="500"/>
              </a:spcBef>
              <a:spcAft>
                <a:spcPts val="500"/>
              </a:spcAft>
            </a:pPr>
            <a:r>
              <a:rPr lang="en-IN" sz="2000" dirty="0"/>
              <a:t>	else</a:t>
            </a:r>
          </a:p>
          <a:p>
            <a:pPr marL="468000" indent="-468000" algn="just">
              <a:lnSpc>
                <a:spcPct val="120000"/>
              </a:lnSpc>
              <a:spcBef>
                <a:spcPts val="500"/>
              </a:spcBef>
              <a:spcAft>
                <a:spcPts val="500"/>
              </a:spcAft>
            </a:pPr>
            <a:r>
              <a:rPr lang="en-IN" sz="2000" dirty="0"/>
              <a:t>	return 0</a:t>
            </a:r>
          </a:p>
          <a:p>
            <a:pPr marL="468000" indent="-468000" algn="just">
              <a:lnSpc>
                <a:spcPct val="120000"/>
              </a:lnSpc>
              <a:spcBef>
                <a:spcPts val="500"/>
              </a:spcBef>
              <a:spcAft>
                <a:spcPts val="500"/>
              </a:spcAft>
            </a:pPr>
            <a:r>
              <a:rPr lang="en-IN" sz="2000" dirty="0"/>
              <a:t>	(a) 56	</a:t>
            </a:r>
            <a:r>
              <a:rPr lang="en-IN" sz="2000" dirty="0" smtClean="0"/>
              <a:t>	(</a:t>
            </a:r>
            <a:r>
              <a:rPr lang="en-IN" sz="2000" dirty="0"/>
              <a:t>b) 88	</a:t>
            </a:r>
            <a:r>
              <a:rPr lang="en-IN" sz="2000" dirty="0" smtClean="0"/>
              <a:t>	(</a:t>
            </a:r>
            <a:r>
              <a:rPr lang="en-IN" sz="2000" dirty="0"/>
              <a:t>c) 72	</a:t>
            </a:r>
            <a:r>
              <a:rPr lang="en-IN" sz="2000" dirty="0" smtClean="0"/>
              <a:t>	(d</a:t>
            </a:r>
            <a:r>
              <a:rPr lang="en-IN" sz="2000" dirty="0"/>
              <a:t>) 65</a:t>
            </a:r>
          </a:p>
        </p:txBody>
      </p:sp>
    </p:spTree>
    <p:extLst>
      <p:ext uri="{BB962C8B-B14F-4D97-AF65-F5344CB8AC3E}">
        <p14:creationId xmlns:p14="http://schemas.microsoft.com/office/powerpoint/2010/main" val="1910509033"/>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9566"/>
          </a:xfrm>
          <a:prstGeom prst="rect">
            <a:avLst/>
          </a:prstGeom>
        </p:spPr>
        <p:txBody>
          <a:bodyPr wrap="square">
            <a:spAutoFit/>
          </a:bodyPr>
          <a:lstStyle/>
          <a:p>
            <a:pPr marL="468000" indent="-468000" algn="just">
              <a:lnSpc>
                <a:spcPct val="112000"/>
              </a:lnSpc>
              <a:spcBef>
                <a:spcPts val="200"/>
              </a:spcBef>
              <a:spcAft>
                <a:spcPts val="200"/>
              </a:spcAft>
            </a:pPr>
            <a:r>
              <a:rPr lang="en-IN" dirty="0"/>
              <a:t>38.	What will be the value of s if N=20?</a:t>
            </a:r>
          </a:p>
          <a:p>
            <a:pPr marL="468000" indent="-468000" algn="just">
              <a:lnSpc>
                <a:spcPct val="112000"/>
              </a:lnSpc>
              <a:spcBef>
                <a:spcPts val="200"/>
              </a:spcBef>
              <a:spcAft>
                <a:spcPts val="200"/>
              </a:spcAft>
            </a:pPr>
            <a:r>
              <a:rPr lang="en-IN" dirty="0"/>
              <a:t>	Read N</a:t>
            </a:r>
          </a:p>
          <a:p>
            <a:pPr marL="468000" indent="-468000" algn="just">
              <a:lnSpc>
                <a:spcPct val="112000"/>
              </a:lnSpc>
              <a:spcBef>
                <a:spcPts val="200"/>
              </a:spcBef>
              <a:spcAft>
                <a:spcPts val="200"/>
              </a:spcAft>
            </a:pPr>
            <a:r>
              <a:rPr lang="en-IN" dirty="0"/>
              <a:t>	Function sample(N)</a:t>
            </a:r>
          </a:p>
          <a:p>
            <a:pPr marL="468000" indent="-468000" algn="just">
              <a:lnSpc>
                <a:spcPct val="112000"/>
              </a:lnSpc>
              <a:spcBef>
                <a:spcPts val="200"/>
              </a:spcBef>
              <a:spcAft>
                <a:spcPts val="200"/>
              </a:spcAft>
            </a:pPr>
            <a:r>
              <a:rPr lang="en-IN" dirty="0"/>
              <a:t>	s = 0</a:t>
            </a:r>
          </a:p>
          <a:p>
            <a:pPr marL="468000" indent="-468000" algn="just">
              <a:lnSpc>
                <a:spcPct val="112000"/>
              </a:lnSpc>
              <a:spcBef>
                <a:spcPts val="200"/>
              </a:spcBef>
              <a:spcAft>
                <a:spcPts val="200"/>
              </a:spcAft>
            </a:pPr>
            <a:r>
              <a:rPr lang="en-IN" dirty="0"/>
              <a:t>	f = 1</a:t>
            </a:r>
          </a:p>
          <a:p>
            <a:pPr marL="468000" indent="-468000" algn="just">
              <a:lnSpc>
                <a:spcPct val="112000"/>
              </a:lnSpc>
              <a:spcBef>
                <a:spcPts val="200"/>
              </a:spcBef>
              <a:spcAft>
                <a:spcPts val="200"/>
              </a:spcAft>
            </a:pPr>
            <a:r>
              <a:rPr lang="en-IN" dirty="0"/>
              <a:t>	End Function = 1</a:t>
            </a:r>
          </a:p>
          <a:p>
            <a:pPr marL="468000" indent="-468000" algn="just">
              <a:lnSpc>
                <a:spcPct val="112000"/>
              </a:lnSpc>
              <a:spcBef>
                <a:spcPts val="200"/>
              </a:spcBef>
              <a:spcAft>
                <a:spcPts val="200"/>
              </a:spcAft>
            </a:pPr>
            <a:r>
              <a:rPr lang="en-IN" dirty="0"/>
              <a:t>	i = 1</a:t>
            </a:r>
          </a:p>
          <a:p>
            <a:pPr marL="468000" indent="-468000" algn="just">
              <a:lnSpc>
                <a:spcPct val="112000"/>
              </a:lnSpc>
              <a:spcBef>
                <a:spcPts val="200"/>
              </a:spcBef>
              <a:spcAft>
                <a:spcPts val="200"/>
              </a:spcAft>
            </a:pPr>
            <a:r>
              <a:rPr lang="en-IN" dirty="0"/>
              <a:t>	while i&lt; = N:</a:t>
            </a:r>
          </a:p>
          <a:p>
            <a:pPr marL="468000" indent="-468000" algn="just">
              <a:lnSpc>
                <a:spcPct val="112000"/>
              </a:lnSpc>
              <a:spcBef>
                <a:spcPts val="200"/>
              </a:spcBef>
              <a:spcAft>
                <a:spcPts val="200"/>
              </a:spcAft>
            </a:pPr>
            <a:r>
              <a:rPr lang="en-IN" dirty="0"/>
              <a:t>	f = f * 1</a:t>
            </a:r>
          </a:p>
          <a:p>
            <a:pPr marL="468000" indent="-468000" algn="just">
              <a:lnSpc>
                <a:spcPct val="112000"/>
              </a:lnSpc>
              <a:spcBef>
                <a:spcPts val="200"/>
              </a:spcBef>
              <a:spcAft>
                <a:spcPts val="200"/>
              </a:spcAft>
            </a:pPr>
            <a:r>
              <a:rPr lang="en-IN" dirty="0"/>
              <a:t>	s = s +(i/f)</a:t>
            </a:r>
          </a:p>
          <a:p>
            <a:pPr marL="468000" indent="-468000" algn="just">
              <a:lnSpc>
                <a:spcPct val="112000"/>
              </a:lnSpc>
              <a:spcBef>
                <a:spcPts val="200"/>
              </a:spcBef>
              <a:spcAft>
                <a:spcPts val="200"/>
              </a:spcAft>
            </a:pPr>
            <a:r>
              <a:rPr lang="en-IN" dirty="0"/>
              <a:t>	i + = 1</a:t>
            </a:r>
          </a:p>
          <a:p>
            <a:pPr marL="468000" indent="-468000" algn="just">
              <a:lnSpc>
                <a:spcPct val="112000"/>
              </a:lnSpc>
              <a:spcBef>
                <a:spcPts val="200"/>
              </a:spcBef>
              <a:spcAft>
                <a:spcPts val="200"/>
              </a:spcAft>
            </a:pPr>
            <a:r>
              <a:rPr lang="en-IN" dirty="0"/>
              <a:t>	End while</a:t>
            </a:r>
          </a:p>
          <a:p>
            <a:pPr marL="468000" indent="-468000" algn="just">
              <a:lnSpc>
                <a:spcPct val="112000"/>
              </a:lnSpc>
              <a:spcBef>
                <a:spcPts val="200"/>
              </a:spcBef>
              <a:spcAft>
                <a:spcPts val="200"/>
              </a:spcAft>
            </a:pPr>
            <a:r>
              <a:rPr lang="en-IN" dirty="0"/>
              <a:t>	return(s);</a:t>
            </a:r>
          </a:p>
          <a:p>
            <a:pPr marL="468000" indent="-468000" algn="just">
              <a:lnSpc>
                <a:spcPct val="112000"/>
              </a:lnSpc>
              <a:spcBef>
                <a:spcPts val="200"/>
              </a:spcBef>
              <a:spcAft>
                <a:spcPts val="200"/>
              </a:spcAft>
            </a:pPr>
            <a:r>
              <a:rPr lang="en-IN" dirty="0"/>
              <a:t>	(a) 3.789456		</a:t>
            </a:r>
            <a:r>
              <a:rPr lang="en-IN" dirty="0" smtClean="0"/>
              <a:t>	(</a:t>
            </a:r>
            <a:r>
              <a:rPr lang="en-IN" dirty="0"/>
              <a:t>b) 2.71828182845904</a:t>
            </a:r>
          </a:p>
          <a:p>
            <a:pPr marL="468000" indent="-468000" algn="just">
              <a:lnSpc>
                <a:spcPct val="112000"/>
              </a:lnSpc>
              <a:spcBef>
                <a:spcPts val="200"/>
              </a:spcBef>
              <a:spcAft>
                <a:spcPts val="200"/>
              </a:spcAft>
            </a:pPr>
            <a:r>
              <a:rPr lang="en-IN" dirty="0"/>
              <a:t>	(c) 80.36741		</a:t>
            </a:r>
            <a:r>
              <a:rPr lang="en-IN" dirty="0" smtClean="0"/>
              <a:t>	(</a:t>
            </a:r>
            <a:r>
              <a:rPr lang="en-IN" dirty="0"/>
              <a:t>d) 2.71828172845904</a:t>
            </a:r>
          </a:p>
        </p:txBody>
      </p:sp>
    </p:spTree>
    <p:extLst>
      <p:ext uri="{BB962C8B-B14F-4D97-AF65-F5344CB8AC3E}">
        <p14:creationId xmlns:p14="http://schemas.microsoft.com/office/powerpoint/2010/main" val="410592209"/>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39.	What is smallest and largest available font on formatting toolbar?</a:t>
            </a:r>
          </a:p>
          <a:p>
            <a:pPr marL="468000" indent="-468000" algn="just">
              <a:lnSpc>
                <a:spcPct val="120000"/>
              </a:lnSpc>
              <a:spcBef>
                <a:spcPts val="500"/>
              </a:spcBef>
              <a:spcAft>
                <a:spcPts val="500"/>
              </a:spcAft>
            </a:pPr>
            <a:r>
              <a:rPr lang="en-IN" sz="2000" dirty="0"/>
              <a:t>	(a) Smallest 8 and Largest </a:t>
            </a:r>
            <a:r>
              <a:rPr lang="en-IN" sz="2000" dirty="0" smtClean="0"/>
              <a:t>70</a:t>
            </a:r>
          </a:p>
          <a:p>
            <a:pPr marL="468000" indent="-468000" algn="just">
              <a:lnSpc>
                <a:spcPct val="120000"/>
              </a:lnSpc>
              <a:spcBef>
                <a:spcPts val="500"/>
              </a:spcBef>
              <a:spcAft>
                <a:spcPts val="500"/>
              </a:spcAft>
            </a:pPr>
            <a:r>
              <a:rPr lang="en-IN" sz="2000" dirty="0"/>
              <a:t>	(b) Smallest 5 and Largest 72</a:t>
            </a:r>
          </a:p>
          <a:p>
            <a:pPr marL="468000" indent="-468000" algn="just">
              <a:lnSpc>
                <a:spcPct val="120000"/>
              </a:lnSpc>
              <a:spcBef>
                <a:spcPts val="500"/>
              </a:spcBef>
              <a:spcAft>
                <a:spcPts val="500"/>
              </a:spcAft>
            </a:pPr>
            <a:r>
              <a:rPr lang="en-IN" sz="2000" dirty="0"/>
              <a:t>	(c) Smallest 8 and Largest </a:t>
            </a:r>
            <a:r>
              <a:rPr lang="en-IN" sz="2000" dirty="0" smtClean="0"/>
              <a:t>72</a:t>
            </a:r>
          </a:p>
          <a:p>
            <a:pPr marL="468000" indent="-468000" algn="just">
              <a:lnSpc>
                <a:spcPct val="120000"/>
              </a:lnSpc>
              <a:spcBef>
                <a:spcPts val="500"/>
              </a:spcBef>
              <a:spcAft>
                <a:spcPts val="500"/>
              </a:spcAft>
            </a:pPr>
            <a:r>
              <a:rPr lang="en-IN" sz="2000" dirty="0"/>
              <a:t>	(d) Smallest 5 and Largest 70</a:t>
            </a:r>
          </a:p>
        </p:txBody>
      </p:sp>
    </p:spTree>
    <p:extLst>
      <p:ext uri="{BB962C8B-B14F-4D97-AF65-F5344CB8AC3E}">
        <p14:creationId xmlns:p14="http://schemas.microsoft.com/office/powerpoint/2010/main" val="4057350514"/>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40.	To save a document for the first time _____________ option is used.</a:t>
            </a:r>
          </a:p>
          <a:p>
            <a:pPr marL="468000" indent="-468000" algn="just">
              <a:lnSpc>
                <a:spcPct val="120000"/>
              </a:lnSpc>
              <a:spcBef>
                <a:spcPts val="500"/>
              </a:spcBef>
              <a:spcAft>
                <a:spcPts val="500"/>
              </a:spcAft>
            </a:pPr>
            <a:r>
              <a:rPr lang="en-IN" sz="2000" dirty="0"/>
              <a:t>	(a) Save </a:t>
            </a:r>
            <a:r>
              <a:rPr lang="en-IN" sz="2000" dirty="0" smtClean="0"/>
              <a:t>As</a:t>
            </a:r>
          </a:p>
          <a:p>
            <a:pPr marL="468000" indent="-468000" algn="just">
              <a:lnSpc>
                <a:spcPct val="120000"/>
              </a:lnSpc>
              <a:spcBef>
                <a:spcPts val="500"/>
              </a:spcBef>
              <a:spcAft>
                <a:spcPts val="500"/>
              </a:spcAft>
            </a:pPr>
            <a:r>
              <a:rPr lang="en-IN" sz="2000" dirty="0"/>
              <a:t>	(b) Save </a:t>
            </a:r>
            <a:r>
              <a:rPr lang="en-IN" sz="2000" dirty="0" smtClean="0"/>
              <a:t>first</a:t>
            </a:r>
          </a:p>
          <a:p>
            <a:pPr marL="468000" indent="-468000" algn="just">
              <a:lnSpc>
                <a:spcPct val="120000"/>
              </a:lnSpc>
              <a:spcBef>
                <a:spcPts val="500"/>
              </a:spcBef>
              <a:spcAft>
                <a:spcPts val="500"/>
              </a:spcAft>
            </a:pPr>
            <a:r>
              <a:rPr lang="en-IN" sz="2000" dirty="0"/>
              <a:t>	(c) Save </a:t>
            </a:r>
            <a:r>
              <a:rPr lang="en-IN" sz="2000" dirty="0" smtClean="0"/>
              <a:t>on</a:t>
            </a:r>
          </a:p>
          <a:p>
            <a:pPr marL="468000" indent="-468000" algn="just">
              <a:lnSpc>
                <a:spcPct val="120000"/>
              </a:lnSpc>
              <a:spcBef>
                <a:spcPts val="500"/>
              </a:spcBef>
              <a:spcAft>
                <a:spcPts val="500"/>
              </a:spcAft>
            </a:pPr>
            <a:r>
              <a:rPr lang="en-IN" sz="2000" dirty="0"/>
              <a:t>	(d) Copy</a:t>
            </a:r>
          </a:p>
        </p:txBody>
      </p:sp>
    </p:spTree>
    <p:extLst>
      <p:ext uri="{BB962C8B-B14F-4D97-AF65-F5344CB8AC3E}">
        <p14:creationId xmlns:p14="http://schemas.microsoft.com/office/powerpoint/2010/main" val="870561733"/>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41.	Background </a:t>
            </a:r>
            <a:r>
              <a:rPr lang="en-IN" sz="2000" dirty="0" err="1"/>
              <a:t>color</a:t>
            </a:r>
            <a:r>
              <a:rPr lang="en-IN" sz="2000" dirty="0"/>
              <a:t> on a document is not visible in?</a:t>
            </a:r>
          </a:p>
          <a:p>
            <a:pPr marL="468000" indent="-468000" algn="just">
              <a:lnSpc>
                <a:spcPct val="120000"/>
              </a:lnSpc>
              <a:spcBef>
                <a:spcPts val="500"/>
              </a:spcBef>
              <a:spcAft>
                <a:spcPts val="500"/>
              </a:spcAft>
            </a:pPr>
            <a:r>
              <a:rPr lang="en-IN" sz="2000" dirty="0"/>
              <a:t>	(a) Web layout view	</a:t>
            </a:r>
            <a:endParaRPr lang="en-IN" sz="2000" dirty="0" smtClean="0"/>
          </a:p>
          <a:p>
            <a:pPr marL="468000" indent="-468000" algn="just">
              <a:lnSpc>
                <a:spcPct val="120000"/>
              </a:lnSpc>
              <a:spcBef>
                <a:spcPts val="500"/>
              </a:spcBef>
              <a:spcAft>
                <a:spcPts val="500"/>
              </a:spcAft>
            </a:pPr>
            <a:r>
              <a:rPr lang="en-IN" sz="2000" dirty="0"/>
              <a:t>	(b) Print Preview</a:t>
            </a:r>
          </a:p>
          <a:p>
            <a:pPr marL="468000" indent="-468000" algn="just">
              <a:lnSpc>
                <a:spcPct val="120000"/>
              </a:lnSpc>
              <a:spcBef>
                <a:spcPts val="500"/>
              </a:spcBef>
              <a:spcAft>
                <a:spcPts val="500"/>
              </a:spcAft>
            </a:pPr>
            <a:r>
              <a:rPr lang="en-IN" sz="2000" dirty="0"/>
              <a:t>	(c) Reading </a:t>
            </a:r>
            <a:r>
              <a:rPr lang="en-IN" sz="2000" dirty="0" smtClean="0"/>
              <a:t>View</a:t>
            </a:r>
          </a:p>
          <a:p>
            <a:pPr marL="468000" indent="-468000" algn="just">
              <a:lnSpc>
                <a:spcPct val="120000"/>
              </a:lnSpc>
              <a:spcBef>
                <a:spcPts val="500"/>
              </a:spcBef>
              <a:spcAft>
                <a:spcPts val="500"/>
              </a:spcAft>
            </a:pPr>
            <a:r>
              <a:rPr lang="en-IN" sz="2000" dirty="0"/>
              <a:t>	(d) Print Layout view</a:t>
            </a:r>
          </a:p>
        </p:txBody>
      </p:sp>
    </p:spTree>
    <p:extLst>
      <p:ext uri="{BB962C8B-B14F-4D97-AF65-F5344CB8AC3E}">
        <p14:creationId xmlns:p14="http://schemas.microsoft.com/office/powerpoint/2010/main" val="2464757292"/>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42.	Which of the following usually observe each activity on the internet of the victim, gather all information in the background and second it to sentence else?</a:t>
            </a:r>
          </a:p>
          <a:p>
            <a:pPr marL="468000" indent="-468000" algn="just">
              <a:lnSpc>
                <a:spcPct val="120000"/>
              </a:lnSpc>
              <a:spcBef>
                <a:spcPts val="500"/>
              </a:spcBef>
              <a:spcAft>
                <a:spcPts val="500"/>
              </a:spcAft>
            </a:pPr>
            <a:r>
              <a:rPr lang="en-IN" sz="2000" dirty="0"/>
              <a:t>	(a) </a:t>
            </a:r>
            <a:r>
              <a:rPr lang="en-IN" sz="2000" dirty="0" smtClean="0"/>
              <a:t>Malware</a:t>
            </a:r>
          </a:p>
          <a:p>
            <a:pPr marL="468000" indent="-468000" algn="just">
              <a:lnSpc>
                <a:spcPct val="120000"/>
              </a:lnSpc>
              <a:spcBef>
                <a:spcPts val="500"/>
              </a:spcBef>
              <a:spcAft>
                <a:spcPts val="500"/>
              </a:spcAft>
            </a:pPr>
            <a:r>
              <a:rPr lang="en-IN" sz="2000" dirty="0"/>
              <a:t>	(b) </a:t>
            </a:r>
            <a:r>
              <a:rPr lang="en-IN" sz="2000" dirty="0" smtClean="0"/>
              <a:t>Spyware</a:t>
            </a:r>
          </a:p>
          <a:p>
            <a:pPr marL="468000" indent="-468000" algn="just">
              <a:lnSpc>
                <a:spcPct val="120000"/>
              </a:lnSpc>
              <a:spcBef>
                <a:spcPts val="500"/>
              </a:spcBef>
              <a:spcAft>
                <a:spcPts val="500"/>
              </a:spcAft>
            </a:pPr>
            <a:r>
              <a:rPr lang="en-IN" sz="2000" dirty="0"/>
              <a:t>	(c) </a:t>
            </a:r>
            <a:r>
              <a:rPr lang="en-IN" sz="2000" dirty="0" smtClean="0"/>
              <a:t>Adware</a:t>
            </a:r>
          </a:p>
          <a:p>
            <a:pPr marL="468000" indent="-468000" algn="just">
              <a:lnSpc>
                <a:spcPct val="120000"/>
              </a:lnSpc>
              <a:spcBef>
                <a:spcPts val="500"/>
              </a:spcBef>
              <a:spcAft>
                <a:spcPts val="500"/>
              </a:spcAft>
            </a:pPr>
            <a:r>
              <a:rPr lang="en-IN" sz="2000" dirty="0"/>
              <a:t>	(d) All of the above</a:t>
            </a:r>
          </a:p>
        </p:txBody>
      </p:sp>
    </p:spTree>
    <p:extLst>
      <p:ext uri="{BB962C8B-B14F-4D97-AF65-F5344CB8AC3E}">
        <p14:creationId xmlns:p14="http://schemas.microsoft.com/office/powerpoint/2010/main" val="4089711602"/>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43.	______________ is a type of software designed to help the user’s computer detect viruses and avoid them.</a:t>
            </a:r>
          </a:p>
          <a:p>
            <a:pPr marL="468000" indent="-468000" algn="just">
              <a:lnSpc>
                <a:spcPct val="120000"/>
              </a:lnSpc>
              <a:spcBef>
                <a:spcPts val="500"/>
              </a:spcBef>
              <a:spcAft>
                <a:spcPts val="500"/>
              </a:spcAft>
            </a:pPr>
            <a:r>
              <a:rPr lang="en-IN" sz="2000" dirty="0"/>
              <a:t>	(a) </a:t>
            </a:r>
            <a:r>
              <a:rPr lang="en-IN" sz="2000" dirty="0" smtClean="0"/>
              <a:t>Malware</a:t>
            </a:r>
          </a:p>
          <a:p>
            <a:pPr marL="468000" indent="-468000" algn="just">
              <a:lnSpc>
                <a:spcPct val="120000"/>
              </a:lnSpc>
              <a:spcBef>
                <a:spcPts val="500"/>
              </a:spcBef>
              <a:spcAft>
                <a:spcPts val="500"/>
              </a:spcAft>
            </a:pPr>
            <a:r>
              <a:rPr lang="en-IN" sz="2000" dirty="0"/>
              <a:t>	(b) </a:t>
            </a:r>
            <a:r>
              <a:rPr lang="en-IN" sz="2000" dirty="0" smtClean="0"/>
              <a:t>Adware</a:t>
            </a:r>
          </a:p>
          <a:p>
            <a:pPr marL="468000" indent="-468000" algn="just">
              <a:lnSpc>
                <a:spcPct val="120000"/>
              </a:lnSpc>
              <a:spcBef>
                <a:spcPts val="500"/>
              </a:spcBef>
              <a:spcAft>
                <a:spcPts val="500"/>
              </a:spcAft>
            </a:pPr>
            <a:r>
              <a:rPr lang="en-IN" sz="2000" dirty="0"/>
              <a:t>	(c) </a:t>
            </a:r>
            <a:r>
              <a:rPr lang="en-IN" sz="2000" dirty="0" smtClean="0"/>
              <a:t>Antivirus</a:t>
            </a:r>
          </a:p>
          <a:p>
            <a:pPr marL="468000" indent="-468000" algn="just">
              <a:lnSpc>
                <a:spcPct val="120000"/>
              </a:lnSpc>
              <a:spcBef>
                <a:spcPts val="500"/>
              </a:spcBef>
              <a:spcAft>
                <a:spcPts val="500"/>
              </a:spcAft>
            </a:pPr>
            <a:r>
              <a:rPr lang="en-IN" sz="2000" dirty="0"/>
              <a:t>	(d) Both (b) and (c)</a:t>
            </a:r>
          </a:p>
        </p:txBody>
      </p:sp>
    </p:spTree>
    <p:extLst>
      <p:ext uri="{BB962C8B-B14F-4D97-AF65-F5344CB8AC3E}">
        <p14:creationId xmlns:p14="http://schemas.microsoft.com/office/powerpoint/2010/main" val="1088022526"/>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80960"/>
          </a:xfrm>
          <a:prstGeom prst="rect">
            <a:avLst/>
          </a:prstGeom>
        </p:spPr>
        <p:txBody>
          <a:bodyPr wrap="square">
            <a:spAutoFit/>
          </a:bodyPr>
          <a:lstStyle/>
          <a:p>
            <a:pPr marL="468000" indent="-468000" algn="just">
              <a:lnSpc>
                <a:spcPct val="110000"/>
              </a:lnSpc>
              <a:spcBef>
                <a:spcPts val="200"/>
              </a:spcBef>
              <a:spcAft>
                <a:spcPts val="200"/>
              </a:spcAft>
            </a:pPr>
            <a:r>
              <a:rPr lang="en-IN" dirty="0"/>
              <a:t>44.	What will be the output if limit = 6?</a:t>
            </a:r>
          </a:p>
          <a:p>
            <a:pPr marL="468000" indent="-468000" algn="just">
              <a:lnSpc>
                <a:spcPct val="110000"/>
              </a:lnSpc>
              <a:spcBef>
                <a:spcPts val="200"/>
              </a:spcBef>
              <a:spcAft>
                <a:spcPts val="200"/>
              </a:spcAft>
            </a:pPr>
            <a:r>
              <a:rPr lang="en-IN" dirty="0"/>
              <a:t>	Read limit</a:t>
            </a:r>
          </a:p>
          <a:p>
            <a:pPr marL="468000" indent="-468000" algn="just">
              <a:lnSpc>
                <a:spcPct val="110000"/>
              </a:lnSpc>
              <a:spcBef>
                <a:spcPts val="200"/>
              </a:spcBef>
              <a:spcAft>
                <a:spcPts val="200"/>
              </a:spcAft>
            </a:pPr>
            <a:r>
              <a:rPr lang="en-IN" dirty="0"/>
              <a:t>	n1 = 0</a:t>
            </a:r>
          </a:p>
          <a:p>
            <a:pPr marL="468000" indent="-468000" algn="just">
              <a:lnSpc>
                <a:spcPct val="110000"/>
              </a:lnSpc>
              <a:spcBef>
                <a:spcPts val="200"/>
              </a:spcBef>
              <a:spcAft>
                <a:spcPts val="200"/>
              </a:spcAft>
            </a:pPr>
            <a:r>
              <a:rPr lang="en-IN" dirty="0"/>
              <a:t>	n2 = 1</a:t>
            </a:r>
          </a:p>
          <a:p>
            <a:pPr marL="468000" indent="-468000" algn="just">
              <a:lnSpc>
                <a:spcPct val="110000"/>
              </a:lnSpc>
              <a:spcBef>
                <a:spcPts val="200"/>
              </a:spcBef>
              <a:spcAft>
                <a:spcPts val="200"/>
              </a:spcAft>
            </a:pPr>
            <a:r>
              <a:rPr lang="en-IN" dirty="0"/>
              <a:t>	n3 = 1</a:t>
            </a:r>
          </a:p>
          <a:p>
            <a:pPr marL="468000" indent="-468000" algn="just">
              <a:lnSpc>
                <a:spcPct val="110000"/>
              </a:lnSpc>
              <a:spcBef>
                <a:spcPts val="200"/>
              </a:spcBef>
              <a:spcAft>
                <a:spcPts val="200"/>
              </a:spcAft>
            </a:pPr>
            <a:r>
              <a:rPr lang="en-IN" dirty="0"/>
              <a:t>	count = 1</a:t>
            </a:r>
          </a:p>
          <a:p>
            <a:pPr marL="468000" indent="-468000" algn="just">
              <a:lnSpc>
                <a:spcPct val="110000"/>
              </a:lnSpc>
              <a:spcBef>
                <a:spcPts val="200"/>
              </a:spcBef>
              <a:spcAft>
                <a:spcPts val="200"/>
              </a:spcAft>
            </a:pPr>
            <a:r>
              <a:rPr lang="en-IN" dirty="0"/>
              <a:t>	while count &lt;= limit:</a:t>
            </a:r>
          </a:p>
          <a:p>
            <a:pPr marL="468000" indent="-468000" algn="just">
              <a:lnSpc>
                <a:spcPct val="110000"/>
              </a:lnSpc>
              <a:spcBef>
                <a:spcPts val="200"/>
              </a:spcBef>
              <a:spcAft>
                <a:spcPts val="200"/>
              </a:spcAft>
            </a:pPr>
            <a:r>
              <a:rPr lang="en-IN" dirty="0"/>
              <a:t>	count = count + 1</a:t>
            </a:r>
          </a:p>
          <a:p>
            <a:pPr marL="468000" indent="-468000" algn="just">
              <a:lnSpc>
                <a:spcPct val="110000"/>
              </a:lnSpc>
              <a:spcBef>
                <a:spcPts val="200"/>
              </a:spcBef>
              <a:spcAft>
                <a:spcPts val="200"/>
              </a:spcAft>
            </a:pPr>
            <a:r>
              <a:rPr lang="en-IN" dirty="0"/>
              <a:t>	print(n3, end = “”)</a:t>
            </a:r>
          </a:p>
          <a:p>
            <a:pPr marL="468000" indent="-468000" algn="just">
              <a:lnSpc>
                <a:spcPct val="110000"/>
              </a:lnSpc>
              <a:spcBef>
                <a:spcPts val="200"/>
              </a:spcBef>
              <a:spcAft>
                <a:spcPts val="200"/>
              </a:spcAft>
            </a:pPr>
            <a:r>
              <a:rPr lang="en-IN" dirty="0"/>
              <a:t>	n3 = n1 + n2</a:t>
            </a:r>
          </a:p>
          <a:p>
            <a:pPr marL="468000" indent="-468000" algn="just">
              <a:lnSpc>
                <a:spcPct val="110000"/>
              </a:lnSpc>
              <a:spcBef>
                <a:spcPts val="200"/>
              </a:spcBef>
              <a:spcAft>
                <a:spcPts val="200"/>
              </a:spcAft>
            </a:pPr>
            <a:r>
              <a:rPr lang="en-IN" dirty="0"/>
              <a:t>	n1 = n2</a:t>
            </a:r>
          </a:p>
          <a:p>
            <a:pPr marL="468000" indent="-468000" algn="just">
              <a:lnSpc>
                <a:spcPct val="110000"/>
              </a:lnSpc>
              <a:spcBef>
                <a:spcPts val="200"/>
              </a:spcBef>
              <a:spcAft>
                <a:spcPts val="200"/>
              </a:spcAft>
            </a:pPr>
            <a:r>
              <a:rPr lang="en-IN" dirty="0"/>
              <a:t>	n2 = n3</a:t>
            </a:r>
          </a:p>
          <a:p>
            <a:pPr marL="468000" indent="-468000" algn="just">
              <a:lnSpc>
                <a:spcPct val="110000"/>
              </a:lnSpc>
              <a:spcBef>
                <a:spcPts val="200"/>
              </a:spcBef>
              <a:spcAft>
                <a:spcPts val="200"/>
              </a:spcAft>
            </a:pPr>
            <a:r>
              <a:rPr lang="en-IN" dirty="0"/>
              <a:t>	End While</a:t>
            </a:r>
          </a:p>
          <a:p>
            <a:pPr marL="468000" indent="-468000" algn="just">
              <a:lnSpc>
                <a:spcPct val="110000"/>
              </a:lnSpc>
              <a:spcBef>
                <a:spcPts val="200"/>
              </a:spcBef>
              <a:spcAft>
                <a:spcPts val="200"/>
              </a:spcAft>
            </a:pPr>
            <a:r>
              <a:rPr lang="en-IN" dirty="0"/>
              <a:t>	(a) </a:t>
            </a:r>
            <a:r>
              <a:rPr lang="en-IN" dirty="0" smtClean="0"/>
              <a:t>112358		</a:t>
            </a:r>
            <a:r>
              <a:rPr lang="en-IN" dirty="0"/>
              <a:t>	(b) </a:t>
            </a:r>
            <a:r>
              <a:rPr lang="en-IN" dirty="0" smtClean="0"/>
              <a:t>12358</a:t>
            </a:r>
          </a:p>
          <a:p>
            <a:pPr marL="468000" indent="-468000" algn="just">
              <a:lnSpc>
                <a:spcPct val="110000"/>
              </a:lnSpc>
              <a:spcBef>
                <a:spcPts val="200"/>
              </a:spcBef>
              <a:spcAft>
                <a:spcPts val="200"/>
              </a:spcAft>
            </a:pPr>
            <a:r>
              <a:rPr lang="en-IN" dirty="0"/>
              <a:t>	(c) 1.23581321E8	</a:t>
            </a:r>
            <a:r>
              <a:rPr lang="en-IN" dirty="0" smtClean="0"/>
              <a:t>	(</a:t>
            </a:r>
            <a:r>
              <a:rPr lang="en-IN" dirty="0"/>
              <a:t>d) 1.2358132E7</a:t>
            </a:r>
          </a:p>
        </p:txBody>
      </p:sp>
    </p:spTree>
    <p:extLst>
      <p:ext uri="{BB962C8B-B14F-4D97-AF65-F5344CB8AC3E}">
        <p14:creationId xmlns:p14="http://schemas.microsoft.com/office/powerpoint/2010/main" val="1134905846"/>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59949"/>
          </a:xfrm>
          <a:prstGeom prst="rect">
            <a:avLst/>
          </a:prstGeom>
        </p:spPr>
        <p:txBody>
          <a:bodyPr wrap="square">
            <a:spAutoFit/>
          </a:bodyPr>
          <a:lstStyle/>
          <a:p>
            <a:pPr marL="468000" indent="-468000" algn="just">
              <a:lnSpc>
                <a:spcPct val="120000"/>
              </a:lnSpc>
              <a:spcBef>
                <a:spcPts val="500"/>
              </a:spcBef>
              <a:spcAft>
                <a:spcPts val="500"/>
              </a:spcAft>
            </a:pPr>
            <a:r>
              <a:rPr lang="en-IN" sz="2000" dirty="0"/>
              <a:t>45.	Let P be a Quick Sort Program to sort numbers in ascending order using the first element as a pivot. Let t1 and t2 be the number of comparisons made by P for the inputs {1, 2, 3, 4, 5} and {4, 1, 5, 3, 2} respectively. Which one of the following holds?</a:t>
            </a:r>
          </a:p>
          <a:p>
            <a:pPr marL="468000" indent="-468000" algn="just">
              <a:lnSpc>
                <a:spcPct val="120000"/>
              </a:lnSpc>
              <a:spcBef>
                <a:spcPts val="500"/>
              </a:spcBef>
              <a:spcAft>
                <a:spcPts val="500"/>
              </a:spcAft>
            </a:pPr>
            <a:r>
              <a:rPr lang="en-IN" sz="2000" dirty="0"/>
              <a:t>	(a) t1 = </a:t>
            </a:r>
            <a:r>
              <a:rPr lang="en-IN" sz="2000" dirty="0" smtClean="0"/>
              <a:t>5</a:t>
            </a:r>
          </a:p>
          <a:p>
            <a:pPr marL="468000" indent="-468000" algn="just">
              <a:lnSpc>
                <a:spcPct val="120000"/>
              </a:lnSpc>
              <a:spcBef>
                <a:spcPts val="500"/>
              </a:spcBef>
              <a:spcAft>
                <a:spcPts val="500"/>
              </a:spcAft>
            </a:pPr>
            <a:r>
              <a:rPr lang="en-IN" sz="2000" dirty="0"/>
              <a:t>	(b) t1 &lt; </a:t>
            </a:r>
            <a:r>
              <a:rPr lang="en-IN" sz="2000" dirty="0" smtClean="0"/>
              <a:t>t2</a:t>
            </a:r>
          </a:p>
          <a:p>
            <a:pPr marL="468000" indent="-468000" algn="just">
              <a:lnSpc>
                <a:spcPct val="120000"/>
              </a:lnSpc>
              <a:spcBef>
                <a:spcPts val="500"/>
              </a:spcBef>
              <a:spcAft>
                <a:spcPts val="500"/>
              </a:spcAft>
            </a:pPr>
            <a:r>
              <a:rPr lang="en-IN" sz="2000" dirty="0"/>
              <a:t>	(c) t1 &gt; </a:t>
            </a:r>
            <a:r>
              <a:rPr lang="en-IN" sz="2000" dirty="0" smtClean="0"/>
              <a:t>t2</a:t>
            </a:r>
          </a:p>
          <a:p>
            <a:pPr marL="468000" indent="-468000" algn="just">
              <a:lnSpc>
                <a:spcPct val="120000"/>
              </a:lnSpc>
              <a:spcBef>
                <a:spcPts val="500"/>
              </a:spcBef>
              <a:spcAft>
                <a:spcPts val="500"/>
              </a:spcAft>
            </a:pPr>
            <a:r>
              <a:rPr lang="en-IN" sz="2000" dirty="0"/>
              <a:t>	(d) t1 = t2</a:t>
            </a:r>
          </a:p>
        </p:txBody>
      </p:sp>
    </p:spTree>
    <p:extLst>
      <p:ext uri="{BB962C8B-B14F-4D97-AF65-F5344CB8AC3E}">
        <p14:creationId xmlns:p14="http://schemas.microsoft.com/office/powerpoint/2010/main" val="414656334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70921"/>
          </a:xfrm>
          <a:prstGeom prst="rect">
            <a:avLst/>
          </a:prstGeom>
        </p:spPr>
        <p:txBody>
          <a:bodyPr wrap="square">
            <a:spAutoFit/>
          </a:bodyPr>
          <a:lstStyle/>
          <a:p>
            <a:pPr marL="468000" indent="-468000" algn="just">
              <a:lnSpc>
                <a:spcPct val="108000"/>
              </a:lnSpc>
              <a:spcBef>
                <a:spcPts val="100"/>
              </a:spcBef>
              <a:spcAft>
                <a:spcPts val="100"/>
              </a:spcAft>
            </a:pPr>
            <a:r>
              <a:rPr lang="en-US" sz="1500" dirty="0"/>
              <a:t>2.	Write a program to take two integers m &amp; n as input and find the number of possible sequences of length n such that each of the next elements is greater than or equal to twice of the previous element but less than or equal to m.</a:t>
            </a:r>
            <a:endParaRPr lang="en-IN" sz="1500" dirty="0"/>
          </a:p>
          <a:p>
            <a:pPr marL="468000" indent="-468000" algn="just">
              <a:lnSpc>
                <a:spcPct val="108000"/>
              </a:lnSpc>
              <a:spcBef>
                <a:spcPts val="100"/>
              </a:spcBef>
              <a:spcAft>
                <a:spcPts val="100"/>
              </a:spcAft>
            </a:pPr>
            <a:r>
              <a:rPr lang="en-US" sz="1500" dirty="0"/>
              <a:t>	</a:t>
            </a:r>
            <a:r>
              <a:rPr lang="en-US" sz="1500" b="1" dirty="0"/>
              <a:t>Example 1:</a:t>
            </a:r>
            <a:endParaRPr lang="en-IN" sz="1500" dirty="0"/>
          </a:p>
          <a:p>
            <a:pPr marL="468000" indent="-468000" algn="just">
              <a:lnSpc>
                <a:spcPct val="108000"/>
              </a:lnSpc>
              <a:spcBef>
                <a:spcPts val="100"/>
              </a:spcBef>
              <a:spcAft>
                <a:spcPts val="100"/>
              </a:spcAft>
            </a:pPr>
            <a:r>
              <a:rPr lang="en-US" sz="1500" dirty="0"/>
              <a:t>	</a:t>
            </a:r>
            <a:r>
              <a:rPr lang="en-US" sz="1500" b="1" dirty="0"/>
              <a:t>Input:</a:t>
            </a:r>
            <a:endParaRPr lang="en-IN" sz="1500" dirty="0"/>
          </a:p>
          <a:p>
            <a:pPr marL="468000" indent="-468000" algn="just">
              <a:lnSpc>
                <a:spcPct val="108000"/>
              </a:lnSpc>
              <a:spcBef>
                <a:spcPts val="100"/>
              </a:spcBef>
              <a:spcAft>
                <a:spcPts val="100"/>
              </a:spcAft>
            </a:pPr>
            <a:r>
              <a:rPr lang="en-US" sz="1500" dirty="0"/>
              <a:t>	10</a:t>
            </a:r>
            <a:endParaRPr lang="en-IN" sz="1500" dirty="0"/>
          </a:p>
          <a:p>
            <a:pPr marL="468000" indent="-468000" algn="just">
              <a:lnSpc>
                <a:spcPct val="108000"/>
              </a:lnSpc>
              <a:spcBef>
                <a:spcPts val="100"/>
              </a:spcBef>
              <a:spcAft>
                <a:spcPts val="100"/>
              </a:spcAft>
            </a:pPr>
            <a:r>
              <a:rPr lang="en-US" sz="1500" dirty="0"/>
              <a:t>	4</a:t>
            </a:r>
            <a:endParaRPr lang="en-IN" sz="1500" dirty="0"/>
          </a:p>
          <a:p>
            <a:pPr marL="468000" indent="-468000" algn="just">
              <a:lnSpc>
                <a:spcPct val="108000"/>
              </a:lnSpc>
              <a:spcBef>
                <a:spcPts val="100"/>
              </a:spcBef>
              <a:spcAft>
                <a:spcPts val="100"/>
              </a:spcAft>
            </a:pPr>
            <a:r>
              <a:rPr lang="en-US" sz="1500" dirty="0"/>
              <a:t>	</a:t>
            </a:r>
            <a:r>
              <a:rPr lang="en-US" sz="1500" b="1" dirty="0"/>
              <a:t>Output: </a:t>
            </a:r>
            <a:r>
              <a:rPr lang="en-US" sz="1500" dirty="0"/>
              <a:t>4</a:t>
            </a:r>
            <a:endParaRPr lang="en-IN" sz="1500" dirty="0"/>
          </a:p>
          <a:p>
            <a:pPr marL="468000" indent="-468000" algn="just">
              <a:lnSpc>
                <a:spcPct val="108000"/>
              </a:lnSpc>
              <a:spcBef>
                <a:spcPts val="100"/>
              </a:spcBef>
              <a:spcAft>
                <a:spcPts val="100"/>
              </a:spcAft>
            </a:pPr>
            <a:r>
              <a:rPr lang="en-US" sz="1500" dirty="0"/>
              <a:t>	</a:t>
            </a:r>
            <a:r>
              <a:rPr lang="en-US" sz="1500" b="1" dirty="0"/>
              <a:t>Explanation:</a:t>
            </a:r>
            <a:r>
              <a:rPr lang="en-US" sz="1500" dirty="0"/>
              <a:t> There should be n elements and value of last element should be at-most m.</a:t>
            </a:r>
            <a:endParaRPr lang="en-IN" sz="1500" dirty="0"/>
          </a:p>
          <a:p>
            <a:pPr marL="468000" indent="-468000" algn="just">
              <a:lnSpc>
                <a:spcPct val="108000"/>
              </a:lnSpc>
              <a:spcBef>
                <a:spcPts val="100"/>
              </a:spcBef>
              <a:spcAft>
                <a:spcPts val="100"/>
              </a:spcAft>
            </a:pPr>
            <a:r>
              <a:rPr lang="en-US" sz="1500" dirty="0"/>
              <a:t>	The sequences are {1, 2, 4, 8} {1, 2, 4, 9}, {1, 2, 4, 10}, {1, 2, 5, 10}.</a:t>
            </a:r>
            <a:endParaRPr lang="en-IN" sz="1500" dirty="0"/>
          </a:p>
          <a:p>
            <a:pPr marL="468000" indent="-468000" algn="just">
              <a:lnSpc>
                <a:spcPct val="108000"/>
              </a:lnSpc>
              <a:spcBef>
                <a:spcPts val="100"/>
              </a:spcBef>
              <a:spcAft>
                <a:spcPts val="100"/>
              </a:spcAft>
            </a:pPr>
            <a:r>
              <a:rPr lang="en-US" sz="1500" dirty="0"/>
              <a:t>	</a:t>
            </a:r>
            <a:r>
              <a:rPr lang="en-US" sz="1500" b="1" dirty="0"/>
              <a:t>Example 2:</a:t>
            </a:r>
            <a:endParaRPr lang="en-IN" sz="1500" dirty="0"/>
          </a:p>
          <a:p>
            <a:pPr marL="468000" indent="-468000" algn="just">
              <a:lnSpc>
                <a:spcPct val="108000"/>
              </a:lnSpc>
              <a:spcBef>
                <a:spcPts val="100"/>
              </a:spcBef>
              <a:spcAft>
                <a:spcPts val="100"/>
              </a:spcAft>
            </a:pPr>
            <a:r>
              <a:rPr lang="en-US" sz="1500" dirty="0"/>
              <a:t>	</a:t>
            </a:r>
            <a:r>
              <a:rPr lang="en-US" sz="1500" b="1" dirty="0"/>
              <a:t>Input:</a:t>
            </a:r>
            <a:endParaRPr lang="en-IN" sz="1500" dirty="0"/>
          </a:p>
          <a:p>
            <a:pPr marL="468000" indent="-468000" algn="just">
              <a:lnSpc>
                <a:spcPct val="108000"/>
              </a:lnSpc>
              <a:spcBef>
                <a:spcPts val="100"/>
              </a:spcBef>
              <a:spcAft>
                <a:spcPts val="100"/>
              </a:spcAft>
            </a:pPr>
            <a:r>
              <a:rPr lang="en-US" sz="1500" dirty="0"/>
              <a:t>	5</a:t>
            </a:r>
            <a:endParaRPr lang="en-IN" sz="1500" dirty="0"/>
          </a:p>
          <a:p>
            <a:pPr marL="468000" indent="-468000" algn="just">
              <a:lnSpc>
                <a:spcPct val="108000"/>
              </a:lnSpc>
              <a:spcBef>
                <a:spcPts val="100"/>
              </a:spcBef>
              <a:spcAft>
                <a:spcPts val="100"/>
              </a:spcAft>
            </a:pPr>
            <a:r>
              <a:rPr lang="en-US" sz="1500" dirty="0"/>
              <a:t>	2</a:t>
            </a:r>
            <a:endParaRPr lang="en-IN" sz="1500" dirty="0"/>
          </a:p>
          <a:p>
            <a:pPr marL="468000" indent="-468000" algn="just">
              <a:lnSpc>
                <a:spcPct val="108000"/>
              </a:lnSpc>
              <a:spcBef>
                <a:spcPts val="100"/>
              </a:spcBef>
              <a:spcAft>
                <a:spcPts val="100"/>
              </a:spcAft>
            </a:pPr>
            <a:r>
              <a:rPr lang="en-US" sz="1500" dirty="0"/>
              <a:t>	</a:t>
            </a:r>
            <a:r>
              <a:rPr lang="en-US" sz="1500" b="1" dirty="0"/>
              <a:t>Output:</a:t>
            </a:r>
            <a:r>
              <a:rPr lang="en-US" sz="1500" dirty="0"/>
              <a:t> 6</a:t>
            </a:r>
            <a:endParaRPr lang="en-IN" sz="1500" dirty="0"/>
          </a:p>
          <a:p>
            <a:pPr marL="468000" indent="-468000" algn="just">
              <a:lnSpc>
                <a:spcPct val="108000"/>
              </a:lnSpc>
              <a:spcBef>
                <a:spcPts val="100"/>
              </a:spcBef>
              <a:spcAft>
                <a:spcPts val="100"/>
              </a:spcAft>
            </a:pPr>
            <a:r>
              <a:rPr lang="en-US" sz="1500" b="1" dirty="0"/>
              <a:t>	Explanation:</a:t>
            </a:r>
            <a:r>
              <a:rPr lang="en-US" sz="1500" dirty="0"/>
              <a:t> The sequences are {1, 2}, {1, 3}, {1, 4}, {1, 5}, {2, 4}, {2, 5}.</a:t>
            </a:r>
            <a:endParaRPr lang="en-IN" sz="1500" dirty="0"/>
          </a:p>
          <a:p>
            <a:pPr marL="468000" indent="-468000" algn="just">
              <a:lnSpc>
                <a:spcPct val="108000"/>
              </a:lnSpc>
              <a:spcBef>
                <a:spcPts val="100"/>
              </a:spcBef>
              <a:spcAft>
                <a:spcPts val="100"/>
              </a:spcAft>
            </a:pPr>
            <a:r>
              <a:rPr lang="en-US" sz="1500" b="1" dirty="0"/>
              <a:t>	Expected Time Complexity:</a:t>
            </a:r>
            <a:r>
              <a:rPr lang="en-US" sz="1500" dirty="0"/>
              <a:t> O(m*n)</a:t>
            </a:r>
            <a:endParaRPr lang="en-IN" sz="1500" dirty="0"/>
          </a:p>
          <a:p>
            <a:pPr marL="468000" indent="-468000" algn="just">
              <a:lnSpc>
                <a:spcPct val="108000"/>
              </a:lnSpc>
              <a:spcBef>
                <a:spcPts val="100"/>
              </a:spcBef>
              <a:spcAft>
                <a:spcPts val="100"/>
              </a:spcAft>
            </a:pPr>
            <a:r>
              <a:rPr lang="en-US" sz="1500" b="1" dirty="0"/>
              <a:t>	Expected Auxiliary Space: </a:t>
            </a:r>
            <a:r>
              <a:rPr lang="en-US" sz="1500" dirty="0"/>
              <a:t>O(1)</a:t>
            </a:r>
            <a:endParaRPr lang="en-IN" sz="1500" dirty="0"/>
          </a:p>
          <a:p>
            <a:pPr marL="468000" indent="-468000" algn="just">
              <a:lnSpc>
                <a:spcPct val="108000"/>
              </a:lnSpc>
              <a:spcBef>
                <a:spcPts val="100"/>
              </a:spcBef>
              <a:spcAft>
                <a:spcPts val="100"/>
              </a:spcAft>
            </a:pPr>
            <a:r>
              <a:rPr lang="en-US" sz="1500" b="1" dirty="0"/>
              <a:t>	Constraints:</a:t>
            </a:r>
            <a:r>
              <a:rPr lang="en-US" sz="1500" dirty="0"/>
              <a:t> 1 ≤ m, n ≤ 100</a:t>
            </a:r>
            <a:endParaRPr lang="en-IN" sz="1500" dirty="0"/>
          </a:p>
        </p:txBody>
      </p:sp>
    </p:spTree>
    <p:extLst>
      <p:ext uri="{BB962C8B-B14F-4D97-AF65-F5344CB8AC3E}">
        <p14:creationId xmlns:p14="http://schemas.microsoft.com/office/powerpoint/2010/main" val="2855186561"/>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59949"/>
          </a:xfrm>
          <a:prstGeom prst="rect">
            <a:avLst/>
          </a:prstGeom>
        </p:spPr>
        <p:txBody>
          <a:bodyPr wrap="square">
            <a:spAutoFit/>
          </a:bodyPr>
          <a:lstStyle/>
          <a:p>
            <a:pPr marL="468000" indent="-468000" algn="just">
              <a:lnSpc>
                <a:spcPct val="120000"/>
              </a:lnSpc>
              <a:spcBef>
                <a:spcPts val="500"/>
              </a:spcBef>
              <a:spcAft>
                <a:spcPts val="500"/>
              </a:spcAft>
            </a:pPr>
            <a:r>
              <a:rPr lang="en-US" sz="2000" dirty="0"/>
              <a:t>46.	You have an array of n elements. Suppose you implement quicksort by always choosing the central element of the array as the pivot. Then the tightest upper bound for the worst case performance is:</a:t>
            </a:r>
            <a:endParaRPr lang="en-IN" sz="2000" dirty="0"/>
          </a:p>
          <a:p>
            <a:pPr marL="468000" indent="-468000" algn="just">
              <a:lnSpc>
                <a:spcPct val="120000"/>
              </a:lnSpc>
              <a:spcBef>
                <a:spcPts val="500"/>
              </a:spcBef>
              <a:spcAft>
                <a:spcPts val="500"/>
              </a:spcAft>
            </a:pPr>
            <a:r>
              <a:rPr lang="en-US" sz="2000" dirty="0"/>
              <a:t>	(a) O(n</a:t>
            </a:r>
            <a:r>
              <a:rPr lang="en-US" sz="2000" baseline="30000" dirty="0"/>
              <a:t>2</a:t>
            </a:r>
            <a:r>
              <a:rPr lang="en-US" sz="2000" dirty="0" smtClean="0"/>
              <a:t>)</a:t>
            </a:r>
          </a:p>
          <a:p>
            <a:pPr marL="468000" indent="-468000" algn="just">
              <a:lnSpc>
                <a:spcPct val="120000"/>
              </a:lnSpc>
              <a:spcBef>
                <a:spcPts val="500"/>
              </a:spcBef>
              <a:spcAft>
                <a:spcPts val="500"/>
              </a:spcAft>
            </a:pPr>
            <a:r>
              <a:rPr lang="en-US" sz="2000" dirty="0"/>
              <a:t>	(b) O(</a:t>
            </a:r>
            <a:r>
              <a:rPr lang="en-US" sz="2000" dirty="0" err="1"/>
              <a:t>nLogn</a:t>
            </a:r>
            <a:r>
              <a:rPr lang="en-US" sz="2000" dirty="0" smtClean="0"/>
              <a:t>)</a:t>
            </a:r>
          </a:p>
          <a:p>
            <a:pPr marL="468000" indent="-468000" algn="just">
              <a:lnSpc>
                <a:spcPct val="120000"/>
              </a:lnSpc>
              <a:spcBef>
                <a:spcPts val="500"/>
              </a:spcBef>
              <a:spcAft>
                <a:spcPts val="500"/>
              </a:spcAft>
            </a:pPr>
            <a:r>
              <a:rPr lang="en-US" sz="2000" dirty="0"/>
              <a:t>	(c) O(nLog2</a:t>
            </a:r>
            <a:r>
              <a:rPr lang="en-US" sz="2000" dirty="0" smtClean="0"/>
              <a:t>)</a:t>
            </a:r>
          </a:p>
          <a:p>
            <a:pPr marL="468000" indent="-468000" algn="just">
              <a:lnSpc>
                <a:spcPct val="120000"/>
              </a:lnSpc>
              <a:spcBef>
                <a:spcPts val="500"/>
              </a:spcBef>
              <a:spcAft>
                <a:spcPts val="500"/>
              </a:spcAft>
            </a:pPr>
            <a:r>
              <a:rPr lang="en-US" sz="2000" dirty="0"/>
              <a:t>	(d) O(n</a:t>
            </a:r>
            <a:r>
              <a:rPr lang="en-US" sz="2000" baseline="30000" dirty="0"/>
              <a:t>3</a:t>
            </a:r>
            <a:r>
              <a:rPr lang="en-US" sz="2000" dirty="0"/>
              <a:t>)</a:t>
            </a:r>
            <a:endParaRPr lang="en-IN" sz="2000" dirty="0"/>
          </a:p>
        </p:txBody>
      </p:sp>
    </p:spTree>
    <p:extLst>
      <p:ext uri="{BB962C8B-B14F-4D97-AF65-F5344CB8AC3E}">
        <p14:creationId xmlns:p14="http://schemas.microsoft.com/office/powerpoint/2010/main" val="1338193212"/>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47.	To which of the following domain problem does the knapsack problem belong?</a:t>
            </a:r>
          </a:p>
          <a:p>
            <a:pPr marL="468000" indent="-468000" algn="just">
              <a:lnSpc>
                <a:spcPct val="120000"/>
              </a:lnSpc>
              <a:spcBef>
                <a:spcPts val="500"/>
              </a:spcBef>
              <a:spcAft>
                <a:spcPts val="500"/>
              </a:spcAft>
            </a:pPr>
            <a:r>
              <a:rPr lang="en-IN" sz="2000" dirty="0"/>
              <a:t>	(a) </a:t>
            </a:r>
            <a:r>
              <a:rPr lang="en-IN" sz="2000" dirty="0" smtClean="0"/>
              <a:t>NP-complete</a:t>
            </a:r>
          </a:p>
          <a:p>
            <a:pPr marL="468000" indent="-468000" algn="just">
              <a:lnSpc>
                <a:spcPct val="120000"/>
              </a:lnSpc>
              <a:spcBef>
                <a:spcPts val="500"/>
              </a:spcBef>
              <a:spcAft>
                <a:spcPts val="500"/>
              </a:spcAft>
            </a:pPr>
            <a:r>
              <a:rPr lang="en-IN" sz="2000" dirty="0"/>
              <a:t>	(b) </a:t>
            </a:r>
            <a:r>
              <a:rPr lang="en-IN" sz="2000" dirty="0" smtClean="0"/>
              <a:t>Sorting</a:t>
            </a:r>
          </a:p>
          <a:p>
            <a:pPr marL="468000" indent="-468000" algn="just">
              <a:lnSpc>
                <a:spcPct val="120000"/>
              </a:lnSpc>
              <a:spcBef>
                <a:spcPts val="500"/>
              </a:spcBef>
              <a:spcAft>
                <a:spcPts val="500"/>
              </a:spcAft>
            </a:pPr>
            <a:r>
              <a:rPr lang="en-IN" sz="2000" dirty="0"/>
              <a:t>	(c) </a:t>
            </a:r>
            <a:r>
              <a:rPr lang="en-IN" sz="2000" dirty="0" smtClean="0"/>
              <a:t>Optimisation</a:t>
            </a:r>
          </a:p>
          <a:p>
            <a:pPr marL="468000" indent="-468000" algn="just">
              <a:lnSpc>
                <a:spcPct val="120000"/>
              </a:lnSpc>
              <a:spcBef>
                <a:spcPts val="500"/>
              </a:spcBef>
              <a:spcAft>
                <a:spcPts val="500"/>
              </a:spcAft>
            </a:pPr>
            <a:r>
              <a:rPr lang="en-IN" sz="2000" dirty="0"/>
              <a:t>	(d) Linear Solution</a:t>
            </a:r>
            <a:endParaRPr lang="en-IN" sz="2000" dirty="0"/>
          </a:p>
        </p:txBody>
      </p:sp>
    </p:spTree>
    <p:extLst>
      <p:ext uri="{BB962C8B-B14F-4D97-AF65-F5344CB8AC3E}">
        <p14:creationId xmlns:p14="http://schemas.microsoft.com/office/powerpoint/2010/main" val="2025062101"/>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48.	What does the following piece of code do?</a:t>
            </a:r>
          </a:p>
          <a:p>
            <a:pPr marL="468000" indent="-468000" algn="just">
              <a:lnSpc>
                <a:spcPct val="120000"/>
              </a:lnSpc>
              <a:spcBef>
                <a:spcPts val="500"/>
              </a:spcBef>
              <a:spcAft>
                <a:spcPts val="500"/>
              </a:spcAft>
            </a:pPr>
            <a:r>
              <a:rPr lang="en-IN" sz="2000" dirty="0"/>
              <a:t>	public void </a:t>
            </a:r>
            <a:r>
              <a:rPr lang="en-IN" sz="2000" dirty="0" err="1"/>
              <a:t>func</a:t>
            </a:r>
            <a:r>
              <a:rPr lang="en-IN" sz="2000" dirty="0"/>
              <a:t> (Tree root)</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t>
            </a:r>
            <a:r>
              <a:rPr lang="en-IN" sz="2000" dirty="0" err="1"/>
              <a:t>func</a:t>
            </a:r>
            <a:r>
              <a:rPr lang="en-IN" sz="2000" dirty="0"/>
              <a:t> (</a:t>
            </a:r>
            <a:r>
              <a:rPr lang="en-IN" sz="2000" dirty="0" err="1"/>
              <a:t>root.left</a:t>
            </a:r>
            <a:r>
              <a:rPr lang="en-IN" sz="2000" dirty="0"/>
              <a:t> ());</a:t>
            </a:r>
          </a:p>
          <a:p>
            <a:pPr marL="468000" indent="-468000" algn="just">
              <a:lnSpc>
                <a:spcPct val="120000"/>
              </a:lnSpc>
              <a:spcBef>
                <a:spcPts val="500"/>
              </a:spcBef>
              <a:spcAft>
                <a:spcPts val="500"/>
              </a:spcAft>
            </a:pPr>
            <a:r>
              <a:rPr lang="en-IN" sz="2000" dirty="0"/>
              <a:t>	</a:t>
            </a:r>
            <a:r>
              <a:rPr lang="en-IN" sz="2000" dirty="0" err="1"/>
              <a:t>func</a:t>
            </a:r>
            <a:r>
              <a:rPr lang="en-IN" sz="2000" dirty="0"/>
              <a:t> (</a:t>
            </a:r>
            <a:r>
              <a:rPr lang="en-IN" sz="2000" dirty="0" err="1"/>
              <a:t>root.right</a:t>
            </a:r>
            <a:r>
              <a:rPr lang="en-IN" sz="2000" dirty="0"/>
              <a:t> ());</a:t>
            </a:r>
          </a:p>
          <a:p>
            <a:pPr marL="468000" indent="-468000" algn="just">
              <a:lnSpc>
                <a:spcPct val="120000"/>
              </a:lnSpc>
              <a:spcBef>
                <a:spcPts val="500"/>
              </a:spcBef>
              <a:spcAft>
                <a:spcPts val="500"/>
              </a:spcAft>
            </a:pPr>
            <a:r>
              <a:rPr lang="en-IN" sz="2000" dirty="0"/>
              <a:t>	</a:t>
            </a:r>
            <a:r>
              <a:rPr lang="en-IN" sz="2000" dirty="0" err="1"/>
              <a:t>System.out.println</a:t>
            </a:r>
            <a:r>
              <a:rPr lang="en-IN" sz="2000" dirty="0"/>
              <a:t> (</a:t>
            </a:r>
            <a:r>
              <a:rPr lang="en-IN" sz="2000" dirty="0" err="1"/>
              <a:t>root.data</a:t>
            </a:r>
            <a:r>
              <a:rPr lang="en-IN" sz="2000" dirty="0"/>
              <a:t> ());</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 </a:t>
            </a:r>
            <a:r>
              <a:rPr lang="en-IN" sz="2000" dirty="0" err="1"/>
              <a:t>Preorder</a:t>
            </a:r>
            <a:r>
              <a:rPr lang="en-IN" sz="2000" dirty="0"/>
              <a:t> traversal		(b) </a:t>
            </a:r>
            <a:r>
              <a:rPr lang="en-IN" sz="2000" dirty="0" err="1"/>
              <a:t>Inorder</a:t>
            </a:r>
            <a:r>
              <a:rPr lang="en-IN" sz="2000" dirty="0"/>
              <a:t> traversal</a:t>
            </a:r>
          </a:p>
          <a:p>
            <a:pPr marL="468000" indent="-468000" algn="just">
              <a:lnSpc>
                <a:spcPct val="120000"/>
              </a:lnSpc>
              <a:spcBef>
                <a:spcPts val="500"/>
              </a:spcBef>
              <a:spcAft>
                <a:spcPts val="500"/>
              </a:spcAft>
            </a:pPr>
            <a:r>
              <a:rPr lang="en-IN" sz="2000" dirty="0"/>
              <a:t>	(c) </a:t>
            </a:r>
            <a:r>
              <a:rPr lang="en-IN" sz="2000" dirty="0" err="1"/>
              <a:t>Postorder</a:t>
            </a:r>
            <a:r>
              <a:rPr lang="en-IN" sz="2000" dirty="0"/>
              <a:t> traversal		(d) Level order traversal</a:t>
            </a:r>
          </a:p>
        </p:txBody>
      </p:sp>
    </p:spTree>
    <p:extLst>
      <p:ext uri="{BB962C8B-B14F-4D97-AF65-F5344CB8AC3E}">
        <p14:creationId xmlns:p14="http://schemas.microsoft.com/office/powerpoint/2010/main" val="399732685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IN" sz="2000" dirty="0"/>
              <a:t>49.	Recursion uses more memory space than iteration. Which of the following is/are the valid reason for the same?</a:t>
            </a:r>
          </a:p>
          <a:p>
            <a:pPr marL="468000" indent="-468000" algn="just">
              <a:lnSpc>
                <a:spcPct val="120000"/>
              </a:lnSpc>
              <a:spcBef>
                <a:spcPts val="500"/>
              </a:spcBef>
              <a:spcAft>
                <a:spcPts val="500"/>
              </a:spcAft>
            </a:pPr>
            <a:r>
              <a:rPr lang="en-IN" sz="2000" dirty="0"/>
              <a:t>	A. It uses the stack instead of a queue</a:t>
            </a:r>
          </a:p>
          <a:p>
            <a:pPr marL="468000" indent="-468000" algn="just">
              <a:lnSpc>
                <a:spcPct val="120000"/>
              </a:lnSpc>
              <a:spcBef>
                <a:spcPts val="500"/>
              </a:spcBef>
              <a:spcAft>
                <a:spcPts val="500"/>
              </a:spcAft>
            </a:pPr>
            <a:r>
              <a:rPr lang="en-IN" sz="2000" dirty="0"/>
              <a:t>	B. Every recursion call has to be stored</a:t>
            </a:r>
          </a:p>
          <a:p>
            <a:pPr marL="468000" indent="-468000" algn="just">
              <a:lnSpc>
                <a:spcPct val="120000"/>
              </a:lnSpc>
              <a:spcBef>
                <a:spcPts val="500"/>
              </a:spcBef>
              <a:spcAft>
                <a:spcPts val="500"/>
              </a:spcAft>
            </a:pPr>
            <a:r>
              <a:rPr lang="en-IN" sz="2000" dirty="0"/>
              <a:t>	Choose the correct answer from the options given below.</a:t>
            </a:r>
          </a:p>
          <a:p>
            <a:pPr marL="468000" indent="-468000" algn="just">
              <a:lnSpc>
                <a:spcPct val="120000"/>
              </a:lnSpc>
              <a:spcBef>
                <a:spcPts val="500"/>
              </a:spcBef>
              <a:spcAft>
                <a:spcPts val="500"/>
              </a:spcAft>
            </a:pPr>
            <a:r>
              <a:rPr lang="en-IN" sz="2000" dirty="0"/>
              <a:t>	(a) Only </a:t>
            </a:r>
            <a:r>
              <a:rPr lang="en-IN" sz="2000" dirty="0" smtClean="0"/>
              <a:t>A</a:t>
            </a:r>
          </a:p>
          <a:p>
            <a:pPr marL="468000" indent="-468000" algn="just">
              <a:lnSpc>
                <a:spcPct val="120000"/>
              </a:lnSpc>
              <a:spcBef>
                <a:spcPts val="500"/>
              </a:spcBef>
              <a:spcAft>
                <a:spcPts val="500"/>
              </a:spcAft>
            </a:pPr>
            <a:r>
              <a:rPr lang="en-IN" sz="2000" dirty="0"/>
              <a:t>	(b) Both A and </a:t>
            </a:r>
            <a:r>
              <a:rPr lang="en-IN" sz="2000" dirty="0" smtClean="0"/>
              <a:t>B</a:t>
            </a:r>
          </a:p>
          <a:p>
            <a:pPr marL="468000" indent="-468000" algn="just">
              <a:lnSpc>
                <a:spcPct val="120000"/>
              </a:lnSpc>
              <a:spcBef>
                <a:spcPts val="500"/>
              </a:spcBef>
              <a:spcAft>
                <a:spcPts val="500"/>
              </a:spcAft>
            </a:pPr>
            <a:r>
              <a:rPr lang="en-IN" sz="2000" dirty="0"/>
              <a:t>	(c) Neither A nor </a:t>
            </a:r>
            <a:r>
              <a:rPr lang="en-IN" sz="2000" dirty="0" smtClean="0"/>
              <a:t>B</a:t>
            </a:r>
          </a:p>
          <a:p>
            <a:pPr marL="468000" indent="-468000" algn="just">
              <a:lnSpc>
                <a:spcPct val="120000"/>
              </a:lnSpc>
              <a:spcBef>
                <a:spcPts val="500"/>
              </a:spcBef>
              <a:spcAft>
                <a:spcPts val="500"/>
              </a:spcAft>
            </a:pPr>
            <a:r>
              <a:rPr lang="en-IN" sz="2000" dirty="0"/>
              <a:t>	(d) Only B</a:t>
            </a:r>
          </a:p>
        </p:txBody>
      </p:sp>
    </p:spTree>
    <p:extLst>
      <p:ext uri="{BB962C8B-B14F-4D97-AF65-F5344CB8AC3E}">
        <p14:creationId xmlns:p14="http://schemas.microsoft.com/office/powerpoint/2010/main" val="364530263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t>50.	What will be the output of the following </a:t>
            </a:r>
            <a:r>
              <a:rPr lang="en-IN" sz="2000" dirty="0" err="1"/>
              <a:t>pseudocode</a:t>
            </a:r>
            <a:r>
              <a:rPr lang="en-IN" sz="2000" dirty="0"/>
              <a:t>?</a:t>
            </a:r>
          </a:p>
          <a:p>
            <a:pPr marL="468000" indent="-468000" algn="just">
              <a:lnSpc>
                <a:spcPct val="120000"/>
              </a:lnSpc>
              <a:spcBef>
                <a:spcPts val="500"/>
              </a:spcBef>
              <a:spcAft>
                <a:spcPts val="500"/>
              </a:spcAft>
            </a:pPr>
            <a:r>
              <a:rPr lang="en-IN" sz="2000" dirty="0"/>
              <a:t>	Input m = 9, n = 6,</a:t>
            </a:r>
          </a:p>
          <a:p>
            <a:pPr marL="468000" indent="-468000" algn="just">
              <a:lnSpc>
                <a:spcPct val="120000"/>
              </a:lnSpc>
              <a:spcBef>
                <a:spcPts val="500"/>
              </a:spcBef>
              <a:spcAft>
                <a:spcPts val="500"/>
              </a:spcAft>
            </a:pPr>
            <a:r>
              <a:rPr lang="en-IN" sz="2000" dirty="0"/>
              <a:t>	m = m + 1;</a:t>
            </a:r>
          </a:p>
          <a:p>
            <a:pPr marL="468000" indent="-468000" algn="just">
              <a:lnSpc>
                <a:spcPct val="120000"/>
              </a:lnSpc>
              <a:spcBef>
                <a:spcPts val="500"/>
              </a:spcBef>
              <a:spcAft>
                <a:spcPts val="500"/>
              </a:spcAft>
            </a:pPr>
            <a:r>
              <a:rPr lang="en-IN" sz="2000" dirty="0"/>
              <a:t>	N = n – 1;</a:t>
            </a:r>
          </a:p>
          <a:p>
            <a:pPr marL="468000" indent="-468000" algn="just">
              <a:lnSpc>
                <a:spcPct val="120000"/>
              </a:lnSpc>
              <a:spcBef>
                <a:spcPts val="500"/>
              </a:spcBef>
              <a:spcAft>
                <a:spcPts val="500"/>
              </a:spcAft>
            </a:pPr>
            <a:r>
              <a:rPr lang="en-IN" sz="2000" dirty="0"/>
              <a:t>	m = m + n</a:t>
            </a:r>
          </a:p>
          <a:p>
            <a:pPr marL="468000" indent="-468000" algn="just">
              <a:lnSpc>
                <a:spcPct val="120000"/>
              </a:lnSpc>
              <a:spcBef>
                <a:spcPts val="500"/>
              </a:spcBef>
              <a:spcAft>
                <a:spcPts val="500"/>
              </a:spcAft>
            </a:pPr>
            <a:r>
              <a:rPr lang="en-IN" sz="2000" dirty="0"/>
              <a:t>	if (m &gt; n)</a:t>
            </a:r>
          </a:p>
          <a:p>
            <a:pPr marL="468000" indent="-468000" algn="just">
              <a:lnSpc>
                <a:spcPct val="120000"/>
              </a:lnSpc>
              <a:spcBef>
                <a:spcPts val="500"/>
              </a:spcBef>
              <a:spcAft>
                <a:spcPts val="500"/>
              </a:spcAft>
            </a:pPr>
            <a:r>
              <a:rPr lang="en-IN" sz="2000" dirty="0"/>
              <a:t>	print m</a:t>
            </a:r>
          </a:p>
          <a:p>
            <a:pPr marL="468000" indent="-468000" algn="just">
              <a:lnSpc>
                <a:spcPct val="120000"/>
              </a:lnSpc>
              <a:spcBef>
                <a:spcPts val="500"/>
              </a:spcBef>
              <a:spcAft>
                <a:spcPts val="500"/>
              </a:spcAft>
            </a:pPr>
            <a:r>
              <a:rPr lang="en-IN" sz="2000" dirty="0"/>
              <a:t>	else</a:t>
            </a:r>
          </a:p>
          <a:p>
            <a:pPr marL="468000" indent="-468000" algn="just">
              <a:lnSpc>
                <a:spcPct val="120000"/>
              </a:lnSpc>
              <a:spcBef>
                <a:spcPts val="500"/>
              </a:spcBef>
              <a:spcAft>
                <a:spcPts val="500"/>
              </a:spcAft>
            </a:pPr>
            <a:r>
              <a:rPr lang="en-IN" sz="2000" dirty="0"/>
              <a:t>	print n</a:t>
            </a:r>
          </a:p>
          <a:p>
            <a:pPr marL="468000" indent="-468000" algn="just">
              <a:lnSpc>
                <a:spcPct val="120000"/>
              </a:lnSpc>
              <a:spcBef>
                <a:spcPts val="500"/>
              </a:spcBef>
              <a:spcAft>
                <a:spcPts val="500"/>
              </a:spcAft>
            </a:pPr>
            <a:r>
              <a:rPr lang="en-IN" sz="2000" dirty="0"/>
              <a:t>	(a) </a:t>
            </a:r>
            <a:r>
              <a:rPr lang="en-IN" sz="2000" dirty="0" smtClean="0"/>
              <a:t>6	</a:t>
            </a:r>
            <a:r>
              <a:rPr lang="en-IN" sz="2000" dirty="0"/>
              <a:t>	(b) 5	</a:t>
            </a:r>
            <a:r>
              <a:rPr lang="en-IN" sz="2000" dirty="0" smtClean="0"/>
              <a:t>	(</a:t>
            </a:r>
            <a:r>
              <a:rPr lang="en-IN" sz="2000" dirty="0"/>
              <a:t>c) </a:t>
            </a:r>
            <a:r>
              <a:rPr lang="en-IN" sz="2000" dirty="0" smtClean="0"/>
              <a:t>10	</a:t>
            </a:r>
            <a:r>
              <a:rPr lang="en-IN" sz="2000" dirty="0"/>
              <a:t>	(d) 15</a:t>
            </a:r>
          </a:p>
        </p:txBody>
      </p:sp>
    </p:spTree>
    <p:extLst>
      <p:ext uri="{BB962C8B-B14F-4D97-AF65-F5344CB8AC3E}">
        <p14:creationId xmlns:p14="http://schemas.microsoft.com/office/powerpoint/2010/main" val="3483032438"/>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51.	Consider the following piece of code. What will be the output?</a:t>
            </a:r>
          </a:p>
          <a:p>
            <a:pPr marL="468000" indent="-468000" algn="just">
              <a:lnSpc>
                <a:spcPct val="120000"/>
              </a:lnSpc>
              <a:spcBef>
                <a:spcPts val="500"/>
              </a:spcBef>
              <a:spcAft>
                <a:spcPts val="500"/>
              </a:spcAft>
            </a:pPr>
            <a:r>
              <a:rPr lang="en-IN" sz="2000" dirty="0"/>
              <a:t>	</a:t>
            </a:r>
            <a:r>
              <a:rPr lang="en-IN" sz="2000" dirty="0" err="1"/>
              <a:t>int</a:t>
            </a:r>
            <a:r>
              <a:rPr lang="en-IN" sz="2000" dirty="0"/>
              <a:t> sum (</a:t>
            </a:r>
            <a:r>
              <a:rPr lang="en-IN" sz="2000" dirty="0" err="1"/>
              <a:t>int</a:t>
            </a:r>
            <a:r>
              <a:rPr lang="en-IN" sz="2000" dirty="0"/>
              <a:t> A[], </a:t>
            </a:r>
            <a:r>
              <a:rPr lang="en-IN" sz="2000" dirty="0" err="1"/>
              <a:t>int</a:t>
            </a:r>
            <a:r>
              <a:rPr lang="en-IN" sz="2000" dirty="0"/>
              <a:t> n)</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t>
            </a:r>
            <a:r>
              <a:rPr lang="en-IN" sz="2000" dirty="0" err="1"/>
              <a:t>int</a:t>
            </a:r>
            <a:r>
              <a:rPr lang="en-IN" sz="2000" dirty="0"/>
              <a:t> sum = 0, i;</a:t>
            </a:r>
          </a:p>
          <a:p>
            <a:pPr marL="468000" indent="-468000" algn="just">
              <a:lnSpc>
                <a:spcPct val="120000"/>
              </a:lnSpc>
              <a:spcBef>
                <a:spcPts val="500"/>
              </a:spcBef>
              <a:spcAft>
                <a:spcPts val="500"/>
              </a:spcAft>
            </a:pPr>
            <a:r>
              <a:rPr lang="en-IN" sz="2000" dirty="0"/>
              <a:t>	for (i = 0; i &lt; n; i++)</a:t>
            </a:r>
          </a:p>
          <a:p>
            <a:pPr marL="468000" indent="-468000" algn="just">
              <a:lnSpc>
                <a:spcPct val="120000"/>
              </a:lnSpc>
              <a:spcBef>
                <a:spcPts val="500"/>
              </a:spcBef>
              <a:spcAft>
                <a:spcPts val="500"/>
              </a:spcAft>
            </a:pPr>
            <a:r>
              <a:rPr lang="en-IN" sz="2000" dirty="0"/>
              <a:t>		sum = sum + A[i];</a:t>
            </a:r>
          </a:p>
          <a:p>
            <a:pPr marL="468000" indent="-468000" algn="just">
              <a:lnSpc>
                <a:spcPct val="120000"/>
              </a:lnSpc>
              <a:spcBef>
                <a:spcPts val="500"/>
              </a:spcBef>
              <a:spcAft>
                <a:spcPts val="500"/>
              </a:spcAft>
            </a:pPr>
            <a:r>
              <a:rPr lang="en-IN" sz="2000" dirty="0"/>
              <a:t>	return sum;</a:t>
            </a:r>
          </a:p>
          <a:p>
            <a:pPr marL="468000" indent="-468000" algn="just">
              <a:lnSpc>
                <a:spcPct val="120000"/>
              </a:lnSpc>
              <a:spcBef>
                <a:spcPts val="500"/>
              </a:spcBef>
              <a:spcAft>
                <a:spcPts val="500"/>
              </a:spcAft>
            </a:pPr>
            <a:r>
              <a:rPr lang="en-IN" sz="2000" dirty="0"/>
              <a:t>	}// </a:t>
            </a:r>
            <a:r>
              <a:rPr lang="en-IN" sz="2000" dirty="0" err="1"/>
              <a:t>sizeof</a:t>
            </a:r>
            <a:r>
              <a:rPr lang="en-IN" sz="2000" dirty="0"/>
              <a:t>(</a:t>
            </a:r>
            <a:r>
              <a:rPr lang="en-IN" sz="2000" dirty="0" err="1"/>
              <a:t>int</a:t>
            </a:r>
            <a:r>
              <a:rPr lang="en-IN" sz="2000" dirty="0"/>
              <a:t>) = 2 bytes</a:t>
            </a:r>
          </a:p>
          <a:p>
            <a:pPr marL="468000" indent="-468000" algn="just">
              <a:lnSpc>
                <a:spcPct val="120000"/>
              </a:lnSpc>
              <a:spcBef>
                <a:spcPts val="500"/>
              </a:spcBef>
              <a:spcAft>
                <a:spcPts val="500"/>
              </a:spcAft>
            </a:pPr>
            <a:r>
              <a:rPr lang="en-IN" sz="2000" dirty="0"/>
              <a:t>	(a) 2n + 8	</a:t>
            </a:r>
            <a:r>
              <a:rPr lang="en-IN" sz="2000" dirty="0" smtClean="0"/>
              <a:t>	(</a:t>
            </a:r>
            <a:r>
              <a:rPr lang="en-IN" sz="2000" dirty="0"/>
              <a:t>b) 2n + 4	(c) 2n + 2	(d) 2n</a:t>
            </a:r>
          </a:p>
        </p:txBody>
      </p:sp>
    </p:spTree>
    <p:extLst>
      <p:ext uri="{BB962C8B-B14F-4D97-AF65-F5344CB8AC3E}">
        <p14:creationId xmlns:p14="http://schemas.microsoft.com/office/powerpoint/2010/main" val="1843091305"/>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29281"/>
          </a:xfrm>
          <a:prstGeom prst="rect">
            <a:avLst/>
          </a:prstGeom>
        </p:spPr>
        <p:txBody>
          <a:bodyPr wrap="square">
            <a:spAutoFit/>
          </a:bodyPr>
          <a:lstStyle/>
          <a:p>
            <a:pPr marL="468000" indent="-468000" algn="just">
              <a:lnSpc>
                <a:spcPct val="120000"/>
              </a:lnSpc>
              <a:spcBef>
                <a:spcPts val="500"/>
              </a:spcBef>
              <a:spcAft>
                <a:spcPts val="500"/>
              </a:spcAft>
            </a:pPr>
            <a:r>
              <a:rPr lang="en-IN" sz="2000" dirty="0"/>
              <a:t>52.	Consider a hash table with 9 slots. The hash function is h(k) = k mod 9. The collisions are resolved by changing. The following 9 keys are inserted in the order: 5, 28, 19, 15, 20, 33, 12, 17, 10. The maximum, minimum, and average chain lengths in the hash table, respectively are</a:t>
            </a:r>
          </a:p>
          <a:p>
            <a:pPr marL="468000" indent="-468000" algn="just">
              <a:lnSpc>
                <a:spcPct val="120000"/>
              </a:lnSpc>
              <a:spcBef>
                <a:spcPts val="500"/>
              </a:spcBef>
              <a:spcAft>
                <a:spcPts val="500"/>
              </a:spcAft>
            </a:pPr>
            <a:r>
              <a:rPr lang="en-IN" sz="2000" dirty="0"/>
              <a:t>	(a) 3, 0, and </a:t>
            </a:r>
            <a:r>
              <a:rPr lang="en-IN" sz="2000" dirty="0" smtClean="0"/>
              <a:t>1</a:t>
            </a:r>
          </a:p>
          <a:p>
            <a:pPr marL="468000" indent="-468000" algn="just">
              <a:lnSpc>
                <a:spcPct val="120000"/>
              </a:lnSpc>
              <a:spcBef>
                <a:spcPts val="500"/>
              </a:spcBef>
              <a:spcAft>
                <a:spcPts val="500"/>
              </a:spcAft>
            </a:pPr>
            <a:r>
              <a:rPr lang="en-IN" sz="2000" dirty="0"/>
              <a:t>	(b) 3, 3, and </a:t>
            </a:r>
            <a:r>
              <a:rPr lang="en-IN" sz="2000" dirty="0" smtClean="0"/>
              <a:t>3</a:t>
            </a:r>
          </a:p>
          <a:p>
            <a:pPr marL="468000" indent="-468000" algn="just">
              <a:lnSpc>
                <a:spcPct val="120000"/>
              </a:lnSpc>
              <a:spcBef>
                <a:spcPts val="500"/>
              </a:spcBef>
              <a:spcAft>
                <a:spcPts val="500"/>
              </a:spcAft>
            </a:pPr>
            <a:r>
              <a:rPr lang="en-IN" sz="2000" dirty="0"/>
              <a:t>	(c) 4, 0, and </a:t>
            </a:r>
            <a:r>
              <a:rPr lang="en-IN" sz="2000" dirty="0" smtClean="0"/>
              <a:t>1</a:t>
            </a:r>
          </a:p>
          <a:p>
            <a:pPr marL="468000" indent="-468000" algn="just">
              <a:lnSpc>
                <a:spcPct val="120000"/>
              </a:lnSpc>
              <a:spcBef>
                <a:spcPts val="500"/>
              </a:spcBef>
              <a:spcAft>
                <a:spcPts val="500"/>
              </a:spcAft>
            </a:pPr>
            <a:r>
              <a:rPr lang="en-IN" sz="2000" dirty="0"/>
              <a:t>	(d) 3, 0, and 2</a:t>
            </a:r>
          </a:p>
        </p:txBody>
      </p:sp>
    </p:spTree>
    <p:extLst>
      <p:ext uri="{BB962C8B-B14F-4D97-AF65-F5344CB8AC3E}">
        <p14:creationId xmlns:p14="http://schemas.microsoft.com/office/powerpoint/2010/main" val="288956355"/>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53.	How would you define a structured chart?</a:t>
            </a:r>
          </a:p>
          <a:p>
            <a:pPr marL="468000" indent="-468000" algn="just">
              <a:lnSpc>
                <a:spcPct val="120000"/>
              </a:lnSpc>
              <a:spcBef>
                <a:spcPts val="500"/>
              </a:spcBef>
              <a:spcAft>
                <a:spcPts val="500"/>
              </a:spcAft>
            </a:pPr>
            <a:r>
              <a:rPr lang="en-IN" sz="2000" dirty="0"/>
              <a:t>	(a) A document of what is to be </a:t>
            </a:r>
            <a:r>
              <a:rPr lang="en-IN" sz="2000" dirty="0" smtClean="0"/>
              <a:t>accomplished</a:t>
            </a:r>
          </a:p>
          <a:p>
            <a:pPr marL="468000" indent="-468000" algn="just">
              <a:lnSpc>
                <a:spcPct val="120000"/>
              </a:lnSpc>
              <a:spcBef>
                <a:spcPts val="500"/>
              </a:spcBef>
              <a:spcAft>
                <a:spcPts val="500"/>
              </a:spcAft>
            </a:pPr>
            <a:r>
              <a:rPr lang="en-IN" sz="2000" dirty="0"/>
              <a:t>	(b) A hierarchical partitioning of the program</a:t>
            </a:r>
          </a:p>
          <a:p>
            <a:pPr marL="468000" indent="-468000" algn="just">
              <a:lnSpc>
                <a:spcPct val="120000"/>
              </a:lnSpc>
              <a:spcBef>
                <a:spcPts val="500"/>
              </a:spcBef>
              <a:spcAft>
                <a:spcPts val="500"/>
              </a:spcAft>
            </a:pPr>
            <a:r>
              <a:rPr lang="en-IN" sz="2000" dirty="0"/>
              <a:t>	(c) A statement of </a:t>
            </a:r>
            <a:r>
              <a:rPr lang="en-IN" sz="2000" dirty="0" smtClean="0"/>
              <a:t>requirements</a:t>
            </a:r>
          </a:p>
          <a:p>
            <a:pPr marL="468000" indent="-468000" algn="just">
              <a:lnSpc>
                <a:spcPct val="120000"/>
              </a:lnSpc>
              <a:spcBef>
                <a:spcPts val="500"/>
              </a:spcBef>
              <a:spcAft>
                <a:spcPts val="500"/>
              </a:spcAft>
            </a:pPr>
            <a:r>
              <a:rPr lang="en-IN" sz="2000" dirty="0"/>
              <a:t>	(d) All of the above</a:t>
            </a:r>
          </a:p>
        </p:txBody>
      </p:sp>
    </p:spTree>
    <p:extLst>
      <p:ext uri="{BB962C8B-B14F-4D97-AF65-F5344CB8AC3E}">
        <p14:creationId xmlns:p14="http://schemas.microsoft.com/office/powerpoint/2010/main" val="130174626"/>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18801"/>
          </a:xfrm>
          <a:prstGeom prst="rect">
            <a:avLst/>
          </a:prstGeom>
        </p:spPr>
        <p:txBody>
          <a:bodyPr wrap="square">
            <a:spAutoFit/>
          </a:bodyPr>
          <a:lstStyle/>
          <a:p>
            <a:pPr marL="468000" indent="-468000" algn="just">
              <a:lnSpc>
                <a:spcPct val="108000"/>
              </a:lnSpc>
              <a:spcBef>
                <a:spcPts val="100"/>
              </a:spcBef>
              <a:spcAft>
                <a:spcPts val="100"/>
              </a:spcAft>
            </a:pPr>
            <a:r>
              <a:rPr lang="en-IN" sz="1600" dirty="0"/>
              <a:t>54.	Binary Tree Combinations:</a:t>
            </a:r>
          </a:p>
          <a:p>
            <a:pPr marL="468000" indent="-468000" algn="just">
              <a:lnSpc>
                <a:spcPct val="108000"/>
              </a:lnSpc>
              <a:spcBef>
                <a:spcPts val="100"/>
              </a:spcBef>
              <a:spcAft>
                <a:spcPts val="100"/>
              </a:spcAft>
            </a:pPr>
            <a:r>
              <a:rPr lang="en-IN" sz="1600" dirty="0"/>
              <a:t>	Given the elements of binary tree in an array format. You need to return the number of possible ways to reorder the elements in the array such that the binary tree is similar to the older one.</a:t>
            </a:r>
          </a:p>
          <a:p>
            <a:pPr marL="468000" indent="-468000" algn="just">
              <a:lnSpc>
                <a:spcPct val="108000"/>
              </a:lnSpc>
              <a:spcBef>
                <a:spcPts val="100"/>
              </a:spcBef>
              <a:spcAft>
                <a:spcPts val="100"/>
              </a:spcAft>
            </a:pPr>
            <a:r>
              <a:rPr lang="en-IN" sz="1600" dirty="0"/>
              <a:t>	Sample Input: 4 3 5</a:t>
            </a:r>
          </a:p>
          <a:p>
            <a:pPr marL="468000" indent="-468000" algn="just">
              <a:lnSpc>
                <a:spcPct val="108000"/>
              </a:lnSpc>
              <a:spcBef>
                <a:spcPts val="100"/>
              </a:spcBef>
              <a:spcAft>
                <a:spcPts val="100"/>
              </a:spcAft>
            </a:pPr>
            <a:r>
              <a:rPr lang="en-IN" sz="1600" dirty="0"/>
              <a:t>	Output: 1</a:t>
            </a:r>
          </a:p>
          <a:p>
            <a:pPr marL="468000" indent="-468000" algn="just">
              <a:lnSpc>
                <a:spcPct val="108000"/>
              </a:lnSpc>
              <a:spcBef>
                <a:spcPts val="100"/>
              </a:spcBef>
              <a:spcAft>
                <a:spcPts val="100"/>
              </a:spcAft>
            </a:pPr>
            <a:r>
              <a:rPr lang="en-IN" sz="1600" dirty="0"/>
              <a:t>	Explanation: </a:t>
            </a:r>
          </a:p>
          <a:p>
            <a:pPr marL="468000" indent="-468000" algn="just">
              <a:lnSpc>
                <a:spcPct val="108000"/>
              </a:lnSpc>
              <a:spcBef>
                <a:spcPts val="100"/>
              </a:spcBef>
              <a:spcAft>
                <a:spcPts val="100"/>
              </a:spcAft>
            </a:pPr>
            <a:r>
              <a:rPr lang="en-IN" sz="1600" dirty="0"/>
              <a:t>	 4</a:t>
            </a:r>
          </a:p>
          <a:p>
            <a:pPr marL="468000" indent="-468000" algn="just">
              <a:lnSpc>
                <a:spcPct val="108000"/>
              </a:lnSpc>
              <a:spcBef>
                <a:spcPts val="100"/>
              </a:spcBef>
              <a:spcAft>
                <a:spcPts val="100"/>
              </a:spcAft>
            </a:pPr>
            <a:r>
              <a:rPr lang="en-IN" sz="1600" dirty="0"/>
              <a:t>	/ \</a:t>
            </a:r>
          </a:p>
          <a:p>
            <a:pPr marL="468000" indent="-468000" algn="just">
              <a:lnSpc>
                <a:spcPct val="108000"/>
              </a:lnSpc>
              <a:spcBef>
                <a:spcPts val="100"/>
              </a:spcBef>
              <a:spcAft>
                <a:spcPts val="100"/>
              </a:spcAft>
            </a:pPr>
            <a:r>
              <a:rPr lang="en-IN" sz="1600" dirty="0"/>
              <a:t>	3 5</a:t>
            </a:r>
          </a:p>
          <a:p>
            <a:pPr marL="468000" indent="-468000" algn="just">
              <a:lnSpc>
                <a:spcPct val="108000"/>
              </a:lnSpc>
              <a:spcBef>
                <a:spcPts val="100"/>
              </a:spcBef>
              <a:spcAft>
                <a:spcPts val="100"/>
              </a:spcAft>
            </a:pPr>
            <a:r>
              <a:rPr lang="en-IN" sz="1600" dirty="0"/>
              <a:t>	[4, 5, 3] is the only possible way to reorder such that the binary tree doesn’t change.</a:t>
            </a:r>
          </a:p>
          <a:p>
            <a:pPr marL="468000" indent="-468000" algn="just">
              <a:lnSpc>
                <a:spcPct val="108000"/>
              </a:lnSpc>
              <a:spcBef>
                <a:spcPts val="100"/>
              </a:spcBef>
              <a:spcAft>
                <a:spcPts val="100"/>
              </a:spcAft>
            </a:pPr>
            <a:r>
              <a:rPr lang="en-IN" sz="1600" dirty="0"/>
              <a:t>	Sample Input: 1 2 3</a:t>
            </a:r>
          </a:p>
          <a:p>
            <a:pPr marL="468000" indent="-468000" algn="just">
              <a:lnSpc>
                <a:spcPct val="108000"/>
              </a:lnSpc>
              <a:spcBef>
                <a:spcPts val="100"/>
              </a:spcBef>
              <a:spcAft>
                <a:spcPts val="100"/>
              </a:spcAft>
            </a:pPr>
            <a:r>
              <a:rPr lang="en-IN" sz="1600" dirty="0"/>
              <a:t>	Output: 0</a:t>
            </a:r>
          </a:p>
          <a:p>
            <a:pPr marL="468000" indent="-468000" algn="just">
              <a:lnSpc>
                <a:spcPct val="108000"/>
              </a:lnSpc>
              <a:spcBef>
                <a:spcPts val="100"/>
              </a:spcBef>
              <a:spcAft>
                <a:spcPts val="100"/>
              </a:spcAft>
            </a:pPr>
            <a:r>
              <a:rPr lang="en-IN" sz="1600" dirty="0"/>
              <a:t>	Explanation: 1</a:t>
            </a:r>
          </a:p>
          <a:p>
            <a:pPr marL="468000" indent="-468000" algn="just">
              <a:lnSpc>
                <a:spcPct val="108000"/>
              </a:lnSpc>
              <a:spcBef>
                <a:spcPts val="100"/>
              </a:spcBef>
              <a:spcAft>
                <a:spcPts val="100"/>
              </a:spcAft>
            </a:pPr>
            <a:r>
              <a:rPr lang="en-IN" sz="1600" dirty="0"/>
              <a:t>	2</a:t>
            </a:r>
          </a:p>
          <a:p>
            <a:pPr marL="468000" indent="-468000" algn="just">
              <a:lnSpc>
                <a:spcPct val="108000"/>
              </a:lnSpc>
              <a:spcBef>
                <a:spcPts val="100"/>
              </a:spcBef>
              <a:spcAft>
                <a:spcPts val="100"/>
              </a:spcAft>
            </a:pPr>
            <a:r>
              <a:rPr lang="en-IN" sz="1600" dirty="0"/>
              <a:t>	3</a:t>
            </a:r>
          </a:p>
          <a:p>
            <a:pPr marL="468000" indent="-468000" algn="just">
              <a:lnSpc>
                <a:spcPct val="108000"/>
              </a:lnSpc>
              <a:spcBef>
                <a:spcPts val="100"/>
              </a:spcBef>
              <a:spcAft>
                <a:spcPts val="100"/>
              </a:spcAft>
            </a:pPr>
            <a:r>
              <a:rPr lang="en-IN" sz="1600" dirty="0"/>
              <a:t>	No possible way to reorder</a:t>
            </a:r>
          </a:p>
        </p:txBody>
      </p:sp>
    </p:spTree>
    <p:extLst>
      <p:ext uri="{BB962C8B-B14F-4D97-AF65-F5344CB8AC3E}">
        <p14:creationId xmlns:p14="http://schemas.microsoft.com/office/powerpoint/2010/main" val="1955786341"/>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81143"/>
          </a:xfrm>
          <a:prstGeom prst="rect">
            <a:avLst/>
          </a:prstGeom>
        </p:spPr>
        <p:txBody>
          <a:bodyPr wrap="square">
            <a:spAutoFit/>
          </a:bodyPr>
          <a:lstStyle/>
          <a:p>
            <a:pPr marL="468000" indent="-468000" algn="just">
              <a:lnSpc>
                <a:spcPct val="114000"/>
              </a:lnSpc>
              <a:spcBef>
                <a:spcPts val="300"/>
              </a:spcBef>
              <a:spcAft>
                <a:spcPts val="300"/>
              </a:spcAft>
            </a:pPr>
            <a:r>
              <a:rPr lang="en-IN" dirty="0"/>
              <a:t>55.	Elevator Installation:</a:t>
            </a:r>
          </a:p>
          <a:p>
            <a:pPr marL="468000" indent="-468000" algn="just">
              <a:lnSpc>
                <a:spcPct val="114000"/>
              </a:lnSpc>
              <a:spcBef>
                <a:spcPts val="300"/>
              </a:spcBef>
              <a:spcAft>
                <a:spcPts val="300"/>
              </a:spcAft>
            </a:pPr>
            <a:r>
              <a:rPr lang="en-IN" dirty="0"/>
              <a:t>	Ravi wants to install an elevator at his home for domestic uses. He has everything except equal weight boxes to balance it on the either side(two weights) of the elevator. Help Ravi installing the elevator with the multiple weight boxes he has by returning the final weight which can be formed by merging possible unequal weights. The only condition here is the final weight boxes should be of equal weights. Return the maximum possible final weight so maximum possible final weight so that elevator can be more balanced.</a:t>
            </a:r>
          </a:p>
          <a:p>
            <a:pPr marL="468000" indent="-468000" algn="just">
              <a:lnSpc>
                <a:spcPct val="114000"/>
              </a:lnSpc>
              <a:spcBef>
                <a:spcPts val="300"/>
              </a:spcBef>
              <a:spcAft>
                <a:spcPts val="300"/>
              </a:spcAft>
            </a:pPr>
            <a:r>
              <a:rPr lang="en-IN" dirty="0"/>
              <a:t>	Sample Input:</a:t>
            </a:r>
          </a:p>
          <a:p>
            <a:pPr marL="468000" indent="-468000" algn="just">
              <a:lnSpc>
                <a:spcPct val="114000"/>
              </a:lnSpc>
              <a:spcBef>
                <a:spcPts val="300"/>
              </a:spcBef>
              <a:spcAft>
                <a:spcPts val="300"/>
              </a:spcAft>
            </a:pPr>
            <a:r>
              <a:rPr lang="en-IN" dirty="0"/>
              <a:t>	1 2 3</a:t>
            </a:r>
          </a:p>
          <a:p>
            <a:pPr marL="468000" indent="-468000" algn="just">
              <a:lnSpc>
                <a:spcPct val="114000"/>
              </a:lnSpc>
              <a:spcBef>
                <a:spcPts val="300"/>
              </a:spcBef>
              <a:spcAft>
                <a:spcPts val="300"/>
              </a:spcAft>
            </a:pPr>
            <a:r>
              <a:rPr lang="en-IN" dirty="0"/>
              <a:t>	Output:</a:t>
            </a:r>
          </a:p>
          <a:p>
            <a:pPr marL="468000" indent="-468000" algn="just">
              <a:lnSpc>
                <a:spcPct val="114000"/>
              </a:lnSpc>
              <a:spcBef>
                <a:spcPts val="300"/>
              </a:spcBef>
              <a:spcAft>
                <a:spcPts val="300"/>
              </a:spcAft>
            </a:pPr>
            <a:r>
              <a:rPr lang="en-IN" dirty="0"/>
              <a:t>	3</a:t>
            </a:r>
          </a:p>
          <a:p>
            <a:pPr marL="468000" indent="-468000" algn="just">
              <a:lnSpc>
                <a:spcPct val="114000"/>
              </a:lnSpc>
              <a:spcBef>
                <a:spcPts val="300"/>
              </a:spcBef>
              <a:spcAft>
                <a:spcPts val="300"/>
              </a:spcAft>
            </a:pPr>
            <a:r>
              <a:rPr lang="en-IN" dirty="0"/>
              <a:t>	Explanation: Here to balance the weights the only possible way is to merge the weights 1 and 2, such that we can form two final weight boxes of 3.</a:t>
            </a:r>
          </a:p>
        </p:txBody>
      </p:sp>
    </p:spTree>
    <p:extLst>
      <p:ext uri="{BB962C8B-B14F-4D97-AF65-F5344CB8AC3E}">
        <p14:creationId xmlns:p14="http://schemas.microsoft.com/office/powerpoint/2010/main" val="150467053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04428"/>
          </a:xfrm>
          <a:prstGeom prst="rect">
            <a:avLst/>
          </a:prstGeom>
        </p:spPr>
        <p:txBody>
          <a:bodyPr wrap="square">
            <a:spAutoFit/>
          </a:bodyPr>
          <a:lstStyle/>
          <a:p>
            <a:pPr marL="468000" indent="-468000" algn="just">
              <a:lnSpc>
                <a:spcPct val="120000"/>
              </a:lnSpc>
              <a:spcBef>
                <a:spcPts val="500"/>
              </a:spcBef>
              <a:spcAft>
                <a:spcPts val="500"/>
              </a:spcAft>
            </a:pPr>
            <a:r>
              <a:rPr lang="en-IN" sz="2000" dirty="0"/>
              <a:t>3.	Find the output of the following pseudo-code:</a:t>
            </a:r>
          </a:p>
          <a:p>
            <a:pPr marL="468000" indent="-468000" algn="just">
              <a:lnSpc>
                <a:spcPct val="120000"/>
              </a:lnSpc>
              <a:spcBef>
                <a:spcPts val="500"/>
              </a:spcBef>
              <a:spcAft>
                <a:spcPts val="500"/>
              </a:spcAft>
            </a:pPr>
            <a:r>
              <a:rPr lang="en-IN" sz="2000" dirty="0"/>
              <a:t>	Integer c – d</a:t>
            </a:r>
          </a:p>
          <a:p>
            <a:pPr marL="468000" indent="-468000" algn="just">
              <a:lnSpc>
                <a:spcPct val="120000"/>
              </a:lnSpc>
              <a:spcBef>
                <a:spcPts val="500"/>
              </a:spcBef>
              <a:spcAft>
                <a:spcPts val="500"/>
              </a:spcAft>
            </a:pPr>
            <a:r>
              <a:rPr lang="en-IN" sz="2000" dirty="0"/>
              <a:t>	Set c = 15 – d = 12</a:t>
            </a:r>
          </a:p>
          <a:p>
            <a:pPr marL="468000" indent="-468000" algn="just">
              <a:lnSpc>
                <a:spcPct val="120000"/>
              </a:lnSpc>
              <a:spcBef>
                <a:spcPts val="500"/>
              </a:spcBef>
              <a:spcAft>
                <a:spcPts val="500"/>
              </a:spcAft>
            </a:pPr>
            <a:r>
              <a:rPr lang="en-IN" sz="2000" dirty="0"/>
              <a:t>	d = c – 1</a:t>
            </a:r>
          </a:p>
          <a:p>
            <a:pPr marL="468000" indent="-468000" algn="just">
              <a:lnSpc>
                <a:spcPct val="120000"/>
              </a:lnSpc>
              <a:spcBef>
                <a:spcPts val="500"/>
              </a:spcBef>
              <a:spcAft>
                <a:spcPts val="500"/>
              </a:spcAft>
            </a:pPr>
            <a:r>
              <a:rPr lang="en-IN" sz="2000" dirty="0"/>
              <a:t>	Print c//line</a:t>
            </a:r>
          </a:p>
          <a:p>
            <a:pPr marL="468000" indent="-468000" algn="just">
              <a:lnSpc>
                <a:spcPct val="120000"/>
              </a:lnSpc>
              <a:spcBef>
                <a:spcPts val="500"/>
              </a:spcBef>
              <a:spcAft>
                <a:spcPts val="500"/>
              </a:spcAft>
            </a:pPr>
            <a:r>
              <a:rPr lang="en-IN" sz="2000" dirty="0"/>
              <a:t>	c = d + (c – 2)</a:t>
            </a:r>
          </a:p>
          <a:p>
            <a:pPr marL="468000" indent="-468000" algn="just">
              <a:lnSpc>
                <a:spcPct val="120000"/>
              </a:lnSpc>
              <a:spcBef>
                <a:spcPts val="500"/>
              </a:spcBef>
              <a:spcAft>
                <a:spcPts val="500"/>
              </a:spcAft>
            </a:pPr>
            <a:r>
              <a:rPr lang="en-IN" sz="2000" dirty="0"/>
              <a:t>	if(c &lt; 40)</a:t>
            </a:r>
          </a:p>
          <a:p>
            <a:pPr marL="468000" indent="-468000" algn="just">
              <a:lnSpc>
                <a:spcPct val="120000"/>
              </a:lnSpc>
              <a:spcBef>
                <a:spcPts val="500"/>
              </a:spcBef>
              <a:spcAft>
                <a:spcPts val="500"/>
              </a:spcAft>
            </a:pPr>
            <a:r>
              <a:rPr lang="en-IN" sz="2000" dirty="0"/>
              <a:t>	</a:t>
            </a:r>
            <a:r>
              <a:rPr lang="en-IN" sz="2000" dirty="0" err="1"/>
              <a:t>Goto</a:t>
            </a:r>
            <a:r>
              <a:rPr lang="en-IN" sz="2000" dirty="0"/>
              <a:t> line</a:t>
            </a:r>
          </a:p>
          <a:p>
            <a:pPr marL="468000" indent="-468000" algn="just">
              <a:lnSpc>
                <a:spcPct val="120000"/>
              </a:lnSpc>
              <a:spcBef>
                <a:spcPts val="500"/>
              </a:spcBef>
              <a:spcAft>
                <a:spcPts val="500"/>
              </a:spcAft>
            </a:pPr>
            <a:r>
              <a:rPr lang="en-IN" sz="2000" dirty="0"/>
              <a:t>	end if</a:t>
            </a:r>
          </a:p>
          <a:p>
            <a:pPr marL="468000" indent="-468000" algn="just">
              <a:lnSpc>
                <a:spcPct val="120000"/>
              </a:lnSpc>
              <a:spcBef>
                <a:spcPts val="500"/>
              </a:spcBef>
              <a:spcAft>
                <a:spcPts val="500"/>
              </a:spcAft>
            </a:pPr>
            <a:r>
              <a:rPr lang="en-IN" sz="2000" dirty="0"/>
              <a:t>	(a) 14 26 38		</a:t>
            </a:r>
            <a:r>
              <a:rPr lang="en-IN" sz="2000" dirty="0" smtClean="0"/>
              <a:t>	(</a:t>
            </a:r>
            <a:r>
              <a:rPr lang="en-IN" sz="2000" dirty="0"/>
              <a:t>b) 27 39</a:t>
            </a:r>
          </a:p>
          <a:p>
            <a:pPr marL="468000" indent="-468000" algn="just">
              <a:lnSpc>
                <a:spcPct val="120000"/>
              </a:lnSpc>
              <a:spcBef>
                <a:spcPts val="500"/>
              </a:spcBef>
              <a:spcAft>
                <a:spcPts val="500"/>
              </a:spcAft>
            </a:pPr>
            <a:r>
              <a:rPr lang="en-IN" sz="2000" dirty="0"/>
              <a:t>	(c) 15 27 39		</a:t>
            </a:r>
            <a:r>
              <a:rPr lang="en-IN" sz="2000" dirty="0" smtClean="0"/>
              <a:t>	(</a:t>
            </a:r>
            <a:r>
              <a:rPr lang="en-IN" sz="2000" dirty="0"/>
              <a:t>d) None of the above</a:t>
            </a:r>
            <a:endParaRPr lang="en-IN" sz="2000" dirty="0"/>
          </a:p>
        </p:txBody>
      </p:sp>
    </p:spTree>
    <p:extLst>
      <p:ext uri="{BB962C8B-B14F-4D97-AF65-F5344CB8AC3E}">
        <p14:creationId xmlns:p14="http://schemas.microsoft.com/office/powerpoint/2010/main" val="188703774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t>56.	The </a:t>
            </a:r>
            <a:r>
              <a:rPr lang="en-IN" sz="2000" dirty="0" err="1"/>
              <a:t>preorder</a:t>
            </a:r>
            <a:r>
              <a:rPr lang="en-IN" sz="2000" dirty="0"/>
              <a:t> traversal sequence of a binary search tree is 30, 20, 10, 15, 25, 23, 39, 35, 42. Which one of the following is the post order traversal sequence of the same tree?</a:t>
            </a:r>
          </a:p>
          <a:p>
            <a:pPr marL="468000" indent="-468000" algn="just">
              <a:lnSpc>
                <a:spcPct val="120000"/>
              </a:lnSpc>
              <a:spcBef>
                <a:spcPts val="500"/>
              </a:spcBef>
              <a:spcAft>
                <a:spcPts val="500"/>
              </a:spcAft>
            </a:pPr>
            <a:r>
              <a:rPr lang="en-IN" sz="2000" dirty="0"/>
              <a:t>	(a) 10, 20, 15, 23, 25, 35, 42, 39, </a:t>
            </a:r>
            <a:r>
              <a:rPr lang="en-IN" sz="2000" dirty="0" smtClean="0"/>
              <a:t>30</a:t>
            </a:r>
          </a:p>
          <a:p>
            <a:pPr marL="468000" indent="-468000" algn="just">
              <a:lnSpc>
                <a:spcPct val="120000"/>
              </a:lnSpc>
              <a:spcBef>
                <a:spcPts val="500"/>
              </a:spcBef>
              <a:spcAft>
                <a:spcPts val="500"/>
              </a:spcAft>
            </a:pPr>
            <a:r>
              <a:rPr lang="en-IN" sz="2000" dirty="0"/>
              <a:t>	(b) 15, 10, 25, 23, 20, 42, 35, 39, 30</a:t>
            </a:r>
          </a:p>
          <a:p>
            <a:pPr marL="468000" indent="-468000" algn="just">
              <a:lnSpc>
                <a:spcPct val="120000"/>
              </a:lnSpc>
              <a:spcBef>
                <a:spcPts val="500"/>
              </a:spcBef>
              <a:spcAft>
                <a:spcPts val="500"/>
              </a:spcAft>
            </a:pPr>
            <a:r>
              <a:rPr lang="en-IN" sz="2000" dirty="0"/>
              <a:t>	(c) 15, 20, 10, 23, 25, 42, 35, 39, </a:t>
            </a:r>
            <a:r>
              <a:rPr lang="en-IN" sz="2000" dirty="0" smtClean="0"/>
              <a:t>30</a:t>
            </a:r>
          </a:p>
          <a:p>
            <a:pPr marL="468000" indent="-468000" algn="just">
              <a:lnSpc>
                <a:spcPct val="120000"/>
              </a:lnSpc>
              <a:spcBef>
                <a:spcPts val="500"/>
              </a:spcBef>
              <a:spcAft>
                <a:spcPts val="500"/>
              </a:spcAft>
            </a:pPr>
            <a:r>
              <a:rPr lang="en-IN" sz="2000" dirty="0"/>
              <a:t>	(d) 15, 10, 23, 25, 20, 35, 42, 39, 30</a:t>
            </a:r>
          </a:p>
        </p:txBody>
      </p:sp>
    </p:spTree>
    <p:extLst>
      <p:ext uri="{BB962C8B-B14F-4D97-AF65-F5344CB8AC3E}">
        <p14:creationId xmlns:p14="http://schemas.microsoft.com/office/powerpoint/2010/main" val="143865115"/>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57.	To implement the queue with a linked list, keeping track of a front pointer and a rear pointer. Which of these pointers will change during an insertion into an NON-EMPTY queue?</a:t>
            </a:r>
          </a:p>
          <a:p>
            <a:pPr marL="468000" indent="-468000" algn="just">
              <a:lnSpc>
                <a:spcPct val="120000"/>
              </a:lnSpc>
              <a:spcBef>
                <a:spcPts val="500"/>
              </a:spcBef>
              <a:spcAft>
                <a:spcPts val="500"/>
              </a:spcAft>
            </a:pPr>
            <a:r>
              <a:rPr lang="en-IN" sz="2000" dirty="0"/>
              <a:t>	(a) Only </a:t>
            </a:r>
            <a:r>
              <a:rPr lang="en-IN" sz="2000" dirty="0" err="1"/>
              <a:t>front_ptr</a:t>
            </a:r>
            <a:r>
              <a:rPr lang="en-IN" sz="2000" dirty="0"/>
              <a:t> changes.	</a:t>
            </a:r>
            <a:endParaRPr lang="en-IN" sz="2000" dirty="0" smtClean="0"/>
          </a:p>
          <a:p>
            <a:pPr marL="468000" indent="-468000" algn="just">
              <a:lnSpc>
                <a:spcPct val="120000"/>
              </a:lnSpc>
              <a:spcBef>
                <a:spcPts val="500"/>
              </a:spcBef>
              <a:spcAft>
                <a:spcPts val="500"/>
              </a:spcAft>
            </a:pPr>
            <a:r>
              <a:rPr lang="en-IN" sz="2000" dirty="0"/>
              <a:t>	(b) Only </a:t>
            </a:r>
            <a:r>
              <a:rPr lang="en-IN" sz="2000" dirty="0" err="1"/>
              <a:t>rear_ptr</a:t>
            </a:r>
            <a:r>
              <a:rPr lang="en-IN" sz="2000" dirty="0"/>
              <a:t> changes.</a:t>
            </a:r>
          </a:p>
          <a:p>
            <a:pPr marL="468000" indent="-468000" algn="just">
              <a:lnSpc>
                <a:spcPct val="120000"/>
              </a:lnSpc>
              <a:spcBef>
                <a:spcPts val="500"/>
              </a:spcBef>
              <a:spcAft>
                <a:spcPts val="500"/>
              </a:spcAft>
            </a:pPr>
            <a:r>
              <a:rPr lang="en-IN" sz="2000" dirty="0"/>
              <a:t>	(c) Neither </a:t>
            </a:r>
            <a:r>
              <a:rPr lang="en-IN" sz="2000" dirty="0" smtClean="0"/>
              <a:t>changes.</a:t>
            </a:r>
            <a:r>
              <a:rPr lang="en-IN" sz="2000" dirty="0"/>
              <a:t>	</a:t>
            </a:r>
            <a:endParaRPr lang="en-IN" sz="2000" dirty="0" smtClean="0"/>
          </a:p>
          <a:p>
            <a:pPr marL="468000" indent="-468000" algn="just">
              <a:lnSpc>
                <a:spcPct val="120000"/>
              </a:lnSpc>
              <a:spcBef>
                <a:spcPts val="500"/>
              </a:spcBef>
              <a:spcAft>
                <a:spcPts val="500"/>
              </a:spcAft>
            </a:pPr>
            <a:r>
              <a:rPr lang="en-IN" sz="2000" dirty="0"/>
              <a:t>	(d) Both change.</a:t>
            </a:r>
          </a:p>
        </p:txBody>
      </p:sp>
    </p:spTree>
    <p:extLst>
      <p:ext uri="{BB962C8B-B14F-4D97-AF65-F5344CB8AC3E}">
        <p14:creationId xmlns:p14="http://schemas.microsoft.com/office/powerpoint/2010/main" val="1427053688"/>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t>58.	What will be the output of given function </a:t>
            </a:r>
            <a:r>
              <a:rPr lang="en-IN" sz="2000" dirty="0" err="1"/>
              <a:t>func</a:t>
            </a:r>
            <a:r>
              <a:rPr lang="en-IN" sz="2000" dirty="0"/>
              <a:t>()?</a:t>
            </a:r>
          </a:p>
          <a:p>
            <a:pPr marL="468000" indent="-468000" algn="just">
              <a:lnSpc>
                <a:spcPct val="120000"/>
              </a:lnSpc>
              <a:spcBef>
                <a:spcPts val="500"/>
              </a:spcBef>
              <a:spcAft>
                <a:spcPts val="500"/>
              </a:spcAft>
            </a:pPr>
            <a:r>
              <a:rPr lang="en-IN" sz="2000" dirty="0"/>
              <a:t>	fun()</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t>
            </a:r>
            <a:r>
              <a:rPr lang="en-IN" sz="2000" dirty="0" err="1"/>
              <a:t>int</a:t>
            </a:r>
            <a:r>
              <a:rPr lang="en-IN" sz="2000" dirty="0"/>
              <a:t> a[5] = {1, 2, 3, 4, 5};</a:t>
            </a:r>
          </a:p>
          <a:p>
            <a:pPr marL="468000" indent="-468000" algn="just">
              <a:lnSpc>
                <a:spcPct val="120000"/>
              </a:lnSpc>
              <a:spcBef>
                <a:spcPts val="500"/>
              </a:spcBef>
              <a:spcAft>
                <a:spcPts val="500"/>
              </a:spcAft>
            </a:pPr>
            <a:r>
              <a:rPr lang="en-IN" sz="2000" dirty="0"/>
              <a:t>	</a:t>
            </a:r>
            <a:r>
              <a:rPr lang="en-IN" sz="2000" dirty="0" err="1"/>
              <a:t>int</a:t>
            </a:r>
            <a:r>
              <a:rPr lang="en-IN" sz="2000" dirty="0"/>
              <a:t> *</a:t>
            </a:r>
            <a:r>
              <a:rPr lang="en-IN" sz="2000" dirty="0" err="1"/>
              <a:t>ptr</a:t>
            </a:r>
            <a:r>
              <a:rPr lang="en-IN" sz="2000" dirty="0"/>
              <a:t> = a;</a:t>
            </a:r>
          </a:p>
          <a:p>
            <a:pPr marL="468000" indent="-468000" algn="just">
              <a:lnSpc>
                <a:spcPct val="120000"/>
              </a:lnSpc>
              <a:spcBef>
                <a:spcPts val="500"/>
              </a:spcBef>
              <a:spcAft>
                <a:spcPts val="500"/>
              </a:spcAft>
            </a:pPr>
            <a:r>
              <a:rPr lang="en-IN" sz="2000" dirty="0"/>
              <a:t>	</a:t>
            </a:r>
            <a:r>
              <a:rPr lang="en-IN" sz="2000" dirty="0" err="1"/>
              <a:t>ptr</a:t>
            </a:r>
            <a:r>
              <a:rPr lang="en-IN" sz="2000" dirty="0"/>
              <a:t>+ = 3;</a:t>
            </a:r>
          </a:p>
          <a:p>
            <a:pPr marL="468000" indent="-468000" algn="just">
              <a:lnSpc>
                <a:spcPct val="120000"/>
              </a:lnSpc>
              <a:spcBef>
                <a:spcPts val="500"/>
              </a:spcBef>
              <a:spcAft>
                <a:spcPts val="500"/>
              </a:spcAft>
            </a:pPr>
            <a:r>
              <a:rPr lang="en-IN" sz="2000" dirty="0"/>
              <a:t>	</a:t>
            </a:r>
            <a:r>
              <a:rPr lang="en-IN" sz="2000" dirty="0" err="1"/>
              <a:t>printf</a:t>
            </a:r>
            <a:r>
              <a:rPr lang="en-IN" sz="2000" dirty="0"/>
              <a:t> (“%d”, *</a:t>
            </a:r>
            <a:r>
              <a:rPr lang="en-IN" sz="2000" dirty="0" err="1"/>
              <a:t>ptr</a:t>
            </a:r>
            <a:r>
              <a:rPr lang="en-IN" sz="2000" dirty="0"/>
              <a:t>);</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 address of </a:t>
            </a:r>
            <a:r>
              <a:rPr lang="en-IN" sz="2000" dirty="0" smtClean="0"/>
              <a:t>array		</a:t>
            </a:r>
            <a:r>
              <a:rPr lang="en-IN" sz="2000" dirty="0"/>
              <a:t>	(b) 4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2	</a:t>
            </a:r>
            <a:r>
              <a:rPr lang="en-IN" sz="2000" dirty="0" smtClean="0"/>
              <a:t>			(</a:t>
            </a:r>
            <a:r>
              <a:rPr lang="en-IN" sz="2000" dirty="0"/>
              <a:t>d) 1</a:t>
            </a:r>
          </a:p>
        </p:txBody>
      </p:sp>
    </p:spTree>
    <p:extLst>
      <p:ext uri="{BB962C8B-B14F-4D97-AF65-F5344CB8AC3E}">
        <p14:creationId xmlns:p14="http://schemas.microsoft.com/office/powerpoint/2010/main" val="2705443391"/>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76188"/>
          </a:xfrm>
          <a:prstGeom prst="rect">
            <a:avLst/>
          </a:prstGeom>
        </p:spPr>
        <p:txBody>
          <a:bodyPr wrap="square">
            <a:spAutoFit/>
          </a:bodyPr>
          <a:lstStyle/>
          <a:p>
            <a:pPr marL="468000" indent="-468000" algn="just">
              <a:lnSpc>
                <a:spcPct val="120000"/>
              </a:lnSpc>
              <a:spcBef>
                <a:spcPts val="500"/>
              </a:spcBef>
              <a:spcAft>
                <a:spcPts val="500"/>
              </a:spcAft>
            </a:pPr>
            <a:r>
              <a:rPr lang="en-IN" sz="2000" dirty="0"/>
              <a:t>59.	What will be returned value of C function function() for given linked list 10 -&gt; 20 -&gt; 30 40 -&gt; 50 with first node as a head?</a:t>
            </a:r>
          </a:p>
          <a:p>
            <a:pPr marL="468000" indent="-468000" algn="just">
              <a:lnSpc>
                <a:spcPct val="120000"/>
              </a:lnSpc>
              <a:spcBef>
                <a:spcPts val="500"/>
              </a:spcBef>
              <a:spcAft>
                <a:spcPts val="500"/>
              </a:spcAft>
            </a:pPr>
            <a:r>
              <a:rPr lang="en-IN" sz="2000" dirty="0"/>
              <a:t>	</a:t>
            </a:r>
            <a:r>
              <a:rPr lang="en-IN" sz="2000" dirty="0" err="1"/>
              <a:t>int</a:t>
            </a:r>
            <a:r>
              <a:rPr lang="en-IN" sz="2000" dirty="0"/>
              <a:t> function (</a:t>
            </a:r>
            <a:r>
              <a:rPr lang="en-IN" sz="2000" dirty="0" err="1"/>
              <a:t>struct</a:t>
            </a:r>
            <a:r>
              <a:rPr lang="en-IN" sz="2000" dirty="0"/>
              <a:t> node* head){</a:t>
            </a:r>
          </a:p>
          <a:p>
            <a:pPr marL="468000" indent="-468000" algn="just">
              <a:lnSpc>
                <a:spcPct val="120000"/>
              </a:lnSpc>
              <a:spcBef>
                <a:spcPts val="500"/>
              </a:spcBef>
              <a:spcAft>
                <a:spcPts val="500"/>
              </a:spcAft>
            </a:pPr>
            <a:r>
              <a:rPr lang="en-IN" sz="2000" dirty="0"/>
              <a:t>	</a:t>
            </a:r>
            <a:r>
              <a:rPr lang="en-IN" sz="2000" dirty="0" err="1"/>
              <a:t>int</a:t>
            </a:r>
            <a:r>
              <a:rPr lang="en-IN" sz="2000" dirty="0"/>
              <a:t> </a:t>
            </a:r>
            <a:r>
              <a:rPr lang="en-IN" sz="2000" dirty="0" err="1"/>
              <a:t>var</a:t>
            </a:r>
            <a:r>
              <a:rPr lang="en-IN" sz="2000" dirty="0"/>
              <a:t> = 0;</a:t>
            </a:r>
          </a:p>
          <a:p>
            <a:pPr marL="468000" indent="-468000" algn="just">
              <a:lnSpc>
                <a:spcPct val="120000"/>
              </a:lnSpc>
              <a:spcBef>
                <a:spcPts val="500"/>
              </a:spcBef>
              <a:spcAft>
                <a:spcPts val="500"/>
              </a:spcAft>
            </a:pPr>
            <a:r>
              <a:rPr lang="en-IN" sz="2000" dirty="0"/>
              <a:t>	while (head -&gt; next ! = NULL) {</a:t>
            </a:r>
          </a:p>
          <a:p>
            <a:pPr marL="468000" indent="-468000" algn="just">
              <a:lnSpc>
                <a:spcPct val="120000"/>
              </a:lnSpc>
              <a:spcBef>
                <a:spcPts val="500"/>
              </a:spcBef>
              <a:spcAft>
                <a:spcPts val="500"/>
              </a:spcAft>
            </a:pPr>
            <a:r>
              <a:rPr lang="en-IN" sz="2000" dirty="0"/>
              <a:t>	</a:t>
            </a:r>
            <a:r>
              <a:rPr lang="en-IN" sz="2000" dirty="0" err="1"/>
              <a:t>var</a:t>
            </a:r>
            <a:r>
              <a:rPr lang="en-IN" sz="2000" dirty="0"/>
              <a:t>++;</a:t>
            </a:r>
          </a:p>
          <a:p>
            <a:pPr marL="468000" indent="-468000" algn="just">
              <a:lnSpc>
                <a:spcPct val="120000"/>
              </a:lnSpc>
              <a:spcBef>
                <a:spcPts val="500"/>
              </a:spcBef>
              <a:spcAft>
                <a:spcPts val="500"/>
              </a:spcAft>
            </a:pPr>
            <a:r>
              <a:rPr lang="en-IN" sz="2000" dirty="0"/>
              <a:t>	head = head -&gt; next;</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return </a:t>
            </a:r>
            <a:r>
              <a:rPr lang="en-IN" sz="2000" dirty="0" err="1"/>
              <a:t>var</a:t>
            </a:r>
            <a:r>
              <a:rPr lang="en-IN" sz="2000" dirty="0"/>
              <a:t>;</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 </a:t>
            </a:r>
            <a:r>
              <a:rPr lang="en-IN" sz="2000" dirty="0" smtClean="0"/>
              <a:t>6	</a:t>
            </a:r>
            <a:r>
              <a:rPr lang="en-IN" sz="2000" dirty="0"/>
              <a:t>	(b) </a:t>
            </a:r>
            <a:r>
              <a:rPr lang="en-IN" sz="2000" dirty="0" smtClean="0"/>
              <a:t>4	</a:t>
            </a:r>
            <a:r>
              <a:rPr lang="en-IN" sz="2000" dirty="0"/>
              <a:t>	(c) 5	</a:t>
            </a:r>
            <a:r>
              <a:rPr lang="en-IN" sz="2000" dirty="0" smtClean="0"/>
              <a:t>	(</a:t>
            </a:r>
            <a:r>
              <a:rPr lang="en-IN" sz="2000" dirty="0"/>
              <a:t>d) 3</a:t>
            </a:r>
          </a:p>
        </p:txBody>
      </p:sp>
    </p:spTree>
    <p:extLst>
      <p:ext uri="{BB962C8B-B14F-4D97-AF65-F5344CB8AC3E}">
        <p14:creationId xmlns:p14="http://schemas.microsoft.com/office/powerpoint/2010/main" val="827183961"/>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09146"/>
          </a:xfrm>
          <a:prstGeom prst="rect">
            <a:avLst/>
          </a:prstGeom>
        </p:spPr>
        <p:txBody>
          <a:bodyPr wrap="square">
            <a:spAutoFit/>
          </a:bodyPr>
          <a:lstStyle/>
          <a:p>
            <a:pPr marL="468000" indent="-468000" algn="just">
              <a:lnSpc>
                <a:spcPct val="120000"/>
              </a:lnSpc>
              <a:spcBef>
                <a:spcPts val="500"/>
              </a:spcBef>
              <a:spcAft>
                <a:spcPts val="500"/>
              </a:spcAft>
            </a:pPr>
            <a:r>
              <a:rPr lang="en-IN" sz="2000" dirty="0"/>
              <a:t>60.	What will be output of function(head) for given linked list 10 -&gt; 20 -&gt; 30 40 -&gt; 50 with first node as a head?</a:t>
            </a:r>
          </a:p>
          <a:p>
            <a:pPr marL="468000" indent="-468000" algn="just">
              <a:lnSpc>
                <a:spcPct val="120000"/>
              </a:lnSpc>
              <a:spcBef>
                <a:spcPts val="500"/>
              </a:spcBef>
              <a:spcAft>
                <a:spcPts val="500"/>
              </a:spcAft>
            </a:pPr>
            <a:r>
              <a:rPr lang="en-IN" sz="2000" dirty="0"/>
              <a:t>	void function (</a:t>
            </a:r>
            <a:r>
              <a:rPr lang="en-IN" sz="2000" dirty="0" err="1"/>
              <a:t>struct</a:t>
            </a:r>
            <a:r>
              <a:rPr lang="en-IN" sz="2000" dirty="0"/>
              <a:t> node* head){</a:t>
            </a:r>
          </a:p>
          <a:p>
            <a:pPr marL="468000" indent="-468000" algn="just">
              <a:lnSpc>
                <a:spcPct val="120000"/>
              </a:lnSpc>
              <a:spcBef>
                <a:spcPts val="500"/>
              </a:spcBef>
              <a:spcAft>
                <a:spcPts val="500"/>
              </a:spcAft>
            </a:pPr>
            <a:r>
              <a:rPr lang="en-IN" sz="2000" dirty="0"/>
              <a:t>	if(head == NULL)</a:t>
            </a:r>
          </a:p>
          <a:p>
            <a:pPr marL="468000" indent="-468000" algn="just">
              <a:lnSpc>
                <a:spcPct val="120000"/>
              </a:lnSpc>
              <a:spcBef>
                <a:spcPts val="500"/>
              </a:spcBef>
              <a:spcAft>
                <a:spcPts val="500"/>
              </a:spcAft>
            </a:pPr>
            <a:r>
              <a:rPr lang="en-IN" sz="2000" dirty="0"/>
              <a:t>	function(head -&gt; next);</a:t>
            </a:r>
          </a:p>
          <a:p>
            <a:pPr marL="468000" indent="-468000" algn="just">
              <a:lnSpc>
                <a:spcPct val="120000"/>
              </a:lnSpc>
              <a:spcBef>
                <a:spcPts val="500"/>
              </a:spcBef>
              <a:spcAft>
                <a:spcPts val="500"/>
              </a:spcAft>
            </a:pPr>
            <a:r>
              <a:rPr lang="en-IN" sz="2000" dirty="0"/>
              <a:t>	</a:t>
            </a:r>
            <a:r>
              <a:rPr lang="en-IN" sz="2000" dirty="0" err="1"/>
              <a:t>printf</a:t>
            </a:r>
            <a:r>
              <a:rPr lang="en-IN" sz="2000" dirty="0"/>
              <a:t>(“%f”, head -&gt; data);</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r>
              <a:rPr lang="en-IN" sz="2000" dirty="0"/>
              <a:t>	(a) 10 20 30 40	</a:t>
            </a:r>
            <a:endParaRPr lang="en-IN" sz="2000" dirty="0" smtClean="0"/>
          </a:p>
          <a:p>
            <a:pPr marL="468000" indent="-468000" algn="just">
              <a:lnSpc>
                <a:spcPct val="120000"/>
              </a:lnSpc>
              <a:spcBef>
                <a:spcPts val="500"/>
              </a:spcBef>
              <a:spcAft>
                <a:spcPts val="500"/>
              </a:spcAft>
            </a:pPr>
            <a:r>
              <a:rPr lang="en-IN" sz="2000" dirty="0"/>
              <a:t>	(b) 10 20 30 40 50</a:t>
            </a:r>
          </a:p>
          <a:p>
            <a:pPr marL="468000" indent="-468000" algn="just">
              <a:lnSpc>
                <a:spcPct val="120000"/>
              </a:lnSpc>
              <a:spcBef>
                <a:spcPts val="500"/>
              </a:spcBef>
              <a:spcAft>
                <a:spcPts val="500"/>
              </a:spcAft>
            </a:pPr>
            <a:r>
              <a:rPr lang="en-IN" sz="2000" dirty="0"/>
              <a:t>	(c) 50 40 30 20	</a:t>
            </a:r>
            <a:endParaRPr lang="en-IN" sz="2000" dirty="0" smtClean="0"/>
          </a:p>
          <a:p>
            <a:pPr marL="468000" indent="-468000" algn="just">
              <a:lnSpc>
                <a:spcPct val="120000"/>
              </a:lnSpc>
              <a:spcBef>
                <a:spcPts val="500"/>
              </a:spcBef>
              <a:spcAft>
                <a:spcPts val="500"/>
              </a:spcAft>
            </a:pPr>
            <a:r>
              <a:rPr lang="en-IN" sz="2000" dirty="0"/>
              <a:t>	(d) 50 40 30 20 10</a:t>
            </a:r>
          </a:p>
        </p:txBody>
      </p:sp>
    </p:spTree>
    <p:extLst>
      <p:ext uri="{BB962C8B-B14F-4D97-AF65-F5344CB8AC3E}">
        <p14:creationId xmlns:p14="http://schemas.microsoft.com/office/powerpoint/2010/main" val="1197919212"/>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61.	In the worst case scenario, the number of comparisons needed to search a singly linked list of length n for a given element is</a:t>
            </a:r>
          </a:p>
          <a:p>
            <a:pPr marL="468000" indent="-468000" algn="just">
              <a:lnSpc>
                <a:spcPct val="120000"/>
              </a:lnSpc>
              <a:spcBef>
                <a:spcPts val="500"/>
              </a:spcBef>
              <a:spcAft>
                <a:spcPts val="500"/>
              </a:spcAft>
            </a:pPr>
            <a:r>
              <a:rPr lang="en-IN" sz="2000" dirty="0"/>
              <a:t>	(a) </a:t>
            </a:r>
            <a:r>
              <a:rPr lang="en-IN" sz="2000" dirty="0" smtClean="0"/>
              <a:t>log2n</a:t>
            </a:r>
          </a:p>
          <a:p>
            <a:pPr marL="468000" indent="-468000" algn="just">
              <a:lnSpc>
                <a:spcPct val="120000"/>
              </a:lnSpc>
              <a:spcBef>
                <a:spcPts val="500"/>
              </a:spcBef>
              <a:spcAft>
                <a:spcPts val="500"/>
              </a:spcAft>
            </a:pPr>
            <a:r>
              <a:rPr lang="en-IN" sz="2000" dirty="0"/>
              <a:t>	(b) </a:t>
            </a:r>
            <a:r>
              <a:rPr lang="en-IN" sz="2000" dirty="0" err="1"/>
              <a:t>logn</a:t>
            </a: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a:t>
            </a:r>
            <a:r>
              <a:rPr lang="en-IN" sz="2000" dirty="0" smtClean="0"/>
              <a:t>n/2</a:t>
            </a:r>
          </a:p>
          <a:p>
            <a:pPr marL="468000" indent="-468000" algn="just">
              <a:lnSpc>
                <a:spcPct val="120000"/>
              </a:lnSpc>
              <a:spcBef>
                <a:spcPts val="500"/>
              </a:spcBef>
              <a:spcAft>
                <a:spcPts val="500"/>
              </a:spcAft>
            </a:pPr>
            <a:r>
              <a:rPr lang="en-IN" sz="2000" dirty="0"/>
              <a:t>	(d) n</a:t>
            </a:r>
          </a:p>
        </p:txBody>
      </p:sp>
    </p:spTree>
    <p:extLst>
      <p:ext uri="{BB962C8B-B14F-4D97-AF65-F5344CB8AC3E}">
        <p14:creationId xmlns:p14="http://schemas.microsoft.com/office/powerpoint/2010/main" val="2898333994"/>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47682"/>
          </a:xfrm>
          <a:prstGeom prst="rect">
            <a:avLst/>
          </a:prstGeom>
        </p:spPr>
        <p:txBody>
          <a:bodyPr wrap="square">
            <a:spAutoFit/>
          </a:bodyPr>
          <a:lstStyle/>
          <a:p>
            <a:pPr marL="468000" indent="-468000" algn="just">
              <a:lnSpc>
                <a:spcPct val="110000"/>
              </a:lnSpc>
              <a:spcBef>
                <a:spcPts val="100"/>
              </a:spcBef>
              <a:spcAft>
                <a:spcPts val="100"/>
              </a:spcAft>
            </a:pPr>
            <a:r>
              <a:rPr lang="en-IN" sz="1700" dirty="0"/>
              <a:t>62.	What output will this method produce if the given input array is {2, 2, 1, 1, 1, 2, 2, 1, 2, 1}</a:t>
            </a:r>
          </a:p>
          <a:p>
            <a:pPr marL="468000" indent="-468000" algn="just">
              <a:lnSpc>
                <a:spcPct val="110000"/>
              </a:lnSpc>
              <a:spcBef>
                <a:spcPts val="100"/>
              </a:spcBef>
              <a:spcAft>
                <a:spcPts val="100"/>
              </a:spcAft>
            </a:pPr>
            <a:r>
              <a:rPr lang="en-IN" sz="1700" dirty="0"/>
              <a:t>	public </a:t>
            </a:r>
            <a:r>
              <a:rPr lang="en-IN" sz="1700" dirty="0" err="1"/>
              <a:t>int</a:t>
            </a:r>
            <a:r>
              <a:rPr lang="en-IN" sz="1700" dirty="0"/>
              <a:t> </a:t>
            </a:r>
            <a:r>
              <a:rPr lang="en-IN" sz="1700" dirty="0" err="1"/>
              <a:t>testFuction</a:t>
            </a:r>
            <a:r>
              <a:rPr lang="en-IN" sz="1700" dirty="0"/>
              <a:t>(</a:t>
            </a:r>
            <a:r>
              <a:rPr lang="en-IN" sz="1700" dirty="0" err="1"/>
              <a:t>int</a:t>
            </a:r>
            <a:r>
              <a:rPr lang="en-IN" sz="1700" dirty="0"/>
              <a:t>[] </a:t>
            </a:r>
            <a:r>
              <a:rPr lang="en-IN" sz="1700" dirty="0" err="1"/>
              <a:t>nums</a:t>
            </a:r>
            <a:r>
              <a:rPr lang="en-IN" sz="1700" dirty="0"/>
              <a:t>) {</a:t>
            </a:r>
          </a:p>
          <a:p>
            <a:pPr marL="468000" indent="-468000" algn="just">
              <a:lnSpc>
                <a:spcPct val="110000"/>
              </a:lnSpc>
              <a:spcBef>
                <a:spcPts val="100"/>
              </a:spcBef>
              <a:spcAft>
                <a:spcPts val="100"/>
              </a:spcAft>
            </a:pPr>
            <a:r>
              <a:rPr lang="en-IN" sz="1700" dirty="0"/>
              <a:t>	</a:t>
            </a:r>
            <a:r>
              <a:rPr lang="en-IN" sz="1700" dirty="0" err="1"/>
              <a:t>int</a:t>
            </a:r>
            <a:r>
              <a:rPr lang="en-IN" sz="1700" dirty="0"/>
              <a:t> </a:t>
            </a:r>
            <a:r>
              <a:rPr lang="en-IN" sz="1700" dirty="0" err="1"/>
              <a:t>finalCount</a:t>
            </a:r>
            <a:r>
              <a:rPr lang="en-IN" sz="1700" dirty="0"/>
              <a:t> = </a:t>
            </a:r>
            <a:r>
              <a:rPr lang="en-IN" sz="1700" dirty="0" err="1"/>
              <a:t>nums.length</a:t>
            </a:r>
            <a:r>
              <a:rPr lang="en-IN" sz="1700" dirty="0"/>
              <a:t>/2;</a:t>
            </a:r>
          </a:p>
          <a:p>
            <a:pPr marL="468000" indent="-468000" algn="just">
              <a:lnSpc>
                <a:spcPct val="110000"/>
              </a:lnSpc>
              <a:spcBef>
                <a:spcPts val="100"/>
              </a:spcBef>
              <a:spcAft>
                <a:spcPts val="100"/>
              </a:spcAft>
            </a:pPr>
            <a:r>
              <a:rPr lang="en-IN" sz="1700" dirty="0"/>
              <a:t>	</a:t>
            </a:r>
            <a:r>
              <a:rPr lang="en-IN" sz="1700" dirty="0" err="1"/>
              <a:t>int</a:t>
            </a:r>
            <a:r>
              <a:rPr lang="en-IN" sz="1700" dirty="0"/>
              <a:t> count = 0;</a:t>
            </a:r>
          </a:p>
          <a:p>
            <a:pPr marL="468000" indent="-468000" algn="just">
              <a:lnSpc>
                <a:spcPct val="110000"/>
              </a:lnSpc>
              <a:spcBef>
                <a:spcPts val="100"/>
              </a:spcBef>
              <a:spcAft>
                <a:spcPts val="100"/>
              </a:spcAft>
            </a:pPr>
            <a:r>
              <a:rPr lang="en-IN" sz="1700" dirty="0"/>
              <a:t>	for (</a:t>
            </a:r>
            <a:r>
              <a:rPr lang="en-IN" sz="1700" dirty="0" err="1"/>
              <a:t>int</a:t>
            </a:r>
            <a:r>
              <a:rPr lang="en-IN" sz="1700" dirty="0"/>
              <a:t> </a:t>
            </a:r>
            <a:r>
              <a:rPr lang="en-IN" sz="1700" dirty="0" err="1"/>
              <a:t>elem</a:t>
            </a:r>
            <a:r>
              <a:rPr lang="en-IN" sz="1700" dirty="0"/>
              <a:t> : </a:t>
            </a:r>
            <a:r>
              <a:rPr lang="en-IN" sz="1700" dirty="0" err="1"/>
              <a:t>nums</a:t>
            </a:r>
            <a:r>
              <a:rPr lang="en-IN" sz="1700" dirty="0"/>
              <a:t>) {</a:t>
            </a:r>
          </a:p>
          <a:p>
            <a:pPr marL="468000" indent="-468000" algn="just">
              <a:lnSpc>
                <a:spcPct val="110000"/>
              </a:lnSpc>
              <a:spcBef>
                <a:spcPts val="100"/>
              </a:spcBef>
              <a:spcAft>
                <a:spcPts val="100"/>
              </a:spcAft>
            </a:pPr>
            <a:r>
              <a:rPr lang="en-IN" sz="1700" dirty="0"/>
              <a:t>	if (</a:t>
            </a:r>
            <a:r>
              <a:rPr lang="en-IN" sz="1700" dirty="0" err="1"/>
              <a:t>elem</a:t>
            </a:r>
            <a:r>
              <a:rPr lang="en-IN" sz="1700" dirty="0"/>
              <a:t> == </a:t>
            </a:r>
            <a:r>
              <a:rPr lang="en-IN" sz="1700" dirty="0" err="1"/>
              <a:t>num</a:t>
            </a:r>
            <a:r>
              <a:rPr lang="en-IN" sz="1700" dirty="0"/>
              <a:t>) {</a:t>
            </a:r>
          </a:p>
          <a:p>
            <a:pPr marL="468000" indent="-468000" algn="just">
              <a:lnSpc>
                <a:spcPct val="110000"/>
              </a:lnSpc>
              <a:spcBef>
                <a:spcPts val="100"/>
              </a:spcBef>
              <a:spcAft>
                <a:spcPts val="100"/>
              </a:spcAft>
            </a:pPr>
            <a:r>
              <a:rPr lang="en-IN" sz="1700" dirty="0"/>
              <a:t>	count += 1;</a:t>
            </a:r>
          </a:p>
          <a:p>
            <a:pPr marL="468000" indent="-468000" algn="just">
              <a:lnSpc>
                <a:spcPct val="110000"/>
              </a:lnSpc>
              <a:spcBef>
                <a:spcPts val="100"/>
              </a:spcBef>
              <a:spcAft>
                <a:spcPts val="100"/>
              </a:spcAft>
            </a:pPr>
            <a:r>
              <a:rPr lang="en-IN" sz="1700" dirty="0"/>
              <a:t>	}</a:t>
            </a:r>
          </a:p>
          <a:p>
            <a:pPr marL="468000" indent="-468000" algn="just">
              <a:lnSpc>
                <a:spcPct val="110000"/>
              </a:lnSpc>
              <a:spcBef>
                <a:spcPts val="100"/>
              </a:spcBef>
              <a:spcAft>
                <a:spcPts val="100"/>
              </a:spcAft>
            </a:pPr>
            <a:r>
              <a:rPr lang="en-IN" sz="1700" dirty="0"/>
              <a:t>	}</a:t>
            </a:r>
          </a:p>
          <a:p>
            <a:pPr marL="468000" indent="-468000" algn="just">
              <a:lnSpc>
                <a:spcPct val="110000"/>
              </a:lnSpc>
              <a:spcBef>
                <a:spcPts val="100"/>
              </a:spcBef>
              <a:spcAft>
                <a:spcPts val="100"/>
              </a:spcAft>
            </a:pPr>
            <a:r>
              <a:rPr lang="en-IN" sz="1700" dirty="0"/>
              <a:t>	If (count &gt; </a:t>
            </a:r>
            <a:r>
              <a:rPr lang="en-IN" sz="1700" dirty="0" err="1"/>
              <a:t>finalCount</a:t>
            </a:r>
            <a:r>
              <a:rPr lang="en-IN" sz="1700" dirty="0"/>
              <a:t>) {</a:t>
            </a:r>
          </a:p>
          <a:p>
            <a:pPr marL="468000" indent="-468000" algn="just">
              <a:lnSpc>
                <a:spcPct val="110000"/>
              </a:lnSpc>
              <a:spcBef>
                <a:spcPts val="100"/>
              </a:spcBef>
              <a:spcAft>
                <a:spcPts val="100"/>
              </a:spcAft>
            </a:pPr>
            <a:r>
              <a:rPr lang="en-IN" sz="1700" dirty="0"/>
              <a:t>	return </a:t>
            </a:r>
            <a:r>
              <a:rPr lang="en-IN" sz="1700" dirty="0" err="1"/>
              <a:t>num</a:t>
            </a:r>
            <a:r>
              <a:rPr lang="en-IN" sz="1700" dirty="0"/>
              <a:t>;</a:t>
            </a:r>
          </a:p>
          <a:p>
            <a:pPr marL="468000" indent="-468000" algn="just">
              <a:lnSpc>
                <a:spcPct val="110000"/>
              </a:lnSpc>
              <a:spcBef>
                <a:spcPts val="100"/>
              </a:spcBef>
              <a:spcAft>
                <a:spcPts val="100"/>
              </a:spcAft>
            </a:pPr>
            <a:r>
              <a:rPr lang="en-IN" sz="1700" dirty="0"/>
              <a:t>	}</a:t>
            </a:r>
          </a:p>
          <a:p>
            <a:pPr marL="468000" indent="-468000" algn="just">
              <a:lnSpc>
                <a:spcPct val="110000"/>
              </a:lnSpc>
              <a:spcBef>
                <a:spcPts val="100"/>
              </a:spcBef>
              <a:spcAft>
                <a:spcPts val="100"/>
              </a:spcAft>
            </a:pPr>
            <a:r>
              <a:rPr lang="en-IN" sz="1700" dirty="0"/>
              <a:t>	}</a:t>
            </a:r>
          </a:p>
          <a:p>
            <a:pPr marL="468000" indent="-468000" algn="just">
              <a:lnSpc>
                <a:spcPct val="110000"/>
              </a:lnSpc>
              <a:spcBef>
                <a:spcPts val="100"/>
              </a:spcBef>
              <a:spcAft>
                <a:spcPts val="100"/>
              </a:spcAft>
            </a:pPr>
            <a:r>
              <a:rPr lang="en-IN" sz="1700" dirty="0"/>
              <a:t>	return –1;</a:t>
            </a:r>
          </a:p>
          <a:p>
            <a:pPr marL="468000" indent="-468000" algn="just">
              <a:lnSpc>
                <a:spcPct val="110000"/>
              </a:lnSpc>
              <a:spcBef>
                <a:spcPts val="100"/>
              </a:spcBef>
              <a:spcAft>
                <a:spcPts val="100"/>
              </a:spcAft>
            </a:pPr>
            <a:r>
              <a:rPr lang="en-IN" sz="1700" dirty="0"/>
              <a:t>	}</a:t>
            </a:r>
          </a:p>
          <a:p>
            <a:pPr marL="468000" indent="-468000" algn="just">
              <a:lnSpc>
                <a:spcPct val="110000"/>
              </a:lnSpc>
              <a:spcBef>
                <a:spcPts val="100"/>
              </a:spcBef>
              <a:spcAft>
                <a:spcPts val="100"/>
              </a:spcAft>
            </a:pPr>
            <a:r>
              <a:rPr lang="en-IN" sz="1700" dirty="0"/>
              <a:t>	(a) </a:t>
            </a:r>
            <a:r>
              <a:rPr lang="en-IN" sz="1700" dirty="0" smtClean="0"/>
              <a:t>1		(</a:t>
            </a:r>
            <a:r>
              <a:rPr lang="en-IN" sz="1700" dirty="0"/>
              <a:t>b) </a:t>
            </a:r>
            <a:r>
              <a:rPr lang="en-IN" sz="1700" dirty="0" smtClean="0"/>
              <a:t>2	</a:t>
            </a:r>
            <a:r>
              <a:rPr lang="en-IN" sz="1700" dirty="0"/>
              <a:t>	(c) –</a:t>
            </a:r>
            <a:r>
              <a:rPr lang="en-IN" sz="1700" dirty="0" smtClean="0"/>
              <a:t>1	</a:t>
            </a:r>
            <a:r>
              <a:rPr lang="en-IN" sz="1700" dirty="0"/>
              <a:t>	(d) 0</a:t>
            </a:r>
          </a:p>
        </p:txBody>
      </p:sp>
    </p:spTree>
    <p:extLst>
      <p:ext uri="{BB962C8B-B14F-4D97-AF65-F5344CB8AC3E}">
        <p14:creationId xmlns:p14="http://schemas.microsoft.com/office/powerpoint/2010/main" val="252437468"/>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63.	What will be the level-order traversal of the tree whose array representation is P, Q, R, _, _, _, _, _, _, S?</a:t>
            </a:r>
          </a:p>
          <a:p>
            <a:pPr marL="468000" indent="-468000" algn="just">
              <a:lnSpc>
                <a:spcPct val="120000"/>
              </a:lnSpc>
              <a:spcBef>
                <a:spcPts val="500"/>
              </a:spcBef>
              <a:spcAft>
                <a:spcPts val="500"/>
              </a:spcAft>
            </a:pPr>
            <a:r>
              <a:rPr lang="en-IN" sz="2000" dirty="0"/>
              <a:t>	(a) S P Q </a:t>
            </a:r>
            <a:r>
              <a:rPr lang="en-IN" sz="2000" dirty="0" smtClean="0"/>
              <a:t>R</a:t>
            </a:r>
          </a:p>
          <a:p>
            <a:pPr marL="468000" indent="-468000" algn="just">
              <a:lnSpc>
                <a:spcPct val="120000"/>
              </a:lnSpc>
              <a:spcBef>
                <a:spcPts val="500"/>
              </a:spcBef>
              <a:spcAft>
                <a:spcPts val="500"/>
              </a:spcAft>
            </a:pPr>
            <a:r>
              <a:rPr lang="en-IN" sz="2000" dirty="0"/>
              <a:t>	(b) P Q R </a:t>
            </a:r>
            <a:r>
              <a:rPr lang="en-IN" sz="2000" dirty="0" smtClean="0"/>
              <a:t>S</a:t>
            </a:r>
          </a:p>
          <a:p>
            <a:pPr marL="468000" indent="-468000" algn="just">
              <a:lnSpc>
                <a:spcPct val="120000"/>
              </a:lnSpc>
              <a:spcBef>
                <a:spcPts val="500"/>
              </a:spcBef>
              <a:spcAft>
                <a:spcPts val="500"/>
              </a:spcAft>
            </a:pPr>
            <a:r>
              <a:rPr lang="en-IN" sz="2000" dirty="0"/>
              <a:t>	(c) P R Q </a:t>
            </a:r>
            <a:r>
              <a:rPr lang="en-IN" sz="2000" dirty="0" smtClean="0"/>
              <a:t>S</a:t>
            </a:r>
          </a:p>
          <a:p>
            <a:pPr marL="468000" indent="-468000" algn="just">
              <a:lnSpc>
                <a:spcPct val="120000"/>
              </a:lnSpc>
              <a:spcBef>
                <a:spcPts val="500"/>
              </a:spcBef>
              <a:spcAft>
                <a:spcPts val="500"/>
              </a:spcAft>
            </a:pPr>
            <a:r>
              <a:rPr lang="en-IN" sz="2000" dirty="0"/>
              <a:t>	(d) R P S </a:t>
            </a:r>
            <a:r>
              <a:rPr lang="en-IN" sz="2000" dirty="0" err="1"/>
              <a:t>S</a:t>
            </a:r>
            <a:endParaRPr lang="en-IN" sz="2000" dirty="0"/>
          </a:p>
        </p:txBody>
      </p:sp>
    </p:spTree>
    <p:extLst>
      <p:ext uri="{BB962C8B-B14F-4D97-AF65-F5344CB8AC3E}">
        <p14:creationId xmlns:p14="http://schemas.microsoft.com/office/powerpoint/2010/main" val="1750480893"/>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64.	Consider a binary tree, T which is represented using array as</a:t>
            </a:r>
          </a:p>
          <a:p>
            <a:pPr marL="468000" indent="-468000" algn="just">
              <a:lnSpc>
                <a:spcPct val="120000"/>
              </a:lnSpc>
              <a:spcBef>
                <a:spcPts val="500"/>
              </a:spcBef>
              <a:spcAft>
                <a:spcPts val="500"/>
              </a:spcAft>
            </a:pPr>
            <a:r>
              <a:rPr lang="en-IN" sz="2000" dirty="0"/>
              <a:t>	X, Y, Z, W, __, P, U</a:t>
            </a:r>
          </a:p>
          <a:p>
            <a:pPr marL="468000" indent="-468000" algn="just">
              <a:lnSpc>
                <a:spcPct val="120000"/>
              </a:lnSpc>
              <a:spcBef>
                <a:spcPts val="500"/>
              </a:spcBef>
              <a:spcAft>
                <a:spcPts val="500"/>
              </a:spcAft>
            </a:pPr>
            <a:r>
              <a:rPr lang="en-IN" sz="2000" dirty="0"/>
              <a:t>	Which of the following statements is correct about T?</a:t>
            </a:r>
          </a:p>
          <a:p>
            <a:pPr marL="468000" indent="-468000" algn="just">
              <a:lnSpc>
                <a:spcPct val="120000"/>
              </a:lnSpc>
              <a:spcBef>
                <a:spcPts val="500"/>
              </a:spcBef>
              <a:spcAft>
                <a:spcPts val="500"/>
              </a:spcAft>
            </a:pPr>
            <a:r>
              <a:rPr lang="en-IN" sz="2000" dirty="0"/>
              <a:t>	(a) T is a complete BT but not a strict BT</a:t>
            </a:r>
            <a:r>
              <a:rPr lang="en-IN" sz="2000" dirty="0" smtClean="0"/>
              <a:t>.</a:t>
            </a:r>
          </a:p>
          <a:p>
            <a:pPr marL="468000" indent="-468000" algn="just">
              <a:lnSpc>
                <a:spcPct val="120000"/>
              </a:lnSpc>
              <a:spcBef>
                <a:spcPts val="500"/>
              </a:spcBef>
              <a:spcAft>
                <a:spcPts val="500"/>
              </a:spcAft>
            </a:pPr>
            <a:r>
              <a:rPr lang="en-IN" sz="2000" dirty="0"/>
              <a:t>	(b) T is a complete BT and also a strict BT.</a:t>
            </a:r>
          </a:p>
          <a:p>
            <a:pPr marL="468000" indent="-468000" algn="just">
              <a:lnSpc>
                <a:spcPct val="120000"/>
              </a:lnSpc>
              <a:spcBef>
                <a:spcPts val="500"/>
              </a:spcBef>
              <a:spcAft>
                <a:spcPts val="500"/>
              </a:spcAft>
            </a:pPr>
            <a:r>
              <a:rPr lang="en-IN" sz="2000" dirty="0"/>
              <a:t>	(c) T is a strict BT but not a complete BT</a:t>
            </a:r>
            <a:r>
              <a:rPr lang="en-IN" sz="2000" dirty="0" smtClean="0"/>
              <a:t>.</a:t>
            </a:r>
          </a:p>
          <a:p>
            <a:pPr marL="468000" indent="-468000" algn="just">
              <a:lnSpc>
                <a:spcPct val="120000"/>
              </a:lnSpc>
              <a:spcBef>
                <a:spcPts val="500"/>
              </a:spcBef>
              <a:spcAft>
                <a:spcPts val="500"/>
              </a:spcAft>
            </a:pPr>
            <a:r>
              <a:rPr lang="en-IN" sz="2000" dirty="0"/>
              <a:t>	(d) T is neither a complete BT nor a strict BT</a:t>
            </a:r>
          </a:p>
        </p:txBody>
      </p:sp>
    </p:spTree>
    <p:extLst>
      <p:ext uri="{BB962C8B-B14F-4D97-AF65-F5344CB8AC3E}">
        <p14:creationId xmlns:p14="http://schemas.microsoft.com/office/powerpoint/2010/main" val="2241224145"/>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65.	Consider a binary tree, T which is represented using array as:</a:t>
            </a:r>
          </a:p>
          <a:p>
            <a:pPr marL="468000" indent="-468000" algn="just">
              <a:lnSpc>
                <a:spcPct val="120000"/>
              </a:lnSpc>
              <a:spcBef>
                <a:spcPts val="500"/>
              </a:spcBef>
              <a:spcAft>
                <a:spcPts val="500"/>
              </a:spcAft>
            </a:pPr>
            <a:r>
              <a:rPr lang="en-IN" sz="2000" dirty="0"/>
              <a:t>	P, Q, W, __, __, a, U</a:t>
            </a:r>
          </a:p>
          <a:p>
            <a:pPr marL="468000" indent="-468000" algn="just">
              <a:lnSpc>
                <a:spcPct val="120000"/>
              </a:lnSpc>
              <a:spcBef>
                <a:spcPts val="500"/>
              </a:spcBef>
              <a:spcAft>
                <a:spcPts val="500"/>
              </a:spcAft>
            </a:pPr>
            <a:r>
              <a:rPr lang="en-IN" sz="2000" dirty="0"/>
              <a:t>	Which of the following statements is correct about T?</a:t>
            </a:r>
          </a:p>
          <a:p>
            <a:pPr marL="468000" indent="-468000" algn="just">
              <a:lnSpc>
                <a:spcPct val="120000"/>
              </a:lnSpc>
              <a:spcBef>
                <a:spcPts val="500"/>
              </a:spcBef>
              <a:spcAft>
                <a:spcPts val="500"/>
              </a:spcAft>
            </a:pPr>
            <a:r>
              <a:rPr lang="en-IN" sz="2000" dirty="0"/>
              <a:t>	(a) T is a complete BT but not a strict BT</a:t>
            </a:r>
            <a:r>
              <a:rPr lang="en-IN" sz="2000" dirty="0" smtClean="0"/>
              <a:t>.</a:t>
            </a:r>
          </a:p>
          <a:p>
            <a:pPr marL="468000" indent="-468000" algn="just">
              <a:lnSpc>
                <a:spcPct val="120000"/>
              </a:lnSpc>
              <a:spcBef>
                <a:spcPts val="500"/>
              </a:spcBef>
              <a:spcAft>
                <a:spcPts val="500"/>
              </a:spcAft>
            </a:pPr>
            <a:r>
              <a:rPr lang="en-IN" sz="2000" dirty="0"/>
              <a:t>	(b) None of the mentioned options</a:t>
            </a:r>
          </a:p>
          <a:p>
            <a:pPr marL="468000" indent="-468000" algn="just">
              <a:lnSpc>
                <a:spcPct val="120000"/>
              </a:lnSpc>
              <a:spcBef>
                <a:spcPts val="500"/>
              </a:spcBef>
              <a:spcAft>
                <a:spcPts val="500"/>
              </a:spcAft>
            </a:pPr>
            <a:r>
              <a:rPr lang="en-IN" sz="2000" dirty="0"/>
              <a:t>	(c) TT is a complete BT and also a strict BT</a:t>
            </a:r>
            <a:r>
              <a:rPr lang="en-IN" sz="2000" dirty="0" smtClean="0"/>
              <a:t>.</a:t>
            </a:r>
          </a:p>
          <a:p>
            <a:pPr marL="468000" indent="-468000" algn="just">
              <a:lnSpc>
                <a:spcPct val="120000"/>
              </a:lnSpc>
              <a:spcBef>
                <a:spcPts val="500"/>
              </a:spcBef>
              <a:spcAft>
                <a:spcPts val="500"/>
              </a:spcAft>
            </a:pPr>
            <a:r>
              <a:rPr lang="en-IN" sz="2000" dirty="0"/>
              <a:t>	(d) T is a strict BT but not a complete BT.</a:t>
            </a:r>
          </a:p>
        </p:txBody>
      </p:sp>
    </p:spTree>
    <p:extLst>
      <p:ext uri="{BB962C8B-B14F-4D97-AF65-F5344CB8AC3E}">
        <p14:creationId xmlns:p14="http://schemas.microsoft.com/office/powerpoint/2010/main" val="164521499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13661"/>
          </a:xfrm>
          <a:prstGeom prst="rect">
            <a:avLst/>
          </a:prstGeom>
        </p:spPr>
        <p:txBody>
          <a:bodyPr wrap="square">
            <a:spAutoFit/>
          </a:bodyPr>
          <a:lstStyle/>
          <a:p>
            <a:pPr marL="468000" indent="-468000" algn="just">
              <a:lnSpc>
                <a:spcPct val="108000"/>
              </a:lnSpc>
              <a:spcBef>
                <a:spcPts val="100"/>
              </a:spcBef>
              <a:spcAft>
                <a:spcPts val="100"/>
              </a:spcAft>
            </a:pPr>
            <a:r>
              <a:rPr lang="en-IN" sz="2000" dirty="0"/>
              <a:t>4.	What will be the value of s if n = 127?</a:t>
            </a:r>
          </a:p>
          <a:p>
            <a:pPr marL="468000" indent="-468000" algn="just">
              <a:lnSpc>
                <a:spcPct val="108000"/>
              </a:lnSpc>
              <a:spcBef>
                <a:spcPts val="100"/>
              </a:spcBef>
              <a:spcAft>
                <a:spcPts val="100"/>
              </a:spcAft>
            </a:pPr>
            <a:r>
              <a:rPr lang="en-IN" sz="2000" dirty="0"/>
              <a:t>	Read n</a:t>
            </a:r>
          </a:p>
          <a:p>
            <a:pPr marL="468000" indent="-468000" algn="just">
              <a:lnSpc>
                <a:spcPct val="108000"/>
              </a:lnSpc>
              <a:spcBef>
                <a:spcPts val="100"/>
              </a:spcBef>
              <a:spcAft>
                <a:spcPts val="100"/>
              </a:spcAft>
            </a:pPr>
            <a:r>
              <a:rPr lang="en-IN" sz="2000" dirty="0"/>
              <a:t>	i = 0</a:t>
            </a:r>
          </a:p>
          <a:p>
            <a:pPr marL="468000" indent="-468000" algn="just">
              <a:lnSpc>
                <a:spcPct val="108000"/>
              </a:lnSpc>
              <a:spcBef>
                <a:spcPts val="100"/>
              </a:spcBef>
              <a:spcAft>
                <a:spcPts val="100"/>
              </a:spcAft>
            </a:pPr>
            <a:r>
              <a:rPr lang="en-IN" sz="2000" dirty="0"/>
              <a:t>	s = 0</a:t>
            </a:r>
          </a:p>
          <a:p>
            <a:pPr marL="468000" indent="-468000" algn="just">
              <a:lnSpc>
                <a:spcPct val="108000"/>
              </a:lnSpc>
              <a:spcBef>
                <a:spcPts val="100"/>
              </a:spcBef>
              <a:spcAft>
                <a:spcPts val="100"/>
              </a:spcAft>
            </a:pPr>
            <a:r>
              <a:rPr lang="en-IN" sz="2000" dirty="0"/>
              <a:t>	n = 127</a:t>
            </a:r>
          </a:p>
          <a:p>
            <a:pPr marL="468000" indent="-468000" algn="just">
              <a:lnSpc>
                <a:spcPct val="108000"/>
              </a:lnSpc>
              <a:spcBef>
                <a:spcPts val="100"/>
              </a:spcBef>
              <a:spcAft>
                <a:spcPts val="100"/>
              </a:spcAft>
            </a:pPr>
            <a:r>
              <a:rPr lang="en-IN" sz="2000" dirty="0"/>
              <a:t>	Function Sample(</a:t>
            </a:r>
            <a:r>
              <a:rPr lang="en-IN" sz="2000" dirty="0" err="1"/>
              <a:t>int</a:t>
            </a:r>
            <a:r>
              <a:rPr lang="en-IN" sz="2000" dirty="0"/>
              <a:t> n)</a:t>
            </a:r>
          </a:p>
          <a:p>
            <a:pPr marL="468000" indent="-468000" algn="just">
              <a:lnSpc>
                <a:spcPct val="108000"/>
              </a:lnSpc>
              <a:spcBef>
                <a:spcPts val="100"/>
              </a:spcBef>
              <a:spcAft>
                <a:spcPts val="100"/>
              </a:spcAft>
            </a:pPr>
            <a:r>
              <a:rPr lang="en-IN" sz="2000" dirty="0"/>
              <a:t>	while(n &gt; 0);</a:t>
            </a:r>
          </a:p>
          <a:p>
            <a:pPr marL="468000" indent="-468000" algn="just">
              <a:lnSpc>
                <a:spcPct val="108000"/>
              </a:lnSpc>
              <a:spcBef>
                <a:spcPts val="100"/>
              </a:spcBef>
              <a:spcAft>
                <a:spcPts val="100"/>
              </a:spcAft>
            </a:pPr>
            <a:r>
              <a:rPr lang="en-IN" sz="2000" dirty="0"/>
              <a:t>	r = n % 10</a:t>
            </a:r>
          </a:p>
          <a:p>
            <a:pPr marL="468000" indent="-468000" algn="just">
              <a:lnSpc>
                <a:spcPct val="108000"/>
              </a:lnSpc>
              <a:spcBef>
                <a:spcPts val="100"/>
              </a:spcBef>
              <a:spcAft>
                <a:spcPts val="100"/>
              </a:spcAft>
            </a:pPr>
            <a:r>
              <a:rPr lang="en-IN" sz="2000" dirty="0"/>
              <a:t>	p = 8 ^ i</a:t>
            </a:r>
          </a:p>
          <a:p>
            <a:pPr marL="468000" indent="-468000" algn="just">
              <a:lnSpc>
                <a:spcPct val="108000"/>
              </a:lnSpc>
              <a:spcBef>
                <a:spcPts val="100"/>
              </a:spcBef>
              <a:spcAft>
                <a:spcPts val="100"/>
              </a:spcAft>
            </a:pPr>
            <a:r>
              <a:rPr lang="en-IN" sz="2000" dirty="0"/>
              <a:t>	s = s + p * r</a:t>
            </a:r>
          </a:p>
          <a:p>
            <a:pPr marL="468000" indent="-468000" algn="just">
              <a:lnSpc>
                <a:spcPct val="108000"/>
              </a:lnSpc>
              <a:spcBef>
                <a:spcPts val="100"/>
              </a:spcBef>
              <a:spcAft>
                <a:spcPts val="100"/>
              </a:spcAft>
            </a:pPr>
            <a:r>
              <a:rPr lang="en-IN" sz="2000" dirty="0"/>
              <a:t>	i + = 1</a:t>
            </a:r>
          </a:p>
          <a:p>
            <a:pPr marL="468000" indent="-468000" algn="just">
              <a:lnSpc>
                <a:spcPct val="108000"/>
              </a:lnSpc>
              <a:spcBef>
                <a:spcPts val="100"/>
              </a:spcBef>
              <a:spcAft>
                <a:spcPts val="100"/>
              </a:spcAft>
            </a:pPr>
            <a:r>
              <a:rPr lang="en-IN" sz="2000" dirty="0"/>
              <a:t>	n = n/10</a:t>
            </a:r>
          </a:p>
          <a:p>
            <a:pPr marL="468000" indent="-468000" algn="just">
              <a:lnSpc>
                <a:spcPct val="108000"/>
              </a:lnSpc>
              <a:spcBef>
                <a:spcPts val="100"/>
              </a:spcBef>
              <a:spcAft>
                <a:spcPts val="100"/>
              </a:spcAft>
            </a:pPr>
            <a:r>
              <a:rPr lang="en-IN" sz="2000" dirty="0"/>
              <a:t>	return s:</a:t>
            </a:r>
          </a:p>
          <a:p>
            <a:pPr marL="468000" indent="-468000" algn="just">
              <a:lnSpc>
                <a:spcPct val="108000"/>
              </a:lnSpc>
              <a:spcBef>
                <a:spcPts val="100"/>
              </a:spcBef>
              <a:spcAft>
                <a:spcPts val="100"/>
              </a:spcAft>
            </a:pPr>
            <a:r>
              <a:rPr lang="en-IN" sz="2000" dirty="0"/>
              <a:t>	End Function</a:t>
            </a:r>
          </a:p>
          <a:p>
            <a:pPr marL="468000" indent="-468000" algn="just">
              <a:lnSpc>
                <a:spcPct val="108000"/>
              </a:lnSpc>
              <a:spcBef>
                <a:spcPts val="100"/>
              </a:spcBef>
              <a:spcAft>
                <a:spcPts val="100"/>
              </a:spcAft>
            </a:pPr>
            <a:r>
              <a:rPr lang="en-IN" sz="2000" dirty="0"/>
              <a:t>	(a) 27	</a:t>
            </a:r>
            <a:r>
              <a:rPr lang="en-IN" sz="2000" dirty="0" smtClean="0"/>
              <a:t>	(</a:t>
            </a:r>
            <a:r>
              <a:rPr lang="en-IN" sz="2000" dirty="0"/>
              <a:t>b) </a:t>
            </a:r>
            <a:r>
              <a:rPr lang="en-IN" sz="2000" dirty="0" smtClean="0"/>
              <a:t>187	</a:t>
            </a:r>
            <a:r>
              <a:rPr lang="en-IN" sz="2000" dirty="0"/>
              <a:t>	(c) </a:t>
            </a:r>
            <a:r>
              <a:rPr lang="en-IN" sz="2000" dirty="0" smtClean="0"/>
              <a:t>87	</a:t>
            </a:r>
            <a:r>
              <a:rPr lang="en-IN" sz="2000" dirty="0"/>
              <a:t>	(d) 120</a:t>
            </a:r>
          </a:p>
        </p:txBody>
      </p:sp>
    </p:spTree>
    <p:extLst>
      <p:ext uri="{BB962C8B-B14F-4D97-AF65-F5344CB8AC3E}">
        <p14:creationId xmlns:p14="http://schemas.microsoft.com/office/powerpoint/2010/main" val="2621678172"/>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66.	Suppose there is a 1 – D array </a:t>
            </a:r>
            <a:r>
              <a:rPr lang="en-IN" sz="2000" dirty="0" err="1"/>
              <a:t>Arr</a:t>
            </a:r>
            <a:r>
              <a:rPr lang="en-IN" sz="2000" dirty="0"/>
              <a:t>[20] with the lower bound as 1 and starting base address as 410. Find the address of </a:t>
            </a:r>
            <a:r>
              <a:rPr lang="en-IN" sz="2000" dirty="0" err="1"/>
              <a:t>Arr</a:t>
            </a:r>
            <a:r>
              <a:rPr lang="en-IN" sz="2000" dirty="0"/>
              <a:t>[10] if the size of each element is 2 bytes</a:t>
            </a:r>
          </a:p>
          <a:p>
            <a:pPr marL="468000" indent="-468000" algn="just">
              <a:lnSpc>
                <a:spcPct val="120000"/>
              </a:lnSpc>
              <a:spcBef>
                <a:spcPts val="500"/>
              </a:spcBef>
              <a:spcAft>
                <a:spcPts val="500"/>
              </a:spcAft>
            </a:pPr>
            <a:r>
              <a:rPr lang="en-IN" sz="2000" dirty="0"/>
              <a:t>	(a) </a:t>
            </a:r>
            <a:r>
              <a:rPr lang="en-IN" sz="2000" dirty="0" smtClean="0"/>
              <a:t>436</a:t>
            </a:r>
          </a:p>
          <a:p>
            <a:pPr marL="468000" indent="-468000" algn="just">
              <a:lnSpc>
                <a:spcPct val="120000"/>
              </a:lnSpc>
              <a:spcBef>
                <a:spcPts val="500"/>
              </a:spcBef>
              <a:spcAft>
                <a:spcPts val="500"/>
              </a:spcAft>
            </a:pPr>
            <a:r>
              <a:rPr lang="en-IN" sz="2000" dirty="0"/>
              <a:t>	(b) </a:t>
            </a:r>
            <a:r>
              <a:rPr lang="en-IN" sz="2000" dirty="0" smtClean="0"/>
              <a:t>446</a:t>
            </a:r>
          </a:p>
          <a:p>
            <a:pPr marL="468000" indent="-468000" algn="just">
              <a:lnSpc>
                <a:spcPct val="120000"/>
              </a:lnSpc>
              <a:spcBef>
                <a:spcPts val="500"/>
              </a:spcBef>
              <a:spcAft>
                <a:spcPts val="500"/>
              </a:spcAft>
            </a:pPr>
            <a:r>
              <a:rPr lang="en-IN" sz="2000" dirty="0"/>
              <a:t>	(c) </a:t>
            </a:r>
            <a:r>
              <a:rPr lang="en-IN" sz="2000" dirty="0" smtClean="0"/>
              <a:t>440</a:t>
            </a:r>
          </a:p>
          <a:p>
            <a:pPr marL="468000" indent="-468000" algn="just">
              <a:lnSpc>
                <a:spcPct val="120000"/>
              </a:lnSpc>
              <a:spcBef>
                <a:spcPts val="500"/>
              </a:spcBef>
              <a:spcAft>
                <a:spcPts val="500"/>
              </a:spcAft>
            </a:pPr>
            <a:r>
              <a:rPr lang="en-IN" sz="2000" dirty="0"/>
              <a:t>	(d) 426</a:t>
            </a:r>
          </a:p>
        </p:txBody>
      </p:sp>
    </p:spTree>
    <p:extLst>
      <p:ext uri="{BB962C8B-B14F-4D97-AF65-F5344CB8AC3E}">
        <p14:creationId xmlns:p14="http://schemas.microsoft.com/office/powerpoint/2010/main" val="3035809599"/>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67.	Consider a linked list with 15 nodes. The address of first node is 310. What will be the address of fourth node?</a:t>
            </a:r>
          </a:p>
          <a:p>
            <a:pPr marL="468000" indent="-468000" algn="just">
              <a:lnSpc>
                <a:spcPct val="120000"/>
              </a:lnSpc>
              <a:spcBef>
                <a:spcPts val="500"/>
              </a:spcBef>
              <a:spcAft>
                <a:spcPts val="500"/>
              </a:spcAft>
            </a:pPr>
            <a:r>
              <a:rPr lang="en-IN" sz="2000" dirty="0"/>
              <a:t>	(a) Cannot be </a:t>
            </a:r>
            <a:r>
              <a:rPr lang="en-IN" sz="2000" dirty="0" smtClean="0"/>
              <a:t>determined</a:t>
            </a:r>
          </a:p>
          <a:p>
            <a:pPr marL="468000" indent="-468000" algn="just">
              <a:lnSpc>
                <a:spcPct val="120000"/>
              </a:lnSpc>
              <a:spcBef>
                <a:spcPts val="500"/>
              </a:spcBef>
              <a:spcAft>
                <a:spcPts val="500"/>
              </a:spcAft>
            </a:pPr>
            <a:r>
              <a:rPr lang="en-IN" sz="2000" dirty="0"/>
              <a:t>	(b) </a:t>
            </a:r>
            <a:r>
              <a:rPr lang="en-IN" sz="2000" dirty="0" smtClean="0"/>
              <a:t>314</a:t>
            </a:r>
          </a:p>
          <a:p>
            <a:pPr marL="468000" indent="-468000" algn="just">
              <a:lnSpc>
                <a:spcPct val="120000"/>
              </a:lnSpc>
              <a:spcBef>
                <a:spcPts val="500"/>
              </a:spcBef>
              <a:spcAft>
                <a:spcPts val="500"/>
              </a:spcAft>
            </a:pPr>
            <a:r>
              <a:rPr lang="en-IN" sz="2000" dirty="0"/>
              <a:t>	(c) </a:t>
            </a:r>
            <a:r>
              <a:rPr lang="en-IN" sz="2000" dirty="0" smtClean="0"/>
              <a:t>328</a:t>
            </a:r>
          </a:p>
          <a:p>
            <a:pPr marL="468000" indent="-468000" algn="just">
              <a:lnSpc>
                <a:spcPct val="120000"/>
              </a:lnSpc>
              <a:spcBef>
                <a:spcPts val="500"/>
              </a:spcBef>
              <a:spcAft>
                <a:spcPts val="500"/>
              </a:spcAft>
            </a:pPr>
            <a:r>
              <a:rPr lang="en-IN" sz="2000" dirty="0"/>
              <a:t>	(d) 310</a:t>
            </a:r>
          </a:p>
        </p:txBody>
      </p:sp>
    </p:spTree>
    <p:extLst>
      <p:ext uri="{BB962C8B-B14F-4D97-AF65-F5344CB8AC3E}">
        <p14:creationId xmlns:p14="http://schemas.microsoft.com/office/powerpoint/2010/main" val="4004138175"/>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68.	Which of the following statements is definitely true for a full binary tree consisting of 15 nodes?</a:t>
            </a:r>
          </a:p>
          <a:p>
            <a:pPr marL="468000" indent="-468000" algn="just">
              <a:lnSpc>
                <a:spcPct val="120000"/>
              </a:lnSpc>
              <a:spcBef>
                <a:spcPts val="500"/>
              </a:spcBef>
              <a:spcAft>
                <a:spcPts val="500"/>
              </a:spcAft>
            </a:pPr>
            <a:r>
              <a:rPr lang="en-IN" sz="2000" dirty="0"/>
              <a:t>	(a) It is a complete but not a strict binary tree</a:t>
            </a:r>
          </a:p>
          <a:p>
            <a:pPr marL="468000" indent="-468000" algn="just">
              <a:lnSpc>
                <a:spcPct val="120000"/>
              </a:lnSpc>
              <a:spcBef>
                <a:spcPts val="500"/>
              </a:spcBef>
              <a:spcAft>
                <a:spcPts val="500"/>
              </a:spcAft>
            </a:pPr>
            <a:r>
              <a:rPr lang="en-IN" sz="2000" dirty="0"/>
              <a:t>	(b) It is a strict but not a complete binary tree.</a:t>
            </a:r>
          </a:p>
          <a:p>
            <a:pPr marL="468000" indent="-468000" algn="just">
              <a:lnSpc>
                <a:spcPct val="120000"/>
              </a:lnSpc>
              <a:spcBef>
                <a:spcPts val="500"/>
              </a:spcBef>
              <a:spcAft>
                <a:spcPts val="500"/>
              </a:spcAft>
            </a:pPr>
            <a:r>
              <a:rPr lang="en-IN" sz="2000" dirty="0"/>
              <a:t>	(c) It is both complete as well as a strict binary tree</a:t>
            </a:r>
          </a:p>
          <a:p>
            <a:pPr marL="468000" indent="-468000" algn="just">
              <a:lnSpc>
                <a:spcPct val="120000"/>
              </a:lnSpc>
              <a:spcBef>
                <a:spcPts val="500"/>
              </a:spcBef>
              <a:spcAft>
                <a:spcPts val="500"/>
              </a:spcAft>
            </a:pPr>
            <a:r>
              <a:rPr lang="en-IN" sz="2000" dirty="0"/>
              <a:t>	(d) It is neither a complete nor a strict binary tree</a:t>
            </a:r>
          </a:p>
        </p:txBody>
      </p:sp>
    </p:spTree>
    <p:extLst>
      <p:ext uri="{BB962C8B-B14F-4D97-AF65-F5344CB8AC3E}">
        <p14:creationId xmlns:p14="http://schemas.microsoft.com/office/powerpoint/2010/main" val="2371580374"/>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en-IN" sz="2000" dirty="0"/>
              <a:t>69.	What is the degeneracy of a graph used to measure/find?</a:t>
            </a:r>
          </a:p>
          <a:p>
            <a:pPr marL="468000" indent="-468000" algn="just">
              <a:lnSpc>
                <a:spcPct val="120000"/>
              </a:lnSpc>
              <a:spcBef>
                <a:spcPts val="500"/>
              </a:spcBef>
              <a:spcAft>
                <a:spcPts val="500"/>
              </a:spcAft>
            </a:pPr>
            <a:r>
              <a:rPr lang="en-IN" sz="2000" dirty="0"/>
              <a:t>	(a) </a:t>
            </a:r>
            <a:r>
              <a:rPr lang="en-IN" sz="2000" dirty="0" err="1"/>
              <a:t>Sparsity</a:t>
            </a:r>
            <a:r>
              <a:rPr lang="en-IN" sz="2000" dirty="0"/>
              <a:t> of the graph</a:t>
            </a:r>
          </a:p>
          <a:p>
            <a:pPr marL="468000" indent="-468000" algn="just">
              <a:lnSpc>
                <a:spcPct val="120000"/>
              </a:lnSpc>
              <a:spcBef>
                <a:spcPts val="500"/>
              </a:spcBef>
              <a:spcAft>
                <a:spcPts val="500"/>
              </a:spcAft>
            </a:pPr>
            <a:r>
              <a:rPr lang="en-IN" sz="2000" dirty="0"/>
              <a:t>	(b) To check if there are parallel edges in the graph</a:t>
            </a:r>
          </a:p>
          <a:p>
            <a:pPr marL="468000" indent="-468000" algn="just">
              <a:lnSpc>
                <a:spcPct val="120000"/>
              </a:lnSpc>
              <a:spcBef>
                <a:spcPts val="500"/>
              </a:spcBef>
              <a:spcAft>
                <a:spcPts val="500"/>
              </a:spcAft>
            </a:pPr>
            <a:r>
              <a:rPr lang="en-IN" sz="2000" dirty="0"/>
              <a:t>	(c) To detect a cycle in the graph</a:t>
            </a:r>
          </a:p>
          <a:p>
            <a:pPr marL="468000" indent="-468000" algn="just">
              <a:lnSpc>
                <a:spcPct val="120000"/>
              </a:lnSpc>
              <a:spcBef>
                <a:spcPts val="500"/>
              </a:spcBef>
              <a:spcAft>
                <a:spcPts val="500"/>
              </a:spcAft>
            </a:pPr>
            <a:r>
              <a:rPr lang="en-IN" sz="2000" dirty="0"/>
              <a:t>	(d) To check if there are self loops in the graph</a:t>
            </a:r>
          </a:p>
        </p:txBody>
      </p:sp>
    </p:spTree>
    <p:extLst>
      <p:ext uri="{BB962C8B-B14F-4D97-AF65-F5344CB8AC3E}">
        <p14:creationId xmlns:p14="http://schemas.microsoft.com/office/powerpoint/2010/main" val="788594338"/>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70.	What is the end from where deletion can be done in the stack called?</a:t>
            </a:r>
          </a:p>
          <a:p>
            <a:pPr marL="468000" indent="-468000" algn="just">
              <a:lnSpc>
                <a:spcPct val="120000"/>
              </a:lnSpc>
              <a:spcBef>
                <a:spcPts val="500"/>
              </a:spcBef>
              <a:spcAft>
                <a:spcPts val="500"/>
              </a:spcAft>
            </a:pPr>
            <a:r>
              <a:rPr lang="en-IN" sz="2000" dirty="0"/>
              <a:t>	(a) </a:t>
            </a:r>
            <a:r>
              <a:rPr lang="en-IN" sz="2000" dirty="0" smtClean="0"/>
              <a:t>Top</a:t>
            </a:r>
          </a:p>
          <a:p>
            <a:pPr marL="468000" indent="-468000" algn="just">
              <a:lnSpc>
                <a:spcPct val="120000"/>
              </a:lnSpc>
              <a:spcBef>
                <a:spcPts val="500"/>
              </a:spcBef>
              <a:spcAft>
                <a:spcPts val="500"/>
              </a:spcAft>
            </a:pPr>
            <a:r>
              <a:rPr lang="en-IN" sz="2000" dirty="0"/>
              <a:t>	(b) </a:t>
            </a:r>
            <a:r>
              <a:rPr lang="en-IN" sz="2000" dirty="0" smtClean="0"/>
              <a:t>Rear</a:t>
            </a:r>
          </a:p>
          <a:p>
            <a:pPr marL="468000" indent="-468000" algn="just">
              <a:lnSpc>
                <a:spcPct val="120000"/>
              </a:lnSpc>
              <a:spcBef>
                <a:spcPts val="500"/>
              </a:spcBef>
              <a:spcAft>
                <a:spcPts val="500"/>
              </a:spcAft>
            </a:pPr>
            <a:r>
              <a:rPr lang="en-IN" sz="2000" dirty="0"/>
              <a:t>	(c) </a:t>
            </a:r>
            <a:r>
              <a:rPr lang="en-IN" sz="2000" dirty="0" smtClean="0"/>
              <a:t>Front</a:t>
            </a:r>
          </a:p>
          <a:p>
            <a:pPr marL="468000" indent="-468000" algn="just">
              <a:lnSpc>
                <a:spcPct val="120000"/>
              </a:lnSpc>
              <a:spcBef>
                <a:spcPts val="500"/>
              </a:spcBef>
              <a:spcAft>
                <a:spcPts val="500"/>
              </a:spcAft>
            </a:pPr>
            <a:r>
              <a:rPr lang="en-IN" sz="2000" dirty="0"/>
              <a:t>	(d</a:t>
            </a:r>
            <a:r>
              <a:rPr lang="en-IN" sz="2000" dirty="0" smtClean="0"/>
              <a:t>) Middle</a:t>
            </a:r>
            <a:endParaRPr lang="en-IN" sz="2000" dirty="0"/>
          </a:p>
        </p:txBody>
      </p:sp>
    </p:spTree>
    <p:extLst>
      <p:ext uri="{BB962C8B-B14F-4D97-AF65-F5344CB8AC3E}">
        <p14:creationId xmlns:p14="http://schemas.microsoft.com/office/powerpoint/2010/main" val="1183060338"/>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99592"/>
          </a:xfrm>
          <a:prstGeom prst="rect">
            <a:avLst/>
          </a:prstGeom>
        </p:spPr>
        <p:txBody>
          <a:bodyPr wrap="square">
            <a:spAutoFit/>
          </a:bodyPr>
          <a:lstStyle/>
          <a:p>
            <a:pPr marL="468000" indent="-468000" algn="just">
              <a:lnSpc>
                <a:spcPct val="120000"/>
              </a:lnSpc>
              <a:spcBef>
                <a:spcPts val="500"/>
              </a:spcBef>
              <a:spcAft>
                <a:spcPts val="500"/>
              </a:spcAft>
            </a:pPr>
            <a:r>
              <a:rPr lang="en-IN" sz="1700" dirty="0"/>
              <a:t>71.	What will be the output of the following </a:t>
            </a:r>
            <a:r>
              <a:rPr lang="en-IN" sz="1700" dirty="0" err="1"/>
              <a:t>pseudocode</a:t>
            </a:r>
            <a:r>
              <a:rPr lang="en-IN" sz="1700" dirty="0"/>
              <a:t> for p = 3, q = 1?</a:t>
            </a:r>
          </a:p>
          <a:p>
            <a:pPr marL="468000" indent="-468000" algn="just">
              <a:lnSpc>
                <a:spcPct val="120000"/>
              </a:lnSpc>
              <a:spcBef>
                <a:spcPts val="500"/>
              </a:spcBef>
              <a:spcAft>
                <a:spcPts val="500"/>
              </a:spcAft>
            </a:pPr>
            <a:r>
              <a:rPr lang="en-IN" sz="1700" dirty="0"/>
              <a:t>	Integer </a:t>
            </a:r>
            <a:r>
              <a:rPr lang="en-IN" sz="1700" dirty="0" err="1"/>
              <a:t>funn</a:t>
            </a:r>
            <a:r>
              <a:rPr lang="en-IN" sz="1700" dirty="0"/>
              <a:t>(Integer p, Integer q)</a:t>
            </a:r>
          </a:p>
          <a:p>
            <a:pPr marL="468000" indent="-468000" algn="just">
              <a:lnSpc>
                <a:spcPct val="120000"/>
              </a:lnSpc>
              <a:spcBef>
                <a:spcPts val="500"/>
              </a:spcBef>
              <a:spcAft>
                <a:spcPts val="500"/>
              </a:spcAft>
            </a:pPr>
            <a:r>
              <a:rPr lang="en-IN" sz="1700" dirty="0"/>
              <a:t>	Integer r</a:t>
            </a:r>
          </a:p>
          <a:p>
            <a:pPr marL="468000" indent="-468000" algn="just">
              <a:lnSpc>
                <a:spcPct val="120000"/>
              </a:lnSpc>
              <a:spcBef>
                <a:spcPts val="500"/>
              </a:spcBef>
              <a:spcAft>
                <a:spcPts val="500"/>
              </a:spcAft>
            </a:pPr>
            <a:r>
              <a:rPr lang="en-IN" sz="1700" dirty="0"/>
              <a:t>	Set r = 1</a:t>
            </a:r>
          </a:p>
          <a:p>
            <a:pPr marL="468000" indent="-468000" algn="just">
              <a:lnSpc>
                <a:spcPct val="120000"/>
              </a:lnSpc>
              <a:spcBef>
                <a:spcPts val="500"/>
              </a:spcBef>
              <a:spcAft>
                <a:spcPts val="500"/>
              </a:spcAft>
            </a:pPr>
            <a:r>
              <a:rPr lang="en-IN" sz="1700" dirty="0"/>
              <a:t>	p = p &gt;&gt; r</a:t>
            </a:r>
          </a:p>
          <a:p>
            <a:pPr marL="468000" indent="-468000" algn="just">
              <a:lnSpc>
                <a:spcPct val="120000"/>
              </a:lnSpc>
              <a:spcBef>
                <a:spcPts val="500"/>
              </a:spcBef>
              <a:spcAft>
                <a:spcPts val="500"/>
              </a:spcAft>
            </a:pPr>
            <a:r>
              <a:rPr lang="en-IN" sz="1700" dirty="0"/>
              <a:t>	q = q &gt;&gt; r</a:t>
            </a:r>
          </a:p>
          <a:p>
            <a:pPr marL="468000" indent="-468000" algn="just">
              <a:lnSpc>
                <a:spcPct val="120000"/>
              </a:lnSpc>
              <a:spcBef>
                <a:spcPts val="500"/>
              </a:spcBef>
              <a:spcAft>
                <a:spcPts val="500"/>
              </a:spcAft>
            </a:pPr>
            <a:r>
              <a:rPr lang="en-IN" sz="1700" dirty="0"/>
              <a:t>	return p + q</a:t>
            </a:r>
          </a:p>
          <a:p>
            <a:pPr marL="468000" indent="-468000" algn="just">
              <a:lnSpc>
                <a:spcPct val="120000"/>
              </a:lnSpc>
              <a:spcBef>
                <a:spcPts val="500"/>
              </a:spcBef>
              <a:spcAft>
                <a:spcPts val="500"/>
              </a:spcAft>
            </a:pPr>
            <a:r>
              <a:rPr lang="en-IN" sz="1700" dirty="0"/>
              <a:t>	End function </a:t>
            </a:r>
            <a:r>
              <a:rPr lang="en-IN" sz="1700" dirty="0" err="1"/>
              <a:t>funn</a:t>
            </a:r>
            <a:r>
              <a:rPr lang="en-IN" sz="1700" dirty="0"/>
              <a:t>()</a:t>
            </a:r>
          </a:p>
          <a:p>
            <a:pPr marL="468000" indent="-468000" algn="just">
              <a:lnSpc>
                <a:spcPct val="120000"/>
              </a:lnSpc>
              <a:spcBef>
                <a:spcPts val="500"/>
              </a:spcBef>
              <a:spcAft>
                <a:spcPts val="500"/>
              </a:spcAft>
            </a:pPr>
            <a:r>
              <a:rPr lang="en-IN" sz="1700" dirty="0"/>
              <a:t>	[Note: &lt;&lt;: is left shift operator, it takes two numbers, left shifts the bits of the first operand, the second operand decides the number of places to shift &gt;&gt; -Bitwise right shift operator, it takes two numbers, right shifts the bits of the first operand, the second operand decides the number of places to shift]</a:t>
            </a:r>
          </a:p>
          <a:p>
            <a:pPr marL="468000" indent="-468000" algn="just">
              <a:lnSpc>
                <a:spcPct val="120000"/>
              </a:lnSpc>
              <a:spcBef>
                <a:spcPts val="500"/>
              </a:spcBef>
              <a:spcAft>
                <a:spcPts val="500"/>
              </a:spcAft>
            </a:pPr>
            <a:r>
              <a:rPr lang="en-IN" sz="1700" dirty="0"/>
              <a:t>	(a) </a:t>
            </a:r>
            <a:r>
              <a:rPr lang="en-IN" sz="1700" dirty="0" smtClean="0"/>
              <a:t>4		</a:t>
            </a:r>
            <a:r>
              <a:rPr lang="en-IN" sz="1700" dirty="0"/>
              <a:t>	(b) –</a:t>
            </a:r>
            <a:r>
              <a:rPr lang="en-IN" sz="1700" dirty="0" smtClean="0"/>
              <a:t>5	</a:t>
            </a:r>
            <a:r>
              <a:rPr lang="en-IN" sz="1700" dirty="0"/>
              <a:t>	(c) </a:t>
            </a:r>
            <a:r>
              <a:rPr lang="en-IN" sz="1700" dirty="0" smtClean="0"/>
              <a:t>21	</a:t>
            </a:r>
            <a:r>
              <a:rPr lang="en-IN" sz="1700" dirty="0"/>
              <a:t>	(d) 1</a:t>
            </a:r>
          </a:p>
        </p:txBody>
      </p:sp>
    </p:spTree>
    <p:extLst>
      <p:ext uri="{BB962C8B-B14F-4D97-AF65-F5344CB8AC3E}">
        <p14:creationId xmlns:p14="http://schemas.microsoft.com/office/powerpoint/2010/main" val="1858100336"/>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068760"/>
          </a:xfrm>
          <a:prstGeom prst="rect">
            <a:avLst/>
          </a:prstGeom>
        </p:spPr>
        <p:txBody>
          <a:bodyPr wrap="square">
            <a:spAutoFit/>
          </a:bodyPr>
          <a:lstStyle/>
          <a:p>
            <a:pPr marL="468000" indent="-468000" algn="just">
              <a:lnSpc>
                <a:spcPct val="120000"/>
              </a:lnSpc>
              <a:spcBef>
                <a:spcPts val="300"/>
              </a:spcBef>
              <a:spcAft>
                <a:spcPts val="300"/>
              </a:spcAft>
            </a:pPr>
            <a:r>
              <a:rPr lang="en-IN" sz="1700" dirty="0"/>
              <a:t>72.	What will be the output of the following </a:t>
            </a:r>
            <a:r>
              <a:rPr lang="en-IN" sz="1700" dirty="0" err="1"/>
              <a:t>pseudocode</a:t>
            </a:r>
            <a:r>
              <a:rPr lang="en-IN" sz="1700" dirty="0"/>
              <a:t>?</a:t>
            </a:r>
          </a:p>
          <a:p>
            <a:pPr marL="468000" indent="-468000" algn="just">
              <a:lnSpc>
                <a:spcPct val="120000"/>
              </a:lnSpc>
              <a:spcBef>
                <a:spcPts val="300"/>
              </a:spcBef>
              <a:spcAft>
                <a:spcPts val="300"/>
              </a:spcAft>
            </a:pPr>
            <a:r>
              <a:rPr lang="en-IN" sz="1700" dirty="0"/>
              <a:t>	Integer j, m</a:t>
            </a:r>
          </a:p>
          <a:p>
            <a:pPr marL="468000" indent="-468000" algn="just">
              <a:lnSpc>
                <a:spcPct val="120000"/>
              </a:lnSpc>
              <a:spcBef>
                <a:spcPts val="300"/>
              </a:spcBef>
              <a:spcAft>
                <a:spcPts val="300"/>
              </a:spcAft>
            </a:pPr>
            <a:r>
              <a:rPr lang="en-IN" sz="1700" dirty="0"/>
              <a:t>	Set m = 2</a:t>
            </a:r>
          </a:p>
          <a:p>
            <a:pPr marL="468000" indent="-468000" algn="just">
              <a:lnSpc>
                <a:spcPct val="120000"/>
              </a:lnSpc>
              <a:spcBef>
                <a:spcPts val="300"/>
              </a:spcBef>
              <a:spcAft>
                <a:spcPts val="300"/>
              </a:spcAft>
            </a:pPr>
            <a:r>
              <a:rPr lang="en-IN" sz="1700" dirty="0"/>
              <a:t>	Integer a[4] = {2, 1, 1, 1}</a:t>
            </a:r>
          </a:p>
          <a:p>
            <a:pPr marL="468000" indent="-468000" algn="just">
              <a:lnSpc>
                <a:spcPct val="120000"/>
              </a:lnSpc>
              <a:spcBef>
                <a:spcPts val="300"/>
              </a:spcBef>
              <a:spcAft>
                <a:spcPts val="300"/>
              </a:spcAft>
            </a:pPr>
            <a:r>
              <a:rPr lang="en-IN" sz="1700" dirty="0"/>
              <a:t>	if (a[1] + 1 &gt; a[3] + 3)</a:t>
            </a:r>
          </a:p>
          <a:p>
            <a:pPr marL="468000" indent="-468000" algn="just">
              <a:lnSpc>
                <a:spcPct val="120000"/>
              </a:lnSpc>
              <a:spcBef>
                <a:spcPts val="300"/>
              </a:spcBef>
              <a:spcAft>
                <a:spcPts val="300"/>
              </a:spcAft>
            </a:pPr>
            <a:r>
              <a:rPr lang="en-IN" sz="1700" dirty="0"/>
              <a:t>	a[1] = 1 + a[2] + 1</a:t>
            </a:r>
          </a:p>
          <a:p>
            <a:pPr marL="468000" indent="-468000" algn="just">
              <a:lnSpc>
                <a:spcPct val="120000"/>
              </a:lnSpc>
              <a:spcBef>
                <a:spcPts val="300"/>
              </a:spcBef>
              <a:spcAft>
                <a:spcPts val="300"/>
              </a:spcAft>
            </a:pPr>
            <a:r>
              <a:rPr lang="en-IN" sz="1700" dirty="0"/>
              <a:t>	End if</a:t>
            </a:r>
          </a:p>
          <a:p>
            <a:pPr marL="468000" indent="-468000" algn="just">
              <a:lnSpc>
                <a:spcPct val="120000"/>
              </a:lnSpc>
              <a:spcBef>
                <a:spcPts val="300"/>
              </a:spcBef>
              <a:spcAft>
                <a:spcPts val="300"/>
              </a:spcAft>
            </a:pPr>
            <a:r>
              <a:rPr lang="en-IN" sz="1700" dirty="0"/>
              <a:t>	if(1 &gt; 0)</a:t>
            </a:r>
          </a:p>
          <a:p>
            <a:pPr marL="468000" indent="-468000" algn="just">
              <a:lnSpc>
                <a:spcPct val="120000"/>
              </a:lnSpc>
              <a:spcBef>
                <a:spcPts val="300"/>
              </a:spcBef>
              <a:spcAft>
                <a:spcPts val="300"/>
              </a:spcAft>
            </a:pPr>
            <a:r>
              <a:rPr lang="en-IN" sz="1700" dirty="0"/>
              <a:t>	a[2] = 2</a:t>
            </a:r>
          </a:p>
          <a:p>
            <a:pPr marL="468000" indent="-468000" algn="just">
              <a:lnSpc>
                <a:spcPct val="120000"/>
              </a:lnSpc>
              <a:spcBef>
                <a:spcPts val="300"/>
              </a:spcBef>
              <a:spcAft>
                <a:spcPts val="300"/>
              </a:spcAft>
            </a:pPr>
            <a:r>
              <a:rPr lang="en-IN" sz="1700" dirty="0"/>
              <a:t>	End if</a:t>
            </a:r>
          </a:p>
          <a:p>
            <a:pPr marL="468000" indent="-468000" algn="just">
              <a:lnSpc>
                <a:spcPct val="120000"/>
              </a:lnSpc>
              <a:spcBef>
                <a:spcPts val="300"/>
              </a:spcBef>
              <a:spcAft>
                <a:spcPts val="300"/>
              </a:spcAft>
            </a:pPr>
            <a:r>
              <a:rPr lang="en-IN" sz="1700" dirty="0"/>
              <a:t>	m = m + a[3] + a[2]</a:t>
            </a:r>
          </a:p>
          <a:p>
            <a:pPr marL="468000" indent="-468000" algn="just">
              <a:lnSpc>
                <a:spcPct val="120000"/>
              </a:lnSpc>
              <a:spcBef>
                <a:spcPts val="300"/>
              </a:spcBef>
              <a:spcAft>
                <a:spcPts val="300"/>
              </a:spcAft>
            </a:pPr>
            <a:r>
              <a:rPr lang="en-IN" sz="1700" dirty="0"/>
              <a:t>	print m</a:t>
            </a:r>
          </a:p>
          <a:p>
            <a:pPr marL="468000" indent="-468000" algn="just">
              <a:lnSpc>
                <a:spcPct val="120000"/>
              </a:lnSpc>
              <a:spcBef>
                <a:spcPts val="300"/>
              </a:spcBef>
              <a:spcAft>
                <a:spcPts val="300"/>
              </a:spcAft>
            </a:pPr>
            <a:r>
              <a:rPr lang="en-IN" sz="1700" dirty="0"/>
              <a:t>	(a) 14	</a:t>
            </a:r>
            <a:r>
              <a:rPr lang="en-IN" sz="1700" dirty="0" smtClean="0"/>
              <a:t>	(</a:t>
            </a:r>
            <a:r>
              <a:rPr lang="en-IN" sz="1700" dirty="0"/>
              <a:t>b) </a:t>
            </a:r>
            <a:r>
              <a:rPr lang="en-IN" sz="1700" dirty="0" smtClean="0"/>
              <a:t>12	</a:t>
            </a:r>
            <a:r>
              <a:rPr lang="en-IN" sz="1700" dirty="0"/>
              <a:t>	(c) </a:t>
            </a:r>
            <a:r>
              <a:rPr lang="en-IN" sz="1700" dirty="0" smtClean="0"/>
              <a:t>5	</a:t>
            </a:r>
            <a:r>
              <a:rPr lang="en-IN" sz="1700" dirty="0"/>
              <a:t>	(d) 3</a:t>
            </a:r>
          </a:p>
        </p:txBody>
      </p:sp>
    </p:spTree>
    <p:extLst>
      <p:ext uri="{BB962C8B-B14F-4D97-AF65-F5344CB8AC3E}">
        <p14:creationId xmlns:p14="http://schemas.microsoft.com/office/powerpoint/2010/main" val="547436669"/>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73.	What will be the output of the following </a:t>
            </a:r>
            <a:r>
              <a:rPr lang="en-IN" sz="2000" dirty="0" err="1"/>
              <a:t>pseudocode</a:t>
            </a:r>
            <a:r>
              <a:rPr lang="en-IN" sz="2000" dirty="0"/>
              <a:t>?</a:t>
            </a:r>
          </a:p>
          <a:p>
            <a:pPr marL="468000" indent="-468000" algn="just">
              <a:lnSpc>
                <a:spcPct val="120000"/>
              </a:lnSpc>
              <a:spcBef>
                <a:spcPts val="500"/>
              </a:spcBef>
              <a:spcAft>
                <a:spcPts val="500"/>
              </a:spcAft>
            </a:pPr>
            <a:r>
              <a:rPr lang="en-IN" sz="2000" dirty="0"/>
              <a:t>	Integer a, b, c</a:t>
            </a:r>
          </a:p>
          <a:p>
            <a:pPr marL="468000" indent="-468000" algn="just">
              <a:lnSpc>
                <a:spcPct val="120000"/>
              </a:lnSpc>
              <a:spcBef>
                <a:spcPts val="500"/>
              </a:spcBef>
              <a:spcAft>
                <a:spcPts val="500"/>
              </a:spcAft>
            </a:pPr>
            <a:r>
              <a:rPr lang="en-IN" sz="2000" dirty="0"/>
              <a:t>	Set a = 2, b = 4, c = 8</a:t>
            </a:r>
          </a:p>
          <a:p>
            <a:pPr marL="468000" indent="-468000" algn="just">
              <a:lnSpc>
                <a:spcPct val="120000"/>
              </a:lnSpc>
              <a:spcBef>
                <a:spcPts val="500"/>
              </a:spcBef>
              <a:spcAft>
                <a:spcPts val="500"/>
              </a:spcAft>
            </a:pPr>
            <a:r>
              <a:rPr lang="en-IN" sz="2000" dirty="0"/>
              <a:t>	a = b</a:t>
            </a:r>
          </a:p>
          <a:p>
            <a:pPr marL="468000" indent="-468000" algn="just">
              <a:lnSpc>
                <a:spcPct val="120000"/>
              </a:lnSpc>
              <a:spcBef>
                <a:spcPts val="500"/>
              </a:spcBef>
              <a:spcAft>
                <a:spcPts val="500"/>
              </a:spcAft>
            </a:pPr>
            <a:r>
              <a:rPr lang="en-IN" sz="2000" dirty="0"/>
              <a:t>	if ((</a:t>
            </a:r>
            <a:r>
              <a:rPr lang="en-IN" sz="2000" dirty="0" err="1"/>
              <a:t>c&amp;a</a:t>
            </a:r>
            <a:r>
              <a:rPr lang="en-IN" sz="2000" dirty="0"/>
              <a:t>) &lt; b OR c&lt;a)</a:t>
            </a:r>
          </a:p>
          <a:p>
            <a:pPr marL="468000" indent="-468000" algn="just">
              <a:lnSpc>
                <a:spcPct val="120000"/>
              </a:lnSpc>
              <a:spcBef>
                <a:spcPts val="500"/>
              </a:spcBef>
              <a:spcAft>
                <a:spcPts val="500"/>
              </a:spcAft>
            </a:pPr>
            <a:r>
              <a:rPr lang="en-IN" sz="2000" dirty="0"/>
              <a:t>	c = (c ^ 6) + a</a:t>
            </a:r>
          </a:p>
          <a:p>
            <a:pPr marL="468000" indent="-468000" algn="just">
              <a:lnSpc>
                <a:spcPct val="120000"/>
              </a:lnSpc>
              <a:spcBef>
                <a:spcPts val="500"/>
              </a:spcBef>
              <a:spcAft>
                <a:spcPts val="500"/>
              </a:spcAft>
            </a:pPr>
            <a:r>
              <a:rPr lang="en-IN" sz="2000" dirty="0"/>
              <a:t>	End if</a:t>
            </a:r>
          </a:p>
          <a:p>
            <a:pPr marL="468000" indent="-468000" algn="just">
              <a:lnSpc>
                <a:spcPct val="120000"/>
              </a:lnSpc>
              <a:spcBef>
                <a:spcPts val="500"/>
              </a:spcBef>
              <a:spcAft>
                <a:spcPts val="500"/>
              </a:spcAft>
            </a:pPr>
            <a:r>
              <a:rPr lang="en-IN" sz="2000" dirty="0"/>
              <a:t>	Print a + b + c </a:t>
            </a:r>
          </a:p>
          <a:p>
            <a:pPr marL="468000" indent="-468000" algn="just">
              <a:lnSpc>
                <a:spcPct val="120000"/>
              </a:lnSpc>
              <a:spcBef>
                <a:spcPts val="500"/>
              </a:spcBef>
              <a:spcAft>
                <a:spcPts val="500"/>
              </a:spcAft>
            </a:pPr>
            <a:r>
              <a:rPr lang="en-IN" sz="2000" dirty="0"/>
              <a:t>	(a) 26	</a:t>
            </a:r>
            <a:r>
              <a:rPr lang="en-IN" sz="2000" dirty="0" smtClean="0"/>
              <a:t>	(</a:t>
            </a:r>
            <a:r>
              <a:rPr lang="en-IN" sz="2000" dirty="0"/>
              <a:t>b) </a:t>
            </a:r>
            <a:r>
              <a:rPr lang="en-IN" sz="2000" dirty="0" smtClean="0"/>
              <a:t>23	</a:t>
            </a:r>
            <a:r>
              <a:rPr lang="en-IN" sz="2000" dirty="0"/>
              <a:t>	(c) </a:t>
            </a:r>
            <a:r>
              <a:rPr lang="en-IN" sz="2000" dirty="0" smtClean="0"/>
              <a:t>31	</a:t>
            </a:r>
            <a:r>
              <a:rPr lang="en-IN" sz="2000" dirty="0"/>
              <a:t>	(d) 29</a:t>
            </a:r>
          </a:p>
        </p:txBody>
      </p:sp>
    </p:spTree>
    <p:extLst>
      <p:ext uri="{BB962C8B-B14F-4D97-AF65-F5344CB8AC3E}">
        <p14:creationId xmlns:p14="http://schemas.microsoft.com/office/powerpoint/2010/main" val="503231512"/>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spc="-50" dirty="0"/>
              <a:t>74.	What will be the output of the following </a:t>
            </a:r>
            <a:r>
              <a:rPr lang="en-IN" sz="2000" spc="-50" dirty="0" err="1"/>
              <a:t>pseudocode</a:t>
            </a:r>
            <a:r>
              <a:rPr lang="en-IN" sz="2000" spc="-50" dirty="0"/>
              <a:t> for p = 1, q = 3?</a:t>
            </a:r>
          </a:p>
          <a:p>
            <a:pPr marL="468000" indent="-468000" algn="just">
              <a:lnSpc>
                <a:spcPct val="120000"/>
              </a:lnSpc>
              <a:spcBef>
                <a:spcPts val="500"/>
              </a:spcBef>
              <a:spcAft>
                <a:spcPts val="500"/>
              </a:spcAft>
            </a:pPr>
            <a:r>
              <a:rPr lang="en-IN" sz="2000" dirty="0"/>
              <a:t>	Integer </a:t>
            </a:r>
            <a:r>
              <a:rPr lang="en-IN" sz="2000" dirty="0" err="1"/>
              <a:t>funn</a:t>
            </a:r>
            <a:r>
              <a:rPr lang="en-IN" sz="2000" dirty="0"/>
              <a:t>(Integer p, Integer q)</a:t>
            </a:r>
          </a:p>
          <a:p>
            <a:pPr marL="468000" indent="-468000" algn="just">
              <a:lnSpc>
                <a:spcPct val="120000"/>
              </a:lnSpc>
              <a:spcBef>
                <a:spcPts val="500"/>
              </a:spcBef>
              <a:spcAft>
                <a:spcPts val="500"/>
              </a:spcAft>
            </a:pPr>
            <a:r>
              <a:rPr lang="en-IN" sz="2000" dirty="0"/>
              <a:t>	if(p &gt; q)</a:t>
            </a:r>
          </a:p>
          <a:p>
            <a:pPr marL="468000" indent="-468000" algn="just">
              <a:lnSpc>
                <a:spcPct val="120000"/>
              </a:lnSpc>
              <a:spcBef>
                <a:spcPts val="500"/>
              </a:spcBef>
              <a:spcAft>
                <a:spcPts val="500"/>
              </a:spcAft>
            </a:pPr>
            <a:r>
              <a:rPr lang="en-IN" sz="2000" dirty="0"/>
              <a:t>	return </a:t>
            </a:r>
            <a:r>
              <a:rPr lang="en-IN" sz="2000" dirty="0" err="1"/>
              <a:t>funn</a:t>
            </a:r>
            <a:r>
              <a:rPr lang="en-IN" sz="2000" dirty="0"/>
              <a:t>(q – 1, p – 1)</a:t>
            </a:r>
          </a:p>
          <a:p>
            <a:pPr marL="468000" indent="-468000" algn="just">
              <a:lnSpc>
                <a:spcPct val="120000"/>
              </a:lnSpc>
              <a:spcBef>
                <a:spcPts val="500"/>
              </a:spcBef>
              <a:spcAft>
                <a:spcPts val="500"/>
              </a:spcAft>
            </a:pPr>
            <a:r>
              <a:rPr lang="en-IN" sz="2000" dirty="0"/>
              <a:t>	Else</a:t>
            </a:r>
          </a:p>
          <a:p>
            <a:pPr marL="468000" indent="-468000" algn="just">
              <a:lnSpc>
                <a:spcPct val="120000"/>
              </a:lnSpc>
              <a:spcBef>
                <a:spcPts val="500"/>
              </a:spcBef>
              <a:spcAft>
                <a:spcPts val="500"/>
              </a:spcAft>
            </a:pPr>
            <a:r>
              <a:rPr lang="en-IN" sz="2000" dirty="0"/>
              <a:t>	return p + q</a:t>
            </a:r>
          </a:p>
          <a:p>
            <a:pPr marL="468000" indent="-468000" algn="just">
              <a:lnSpc>
                <a:spcPct val="120000"/>
              </a:lnSpc>
              <a:spcBef>
                <a:spcPts val="500"/>
              </a:spcBef>
              <a:spcAft>
                <a:spcPts val="500"/>
              </a:spcAft>
            </a:pPr>
            <a:r>
              <a:rPr lang="en-IN" sz="2000" dirty="0"/>
              <a:t>	End if</a:t>
            </a:r>
          </a:p>
          <a:p>
            <a:pPr marL="468000" indent="-468000" algn="just">
              <a:lnSpc>
                <a:spcPct val="120000"/>
              </a:lnSpc>
              <a:spcBef>
                <a:spcPts val="500"/>
              </a:spcBef>
              <a:spcAft>
                <a:spcPts val="500"/>
              </a:spcAft>
            </a:pPr>
            <a:r>
              <a:rPr lang="en-IN" sz="2000" dirty="0"/>
              <a:t>	End function </a:t>
            </a:r>
            <a:r>
              <a:rPr lang="en-IN" sz="2000" dirty="0" err="1"/>
              <a:t>funn</a:t>
            </a:r>
            <a:r>
              <a:rPr lang="en-IN" sz="2000" dirty="0"/>
              <a:t>()</a:t>
            </a:r>
          </a:p>
          <a:p>
            <a:pPr marL="468000" indent="-468000" algn="just">
              <a:lnSpc>
                <a:spcPct val="120000"/>
              </a:lnSpc>
              <a:spcBef>
                <a:spcPts val="500"/>
              </a:spcBef>
              <a:spcAft>
                <a:spcPts val="500"/>
              </a:spcAft>
            </a:pPr>
            <a:r>
              <a:rPr lang="en-IN" sz="2000" dirty="0"/>
              <a:t>	(a) 8	</a:t>
            </a:r>
            <a:r>
              <a:rPr lang="en-IN" sz="2000" dirty="0" smtClean="0"/>
              <a:t>	(</a:t>
            </a:r>
            <a:r>
              <a:rPr lang="en-IN" sz="2000" dirty="0"/>
              <a:t>b) </a:t>
            </a:r>
            <a:r>
              <a:rPr lang="en-IN" sz="2000" dirty="0" smtClean="0"/>
              <a:t>4	</a:t>
            </a:r>
            <a:r>
              <a:rPr lang="en-IN" sz="2000" dirty="0"/>
              <a:t>	(c) 19	</a:t>
            </a:r>
            <a:r>
              <a:rPr lang="en-IN" sz="2000" dirty="0" smtClean="0"/>
              <a:t>	(</a:t>
            </a:r>
            <a:r>
              <a:rPr lang="en-IN" sz="2000" dirty="0"/>
              <a:t>d) –2</a:t>
            </a:r>
          </a:p>
        </p:txBody>
      </p:sp>
    </p:spTree>
    <p:extLst>
      <p:ext uri="{BB962C8B-B14F-4D97-AF65-F5344CB8AC3E}">
        <p14:creationId xmlns:p14="http://schemas.microsoft.com/office/powerpoint/2010/main" val="1807587160"/>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t>75.	</a:t>
            </a:r>
            <a:r>
              <a:rPr lang="en-IN" sz="2000" spc="-50" dirty="0"/>
              <a:t>What will be the output of the following </a:t>
            </a:r>
            <a:r>
              <a:rPr lang="en-IN" sz="2000" spc="-50" dirty="0" err="1"/>
              <a:t>pseudocode</a:t>
            </a:r>
            <a:r>
              <a:rPr lang="en-IN" sz="2000" spc="-50" dirty="0"/>
              <a:t> for a = 1, b = 3?</a:t>
            </a:r>
          </a:p>
          <a:p>
            <a:pPr marL="468000" indent="-468000" algn="just">
              <a:lnSpc>
                <a:spcPct val="120000"/>
              </a:lnSpc>
              <a:spcBef>
                <a:spcPts val="500"/>
              </a:spcBef>
              <a:spcAft>
                <a:spcPts val="500"/>
              </a:spcAft>
            </a:pPr>
            <a:r>
              <a:rPr lang="en-IN" sz="2000" dirty="0"/>
              <a:t>	Integer </a:t>
            </a:r>
            <a:r>
              <a:rPr lang="en-IN" sz="2000" dirty="0" err="1"/>
              <a:t>funn</a:t>
            </a:r>
            <a:r>
              <a:rPr lang="en-IN" sz="2000" dirty="0"/>
              <a:t>(Integer a, Integer b)</a:t>
            </a:r>
          </a:p>
          <a:p>
            <a:pPr marL="468000" indent="-468000" algn="just">
              <a:lnSpc>
                <a:spcPct val="120000"/>
              </a:lnSpc>
              <a:spcBef>
                <a:spcPts val="500"/>
              </a:spcBef>
              <a:spcAft>
                <a:spcPts val="500"/>
              </a:spcAft>
            </a:pPr>
            <a:r>
              <a:rPr lang="en-IN" sz="2000" dirty="0"/>
              <a:t>	Integer c</a:t>
            </a:r>
          </a:p>
          <a:p>
            <a:pPr marL="468000" indent="-468000" algn="just">
              <a:lnSpc>
                <a:spcPct val="120000"/>
              </a:lnSpc>
              <a:spcBef>
                <a:spcPts val="500"/>
              </a:spcBef>
              <a:spcAft>
                <a:spcPts val="500"/>
              </a:spcAft>
            </a:pPr>
            <a:r>
              <a:rPr lang="en-IN" sz="2000" dirty="0"/>
              <a:t>	Set c = 1</a:t>
            </a:r>
          </a:p>
          <a:p>
            <a:pPr marL="468000" indent="-468000" algn="just">
              <a:lnSpc>
                <a:spcPct val="120000"/>
              </a:lnSpc>
              <a:spcBef>
                <a:spcPts val="500"/>
              </a:spcBef>
              <a:spcAft>
                <a:spcPts val="500"/>
              </a:spcAft>
            </a:pPr>
            <a:r>
              <a:rPr lang="en-IN" sz="2000" dirty="0"/>
              <a:t>	b = b + (b &gt;&gt; b)</a:t>
            </a:r>
          </a:p>
          <a:p>
            <a:pPr marL="468000" indent="-468000" algn="just">
              <a:lnSpc>
                <a:spcPct val="120000"/>
              </a:lnSpc>
              <a:spcBef>
                <a:spcPts val="500"/>
              </a:spcBef>
              <a:spcAft>
                <a:spcPts val="500"/>
              </a:spcAft>
            </a:pPr>
            <a:r>
              <a:rPr lang="en-IN" sz="2000" dirty="0"/>
              <a:t>	a =a + (a &gt;&gt; a)</a:t>
            </a:r>
          </a:p>
          <a:p>
            <a:pPr marL="468000" indent="-468000" algn="just">
              <a:lnSpc>
                <a:spcPct val="120000"/>
              </a:lnSpc>
              <a:spcBef>
                <a:spcPts val="500"/>
              </a:spcBef>
              <a:spcAft>
                <a:spcPts val="500"/>
              </a:spcAft>
            </a:pPr>
            <a:r>
              <a:rPr lang="en-IN" sz="2000" dirty="0"/>
              <a:t>	c = c + (c &gt;&gt; c)</a:t>
            </a:r>
          </a:p>
          <a:p>
            <a:pPr marL="468000" indent="-468000" algn="just">
              <a:lnSpc>
                <a:spcPct val="120000"/>
              </a:lnSpc>
              <a:spcBef>
                <a:spcPts val="500"/>
              </a:spcBef>
              <a:spcAft>
                <a:spcPts val="500"/>
              </a:spcAft>
            </a:pPr>
            <a:r>
              <a:rPr lang="en-IN" sz="2000" dirty="0"/>
              <a:t>	return 1 + a + b + c</a:t>
            </a:r>
          </a:p>
          <a:p>
            <a:pPr marL="468000" indent="-468000" algn="just">
              <a:lnSpc>
                <a:spcPct val="120000"/>
              </a:lnSpc>
              <a:spcBef>
                <a:spcPts val="500"/>
              </a:spcBef>
              <a:spcAft>
                <a:spcPts val="500"/>
              </a:spcAft>
            </a:pPr>
            <a:r>
              <a:rPr lang="en-IN" sz="2000" dirty="0"/>
              <a:t>	End function </a:t>
            </a:r>
            <a:r>
              <a:rPr lang="en-IN" sz="2000" dirty="0" err="1"/>
              <a:t>funn</a:t>
            </a:r>
            <a:r>
              <a:rPr lang="en-IN" sz="2000" dirty="0"/>
              <a:t>()</a:t>
            </a:r>
          </a:p>
          <a:p>
            <a:pPr marL="468000" indent="-468000" algn="just">
              <a:lnSpc>
                <a:spcPct val="120000"/>
              </a:lnSpc>
              <a:spcBef>
                <a:spcPts val="500"/>
              </a:spcBef>
              <a:spcAft>
                <a:spcPts val="500"/>
              </a:spcAft>
            </a:pPr>
            <a:r>
              <a:rPr lang="en-IN" sz="2000" dirty="0"/>
              <a:t>	(a) 11	</a:t>
            </a:r>
            <a:r>
              <a:rPr lang="en-IN" sz="2000" dirty="0" smtClean="0"/>
              <a:t>	(</a:t>
            </a:r>
            <a:r>
              <a:rPr lang="en-IN" sz="2000" dirty="0"/>
              <a:t>b) </a:t>
            </a:r>
            <a:r>
              <a:rPr lang="en-IN" sz="2000" dirty="0" smtClean="0"/>
              <a:t>24	</a:t>
            </a:r>
            <a:r>
              <a:rPr lang="en-IN" sz="2000" dirty="0"/>
              <a:t>	(c) </a:t>
            </a:r>
            <a:r>
              <a:rPr lang="en-IN" sz="2000" dirty="0" smtClean="0"/>
              <a:t>6	</a:t>
            </a:r>
            <a:r>
              <a:rPr lang="en-IN" sz="2000" dirty="0"/>
              <a:t>	(d) 1</a:t>
            </a:r>
          </a:p>
        </p:txBody>
      </p:sp>
    </p:spTree>
    <p:extLst>
      <p:ext uri="{BB962C8B-B14F-4D97-AF65-F5344CB8AC3E}">
        <p14:creationId xmlns:p14="http://schemas.microsoft.com/office/powerpoint/2010/main" val="21927718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t>5.	What will be the output of the following </a:t>
            </a:r>
            <a:r>
              <a:rPr lang="en-IN" sz="2000" dirty="0" err="1"/>
              <a:t>pseudocode</a:t>
            </a:r>
            <a:r>
              <a:rPr lang="en-IN" sz="2000" dirty="0"/>
              <a:t>?</a:t>
            </a:r>
          </a:p>
          <a:p>
            <a:pPr marL="468000" indent="-468000" algn="just">
              <a:lnSpc>
                <a:spcPct val="120000"/>
              </a:lnSpc>
              <a:spcBef>
                <a:spcPts val="500"/>
              </a:spcBef>
              <a:spcAft>
                <a:spcPts val="500"/>
              </a:spcAft>
            </a:pPr>
            <a:r>
              <a:rPr lang="en-IN" sz="2000" dirty="0"/>
              <a:t>	Integer a = 5 – b = 4 – c = 3</a:t>
            </a:r>
          </a:p>
          <a:p>
            <a:pPr marL="468000" indent="-468000" algn="just">
              <a:lnSpc>
                <a:spcPct val="120000"/>
              </a:lnSpc>
              <a:spcBef>
                <a:spcPts val="500"/>
              </a:spcBef>
              <a:spcAft>
                <a:spcPts val="500"/>
              </a:spcAft>
            </a:pPr>
            <a:r>
              <a:rPr lang="en-IN" sz="2000" dirty="0"/>
              <a:t>	a = b + c</a:t>
            </a:r>
          </a:p>
          <a:p>
            <a:pPr marL="468000" indent="-468000" algn="just">
              <a:lnSpc>
                <a:spcPct val="120000"/>
              </a:lnSpc>
              <a:spcBef>
                <a:spcPts val="500"/>
              </a:spcBef>
              <a:spcAft>
                <a:spcPts val="500"/>
              </a:spcAft>
            </a:pPr>
            <a:r>
              <a:rPr lang="en-IN" sz="2000" dirty="0"/>
              <a:t>	c = a – b</a:t>
            </a:r>
          </a:p>
          <a:p>
            <a:pPr marL="468000" indent="-468000" algn="just">
              <a:lnSpc>
                <a:spcPct val="120000"/>
              </a:lnSpc>
              <a:spcBef>
                <a:spcPts val="500"/>
              </a:spcBef>
              <a:spcAft>
                <a:spcPts val="500"/>
              </a:spcAft>
            </a:pPr>
            <a:r>
              <a:rPr lang="en-IN" sz="2000" dirty="0"/>
              <a:t>	c = c + a</a:t>
            </a:r>
          </a:p>
          <a:p>
            <a:pPr marL="468000" indent="-468000" algn="just">
              <a:lnSpc>
                <a:spcPct val="120000"/>
              </a:lnSpc>
              <a:spcBef>
                <a:spcPts val="500"/>
              </a:spcBef>
              <a:spcAft>
                <a:spcPts val="500"/>
              </a:spcAft>
            </a:pPr>
            <a:r>
              <a:rPr lang="en-IN" sz="2000" dirty="0"/>
              <a:t>	c = b + c</a:t>
            </a:r>
          </a:p>
          <a:p>
            <a:pPr marL="468000" indent="-468000" algn="just">
              <a:lnSpc>
                <a:spcPct val="120000"/>
              </a:lnSpc>
              <a:spcBef>
                <a:spcPts val="500"/>
              </a:spcBef>
              <a:spcAft>
                <a:spcPts val="500"/>
              </a:spcAft>
            </a:pPr>
            <a:r>
              <a:rPr lang="en-IN" sz="2000" dirty="0"/>
              <a:t>	b = b + c</a:t>
            </a:r>
          </a:p>
          <a:p>
            <a:pPr marL="468000" indent="-468000" algn="just">
              <a:lnSpc>
                <a:spcPct val="120000"/>
              </a:lnSpc>
              <a:spcBef>
                <a:spcPts val="500"/>
              </a:spcBef>
              <a:spcAft>
                <a:spcPts val="500"/>
              </a:spcAft>
            </a:pPr>
            <a:r>
              <a:rPr lang="en-IN" sz="2000" dirty="0"/>
              <a:t>	Print a – b – c</a:t>
            </a:r>
          </a:p>
          <a:p>
            <a:pPr marL="468000" indent="-468000" algn="just">
              <a:lnSpc>
                <a:spcPct val="120000"/>
              </a:lnSpc>
              <a:spcBef>
                <a:spcPts val="500"/>
              </a:spcBef>
              <a:spcAft>
                <a:spcPts val="500"/>
              </a:spcAft>
            </a:pPr>
            <a:r>
              <a:rPr lang="en-IN" sz="2000" dirty="0"/>
              <a:t>	(a) 7 14 7	</a:t>
            </a:r>
            <a:r>
              <a:rPr lang="en-IN" sz="2000" dirty="0" smtClean="0"/>
              <a:t>	(</a:t>
            </a:r>
            <a:r>
              <a:rPr lang="en-IN" sz="2000" dirty="0"/>
              <a:t>b) 7 14 10	(c) 7 8 14	(d) 7 18 14</a:t>
            </a:r>
          </a:p>
        </p:txBody>
      </p:sp>
    </p:spTree>
    <p:extLst>
      <p:ext uri="{BB962C8B-B14F-4D97-AF65-F5344CB8AC3E}">
        <p14:creationId xmlns:p14="http://schemas.microsoft.com/office/powerpoint/2010/main" val="3585214055"/>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28804"/>
          </a:xfrm>
          <a:prstGeom prst="rect">
            <a:avLst/>
          </a:prstGeom>
        </p:spPr>
        <p:txBody>
          <a:bodyPr wrap="square">
            <a:spAutoFit/>
          </a:bodyPr>
          <a:lstStyle/>
          <a:p>
            <a:pPr marL="468000" indent="-468000" algn="just">
              <a:lnSpc>
                <a:spcPct val="120000"/>
              </a:lnSpc>
              <a:spcBef>
                <a:spcPts val="300"/>
              </a:spcBef>
              <a:spcAft>
                <a:spcPts val="300"/>
              </a:spcAft>
            </a:pPr>
            <a:r>
              <a:rPr lang="en-IN" sz="1700" dirty="0"/>
              <a:t>76.	Given a set of points in a plane, check weather the points lie on a straight line or not. If the lie on a straight line return the equation else return 0.</a:t>
            </a:r>
          </a:p>
          <a:p>
            <a:pPr marL="468000" indent="-468000" algn="just">
              <a:lnSpc>
                <a:spcPct val="120000"/>
              </a:lnSpc>
              <a:spcBef>
                <a:spcPts val="300"/>
              </a:spcBef>
              <a:spcAft>
                <a:spcPts val="300"/>
              </a:spcAft>
            </a:pPr>
            <a:r>
              <a:rPr lang="en-IN" sz="1700" dirty="0"/>
              <a:t>	</a:t>
            </a:r>
            <a:r>
              <a:rPr lang="en-IN" sz="1700" b="1" dirty="0"/>
              <a:t>Input format:</a:t>
            </a:r>
          </a:p>
          <a:p>
            <a:pPr marL="468000" indent="-468000" algn="just">
              <a:lnSpc>
                <a:spcPct val="120000"/>
              </a:lnSpc>
              <a:spcBef>
                <a:spcPts val="300"/>
              </a:spcBef>
              <a:spcAft>
                <a:spcPts val="300"/>
              </a:spcAft>
            </a:pPr>
            <a:r>
              <a:rPr lang="en-IN" sz="1700" dirty="0"/>
              <a:t>	First line contains no. of points in the plane. </a:t>
            </a:r>
          </a:p>
          <a:p>
            <a:pPr marL="468000" indent="-468000" algn="just">
              <a:lnSpc>
                <a:spcPct val="120000"/>
              </a:lnSpc>
              <a:spcBef>
                <a:spcPts val="300"/>
              </a:spcBef>
              <a:spcAft>
                <a:spcPts val="300"/>
              </a:spcAft>
            </a:pPr>
            <a:r>
              <a:rPr lang="en-IN" sz="1700" dirty="0"/>
              <a:t>	Second line contains x, y coordinates of all the points which are divided with spaces.</a:t>
            </a:r>
          </a:p>
          <a:p>
            <a:pPr marL="468000" indent="-468000" algn="just">
              <a:lnSpc>
                <a:spcPct val="120000"/>
              </a:lnSpc>
              <a:spcBef>
                <a:spcPts val="300"/>
              </a:spcBef>
              <a:spcAft>
                <a:spcPts val="300"/>
              </a:spcAft>
            </a:pPr>
            <a:r>
              <a:rPr lang="en-IN" sz="1700" dirty="0"/>
              <a:t>	</a:t>
            </a:r>
            <a:r>
              <a:rPr lang="en-IN" sz="1700" b="1" dirty="0"/>
              <a:t>Output format:</a:t>
            </a:r>
          </a:p>
          <a:p>
            <a:pPr marL="468000" indent="-468000" algn="just">
              <a:lnSpc>
                <a:spcPct val="120000"/>
              </a:lnSpc>
              <a:spcBef>
                <a:spcPts val="300"/>
              </a:spcBef>
              <a:spcAft>
                <a:spcPts val="300"/>
              </a:spcAft>
            </a:pPr>
            <a:r>
              <a:rPr lang="en-IN" sz="1700" dirty="0"/>
              <a:t>	Equation of the line(</a:t>
            </a:r>
            <a:r>
              <a:rPr lang="en-IN" sz="1700" dirty="0" err="1"/>
              <a:t>str</a:t>
            </a:r>
            <a:r>
              <a:rPr lang="en-IN" sz="1700" dirty="0"/>
              <a:t>) if the points lie on </a:t>
            </a:r>
            <a:r>
              <a:rPr lang="en-IN" sz="1700" dirty="0" err="1"/>
              <a:t>aa</a:t>
            </a:r>
            <a:r>
              <a:rPr lang="en-IN" sz="1700" dirty="0"/>
              <a:t> plane or 0(</a:t>
            </a:r>
            <a:r>
              <a:rPr lang="en-IN" sz="1700" dirty="0" err="1"/>
              <a:t>str</a:t>
            </a:r>
            <a:r>
              <a:rPr lang="en-IN" sz="1700" dirty="0"/>
              <a:t>).</a:t>
            </a:r>
          </a:p>
          <a:p>
            <a:pPr marL="468000" indent="-468000" algn="just">
              <a:lnSpc>
                <a:spcPct val="120000"/>
              </a:lnSpc>
              <a:spcBef>
                <a:spcPts val="300"/>
              </a:spcBef>
              <a:spcAft>
                <a:spcPts val="300"/>
              </a:spcAft>
            </a:pPr>
            <a:r>
              <a:rPr lang="en-IN" sz="1700" dirty="0"/>
              <a:t>	</a:t>
            </a:r>
            <a:r>
              <a:rPr lang="en-IN" sz="1700" b="1" dirty="0"/>
              <a:t>Sample Input:</a:t>
            </a:r>
          </a:p>
          <a:p>
            <a:pPr marL="468000" indent="-468000" algn="just">
              <a:lnSpc>
                <a:spcPct val="120000"/>
              </a:lnSpc>
              <a:spcBef>
                <a:spcPts val="300"/>
              </a:spcBef>
              <a:spcAft>
                <a:spcPts val="300"/>
              </a:spcAft>
            </a:pPr>
            <a:r>
              <a:rPr lang="en-IN" sz="1700" dirty="0"/>
              <a:t>	3</a:t>
            </a:r>
          </a:p>
          <a:p>
            <a:pPr marL="468000" indent="-468000" algn="just">
              <a:lnSpc>
                <a:spcPct val="120000"/>
              </a:lnSpc>
              <a:spcBef>
                <a:spcPts val="300"/>
              </a:spcBef>
              <a:spcAft>
                <a:spcPts val="300"/>
              </a:spcAft>
            </a:pPr>
            <a:r>
              <a:rPr lang="en-IN" sz="1700" dirty="0"/>
              <a:t>	1 1 2 2 3 3</a:t>
            </a:r>
          </a:p>
          <a:p>
            <a:pPr marL="468000" indent="-468000" algn="just">
              <a:lnSpc>
                <a:spcPct val="120000"/>
              </a:lnSpc>
              <a:spcBef>
                <a:spcPts val="300"/>
              </a:spcBef>
              <a:spcAft>
                <a:spcPts val="300"/>
              </a:spcAft>
            </a:pPr>
            <a:r>
              <a:rPr lang="en-IN" sz="1700" dirty="0"/>
              <a:t>	</a:t>
            </a:r>
            <a:r>
              <a:rPr lang="en-IN" sz="1700" b="1" dirty="0"/>
              <a:t>Output:</a:t>
            </a:r>
            <a:r>
              <a:rPr lang="en-IN" sz="1700" dirty="0"/>
              <a:t> 1x – 1y = 0</a:t>
            </a:r>
          </a:p>
          <a:p>
            <a:pPr marL="468000" indent="-468000" algn="just">
              <a:lnSpc>
                <a:spcPct val="120000"/>
              </a:lnSpc>
              <a:spcBef>
                <a:spcPts val="300"/>
              </a:spcBef>
              <a:spcAft>
                <a:spcPts val="300"/>
              </a:spcAft>
            </a:pPr>
            <a:r>
              <a:rPr lang="en-IN" sz="1700" b="1" dirty="0"/>
              <a:t>	Explanation: </a:t>
            </a:r>
            <a:r>
              <a:rPr lang="en-IN" sz="1700" dirty="0"/>
              <a:t>The three points here are [1, 1], [2, 2] and [3, 3]. These lie on a line so it returned the equation.</a:t>
            </a:r>
          </a:p>
        </p:txBody>
      </p:sp>
    </p:spTree>
    <p:extLst>
      <p:ext uri="{BB962C8B-B14F-4D97-AF65-F5344CB8AC3E}">
        <p14:creationId xmlns:p14="http://schemas.microsoft.com/office/powerpoint/2010/main" val="2743890457"/>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51868"/>
          </a:xfrm>
          <a:prstGeom prst="rect">
            <a:avLst/>
          </a:prstGeom>
        </p:spPr>
        <p:txBody>
          <a:bodyPr wrap="square">
            <a:spAutoFit/>
          </a:bodyPr>
          <a:lstStyle/>
          <a:p>
            <a:pPr marL="468000" indent="-468000" algn="just">
              <a:lnSpc>
                <a:spcPct val="112000"/>
              </a:lnSpc>
              <a:spcBef>
                <a:spcPts val="100"/>
              </a:spcBef>
              <a:spcAft>
                <a:spcPts val="100"/>
              </a:spcAft>
            </a:pPr>
            <a:r>
              <a:rPr lang="en-IN" sz="1700" dirty="0"/>
              <a:t>77.	</a:t>
            </a:r>
            <a:r>
              <a:rPr lang="en-IN" sz="1700" b="1" dirty="0"/>
              <a:t>Step game:</a:t>
            </a:r>
          </a:p>
          <a:p>
            <a:pPr marL="468000" indent="-468000" algn="just">
              <a:lnSpc>
                <a:spcPct val="112000"/>
              </a:lnSpc>
              <a:spcBef>
                <a:spcPts val="100"/>
              </a:spcBef>
              <a:spcAft>
                <a:spcPts val="100"/>
              </a:spcAft>
            </a:pPr>
            <a:r>
              <a:rPr lang="en-IN" sz="1700" dirty="0"/>
              <a:t>	This is a game where there are steps numbered from 0 to the n steps. You will be on the nth step on the start of the game. Your goal to reach the 0th step at the end of the game with minimum no of jumps. If the given step’s number is even you are allowed to jump m/2 steps below at maximum and if the step no. is odd you are allowed to jump 1 step below. Now find the minimum number of steps required to win this game from the given input.</a:t>
            </a:r>
          </a:p>
          <a:p>
            <a:pPr marL="468000" indent="-468000" algn="just">
              <a:lnSpc>
                <a:spcPct val="112000"/>
              </a:lnSpc>
              <a:spcBef>
                <a:spcPts val="100"/>
              </a:spcBef>
              <a:spcAft>
                <a:spcPts val="100"/>
              </a:spcAft>
            </a:pPr>
            <a:r>
              <a:rPr lang="en-IN" sz="1700" dirty="0"/>
              <a:t>	</a:t>
            </a:r>
            <a:r>
              <a:rPr lang="en-IN" sz="1700" b="1" dirty="0"/>
              <a:t>Sample Input:</a:t>
            </a:r>
          </a:p>
          <a:p>
            <a:pPr marL="468000" indent="-468000" algn="just">
              <a:lnSpc>
                <a:spcPct val="112000"/>
              </a:lnSpc>
              <a:spcBef>
                <a:spcPts val="100"/>
              </a:spcBef>
              <a:spcAft>
                <a:spcPts val="100"/>
              </a:spcAft>
            </a:pPr>
            <a:r>
              <a:rPr lang="en-IN" sz="1700" dirty="0"/>
              <a:t>	10</a:t>
            </a:r>
          </a:p>
          <a:p>
            <a:pPr marL="468000" indent="-468000" algn="just">
              <a:lnSpc>
                <a:spcPct val="112000"/>
              </a:lnSpc>
              <a:spcBef>
                <a:spcPts val="100"/>
              </a:spcBef>
              <a:spcAft>
                <a:spcPts val="100"/>
              </a:spcAft>
            </a:pPr>
            <a:r>
              <a:rPr lang="en-IN" sz="1700" dirty="0"/>
              <a:t>	</a:t>
            </a:r>
            <a:r>
              <a:rPr lang="en-IN" sz="1700" b="1" dirty="0"/>
              <a:t>Output:</a:t>
            </a:r>
          </a:p>
          <a:p>
            <a:pPr marL="468000" indent="-468000" algn="just">
              <a:lnSpc>
                <a:spcPct val="112000"/>
              </a:lnSpc>
              <a:spcBef>
                <a:spcPts val="100"/>
              </a:spcBef>
              <a:spcAft>
                <a:spcPts val="100"/>
              </a:spcAft>
            </a:pPr>
            <a:r>
              <a:rPr lang="en-IN" sz="1700" dirty="0"/>
              <a:t>	5</a:t>
            </a:r>
          </a:p>
          <a:p>
            <a:pPr marL="468000" indent="-468000" algn="just">
              <a:lnSpc>
                <a:spcPct val="112000"/>
              </a:lnSpc>
              <a:spcBef>
                <a:spcPts val="100"/>
              </a:spcBef>
              <a:spcAft>
                <a:spcPts val="100"/>
              </a:spcAft>
            </a:pPr>
            <a:r>
              <a:rPr lang="en-IN" sz="1700" dirty="0"/>
              <a:t>	</a:t>
            </a:r>
            <a:r>
              <a:rPr lang="en-IN" sz="1700" b="1" dirty="0"/>
              <a:t>Explanation:</a:t>
            </a:r>
          </a:p>
          <a:p>
            <a:pPr marL="468000" indent="-468000" algn="just">
              <a:lnSpc>
                <a:spcPct val="112000"/>
              </a:lnSpc>
              <a:spcBef>
                <a:spcPts val="100"/>
              </a:spcBef>
              <a:spcAft>
                <a:spcPts val="100"/>
              </a:spcAft>
            </a:pPr>
            <a:r>
              <a:rPr lang="en-IN" sz="1700" dirty="0"/>
              <a:t>	10-&gt; 5 jump – 1</a:t>
            </a:r>
          </a:p>
          <a:p>
            <a:pPr marL="468000" indent="-468000" algn="just">
              <a:lnSpc>
                <a:spcPct val="112000"/>
              </a:lnSpc>
              <a:spcBef>
                <a:spcPts val="100"/>
              </a:spcBef>
              <a:spcAft>
                <a:spcPts val="100"/>
              </a:spcAft>
            </a:pPr>
            <a:r>
              <a:rPr lang="en-IN" sz="1700" dirty="0"/>
              <a:t>	5 -&gt; 4 jump – 2</a:t>
            </a:r>
          </a:p>
          <a:p>
            <a:pPr marL="468000" indent="-468000" algn="just">
              <a:lnSpc>
                <a:spcPct val="112000"/>
              </a:lnSpc>
              <a:spcBef>
                <a:spcPts val="100"/>
              </a:spcBef>
              <a:spcAft>
                <a:spcPts val="100"/>
              </a:spcAft>
            </a:pPr>
            <a:r>
              <a:rPr lang="en-IN" sz="1700" dirty="0"/>
              <a:t>	4 -&gt; 2 jump – 3</a:t>
            </a:r>
          </a:p>
          <a:p>
            <a:pPr marL="468000" indent="-468000" algn="just">
              <a:lnSpc>
                <a:spcPct val="112000"/>
              </a:lnSpc>
              <a:spcBef>
                <a:spcPts val="100"/>
              </a:spcBef>
              <a:spcAft>
                <a:spcPts val="100"/>
              </a:spcAft>
            </a:pPr>
            <a:r>
              <a:rPr lang="en-IN" sz="1700" dirty="0"/>
              <a:t>	2 -&gt; 1 jump – 4</a:t>
            </a:r>
          </a:p>
          <a:p>
            <a:pPr marL="468000" indent="-468000" algn="just">
              <a:lnSpc>
                <a:spcPct val="112000"/>
              </a:lnSpc>
              <a:spcBef>
                <a:spcPts val="100"/>
              </a:spcBef>
              <a:spcAft>
                <a:spcPts val="100"/>
              </a:spcAft>
            </a:pPr>
            <a:r>
              <a:rPr lang="en-IN" sz="1700" dirty="0"/>
              <a:t>	1 -&gt; 0 jump – 5</a:t>
            </a:r>
          </a:p>
          <a:p>
            <a:pPr marL="468000" indent="-468000" algn="just">
              <a:lnSpc>
                <a:spcPct val="112000"/>
              </a:lnSpc>
              <a:spcBef>
                <a:spcPts val="100"/>
              </a:spcBef>
              <a:spcAft>
                <a:spcPts val="100"/>
              </a:spcAft>
            </a:pPr>
            <a:r>
              <a:rPr lang="en-IN" sz="1700" dirty="0"/>
              <a:t>	Write an algorithm to solve it.</a:t>
            </a:r>
          </a:p>
        </p:txBody>
      </p:sp>
    </p:spTree>
    <p:extLst>
      <p:ext uri="{BB962C8B-B14F-4D97-AF65-F5344CB8AC3E}">
        <p14:creationId xmlns:p14="http://schemas.microsoft.com/office/powerpoint/2010/main" val="3866720585"/>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98291"/>
          </a:xfrm>
          <a:prstGeom prst="rect">
            <a:avLst/>
          </a:prstGeom>
        </p:spPr>
        <p:txBody>
          <a:bodyPr wrap="square">
            <a:spAutoFit/>
          </a:bodyPr>
          <a:lstStyle/>
          <a:p>
            <a:pPr marL="468000" indent="-468000" algn="just">
              <a:lnSpc>
                <a:spcPct val="112000"/>
              </a:lnSpc>
              <a:spcBef>
                <a:spcPts val="300"/>
              </a:spcBef>
              <a:spcAft>
                <a:spcPts val="300"/>
              </a:spcAft>
            </a:pPr>
            <a:r>
              <a:rPr lang="en-IN" sz="2000" dirty="0" smtClean="0"/>
              <a:t>78.	Consider </a:t>
            </a:r>
            <a:r>
              <a:rPr lang="en-IN" sz="2000" dirty="0"/>
              <a:t>the following Binary Search </a:t>
            </a:r>
            <a:r>
              <a:rPr lang="en-IN" sz="2000" dirty="0" smtClean="0"/>
              <a:t>Tree</a:t>
            </a:r>
          </a:p>
          <a:p>
            <a:pPr marL="468000" indent="-468000" algn="just">
              <a:lnSpc>
                <a:spcPct val="112000"/>
              </a:lnSpc>
              <a:spcBef>
                <a:spcPts val="300"/>
              </a:spcBef>
              <a:spcAft>
                <a:spcPts val="300"/>
              </a:spcAft>
            </a:pPr>
            <a:endParaRPr lang="en-IN" sz="2000" dirty="0" smtClean="0"/>
          </a:p>
          <a:p>
            <a:pPr marL="468000" indent="-468000" algn="just">
              <a:lnSpc>
                <a:spcPct val="112000"/>
              </a:lnSpc>
              <a:spcBef>
                <a:spcPts val="300"/>
              </a:spcBef>
              <a:spcAft>
                <a:spcPts val="300"/>
              </a:spcAft>
            </a:pPr>
            <a:endParaRPr lang="en-IN" sz="2000" dirty="0"/>
          </a:p>
          <a:p>
            <a:pPr marL="468000" indent="-468000" algn="just">
              <a:lnSpc>
                <a:spcPct val="112000"/>
              </a:lnSpc>
              <a:spcBef>
                <a:spcPts val="300"/>
              </a:spcBef>
              <a:spcAft>
                <a:spcPts val="300"/>
              </a:spcAft>
            </a:pPr>
            <a:endParaRPr lang="en-IN" sz="2000" dirty="0" smtClean="0"/>
          </a:p>
          <a:p>
            <a:pPr marL="468000" indent="-468000" algn="just">
              <a:lnSpc>
                <a:spcPct val="112000"/>
              </a:lnSpc>
              <a:spcBef>
                <a:spcPts val="300"/>
              </a:spcBef>
              <a:spcAft>
                <a:spcPts val="300"/>
              </a:spcAft>
            </a:pPr>
            <a:endParaRPr lang="en-IN" sz="2000" dirty="0"/>
          </a:p>
          <a:p>
            <a:pPr marL="468000" indent="-468000" algn="just">
              <a:lnSpc>
                <a:spcPct val="112000"/>
              </a:lnSpc>
              <a:spcBef>
                <a:spcPts val="300"/>
              </a:spcBef>
              <a:spcAft>
                <a:spcPts val="300"/>
              </a:spcAft>
            </a:pPr>
            <a:endParaRPr lang="en-IN" sz="2000" dirty="0" smtClean="0"/>
          </a:p>
          <a:p>
            <a:pPr marL="468000" indent="-468000" algn="just">
              <a:lnSpc>
                <a:spcPct val="112000"/>
              </a:lnSpc>
              <a:spcBef>
                <a:spcPts val="300"/>
              </a:spcBef>
              <a:spcAft>
                <a:spcPts val="300"/>
              </a:spcAft>
            </a:pPr>
            <a:endParaRPr lang="en-IN" sz="2000" dirty="0"/>
          </a:p>
          <a:p>
            <a:pPr marL="468000" indent="-468000" algn="just">
              <a:lnSpc>
                <a:spcPct val="112000"/>
              </a:lnSpc>
              <a:spcBef>
                <a:spcPts val="300"/>
              </a:spcBef>
              <a:spcAft>
                <a:spcPts val="300"/>
              </a:spcAft>
            </a:pPr>
            <a:endParaRPr lang="en-IN" sz="2000" dirty="0" smtClean="0"/>
          </a:p>
          <a:p>
            <a:pPr marL="468000" indent="-468000" algn="just">
              <a:lnSpc>
                <a:spcPct val="112000"/>
              </a:lnSpc>
              <a:spcBef>
                <a:spcPts val="300"/>
              </a:spcBef>
              <a:spcAft>
                <a:spcPts val="300"/>
              </a:spcAft>
            </a:pPr>
            <a:r>
              <a:rPr lang="en-IN" sz="2000" dirty="0"/>
              <a:t>	If we randomly search one of the keys present in above BST, what would be the expected number of comparisons?</a:t>
            </a:r>
          </a:p>
          <a:p>
            <a:pPr marL="468000" indent="-468000" algn="just">
              <a:lnSpc>
                <a:spcPct val="112000"/>
              </a:lnSpc>
              <a:spcBef>
                <a:spcPts val="300"/>
              </a:spcBef>
              <a:spcAft>
                <a:spcPts val="300"/>
              </a:spcAft>
            </a:pPr>
            <a:r>
              <a:rPr lang="en-IN" sz="2000" dirty="0"/>
              <a:t>	(a) 2.75	</a:t>
            </a:r>
            <a:r>
              <a:rPr lang="en-IN" sz="2000" dirty="0" smtClean="0"/>
              <a:t>	(</a:t>
            </a:r>
            <a:r>
              <a:rPr lang="en-IN" sz="2000" dirty="0"/>
              <a:t>b) </a:t>
            </a:r>
            <a:r>
              <a:rPr lang="en-IN" sz="2000" dirty="0" smtClean="0"/>
              <a:t>2.25	</a:t>
            </a:r>
            <a:r>
              <a:rPr lang="en-IN" sz="2000" dirty="0"/>
              <a:t>	(c) </a:t>
            </a:r>
            <a:r>
              <a:rPr lang="en-IN" sz="2000" dirty="0" smtClean="0"/>
              <a:t>2.57	</a:t>
            </a:r>
            <a:r>
              <a:rPr lang="en-IN" sz="2000" dirty="0"/>
              <a:t>	(d) 3.25</a:t>
            </a:r>
          </a:p>
          <a:p>
            <a:pPr marL="468000" indent="-468000" algn="just">
              <a:lnSpc>
                <a:spcPct val="112000"/>
              </a:lnSpc>
              <a:spcBef>
                <a:spcPts val="300"/>
              </a:spcBef>
              <a:spcAft>
                <a:spcPts val="300"/>
              </a:spcAft>
            </a:pPr>
            <a:endParaRPr lang="en-IN"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371600"/>
            <a:ext cx="22669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0923"/>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79.	Terminal symbol in a flowchart indicates</a:t>
            </a:r>
          </a:p>
          <a:p>
            <a:pPr marL="468000" indent="-468000" algn="just">
              <a:lnSpc>
                <a:spcPct val="120000"/>
              </a:lnSpc>
              <a:spcBef>
                <a:spcPts val="500"/>
              </a:spcBef>
              <a:spcAft>
                <a:spcPts val="500"/>
              </a:spcAft>
            </a:pPr>
            <a:r>
              <a:rPr lang="en-IN" sz="2000" dirty="0"/>
              <a:t>	(a) </a:t>
            </a:r>
            <a:r>
              <a:rPr lang="en-IN" sz="2000" dirty="0" smtClean="0"/>
              <a:t>End</a:t>
            </a:r>
          </a:p>
          <a:p>
            <a:pPr marL="468000" indent="-468000" algn="just">
              <a:lnSpc>
                <a:spcPct val="120000"/>
              </a:lnSpc>
              <a:spcBef>
                <a:spcPts val="500"/>
              </a:spcBef>
              <a:spcAft>
                <a:spcPts val="500"/>
              </a:spcAft>
            </a:pPr>
            <a:r>
              <a:rPr lang="en-IN" sz="2000" dirty="0"/>
              <a:t>	(b) </a:t>
            </a:r>
            <a:r>
              <a:rPr lang="en-IN" sz="2000" dirty="0" smtClean="0"/>
              <a:t>Processing</a:t>
            </a:r>
          </a:p>
          <a:p>
            <a:pPr marL="468000" indent="-468000" algn="just">
              <a:lnSpc>
                <a:spcPct val="120000"/>
              </a:lnSpc>
              <a:spcBef>
                <a:spcPts val="500"/>
              </a:spcBef>
              <a:spcAft>
                <a:spcPts val="500"/>
              </a:spcAft>
            </a:pPr>
            <a:r>
              <a:rPr lang="en-IN" sz="2000" dirty="0"/>
              <a:t>	(c) Input and </a:t>
            </a:r>
            <a:r>
              <a:rPr lang="en-IN" sz="2000" dirty="0" smtClean="0"/>
              <a:t>Output</a:t>
            </a:r>
          </a:p>
          <a:p>
            <a:pPr marL="468000" indent="-468000" algn="just">
              <a:lnSpc>
                <a:spcPct val="120000"/>
              </a:lnSpc>
              <a:spcBef>
                <a:spcPts val="500"/>
              </a:spcBef>
              <a:spcAft>
                <a:spcPts val="500"/>
              </a:spcAft>
            </a:pPr>
            <a:r>
              <a:rPr lang="en-IN" sz="2000" dirty="0"/>
              <a:t>	(d) Decision</a:t>
            </a:r>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2685886688"/>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smtClean="0"/>
              <a:t>Thank You …</a:t>
            </a:r>
            <a:endParaRPr lang="en-US" sz="2400"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11712"/>
          </a:xfrm>
          <a:prstGeom prst="rect">
            <a:avLst/>
          </a:prstGeom>
        </p:spPr>
        <p:txBody>
          <a:bodyPr wrap="square">
            <a:spAutoFit/>
          </a:bodyPr>
          <a:lstStyle/>
          <a:p>
            <a:pPr marL="468000" indent="-468000" algn="just">
              <a:lnSpc>
                <a:spcPct val="120000"/>
              </a:lnSpc>
              <a:spcBef>
                <a:spcPts val="500"/>
              </a:spcBef>
              <a:spcAft>
                <a:spcPts val="500"/>
              </a:spcAft>
            </a:pPr>
            <a:r>
              <a:rPr lang="en-IN" sz="2000" dirty="0"/>
              <a:t>6.	Find the output of the following pseudo-code:</a:t>
            </a:r>
          </a:p>
          <a:p>
            <a:pPr marL="468000" indent="-468000" algn="just">
              <a:lnSpc>
                <a:spcPct val="120000"/>
              </a:lnSpc>
              <a:spcBef>
                <a:spcPts val="500"/>
              </a:spcBef>
              <a:spcAft>
                <a:spcPts val="500"/>
              </a:spcAft>
            </a:pPr>
            <a:r>
              <a:rPr lang="en-IN" sz="2000" dirty="0"/>
              <a:t>	Integer x, y, z;</a:t>
            </a:r>
          </a:p>
          <a:p>
            <a:pPr marL="468000" indent="-468000" algn="just">
              <a:lnSpc>
                <a:spcPct val="120000"/>
              </a:lnSpc>
              <a:spcBef>
                <a:spcPts val="500"/>
              </a:spcBef>
              <a:spcAft>
                <a:spcPts val="500"/>
              </a:spcAft>
            </a:pPr>
            <a:r>
              <a:rPr lang="en-IN" sz="2000" dirty="0"/>
              <a:t>	x = 0</a:t>
            </a:r>
          </a:p>
          <a:p>
            <a:pPr marL="468000" indent="-468000" algn="just">
              <a:lnSpc>
                <a:spcPct val="120000"/>
              </a:lnSpc>
              <a:spcBef>
                <a:spcPts val="500"/>
              </a:spcBef>
              <a:spcAft>
                <a:spcPts val="500"/>
              </a:spcAft>
            </a:pPr>
            <a:r>
              <a:rPr lang="en-IN" sz="2000" dirty="0"/>
              <a:t>	y = 1</a:t>
            </a:r>
          </a:p>
          <a:p>
            <a:pPr marL="468000" indent="-468000" algn="just">
              <a:lnSpc>
                <a:spcPct val="120000"/>
              </a:lnSpc>
              <a:spcBef>
                <a:spcPts val="500"/>
              </a:spcBef>
              <a:spcAft>
                <a:spcPts val="500"/>
              </a:spcAft>
            </a:pPr>
            <a:r>
              <a:rPr lang="en-IN" sz="2000" dirty="0"/>
              <a:t>	x = y = z = 8</a:t>
            </a:r>
          </a:p>
          <a:p>
            <a:pPr marL="468000" indent="-468000" algn="just">
              <a:lnSpc>
                <a:spcPct val="120000"/>
              </a:lnSpc>
              <a:spcBef>
                <a:spcPts val="500"/>
              </a:spcBef>
              <a:spcAft>
                <a:spcPts val="500"/>
              </a:spcAft>
            </a:pPr>
            <a:r>
              <a:rPr lang="en-IN" sz="2000" dirty="0"/>
              <a:t>	Print x</a:t>
            </a:r>
          </a:p>
          <a:p>
            <a:pPr marL="468000" indent="-468000" algn="just">
              <a:lnSpc>
                <a:spcPct val="120000"/>
              </a:lnSpc>
              <a:spcBef>
                <a:spcPts val="500"/>
              </a:spcBef>
              <a:spcAft>
                <a:spcPts val="500"/>
              </a:spcAft>
            </a:pPr>
            <a:r>
              <a:rPr lang="en-IN" sz="2000" dirty="0"/>
              <a:t>	(a) 0	</a:t>
            </a:r>
            <a:r>
              <a:rPr lang="en-IN" sz="2000" dirty="0" smtClean="0"/>
              <a:t>		(</a:t>
            </a:r>
            <a:r>
              <a:rPr lang="en-IN" sz="2000" dirty="0"/>
              <a:t>b) 8	</a:t>
            </a:r>
            <a:r>
              <a:rPr lang="en-IN" sz="2000" dirty="0" smtClean="0"/>
              <a:t>	</a:t>
            </a:r>
          </a:p>
          <a:p>
            <a:pPr marL="468000" indent="-468000" algn="just">
              <a:lnSpc>
                <a:spcPct val="120000"/>
              </a:lnSpc>
              <a:spcBef>
                <a:spcPts val="500"/>
              </a:spcBef>
              <a:spcAft>
                <a:spcPts val="500"/>
              </a:spcAft>
            </a:pPr>
            <a:r>
              <a:rPr lang="en-IN" sz="2000" dirty="0"/>
              <a:t>	</a:t>
            </a:r>
            <a:r>
              <a:rPr lang="en-IN" sz="2000" dirty="0" smtClean="0"/>
              <a:t>(</a:t>
            </a:r>
            <a:r>
              <a:rPr lang="en-IN" sz="2000" dirty="0"/>
              <a:t>c) 1	</a:t>
            </a:r>
            <a:r>
              <a:rPr lang="en-IN" sz="2000" dirty="0" smtClean="0"/>
              <a:t>		(</a:t>
            </a:r>
            <a:r>
              <a:rPr lang="en-IN" sz="2000" dirty="0"/>
              <a:t>d) None of the above</a:t>
            </a:r>
          </a:p>
        </p:txBody>
      </p:sp>
    </p:spTree>
    <p:extLst>
      <p:ext uri="{BB962C8B-B14F-4D97-AF65-F5344CB8AC3E}">
        <p14:creationId xmlns:p14="http://schemas.microsoft.com/office/powerpoint/2010/main" val="300695696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247</Words>
  <Application>Microsoft Office PowerPoint</Application>
  <PresentationFormat>On-screen Show (4:3)</PresentationFormat>
  <Paragraphs>771</Paragraphs>
  <Slides>84</Slides>
  <Notes>84</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Smart_ppt_Theme</vt:lpstr>
      <vt:lpstr>ACCENTURE</vt:lpstr>
      <vt:lpstr>TECHNICAL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2021-05-27T05:22:06Z</dcterms:modified>
</cp:coreProperties>
</file>