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4" r:id="rId1"/>
  </p:sldMasterIdLst>
  <p:notesMasterIdLst>
    <p:notesMasterId r:id="rId66"/>
  </p:notesMasterIdLst>
  <p:sldIdLst>
    <p:sldId id="259" r:id="rId2"/>
    <p:sldId id="1029" r:id="rId3"/>
    <p:sldId id="975" r:id="rId4"/>
    <p:sldId id="1030" r:id="rId5"/>
    <p:sldId id="1031" r:id="rId6"/>
    <p:sldId id="1032" r:id="rId7"/>
    <p:sldId id="1033" r:id="rId8"/>
    <p:sldId id="1034" r:id="rId9"/>
    <p:sldId id="1035" r:id="rId10"/>
    <p:sldId id="1036" r:id="rId11"/>
    <p:sldId id="1037" r:id="rId12"/>
    <p:sldId id="1038" r:id="rId13"/>
    <p:sldId id="1039" r:id="rId14"/>
    <p:sldId id="1040" r:id="rId15"/>
    <p:sldId id="1041" r:id="rId16"/>
    <p:sldId id="1042" r:id="rId17"/>
    <p:sldId id="1043" r:id="rId18"/>
    <p:sldId id="1044" r:id="rId19"/>
    <p:sldId id="1045" r:id="rId20"/>
    <p:sldId id="1046" r:id="rId21"/>
    <p:sldId id="1047" r:id="rId22"/>
    <p:sldId id="1048" r:id="rId23"/>
    <p:sldId id="1049" r:id="rId24"/>
    <p:sldId id="1050" r:id="rId25"/>
    <p:sldId id="1051" r:id="rId26"/>
    <p:sldId id="1052" r:id="rId27"/>
    <p:sldId id="1053" r:id="rId28"/>
    <p:sldId id="1054" r:id="rId29"/>
    <p:sldId id="1055" r:id="rId30"/>
    <p:sldId id="1056" r:id="rId31"/>
    <p:sldId id="1057" r:id="rId32"/>
    <p:sldId id="1058" r:id="rId33"/>
    <p:sldId id="1059" r:id="rId34"/>
    <p:sldId id="1060" r:id="rId35"/>
    <p:sldId id="1061" r:id="rId36"/>
    <p:sldId id="1062" r:id="rId37"/>
    <p:sldId id="1063" r:id="rId38"/>
    <p:sldId id="1064" r:id="rId39"/>
    <p:sldId id="1065" r:id="rId40"/>
    <p:sldId id="1066" r:id="rId41"/>
    <p:sldId id="1067" r:id="rId42"/>
    <p:sldId id="1068" r:id="rId43"/>
    <p:sldId id="1069" r:id="rId44"/>
    <p:sldId id="1070" r:id="rId45"/>
    <p:sldId id="1071" r:id="rId46"/>
    <p:sldId id="1072" r:id="rId47"/>
    <p:sldId id="1073" r:id="rId48"/>
    <p:sldId id="1074" r:id="rId49"/>
    <p:sldId id="1075" r:id="rId50"/>
    <p:sldId id="1076" r:id="rId51"/>
    <p:sldId id="1077" r:id="rId52"/>
    <p:sldId id="1078" r:id="rId53"/>
    <p:sldId id="1079" r:id="rId54"/>
    <p:sldId id="1080" r:id="rId55"/>
    <p:sldId id="1081" r:id="rId56"/>
    <p:sldId id="1082" r:id="rId57"/>
    <p:sldId id="1083" r:id="rId58"/>
    <p:sldId id="1084" r:id="rId59"/>
    <p:sldId id="1085" r:id="rId60"/>
    <p:sldId id="1086" r:id="rId61"/>
    <p:sldId id="1087" r:id="rId62"/>
    <p:sldId id="1088" r:id="rId63"/>
    <p:sldId id="1089" r:id="rId64"/>
    <p:sldId id="967"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259"/>
            <p14:sldId id="1029"/>
            <p14:sldId id="975"/>
            <p14:sldId id="1030"/>
            <p14:sldId id="1031"/>
            <p14:sldId id="1032"/>
            <p14:sldId id="1033"/>
            <p14:sldId id="1034"/>
            <p14:sldId id="1035"/>
            <p14:sldId id="1036"/>
            <p14:sldId id="1037"/>
            <p14:sldId id="1038"/>
            <p14:sldId id="1039"/>
            <p14:sldId id="1040"/>
            <p14:sldId id="1041"/>
            <p14:sldId id="1042"/>
            <p14:sldId id="1043"/>
            <p14:sldId id="1044"/>
            <p14:sldId id="1045"/>
            <p14:sldId id="1046"/>
            <p14:sldId id="1047"/>
            <p14:sldId id="1048"/>
            <p14:sldId id="1049"/>
            <p14:sldId id="1050"/>
            <p14:sldId id="1051"/>
            <p14:sldId id="1052"/>
            <p14:sldId id="1053"/>
            <p14:sldId id="1054"/>
            <p14:sldId id="1055"/>
            <p14:sldId id="1056"/>
            <p14:sldId id="1057"/>
            <p14:sldId id="1058"/>
            <p14:sldId id="1059"/>
            <p14:sldId id="1060"/>
            <p14:sldId id="1061"/>
            <p14:sldId id="1062"/>
            <p14:sldId id="1063"/>
            <p14:sldId id="1064"/>
            <p14:sldId id="1065"/>
            <p14:sldId id="1066"/>
            <p14:sldId id="1067"/>
            <p14:sldId id="1068"/>
            <p14:sldId id="1069"/>
            <p14:sldId id="1070"/>
            <p14:sldId id="1071"/>
            <p14:sldId id="1072"/>
            <p14:sldId id="1073"/>
            <p14:sldId id="1074"/>
            <p14:sldId id="1075"/>
            <p14:sldId id="1076"/>
            <p14:sldId id="1077"/>
            <p14:sldId id="1078"/>
            <p14:sldId id="1079"/>
            <p14:sldId id="1080"/>
            <p14:sldId id="1081"/>
            <p14:sldId id="1082"/>
            <p14:sldId id="1083"/>
            <p14:sldId id="1084"/>
            <p14:sldId id="1085"/>
            <p14:sldId id="1086"/>
            <p14:sldId id="1087"/>
            <p14:sldId id="1088"/>
            <p14:sldId id="1089"/>
            <p14:sldId id="967"/>
          </p14:sldIdLst>
        </p14:section>
        <p14:section name="Appendix" id="{E35CCD6A-2288-476E-BC93-C75323AE1F32}">
          <p14:sldIdLst/>
        </p14:section>
      </p14:sectionLst>
    </p:ext>
    <p:ext uri="{EFAFB233-063F-42B5-8137-9DF3F51BA10A}">
      <p15:sldGuideLst xmlns:p15="http://schemas.microsoft.com/office/powerpoint/2012/main" xmlns="">
        <p15:guide id="1" orient="horz" pos="2160">
          <p15:clr>
            <a:srgbClr val="A4A3A4"/>
          </p15:clr>
        </p15:guide>
        <p15:guide id="2" orient="horz" pos="576">
          <p15:clr>
            <a:srgbClr val="A4A3A4"/>
          </p15:clr>
        </p15:guide>
        <p15:guide id="3" pos="2880">
          <p15:clr>
            <a:srgbClr val="A4A3A4"/>
          </p15:clr>
        </p15:guide>
        <p15:guide id="4" pos="2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4DFF"/>
    <a:srgbClr val="D5DE24"/>
    <a:srgbClr val="D9FF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2" autoAdjust="0"/>
    <p:restoredTop sz="88225" autoAdjust="0"/>
  </p:normalViewPr>
  <p:slideViewPr>
    <p:cSldViewPr>
      <p:cViewPr>
        <p:scale>
          <a:sx n="75" d="100"/>
          <a:sy n="75" d="100"/>
        </p:scale>
        <p:origin x="-1140" y="132"/>
      </p:cViewPr>
      <p:guideLst>
        <p:guide orient="horz" pos="2160"/>
        <p:guide orient="horz" pos="576"/>
        <p:guide pos="3072"/>
        <p:guide pos="384"/>
        <p:guide pos="5472"/>
      </p:guideLst>
    </p:cSldViewPr>
  </p:slideViewPr>
  <p:outlineViewPr>
    <p:cViewPr>
      <p:scale>
        <a:sx n="33" d="100"/>
        <a:sy n="33" d="100"/>
      </p:scale>
      <p:origin x="0" y="2784"/>
    </p:cViewPr>
  </p:outlineViewPr>
  <p:notesTextViewPr>
    <p:cViewPr>
      <p:scale>
        <a:sx n="300" d="100"/>
        <a:sy n="300" d="100"/>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pPr/>
              <a:t>5/26/2021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pPr/>
              <a:t>‹#›</a:t>
            </a:fld>
            <a:endParaRPr lang="en-US"/>
          </a:p>
        </p:txBody>
      </p:sp>
    </p:spTree>
    <p:extLst>
      <p:ext uri="{BB962C8B-B14F-4D97-AF65-F5344CB8AC3E}">
        <p14:creationId xmlns:p14="http://schemas.microsoft.com/office/powerpoint/2010/main" val="1938360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a:t>
            </a:fld>
            <a:endParaRPr lang="en-US"/>
          </a:p>
        </p:txBody>
      </p:sp>
    </p:spTree>
    <p:extLst>
      <p:ext uri="{BB962C8B-B14F-4D97-AF65-F5344CB8AC3E}">
        <p14:creationId xmlns:p14="http://schemas.microsoft.com/office/powerpoint/2010/main" val="1551789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a:t>
            </a:fld>
            <a:endParaRPr lang="en-US"/>
          </a:p>
        </p:txBody>
      </p:sp>
    </p:spTree>
    <p:extLst>
      <p:ext uri="{BB962C8B-B14F-4D97-AF65-F5344CB8AC3E}">
        <p14:creationId xmlns:p14="http://schemas.microsoft.com/office/powerpoint/2010/main" val="15517893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62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63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64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2133600" y="3581400"/>
            <a:ext cx="5275052"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p:cNvSpPr>
            <a:spLocks noGrp="1"/>
          </p:cNvSpPr>
          <p:nvPr>
            <p:ph type="title"/>
          </p:nvPr>
        </p:nvSpPr>
        <p:spPr>
          <a:xfrm>
            <a:off x="838200" y="2362200"/>
            <a:ext cx="8001000" cy="914400"/>
          </a:xfrm>
        </p:spPr>
        <p:txBody>
          <a:bodyPr/>
          <a:lstStyle>
            <a:lvl1pPr algn="ctr">
              <a:defRPr b="1"/>
            </a:lvl1pPr>
          </a:lstStyle>
          <a:p>
            <a:r>
              <a:rPr lang="en-US"/>
              <a:t>Click to edit Master title style</a:t>
            </a:r>
          </a:p>
        </p:txBody>
      </p:sp>
      <p:sp>
        <p:nvSpPr>
          <p:cNvPr id="6" name="TextBox 11"/>
          <p:cNvSpPr txBox="1">
            <a:spLocks noChangeArrowheads="1"/>
          </p:cNvSpPr>
          <p:nvPr userDrawn="1"/>
        </p:nvSpPr>
        <p:spPr bwMode="auto">
          <a:xfrm>
            <a:off x="6073775" y="6588125"/>
            <a:ext cx="29178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200" dirty="0">
                <a:solidFill>
                  <a:srgbClr val="7F7F7F"/>
                </a:solidFill>
                <a:latin typeface="Cambria" panose="02040503050406030204" pitchFamily="18" charset="0"/>
              </a:rPr>
              <a:t> </a:t>
            </a:r>
            <a:r>
              <a:rPr lang="en-US" sz="1200" dirty="0">
                <a:solidFill>
                  <a:srgbClr val="595959"/>
                </a:solidFill>
                <a:latin typeface="Cambria" panose="02040503050406030204" pitchFamily="18" charset="0"/>
              </a:rPr>
              <a:t>© 2018 SMART Training Resources Pvt. Ltd.</a:t>
            </a:r>
          </a:p>
        </p:txBody>
      </p:sp>
      <p:sp>
        <p:nvSpPr>
          <p:cNvPr id="7" name="TextBox 10"/>
          <p:cNvSpPr txBox="1">
            <a:spLocks noChangeArrowheads="1"/>
          </p:cNvSpPr>
          <p:nvPr userDrawn="1"/>
        </p:nvSpPr>
        <p:spPr bwMode="auto">
          <a:xfrm>
            <a:off x="762000" y="6588125"/>
            <a:ext cx="4495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400" b="1" dirty="0">
                <a:solidFill>
                  <a:schemeClr val="tx1">
                    <a:lumMod val="65000"/>
                    <a:lumOff val="35000"/>
                  </a:schemeClr>
                </a:solidFill>
                <a:latin typeface="Cambria" panose="02040503050406030204" pitchFamily="18" charset="0"/>
              </a:rPr>
              <a:t>SMART TRAINING RESOURCES INDIA PVT. LTD.</a:t>
            </a:r>
          </a:p>
        </p:txBody>
      </p:sp>
    </p:spTree>
    <p:extLst>
      <p:ext uri="{BB962C8B-B14F-4D97-AF65-F5344CB8AC3E}">
        <p14:creationId xmlns:p14="http://schemas.microsoft.com/office/powerpoint/2010/main" val="1250594805"/>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p>
            <a:r>
              <a:rPr lang="en-US"/>
              <a:t>Click to edit Master title style</a:t>
            </a:r>
          </a:p>
        </p:txBody>
      </p:sp>
      <p:sp>
        <p:nvSpPr>
          <p:cNvPr id="3" name="Vertical Text Placeholder 2"/>
          <p:cNvSpPr>
            <a:spLocks noGrp="1"/>
          </p:cNvSpPr>
          <p:nvPr>
            <p:ph type="body" orient="vert" idx="1"/>
          </p:nvPr>
        </p:nvSpPr>
        <p:spPr>
          <a:xfrm>
            <a:off x="457200" y="1676400"/>
            <a:ext cx="8229600" cy="4297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4130218953"/>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0"/>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62000"/>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2954725136"/>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cSld name="1_Section Header">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1143000" y="1905000"/>
            <a:ext cx="5105400" cy="1143001"/>
          </a:xfrm>
        </p:spPr>
        <p:txBody>
          <a:bodyPr anchor="b" anchorCtr="0">
            <a:normAutofit/>
          </a:bodyPr>
          <a:lstStyle>
            <a:lvl1pPr algn="l">
              <a:defRPr sz="3600" b="0" cap="none">
                <a:latin typeface="Georgia" pitchFamily="18" charset="0"/>
              </a:defRPr>
            </a:lvl1pPr>
          </a:lstStyle>
          <a:p>
            <a:r>
              <a:rPr lang="en-US" dirty="0"/>
              <a:t>Click to edit master title style</a:t>
            </a:r>
          </a:p>
        </p:txBody>
      </p:sp>
      <p:sp>
        <p:nvSpPr>
          <p:cNvPr id="3" name="Text Placeholder 2"/>
          <p:cNvSpPr>
            <a:spLocks noGrp="1"/>
          </p:cNvSpPr>
          <p:nvPr>
            <p:ph type="body" idx="1"/>
          </p:nvPr>
        </p:nvSpPr>
        <p:spPr>
          <a:xfrm>
            <a:off x="1184696" y="3048000"/>
            <a:ext cx="5105400" cy="1500187"/>
          </a:xfrm>
        </p:spPr>
        <p:txBody>
          <a:bodyPr anchor="t"/>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68304" y="1905000"/>
            <a:ext cx="4994696" cy="1143001"/>
          </a:xfrm>
        </p:spPr>
        <p:txBody>
          <a:bodyPr anchor="b">
            <a:normAutofit/>
          </a:bodyPr>
          <a:lstStyle>
            <a:lvl1pPr algn="l">
              <a:defRPr sz="3600" b="0" cap="none">
                <a:latin typeface="Georgia"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3810000" y="3148013"/>
            <a:ext cx="4953000" cy="1500187"/>
          </a:xfrm>
        </p:spPr>
        <p:txBody>
          <a:bodyPr/>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2"/>
          </p:nvPr>
        </p:nvSpPr>
        <p:spPr>
          <a:xfrm>
            <a:off x="609600" y="1371600"/>
            <a:ext cx="2971800" cy="3962400"/>
          </a:xfrm>
        </p:spPr>
        <p:txBody>
          <a:bodyPr rtlCol="0">
            <a:normAutofit/>
          </a:bodyPr>
          <a:lstStyle/>
          <a:p>
            <a:pPr lvl="0"/>
            <a:r>
              <a:rPr lang="en-US" noProof="0"/>
              <a:t>Click icon to add picture</a:t>
            </a:r>
          </a:p>
        </p:txBody>
      </p:sp>
      <p:sp>
        <p:nvSpPr>
          <p:cNvPr id="13"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4171616148"/>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lgn="l">
              <a:defRPr sz="2800">
                <a:latin typeface="Georgia"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457200" y="1676400"/>
            <a:ext cx="8229600" cy="4297363"/>
          </a:xfrm>
        </p:spPr>
        <p:txBody>
          <a:bodyPr>
            <a:normAutofit/>
          </a:bodyPr>
          <a:lstStyle>
            <a:lvl1pPr marL="342900" indent="-342900">
              <a:lnSpc>
                <a:spcPct val="150000"/>
              </a:lnSpc>
              <a:spcBef>
                <a:spcPts val="0"/>
              </a:spcBef>
              <a:buSzPct val="130000"/>
              <a:buFont typeface="Arial" pitchFamily="34" charset="0"/>
              <a:buChar char="•"/>
              <a:defRPr sz="2000">
                <a:latin typeface="Georgia" pitchFamily="18" charset="0"/>
              </a:defRPr>
            </a:lvl1pPr>
            <a:lvl2pPr marL="571500" indent="-228600">
              <a:lnSpc>
                <a:spcPct val="150000"/>
              </a:lnSpc>
              <a:spcBef>
                <a:spcPts val="0"/>
              </a:spcBef>
              <a:buSzPct val="60000"/>
              <a:buFont typeface="Courier New" pitchFamily="49" charset="0"/>
              <a:buChar char="o"/>
              <a:defRPr sz="1800">
                <a:latin typeface="Georgia" pitchFamily="18"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1923117265"/>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6764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64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2294898962"/>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096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3827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0224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3827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0224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p:cNvSpPr>
            <a:spLocks noGrp="1"/>
          </p:cNvSpPr>
          <p:nvPr>
            <p:ph type="ftr" sz="quarter" idx="10"/>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3424244335"/>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defRPr sz="2800"/>
            </a:lvl1pPr>
          </a:lstStyle>
          <a:p>
            <a:r>
              <a:rPr lang="en-US"/>
              <a:t>Click to edit Master title style</a:t>
            </a:r>
            <a:endParaRPr lang="en-US" dirty="0"/>
          </a:p>
        </p:txBody>
      </p:sp>
      <p:sp>
        <p:nvSpPr>
          <p:cNvPr id="6"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4045872010"/>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1256151116"/>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7620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762000"/>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250442234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482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2149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2486711932"/>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6" name="Title Placeholder 1"/>
          <p:cNvSpPr>
            <a:spLocks noGrp="1"/>
          </p:cNvSpPr>
          <p:nvPr>
            <p:ph type="title"/>
          </p:nvPr>
        </p:nvSpPr>
        <p:spPr bwMode="auto">
          <a:xfrm>
            <a:off x="457200" y="762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76400"/>
            <a:ext cx="82296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TextBox 10"/>
          <p:cNvSpPr txBox="1">
            <a:spLocks noChangeArrowheads="1"/>
          </p:cNvSpPr>
          <p:nvPr/>
        </p:nvSpPr>
        <p:spPr bwMode="auto">
          <a:xfrm>
            <a:off x="762000" y="6588125"/>
            <a:ext cx="4495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400" b="1" dirty="0">
                <a:solidFill>
                  <a:schemeClr val="tx1">
                    <a:lumMod val="65000"/>
                    <a:lumOff val="35000"/>
                  </a:schemeClr>
                </a:solidFill>
                <a:latin typeface="Cambria" panose="02040503050406030204" pitchFamily="18" charset="0"/>
              </a:rPr>
              <a:t>SMART TRAINING RESOURCES INDIA PVT. LTD.</a:t>
            </a:r>
          </a:p>
        </p:txBody>
      </p:sp>
      <p:sp>
        <p:nvSpPr>
          <p:cNvPr id="6" name="TextBox 11"/>
          <p:cNvSpPr txBox="1">
            <a:spLocks noChangeArrowheads="1"/>
          </p:cNvSpPr>
          <p:nvPr/>
        </p:nvSpPr>
        <p:spPr bwMode="auto">
          <a:xfrm>
            <a:off x="6073775" y="6588125"/>
            <a:ext cx="29178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200" dirty="0">
                <a:solidFill>
                  <a:srgbClr val="7F7F7F"/>
                </a:solidFill>
                <a:latin typeface="Cambria" panose="02040503050406030204" pitchFamily="18" charset="0"/>
              </a:rPr>
              <a:t> </a:t>
            </a:r>
            <a:r>
              <a:rPr lang="en-US" sz="1200" dirty="0">
                <a:solidFill>
                  <a:srgbClr val="595959"/>
                </a:solidFill>
                <a:latin typeface="Cambria" panose="02040503050406030204" pitchFamily="18" charset="0"/>
              </a:rPr>
              <a:t>© 2018 SMART Training Resources Pvt. Ltd.</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7" r:id="rId12"/>
  </p:sldLayoutIdLst>
  <p:transition spd="slow">
    <p:fade/>
  </p:transition>
  <p:hf sldNum="0" hdr="0"/>
  <p:txStyles>
    <p:titleStyle>
      <a:lvl1pPr algn="l" rtl="0" eaLnBrk="1" fontAlgn="base" hangingPunct="1">
        <a:spcBef>
          <a:spcPct val="0"/>
        </a:spcBef>
        <a:spcAft>
          <a:spcPct val="0"/>
        </a:spcAft>
        <a:defRPr sz="28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487549" y="3145115"/>
            <a:ext cx="4702302" cy="567771"/>
          </a:xfrm>
        </p:spPr>
        <p:txBody>
          <a:bodyPr/>
          <a:lstStyle/>
          <a:p>
            <a:r>
              <a:rPr lang="en-US" sz="3500" dirty="0" smtClean="0"/>
              <a:t>ACCENTURE</a:t>
            </a:r>
            <a:endParaRPr lang="en-IN" sz="3500" dirty="0"/>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318857"/>
          </a:xfrm>
          <a:prstGeom prst="rect">
            <a:avLst/>
          </a:prstGeom>
        </p:spPr>
        <p:txBody>
          <a:bodyPr wrap="square">
            <a:spAutoFit/>
          </a:bodyPr>
          <a:lstStyle/>
          <a:p>
            <a:pPr algn="just">
              <a:lnSpc>
                <a:spcPct val="120000"/>
              </a:lnSpc>
              <a:spcBef>
                <a:spcPts val="500"/>
              </a:spcBef>
              <a:spcAft>
                <a:spcPts val="500"/>
              </a:spcAft>
            </a:pPr>
            <a:r>
              <a:rPr lang="en-US" sz="2000" b="1" dirty="0"/>
              <a:t>Directions for Q1 to Q19: </a:t>
            </a:r>
            <a:r>
              <a:rPr lang="en-US" sz="2000" dirty="0"/>
              <a:t>Choose the correct option to fill in the blank.</a:t>
            </a:r>
            <a:endParaRPr lang="en-IN" sz="2000" dirty="0" smtClean="0"/>
          </a:p>
          <a:p>
            <a:pPr marL="468000" indent="-468000" algn="just">
              <a:lnSpc>
                <a:spcPct val="120000"/>
              </a:lnSpc>
              <a:spcBef>
                <a:spcPts val="500"/>
              </a:spcBef>
              <a:spcAft>
                <a:spcPts val="500"/>
              </a:spcAft>
            </a:pPr>
            <a:r>
              <a:rPr lang="en-IN" sz="2000" dirty="0" smtClean="0"/>
              <a:t>8</a:t>
            </a:r>
            <a:r>
              <a:rPr lang="en-IN" sz="2000" dirty="0"/>
              <a:t>.	It is dangerous to enter _______________ the enemy’s camp.</a:t>
            </a:r>
          </a:p>
          <a:p>
            <a:pPr marL="468000" indent="-468000" algn="just">
              <a:lnSpc>
                <a:spcPct val="120000"/>
              </a:lnSpc>
              <a:spcBef>
                <a:spcPts val="500"/>
              </a:spcBef>
              <a:spcAft>
                <a:spcPts val="500"/>
              </a:spcAft>
            </a:pPr>
            <a:r>
              <a:rPr lang="en-IN" sz="2000" dirty="0"/>
              <a:t>	(a) </a:t>
            </a:r>
            <a:r>
              <a:rPr lang="en-IN" sz="2000" dirty="0" smtClean="0"/>
              <a:t>in</a:t>
            </a:r>
          </a:p>
          <a:p>
            <a:pPr marL="468000" indent="-468000" algn="just">
              <a:lnSpc>
                <a:spcPct val="120000"/>
              </a:lnSpc>
              <a:spcBef>
                <a:spcPts val="500"/>
              </a:spcBef>
              <a:spcAft>
                <a:spcPts val="500"/>
              </a:spcAft>
            </a:pPr>
            <a:r>
              <a:rPr lang="en-IN" sz="2000" dirty="0"/>
              <a:t>	(b) </a:t>
            </a:r>
            <a:r>
              <a:rPr lang="en-IN" sz="2000" dirty="0" smtClean="0"/>
              <a:t>on</a:t>
            </a:r>
          </a:p>
          <a:p>
            <a:pPr marL="468000" indent="-468000" algn="just">
              <a:lnSpc>
                <a:spcPct val="120000"/>
              </a:lnSpc>
              <a:spcBef>
                <a:spcPts val="500"/>
              </a:spcBef>
              <a:spcAft>
                <a:spcPts val="500"/>
              </a:spcAft>
            </a:pPr>
            <a:r>
              <a:rPr lang="en-IN" sz="2000" dirty="0"/>
              <a:t>	(c) </a:t>
            </a:r>
            <a:r>
              <a:rPr lang="en-IN" sz="2000" dirty="0" smtClean="0"/>
              <a:t>by</a:t>
            </a:r>
          </a:p>
          <a:p>
            <a:pPr marL="468000" indent="-468000" algn="just">
              <a:lnSpc>
                <a:spcPct val="120000"/>
              </a:lnSpc>
              <a:spcBef>
                <a:spcPts val="500"/>
              </a:spcBef>
              <a:spcAft>
                <a:spcPts val="500"/>
              </a:spcAft>
            </a:pPr>
            <a:r>
              <a:rPr lang="en-IN" sz="2000" dirty="0"/>
              <a:t>	(d) </a:t>
            </a:r>
            <a:r>
              <a:rPr lang="en-IN" sz="2000" dirty="0" smtClean="0"/>
              <a:t>into</a:t>
            </a:r>
            <a:endParaRPr lang="en-IN" sz="2000" dirty="0"/>
          </a:p>
        </p:txBody>
      </p:sp>
    </p:spTree>
    <p:extLst>
      <p:ext uri="{BB962C8B-B14F-4D97-AF65-F5344CB8AC3E}">
        <p14:creationId xmlns:p14="http://schemas.microsoft.com/office/powerpoint/2010/main" val="2379984034"/>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318857"/>
          </a:xfrm>
          <a:prstGeom prst="rect">
            <a:avLst/>
          </a:prstGeom>
        </p:spPr>
        <p:txBody>
          <a:bodyPr wrap="square">
            <a:spAutoFit/>
          </a:bodyPr>
          <a:lstStyle/>
          <a:p>
            <a:pPr algn="just">
              <a:lnSpc>
                <a:spcPct val="120000"/>
              </a:lnSpc>
              <a:spcBef>
                <a:spcPts val="500"/>
              </a:spcBef>
              <a:spcAft>
                <a:spcPts val="500"/>
              </a:spcAft>
            </a:pPr>
            <a:r>
              <a:rPr lang="en-US" sz="2000" b="1" dirty="0"/>
              <a:t>Directions for Q1 to Q19: </a:t>
            </a:r>
            <a:r>
              <a:rPr lang="en-US" sz="2000" dirty="0"/>
              <a:t>Choose the correct option to fill in the blank.</a:t>
            </a:r>
            <a:endParaRPr lang="en-IN" sz="2000" dirty="0" smtClean="0"/>
          </a:p>
          <a:p>
            <a:pPr marL="468000" indent="-468000" algn="just">
              <a:lnSpc>
                <a:spcPct val="120000"/>
              </a:lnSpc>
              <a:spcBef>
                <a:spcPts val="500"/>
              </a:spcBef>
              <a:spcAft>
                <a:spcPts val="500"/>
              </a:spcAft>
            </a:pPr>
            <a:r>
              <a:rPr lang="en-IN" sz="2000" dirty="0" smtClean="0"/>
              <a:t>9</a:t>
            </a:r>
            <a:r>
              <a:rPr lang="en-IN" sz="2000" dirty="0"/>
              <a:t>.	It is my job ___________ a lot of new people every day.</a:t>
            </a:r>
          </a:p>
          <a:p>
            <a:pPr marL="468000" indent="-468000" algn="just">
              <a:lnSpc>
                <a:spcPct val="120000"/>
              </a:lnSpc>
              <a:spcBef>
                <a:spcPts val="500"/>
              </a:spcBef>
              <a:spcAft>
                <a:spcPts val="500"/>
              </a:spcAft>
            </a:pPr>
            <a:r>
              <a:rPr lang="en-IN" sz="2000" dirty="0"/>
              <a:t>	(a) </a:t>
            </a:r>
            <a:r>
              <a:rPr lang="en-IN" sz="2000" dirty="0" smtClean="0"/>
              <a:t>meet</a:t>
            </a:r>
          </a:p>
          <a:p>
            <a:pPr marL="468000" indent="-468000" algn="just">
              <a:lnSpc>
                <a:spcPct val="120000"/>
              </a:lnSpc>
              <a:spcBef>
                <a:spcPts val="500"/>
              </a:spcBef>
              <a:spcAft>
                <a:spcPts val="500"/>
              </a:spcAft>
            </a:pPr>
            <a:r>
              <a:rPr lang="en-IN" sz="2000" dirty="0"/>
              <a:t>	</a:t>
            </a:r>
            <a:r>
              <a:rPr lang="en-IN" sz="2000" dirty="0" smtClean="0"/>
              <a:t>(</a:t>
            </a:r>
            <a:r>
              <a:rPr lang="en-IN" sz="2000" dirty="0"/>
              <a:t>b) meeting	</a:t>
            </a:r>
            <a:endParaRPr lang="en-IN" sz="2000" dirty="0" smtClean="0"/>
          </a:p>
          <a:p>
            <a:pPr marL="468000" indent="-468000" algn="just">
              <a:lnSpc>
                <a:spcPct val="120000"/>
              </a:lnSpc>
              <a:spcBef>
                <a:spcPts val="500"/>
              </a:spcBef>
              <a:spcAft>
                <a:spcPts val="500"/>
              </a:spcAft>
            </a:pPr>
            <a:r>
              <a:rPr lang="en-IN" sz="2000" dirty="0"/>
              <a:t>	</a:t>
            </a:r>
            <a:r>
              <a:rPr lang="en-IN" sz="2000" dirty="0" smtClean="0"/>
              <a:t>(</a:t>
            </a:r>
            <a:r>
              <a:rPr lang="en-IN" sz="2000" dirty="0"/>
              <a:t>c) met	</a:t>
            </a:r>
            <a:endParaRPr lang="en-IN" sz="2000" dirty="0" smtClean="0"/>
          </a:p>
          <a:p>
            <a:pPr marL="468000" indent="-468000" algn="just">
              <a:lnSpc>
                <a:spcPct val="120000"/>
              </a:lnSpc>
              <a:spcBef>
                <a:spcPts val="500"/>
              </a:spcBef>
              <a:spcAft>
                <a:spcPts val="500"/>
              </a:spcAft>
            </a:pPr>
            <a:r>
              <a:rPr lang="en-IN" sz="2000" dirty="0"/>
              <a:t>	</a:t>
            </a:r>
            <a:r>
              <a:rPr lang="en-IN" sz="2000" dirty="0" smtClean="0"/>
              <a:t>(</a:t>
            </a:r>
            <a:r>
              <a:rPr lang="en-IN" sz="2000" dirty="0"/>
              <a:t>d) to </a:t>
            </a:r>
            <a:r>
              <a:rPr lang="en-IN" sz="2000" dirty="0" smtClean="0"/>
              <a:t>meet</a:t>
            </a:r>
            <a:endParaRPr lang="en-IN" sz="2000" dirty="0"/>
          </a:p>
        </p:txBody>
      </p:sp>
    </p:spTree>
    <p:extLst>
      <p:ext uri="{BB962C8B-B14F-4D97-AF65-F5344CB8AC3E}">
        <p14:creationId xmlns:p14="http://schemas.microsoft.com/office/powerpoint/2010/main" val="2631164519"/>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318857"/>
          </a:xfrm>
          <a:prstGeom prst="rect">
            <a:avLst/>
          </a:prstGeom>
        </p:spPr>
        <p:txBody>
          <a:bodyPr wrap="square">
            <a:spAutoFit/>
          </a:bodyPr>
          <a:lstStyle/>
          <a:p>
            <a:pPr algn="just">
              <a:lnSpc>
                <a:spcPct val="120000"/>
              </a:lnSpc>
              <a:spcBef>
                <a:spcPts val="500"/>
              </a:spcBef>
              <a:spcAft>
                <a:spcPts val="500"/>
              </a:spcAft>
            </a:pPr>
            <a:r>
              <a:rPr lang="en-US" sz="2000" b="1" dirty="0"/>
              <a:t>Directions for Q1 to Q19: </a:t>
            </a:r>
            <a:r>
              <a:rPr lang="en-US" sz="2000" dirty="0"/>
              <a:t>Choose the correct option to fill in the blank.</a:t>
            </a:r>
            <a:endParaRPr lang="en-IN" sz="2000" dirty="0" smtClean="0"/>
          </a:p>
          <a:p>
            <a:pPr marL="468000" indent="-468000" algn="just">
              <a:lnSpc>
                <a:spcPct val="120000"/>
              </a:lnSpc>
              <a:spcBef>
                <a:spcPts val="500"/>
              </a:spcBef>
              <a:spcAft>
                <a:spcPts val="500"/>
              </a:spcAft>
            </a:pPr>
            <a:r>
              <a:rPr lang="en-IN" sz="2000" dirty="0" smtClean="0"/>
              <a:t>10</a:t>
            </a:r>
            <a:r>
              <a:rPr lang="en-IN" sz="2000" dirty="0"/>
              <a:t>.	Rahul was _______________ best student of his class.</a:t>
            </a:r>
          </a:p>
          <a:p>
            <a:pPr marL="468000" indent="-468000" algn="just">
              <a:lnSpc>
                <a:spcPct val="120000"/>
              </a:lnSpc>
              <a:spcBef>
                <a:spcPts val="500"/>
              </a:spcBef>
              <a:spcAft>
                <a:spcPts val="500"/>
              </a:spcAft>
            </a:pPr>
            <a:r>
              <a:rPr lang="en-IN" sz="2000" dirty="0"/>
              <a:t>	(a) an </a:t>
            </a:r>
            <a:endParaRPr lang="en-IN" sz="2000" dirty="0" smtClean="0"/>
          </a:p>
          <a:p>
            <a:pPr marL="468000" indent="-468000" algn="just">
              <a:lnSpc>
                <a:spcPct val="120000"/>
              </a:lnSpc>
              <a:spcBef>
                <a:spcPts val="500"/>
              </a:spcBef>
              <a:spcAft>
                <a:spcPts val="500"/>
              </a:spcAft>
            </a:pPr>
            <a:r>
              <a:rPr lang="en-IN" sz="2000" dirty="0"/>
              <a:t>	(b) a </a:t>
            </a:r>
            <a:endParaRPr lang="en-IN" sz="2000" dirty="0" smtClean="0"/>
          </a:p>
          <a:p>
            <a:pPr marL="468000" indent="-468000" algn="just">
              <a:lnSpc>
                <a:spcPct val="120000"/>
              </a:lnSpc>
              <a:spcBef>
                <a:spcPts val="500"/>
              </a:spcBef>
              <a:spcAft>
                <a:spcPts val="500"/>
              </a:spcAft>
            </a:pPr>
            <a:r>
              <a:rPr lang="en-IN" sz="2000" dirty="0"/>
              <a:t>	(c) </a:t>
            </a:r>
            <a:r>
              <a:rPr lang="en-IN" sz="2000" dirty="0" smtClean="0"/>
              <a:t>the</a:t>
            </a:r>
          </a:p>
          <a:p>
            <a:pPr marL="468000" indent="-468000" algn="just">
              <a:lnSpc>
                <a:spcPct val="120000"/>
              </a:lnSpc>
              <a:spcBef>
                <a:spcPts val="500"/>
              </a:spcBef>
              <a:spcAft>
                <a:spcPts val="500"/>
              </a:spcAft>
            </a:pPr>
            <a:r>
              <a:rPr lang="en-IN" sz="2000" dirty="0"/>
              <a:t>	(d) </a:t>
            </a:r>
            <a:r>
              <a:rPr lang="en-IN" sz="2000" dirty="0" smtClean="0"/>
              <a:t>is</a:t>
            </a:r>
            <a:endParaRPr lang="en-IN" sz="2000" dirty="0"/>
          </a:p>
        </p:txBody>
      </p:sp>
    </p:spTree>
    <p:extLst>
      <p:ext uri="{BB962C8B-B14F-4D97-AF65-F5344CB8AC3E}">
        <p14:creationId xmlns:p14="http://schemas.microsoft.com/office/powerpoint/2010/main" val="93716709"/>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318857"/>
          </a:xfrm>
          <a:prstGeom prst="rect">
            <a:avLst/>
          </a:prstGeom>
        </p:spPr>
        <p:txBody>
          <a:bodyPr wrap="square">
            <a:spAutoFit/>
          </a:bodyPr>
          <a:lstStyle/>
          <a:p>
            <a:pPr algn="just">
              <a:lnSpc>
                <a:spcPct val="120000"/>
              </a:lnSpc>
              <a:spcBef>
                <a:spcPts val="500"/>
              </a:spcBef>
              <a:spcAft>
                <a:spcPts val="500"/>
              </a:spcAft>
            </a:pPr>
            <a:r>
              <a:rPr lang="en-US" sz="2000" b="1" dirty="0"/>
              <a:t>Directions for Q1 to Q19: </a:t>
            </a:r>
            <a:r>
              <a:rPr lang="en-US" sz="2000" dirty="0"/>
              <a:t>Choose the correct option to fill in the blank.</a:t>
            </a:r>
            <a:endParaRPr lang="en-IN" sz="2000" dirty="0" smtClean="0"/>
          </a:p>
          <a:p>
            <a:pPr marL="468000" indent="-468000" algn="just">
              <a:lnSpc>
                <a:spcPct val="120000"/>
              </a:lnSpc>
              <a:spcBef>
                <a:spcPts val="500"/>
              </a:spcBef>
              <a:spcAft>
                <a:spcPts val="500"/>
              </a:spcAft>
            </a:pPr>
            <a:r>
              <a:rPr lang="en-IN" sz="2000" dirty="0" smtClean="0"/>
              <a:t>11</a:t>
            </a:r>
            <a:r>
              <a:rPr lang="en-IN" sz="2000" dirty="0"/>
              <a:t>.	He went on _____________ foolishly.</a:t>
            </a:r>
          </a:p>
          <a:p>
            <a:pPr marL="468000" indent="-468000" algn="just">
              <a:lnSpc>
                <a:spcPct val="120000"/>
              </a:lnSpc>
              <a:spcBef>
                <a:spcPts val="500"/>
              </a:spcBef>
              <a:spcAft>
                <a:spcPts val="500"/>
              </a:spcAft>
            </a:pPr>
            <a:r>
              <a:rPr lang="en-IN" sz="2000" dirty="0"/>
              <a:t>	(a) </a:t>
            </a:r>
            <a:r>
              <a:rPr lang="en-IN" sz="2000" dirty="0" smtClean="0"/>
              <a:t>spoke</a:t>
            </a:r>
          </a:p>
          <a:p>
            <a:pPr marL="468000" indent="-468000" algn="just">
              <a:lnSpc>
                <a:spcPct val="120000"/>
              </a:lnSpc>
              <a:spcBef>
                <a:spcPts val="500"/>
              </a:spcBef>
              <a:spcAft>
                <a:spcPts val="500"/>
              </a:spcAft>
            </a:pPr>
            <a:r>
              <a:rPr lang="en-IN" sz="2000" dirty="0"/>
              <a:t>	(b) to </a:t>
            </a:r>
            <a:r>
              <a:rPr lang="en-IN" sz="2000" dirty="0" smtClean="0"/>
              <a:t>speaking</a:t>
            </a:r>
          </a:p>
          <a:p>
            <a:pPr marL="468000" indent="-468000" algn="just">
              <a:lnSpc>
                <a:spcPct val="120000"/>
              </a:lnSpc>
              <a:spcBef>
                <a:spcPts val="500"/>
              </a:spcBef>
              <a:spcAft>
                <a:spcPts val="500"/>
              </a:spcAft>
            </a:pPr>
            <a:r>
              <a:rPr lang="en-IN" sz="2000" dirty="0"/>
              <a:t>	(c) </a:t>
            </a:r>
            <a:r>
              <a:rPr lang="en-IN" sz="2000" dirty="0" smtClean="0"/>
              <a:t>speaking</a:t>
            </a:r>
          </a:p>
          <a:p>
            <a:pPr marL="468000" indent="-468000" algn="just">
              <a:lnSpc>
                <a:spcPct val="120000"/>
              </a:lnSpc>
              <a:spcBef>
                <a:spcPts val="500"/>
              </a:spcBef>
              <a:spcAft>
                <a:spcPts val="500"/>
              </a:spcAft>
            </a:pPr>
            <a:r>
              <a:rPr lang="en-IN" sz="2000" dirty="0"/>
              <a:t>	(d) </a:t>
            </a:r>
            <a:r>
              <a:rPr lang="en-IN" sz="2000" dirty="0" smtClean="0"/>
              <a:t>speaks</a:t>
            </a:r>
            <a:endParaRPr lang="en-IN" sz="2000" dirty="0"/>
          </a:p>
        </p:txBody>
      </p:sp>
    </p:spTree>
    <p:extLst>
      <p:ext uri="{BB962C8B-B14F-4D97-AF65-F5344CB8AC3E}">
        <p14:creationId xmlns:p14="http://schemas.microsoft.com/office/powerpoint/2010/main" val="2777100143"/>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318857"/>
          </a:xfrm>
          <a:prstGeom prst="rect">
            <a:avLst/>
          </a:prstGeom>
        </p:spPr>
        <p:txBody>
          <a:bodyPr wrap="square">
            <a:spAutoFit/>
          </a:bodyPr>
          <a:lstStyle/>
          <a:p>
            <a:pPr algn="just">
              <a:lnSpc>
                <a:spcPct val="120000"/>
              </a:lnSpc>
              <a:spcBef>
                <a:spcPts val="500"/>
              </a:spcBef>
              <a:spcAft>
                <a:spcPts val="500"/>
              </a:spcAft>
            </a:pPr>
            <a:r>
              <a:rPr lang="en-US" sz="2000" b="1" dirty="0"/>
              <a:t>Directions for Q1 to Q19: </a:t>
            </a:r>
            <a:r>
              <a:rPr lang="en-US" sz="2000" dirty="0"/>
              <a:t>Choose the correct option to fill in the blank.</a:t>
            </a:r>
            <a:endParaRPr lang="en-IN" sz="2000" dirty="0" smtClean="0"/>
          </a:p>
          <a:p>
            <a:pPr marL="468000" indent="-468000" algn="just">
              <a:lnSpc>
                <a:spcPct val="120000"/>
              </a:lnSpc>
              <a:spcBef>
                <a:spcPts val="500"/>
              </a:spcBef>
              <a:spcAft>
                <a:spcPts val="500"/>
              </a:spcAft>
            </a:pPr>
            <a:r>
              <a:rPr lang="en-IN" sz="2000" dirty="0" smtClean="0"/>
              <a:t>12</a:t>
            </a:r>
            <a:r>
              <a:rPr lang="en-IN" sz="2000" dirty="0"/>
              <a:t>.	Women is holding cup of tea ______________ her tends.</a:t>
            </a:r>
          </a:p>
          <a:p>
            <a:pPr marL="468000" indent="-468000" algn="just">
              <a:lnSpc>
                <a:spcPct val="120000"/>
              </a:lnSpc>
              <a:spcBef>
                <a:spcPts val="500"/>
              </a:spcBef>
              <a:spcAft>
                <a:spcPts val="500"/>
              </a:spcAft>
            </a:pPr>
            <a:r>
              <a:rPr lang="en-IN" sz="2000" dirty="0"/>
              <a:t>	(a) </a:t>
            </a:r>
            <a:r>
              <a:rPr lang="en-IN" sz="2000" dirty="0" smtClean="0"/>
              <a:t>by</a:t>
            </a:r>
          </a:p>
          <a:p>
            <a:pPr marL="468000" indent="-468000" algn="just">
              <a:lnSpc>
                <a:spcPct val="120000"/>
              </a:lnSpc>
              <a:spcBef>
                <a:spcPts val="500"/>
              </a:spcBef>
              <a:spcAft>
                <a:spcPts val="500"/>
              </a:spcAft>
            </a:pPr>
            <a:r>
              <a:rPr lang="en-IN" sz="2000" dirty="0"/>
              <a:t>	(b) </a:t>
            </a:r>
            <a:r>
              <a:rPr lang="en-IN" sz="2000" dirty="0" smtClean="0"/>
              <a:t>in</a:t>
            </a:r>
          </a:p>
          <a:p>
            <a:pPr marL="468000" indent="-468000" algn="just">
              <a:lnSpc>
                <a:spcPct val="120000"/>
              </a:lnSpc>
              <a:spcBef>
                <a:spcPts val="500"/>
              </a:spcBef>
              <a:spcAft>
                <a:spcPts val="500"/>
              </a:spcAft>
            </a:pPr>
            <a:r>
              <a:rPr lang="en-IN" sz="2000" dirty="0"/>
              <a:t>	(c) </a:t>
            </a:r>
            <a:r>
              <a:rPr lang="en-IN" sz="2000" dirty="0" smtClean="0"/>
              <a:t>on</a:t>
            </a:r>
          </a:p>
          <a:p>
            <a:pPr marL="468000" indent="-468000" algn="just">
              <a:lnSpc>
                <a:spcPct val="120000"/>
              </a:lnSpc>
              <a:spcBef>
                <a:spcPts val="500"/>
              </a:spcBef>
              <a:spcAft>
                <a:spcPts val="500"/>
              </a:spcAft>
            </a:pPr>
            <a:r>
              <a:rPr lang="en-IN" sz="2000" dirty="0"/>
              <a:t>	(d) None of </a:t>
            </a:r>
            <a:r>
              <a:rPr lang="en-IN" sz="2000" dirty="0" smtClean="0"/>
              <a:t>these</a:t>
            </a:r>
            <a:endParaRPr lang="en-IN" sz="2000" dirty="0"/>
          </a:p>
        </p:txBody>
      </p:sp>
    </p:spTree>
    <p:extLst>
      <p:ext uri="{BB962C8B-B14F-4D97-AF65-F5344CB8AC3E}">
        <p14:creationId xmlns:p14="http://schemas.microsoft.com/office/powerpoint/2010/main" val="4037588518"/>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688189"/>
          </a:xfrm>
          <a:prstGeom prst="rect">
            <a:avLst/>
          </a:prstGeom>
        </p:spPr>
        <p:txBody>
          <a:bodyPr wrap="square">
            <a:spAutoFit/>
          </a:bodyPr>
          <a:lstStyle/>
          <a:p>
            <a:pPr algn="just">
              <a:lnSpc>
                <a:spcPct val="120000"/>
              </a:lnSpc>
              <a:spcBef>
                <a:spcPts val="500"/>
              </a:spcBef>
              <a:spcAft>
                <a:spcPts val="500"/>
              </a:spcAft>
            </a:pPr>
            <a:r>
              <a:rPr lang="en-US" sz="2000" b="1" dirty="0"/>
              <a:t>Directions for Q1 to Q19: </a:t>
            </a:r>
            <a:r>
              <a:rPr lang="en-US" sz="2000" dirty="0"/>
              <a:t>Choose the correct option to fill in the blank.</a:t>
            </a:r>
            <a:endParaRPr lang="en-IN" sz="2000" dirty="0" smtClean="0"/>
          </a:p>
          <a:p>
            <a:pPr marL="468000" indent="-468000" algn="just">
              <a:lnSpc>
                <a:spcPct val="120000"/>
              </a:lnSpc>
              <a:spcBef>
                <a:spcPts val="500"/>
              </a:spcBef>
              <a:spcAft>
                <a:spcPts val="500"/>
              </a:spcAft>
            </a:pPr>
            <a:r>
              <a:rPr lang="en-IN" sz="2000" dirty="0" smtClean="0"/>
              <a:t>13</a:t>
            </a:r>
            <a:r>
              <a:rPr lang="en-IN" sz="2000" dirty="0"/>
              <a:t>.	The author cites the examples of _______________ mother(s) in the passage.</a:t>
            </a:r>
          </a:p>
          <a:p>
            <a:pPr marL="468000" indent="-468000" algn="just">
              <a:lnSpc>
                <a:spcPct val="120000"/>
              </a:lnSpc>
              <a:spcBef>
                <a:spcPts val="500"/>
              </a:spcBef>
              <a:spcAft>
                <a:spcPts val="500"/>
              </a:spcAft>
            </a:pPr>
            <a:r>
              <a:rPr lang="en-IN" sz="2000" dirty="0"/>
              <a:t>	(a) one	</a:t>
            </a:r>
            <a:endParaRPr lang="en-IN" sz="2000" dirty="0" smtClean="0"/>
          </a:p>
          <a:p>
            <a:pPr marL="468000" indent="-468000" algn="just">
              <a:lnSpc>
                <a:spcPct val="120000"/>
              </a:lnSpc>
              <a:spcBef>
                <a:spcPts val="500"/>
              </a:spcBef>
              <a:spcAft>
                <a:spcPts val="500"/>
              </a:spcAft>
            </a:pPr>
            <a:r>
              <a:rPr lang="en-IN" sz="2000" dirty="0"/>
              <a:t>	(b) Cannot be determined</a:t>
            </a:r>
          </a:p>
          <a:p>
            <a:pPr marL="468000" indent="-468000" algn="just">
              <a:lnSpc>
                <a:spcPct val="120000"/>
              </a:lnSpc>
              <a:spcBef>
                <a:spcPts val="500"/>
              </a:spcBef>
              <a:spcAft>
                <a:spcPts val="500"/>
              </a:spcAft>
            </a:pPr>
            <a:r>
              <a:rPr lang="en-IN" sz="2000" dirty="0"/>
              <a:t>	(c) two	</a:t>
            </a:r>
            <a:endParaRPr lang="en-IN" sz="2000" dirty="0" smtClean="0"/>
          </a:p>
          <a:p>
            <a:pPr marL="468000" indent="-468000" algn="just">
              <a:lnSpc>
                <a:spcPct val="120000"/>
              </a:lnSpc>
              <a:spcBef>
                <a:spcPts val="500"/>
              </a:spcBef>
              <a:spcAft>
                <a:spcPts val="500"/>
              </a:spcAft>
            </a:pPr>
            <a:r>
              <a:rPr lang="en-IN" sz="2000" dirty="0"/>
              <a:t>	(d) </a:t>
            </a:r>
            <a:r>
              <a:rPr lang="en-IN" sz="2000" dirty="0" smtClean="0"/>
              <a:t>three</a:t>
            </a:r>
            <a:endParaRPr lang="en-IN" sz="2000" dirty="0"/>
          </a:p>
        </p:txBody>
      </p:sp>
    </p:spTree>
    <p:extLst>
      <p:ext uri="{BB962C8B-B14F-4D97-AF65-F5344CB8AC3E}">
        <p14:creationId xmlns:p14="http://schemas.microsoft.com/office/powerpoint/2010/main" val="2695259130"/>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318857"/>
          </a:xfrm>
          <a:prstGeom prst="rect">
            <a:avLst/>
          </a:prstGeom>
        </p:spPr>
        <p:txBody>
          <a:bodyPr wrap="square">
            <a:spAutoFit/>
          </a:bodyPr>
          <a:lstStyle/>
          <a:p>
            <a:pPr algn="just">
              <a:lnSpc>
                <a:spcPct val="120000"/>
              </a:lnSpc>
              <a:spcBef>
                <a:spcPts val="500"/>
              </a:spcBef>
              <a:spcAft>
                <a:spcPts val="500"/>
              </a:spcAft>
            </a:pPr>
            <a:r>
              <a:rPr lang="en-US" sz="2000" b="1" dirty="0"/>
              <a:t>Directions for Q1 to Q19: </a:t>
            </a:r>
            <a:r>
              <a:rPr lang="en-US" sz="2000" dirty="0"/>
              <a:t>Choose the correct option to fill in the blank.</a:t>
            </a:r>
            <a:endParaRPr lang="en-IN" sz="2000" dirty="0" smtClean="0"/>
          </a:p>
          <a:p>
            <a:pPr marL="468000" indent="-468000" algn="just">
              <a:lnSpc>
                <a:spcPct val="120000"/>
              </a:lnSpc>
              <a:spcBef>
                <a:spcPts val="500"/>
              </a:spcBef>
              <a:spcAft>
                <a:spcPts val="500"/>
              </a:spcAft>
            </a:pPr>
            <a:r>
              <a:rPr lang="en-IN" sz="2000" dirty="0" smtClean="0"/>
              <a:t>14</a:t>
            </a:r>
            <a:r>
              <a:rPr lang="en-IN" sz="2000" dirty="0"/>
              <a:t>.	______________ away one’s time in an art</a:t>
            </a:r>
          </a:p>
          <a:p>
            <a:pPr marL="468000" indent="-468000" algn="just">
              <a:lnSpc>
                <a:spcPct val="120000"/>
              </a:lnSpc>
              <a:spcBef>
                <a:spcPts val="500"/>
              </a:spcBef>
              <a:spcAft>
                <a:spcPts val="500"/>
              </a:spcAft>
            </a:pPr>
            <a:r>
              <a:rPr lang="en-IN" sz="2000" dirty="0"/>
              <a:t>	(a) </a:t>
            </a:r>
            <a:r>
              <a:rPr lang="en-IN" sz="2000" dirty="0" smtClean="0"/>
              <a:t>idling</a:t>
            </a:r>
          </a:p>
          <a:p>
            <a:pPr marL="468000" indent="-468000" algn="just">
              <a:lnSpc>
                <a:spcPct val="120000"/>
              </a:lnSpc>
              <a:spcBef>
                <a:spcPts val="500"/>
              </a:spcBef>
              <a:spcAft>
                <a:spcPts val="500"/>
              </a:spcAft>
            </a:pPr>
            <a:r>
              <a:rPr lang="en-IN" sz="2000" dirty="0"/>
              <a:t>	(b) </a:t>
            </a:r>
            <a:r>
              <a:rPr lang="en-IN" sz="2000" dirty="0" smtClean="0"/>
              <a:t>idled</a:t>
            </a:r>
          </a:p>
          <a:p>
            <a:pPr marL="468000" indent="-468000" algn="just">
              <a:lnSpc>
                <a:spcPct val="120000"/>
              </a:lnSpc>
              <a:spcBef>
                <a:spcPts val="500"/>
              </a:spcBef>
              <a:spcAft>
                <a:spcPts val="500"/>
              </a:spcAft>
            </a:pPr>
            <a:r>
              <a:rPr lang="en-IN" sz="2000" dirty="0"/>
              <a:t>	(c) to </a:t>
            </a:r>
            <a:r>
              <a:rPr lang="en-IN" sz="2000" dirty="0" smtClean="0"/>
              <a:t>idle</a:t>
            </a:r>
          </a:p>
          <a:p>
            <a:pPr marL="468000" indent="-468000" algn="just">
              <a:lnSpc>
                <a:spcPct val="120000"/>
              </a:lnSpc>
              <a:spcBef>
                <a:spcPts val="500"/>
              </a:spcBef>
              <a:spcAft>
                <a:spcPts val="500"/>
              </a:spcAft>
            </a:pPr>
            <a:r>
              <a:rPr lang="en-IN" sz="2000" dirty="0"/>
              <a:t>	(d) be </a:t>
            </a:r>
            <a:r>
              <a:rPr lang="en-IN" sz="2000" dirty="0" smtClean="0"/>
              <a:t>idling</a:t>
            </a:r>
            <a:endParaRPr lang="en-IN" sz="2000" dirty="0"/>
          </a:p>
        </p:txBody>
      </p:sp>
    </p:spTree>
    <p:extLst>
      <p:ext uri="{BB962C8B-B14F-4D97-AF65-F5344CB8AC3E}">
        <p14:creationId xmlns:p14="http://schemas.microsoft.com/office/powerpoint/2010/main" val="3959098981"/>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318857"/>
          </a:xfrm>
          <a:prstGeom prst="rect">
            <a:avLst/>
          </a:prstGeom>
        </p:spPr>
        <p:txBody>
          <a:bodyPr wrap="square">
            <a:spAutoFit/>
          </a:bodyPr>
          <a:lstStyle/>
          <a:p>
            <a:pPr algn="just">
              <a:lnSpc>
                <a:spcPct val="120000"/>
              </a:lnSpc>
              <a:spcBef>
                <a:spcPts val="500"/>
              </a:spcBef>
              <a:spcAft>
                <a:spcPts val="500"/>
              </a:spcAft>
            </a:pPr>
            <a:r>
              <a:rPr lang="en-US" sz="2000" b="1" dirty="0"/>
              <a:t>Directions for Q1 to Q19: </a:t>
            </a:r>
            <a:r>
              <a:rPr lang="en-US" sz="2000" dirty="0"/>
              <a:t>Choose the correct option to fill in the blank.</a:t>
            </a:r>
            <a:endParaRPr lang="en-IN" sz="2000" dirty="0" smtClean="0"/>
          </a:p>
          <a:p>
            <a:pPr marL="468000" indent="-468000" algn="just">
              <a:lnSpc>
                <a:spcPct val="120000"/>
              </a:lnSpc>
              <a:spcBef>
                <a:spcPts val="500"/>
              </a:spcBef>
              <a:spcAft>
                <a:spcPts val="500"/>
              </a:spcAft>
            </a:pPr>
            <a:r>
              <a:rPr lang="en-IN" sz="2000" dirty="0" smtClean="0"/>
              <a:t>15</a:t>
            </a:r>
            <a:r>
              <a:rPr lang="en-IN" sz="2000" dirty="0"/>
              <a:t>.	Ship is related to fish as a __________ is related to bird.</a:t>
            </a:r>
          </a:p>
          <a:p>
            <a:pPr marL="468000" indent="-468000" algn="just">
              <a:lnSpc>
                <a:spcPct val="120000"/>
              </a:lnSpc>
              <a:spcBef>
                <a:spcPts val="500"/>
              </a:spcBef>
              <a:spcAft>
                <a:spcPts val="500"/>
              </a:spcAft>
            </a:pPr>
            <a:r>
              <a:rPr lang="en-IN" sz="2000" dirty="0"/>
              <a:t>	(a) </a:t>
            </a:r>
            <a:r>
              <a:rPr lang="en-IN" sz="2000" dirty="0" smtClean="0"/>
              <a:t>feather</a:t>
            </a:r>
          </a:p>
          <a:p>
            <a:pPr marL="468000" indent="-468000" algn="just">
              <a:lnSpc>
                <a:spcPct val="120000"/>
              </a:lnSpc>
              <a:spcBef>
                <a:spcPts val="500"/>
              </a:spcBef>
              <a:spcAft>
                <a:spcPts val="500"/>
              </a:spcAft>
            </a:pPr>
            <a:r>
              <a:rPr lang="en-IN" sz="2000" dirty="0"/>
              <a:t>	(b) </a:t>
            </a:r>
            <a:r>
              <a:rPr lang="en-IN" sz="2000" dirty="0" smtClean="0"/>
              <a:t>tree</a:t>
            </a:r>
          </a:p>
          <a:p>
            <a:pPr marL="468000" indent="-468000" algn="just">
              <a:lnSpc>
                <a:spcPct val="120000"/>
              </a:lnSpc>
              <a:spcBef>
                <a:spcPts val="500"/>
              </a:spcBef>
              <a:spcAft>
                <a:spcPts val="500"/>
              </a:spcAft>
            </a:pPr>
            <a:r>
              <a:rPr lang="en-IN" sz="2000" dirty="0"/>
              <a:t>	(c) </a:t>
            </a:r>
            <a:r>
              <a:rPr lang="en-IN" sz="2000" dirty="0" smtClean="0"/>
              <a:t>branches</a:t>
            </a:r>
          </a:p>
          <a:p>
            <a:pPr marL="468000" indent="-468000" algn="just">
              <a:lnSpc>
                <a:spcPct val="120000"/>
              </a:lnSpc>
              <a:spcBef>
                <a:spcPts val="500"/>
              </a:spcBef>
              <a:spcAft>
                <a:spcPts val="500"/>
              </a:spcAft>
            </a:pPr>
            <a:r>
              <a:rPr lang="en-IN" sz="2000" dirty="0"/>
              <a:t>	(d) </a:t>
            </a:r>
            <a:r>
              <a:rPr lang="en-IN" sz="2000" dirty="0" smtClean="0"/>
              <a:t>kite</a:t>
            </a:r>
            <a:endParaRPr lang="en-IN" sz="2000" dirty="0"/>
          </a:p>
        </p:txBody>
      </p:sp>
    </p:spTree>
    <p:extLst>
      <p:ext uri="{BB962C8B-B14F-4D97-AF65-F5344CB8AC3E}">
        <p14:creationId xmlns:p14="http://schemas.microsoft.com/office/powerpoint/2010/main" val="3089087993"/>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688189"/>
          </a:xfrm>
          <a:prstGeom prst="rect">
            <a:avLst/>
          </a:prstGeom>
        </p:spPr>
        <p:txBody>
          <a:bodyPr wrap="square">
            <a:spAutoFit/>
          </a:bodyPr>
          <a:lstStyle/>
          <a:p>
            <a:pPr algn="just">
              <a:lnSpc>
                <a:spcPct val="120000"/>
              </a:lnSpc>
              <a:spcBef>
                <a:spcPts val="500"/>
              </a:spcBef>
              <a:spcAft>
                <a:spcPts val="500"/>
              </a:spcAft>
            </a:pPr>
            <a:r>
              <a:rPr lang="en-US" sz="2000" b="1" dirty="0"/>
              <a:t>Directions for Q1 to Q19: </a:t>
            </a:r>
            <a:r>
              <a:rPr lang="en-US" sz="2000" dirty="0"/>
              <a:t>Choose the correct option to fill in the blank.</a:t>
            </a:r>
            <a:endParaRPr lang="en-IN" sz="2000" dirty="0" smtClean="0"/>
          </a:p>
          <a:p>
            <a:pPr marL="468000" indent="-468000" algn="just">
              <a:lnSpc>
                <a:spcPct val="120000"/>
              </a:lnSpc>
              <a:spcBef>
                <a:spcPts val="500"/>
              </a:spcBef>
              <a:spcAft>
                <a:spcPts val="500"/>
              </a:spcAft>
            </a:pPr>
            <a:r>
              <a:rPr lang="en-IN" sz="2000" dirty="0" smtClean="0"/>
              <a:t>16</a:t>
            </a:r>
            <a:r>
              <a:rPr lang="en-IN" sz="2000" dirty="0"/>
              <a:t>.	The cries of the foul birds awoke the two sleepers, who stared ____________ them ____________ bewilderment.</a:t>
            </a:r>
          </a:p>
          <a:p>
            <a:pPr marL="468000" indent="-468000" algn="just">
              <a:lnSpc>
                <a:spcPct val="120000"/>
              </a:lnSpc>
              <a:spcBef>
                <a:spcPts val="500"/>
              </a:spcBef>
              <a:spcAft>
                <a:spcPts val="500"/>
              </a:spcAft>
            </a:pPr>
            <a:r>
              <a:rPr lang="en-IN" sz="2000" dirty="0"/>
              <a:t>	(a) against, </a:t>
            </a:r>
            <a:r>
              <a:rPr lang="en-IN" sz="2000" dirty="0" smtClean="0"/>
              <a:t>in</a:t>
            </a:r>
          </a:p>
          <a:p>
            <a:pPr marL="468000" indent="-468000" algn="just">
              <a:lnSpc>
                <a:spcPct val="120000"/>
              </a:lnSpc>
              <a:spcBef>
                <a:spcPts val="500"/>
              </a:spcBef>
              <a:spcAft>
                <a:spcPts val="500"/>
              </a:spcAft>
            </a:pPr>
            <a:r>
              <a:rPr lang="en-IN" sz="2000" dirty="0"/>
              <a:t>	(b) at, </a:t>
            </a:r>
            <a:r>
              <a:rPr lang="en-IN" sz="2000" dirty="0" smtClean="0"/>
              <a:t>in</a:t>
            </a:r>
          </a:p>
          <a:p>
            <a:pPr marL="468000" indent="-468000" algn="just">
              <a:lnSpc>
                <a:spcPct val="120000"/>
              </a:lnSpc>
              <a:spcBef>
                <a:spcPts val="500"/>
              </a:spcBef>
              <a:spcAft>
                <a:spcPts val="500"/>
              </a:spcAft>
            </a:pPr>
            <a:r>
              <a:rPr lang="en-IN" sz="2000" dirty="0"/>
              <a:t>	(c) along, </a:t>
            </a:r>
            <a:r>
              <a:rPr lang="en-IN" sz="2000" dirty="0" smtClean="0"/>
              <a:t>with</a:t>
            </a:r>
          </a:p>
          <a:p>
            <a:pPr marL="468000" indent="-468000" algn="just">
              <a:lnSpc>
                <a:spcPct val="120000"/>
              </a:lnSpc>
              <a:spcBef>
                <a:spcPts val="500"/>
              </a:spcBef>
              <a:spcAft>
                <a:spcPts val="500"/>
              </a:spcAft>
            </a:pPr>
            <a:r>
              <a:rPr lang="en-IN" sz="2000" dirty="0"/>
              <a:t>	(d) over, </a:t>
            </a:r>
            <a:r>
              <a:rPr lang="en-IN" sz="2000" dirty="0" smtClean="0"/>
              <a:t>on</a:t>
            </a:r>
            <a:endParaRPr lang="en-IN" sz="2000" dirty="0"/>
          </a:p>
        </p:txBody>
      </p:sp>
    </p:spTree>
    <p:extLst>
      <p:ext uri="{BB962C8B-B14F-4D97-AF65-F5344CB8AC3E}">
        <p14:creationId xmlns:p14="http://schemas.microsoft.com/office/powerpoint/2010/main" val="1089949108"/>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688189"/>
          </a:xfrm>
          <a:prstGeom prst="rect">
            <a:avLst/>
          </a:prstGeom>
        </p:spPr>
        <p:txBody>
          <a:bodyPr wrap="square">
            <a:spAutoFit/>
          </a:bodyPr>
          <a:lstStyle/>
          <a:p>
            <a:pPr algn="just">
              <a:lnSpc>
                <a:spcPct val="120000"/>
              </a:lnSpc>
              <a:spcBef>
                <a:spcPts val="500"/>
              </a:spcBef>
              <a:spcAft>
                <a:spcPts val="500"/>
              </a:spcAft>
            </a:pPr>
            <a:r>
              <a:rPr lang="en-US" sz="2000" b="1" dirty="0"/>
              <a:t>Directions for Q1 to Q19: </a:t>
            </a:r>
            <a:r>
              <a:rPr lang="en-US" sz="2000" dirty="0"/>
              <a:t>Choose the correct option to fill in the blank.</a:t>
            </a:r>
            <a:endParaRPr lang="en-IN" sz="2000" dirty="0" smtClean="0"/>
          </a:p>
          <a:p>
            <a:pPr marL="468000" indent="-468000" algn="just">
              <a:lnSpc>
                <a:spcPct val="120000"/>
              </a:lnSpc>
              <a:spcBef>
                <a:spcPts val="500"/>
              </a:spcBef>
              <a:spcAft>
                <a:spcPts val="500"/>
              </a:spcAft>
            </a:pPr>
            <a:r>
              <a:rPr lang="en-IN" sz="2000" dirty="0" smtClean="0"/>
              <a:t>17</a:t>
            </a:r>
            <a:r>
              <a:rPr lang="en-IN" sz="2000" dirty="0"/>
              <a:t>.	He is ____________ dark-skinned gipsy in aspect; in dress and manners, ____________ gentleman.</a:t>
            </a:r>
          </a:p>
          <a:p>
            <a:pPr marL="468000" indent="-468000" algn="just">
              <a:lnSpc>
                <a:spcPct val="120000"/>
              </a:lnSpc>
              <a:spcBef>
                <a:spcPts val="500"/>
              </a:spcBef>
              <a:spcAft>
                <a:spcPts val="500"/>
              </a:spcAft>
            </a:pPr>
            <a:r>
              <a:rPr lang="en-IN" sz="2000" dirty="0"/>
              <a:t>	(a) a, </a:t>
            </a:r>
            <a:r>
              <a:rPr lang="en-IN" sz="2000" dirty="0" smtClean="0"/>
              <a:t>a</a:t>
            </a:r>
          </a:p>
          <a:p>
            <a:pPr marL="468000" indent="-468000" algn="just">
              <a:lnSpc>
                <a:spcPct val="120000"/>
              </a:lnSpc>
              <a:spcBef>
                <a:spcPts val="500"/>
              </a:spcBef>
              <a:spcAft>
                <a:spcPts val="500"/>
              </a:spcAft>
            </a:pPr>
            <a:r>
              <a:rPr lang="en-IN" sz="2000" dirty="0"/>
              <a:t>	(b) a, </a:t>
            </a:r>
            <a:r>
              <a:rPr lang="en-IN" sz="2000" dirty="0" smtClean="0"/>
              <a:t>the</a:t>
            </a:r>
          </a:p>
          <a:p>
            <a:pPr marL="468000" indent="-468000" algn="just">
              <a:lnSpc>
                <a:spcPct val="120000"/>
              </a:lnSpc>
              <a:spcBef>
                <a:spcPts val="500"/>
              </a:spcBef>
              <a:spcAft>
                <a:spcPts val="500"/>
              </a:spcAft>
            </a:pPr>
            <a:r>
              <a:rPr lang="en-IN" sz="2000" dirty="0"/>
              <a:t>	(c) the, </a:t>
            </a:r>
            <a:r>
              <a:rPr lang="en-IN" sz="2000" dirty="0" smtClean="0"/>
              <a:t>a</a:t>
            </a:r>
          </a:p>
          <a:p>
            <a:pPr marL="468000" indent="-468000" algn="just">
              <a:lnSpc>
                <a:spcPct val="120000"/>
              </a:lnSpc>
              <a:spcBef>
                <a:spcPts val="500"/>
              </a:spcBef>
              <a:spcAft>
                <a:spcPts val="500"/>
              </a:spcAft>
            </a:pPr>
            <a:r>
              <a:rPr lang="en-IN" sz="2000" dirty="0"/>
              <a:t>	(d) the, </a:t>
            </a:r>
            <a:r>
              <a:rPr lang="en-IN" sz="2000" dirty="0" smtClean="0"/>
              <a:t>the</a:t>
            </a:r>
            <a:endParaRPr lang="en-IN" sz="2000" dirty="0"/>
          </a:p>
        </p:txBody>
      </p:sp>
    </p:spTree>
    <p:extLst>
      <p:ext uri="{BB962C8B-B14F-4D97-AF65-F5344CB8AC3E}">
        <p14:creationId xmlns:p14="http://schemas.microsoft.com/office/powerpoint/2010/main" val="163810272"/>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09318" y="3145115"/>
            <a:ext cx="6258764" cy="567771"/>
          </a:xfrm>
        </p:spPr>
        <p:txBody>
          <a:bodyPr/>
          <a:lstStyle/>
          <a:p>
            <a:r>
              <a:rPr lang="en-US" sz="3500" dirty="0" smtClean="0"/>
              <a:t>VERBAL ABILITY</a:t>
            </a:r>
            <a:endParaRPr lang="en-IN" sz="3500" dirty="0"/>
          </a:p>
        </p:txBody>
      </p:sp>
    </p:spTree>
    <p:custDataLst>
      <p:tags r:id="rId1"/>
    </p:custDataLst>
    <p:extLst>
      <p:ext uri="{BB962C8B-B14F-4D97-AF65-F5344CB8AC3E}">
        <p14:creationId xmlns:p14="http://schemas.microsoft.com/office/powerpoint/2010/main" val="2674250030"/>
      </p:ext>
    </p:ext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688189"/>
          </a:xfrm>
          <a:prstGeom prst="rect">
            <a:avLst/>
          </a:prstGeom>
        </p:spPr>
        <p:txBody>
          <a:bodyPr wrap="square">
            <a:spAutoFit/>
          </a:bodyPr>
          <a:lstStyle/>
          <a:p>
            <a:pPr algn="just">
              <a:lnSpc>
                <a:spcPct val="120000"/>
              </a:lnSpc>
              <a:spcBef>
                <a:spcPts val="500"/>
              </a:spcBef>
              <a:spcAft>
                <a:spcPts val="500"/>
              </a:spcAft>
            </a:pPr>
            <a:r>
              <a:rPr lang="en-US" sz="2000" b="1" dirty="0"/>
              <a:t>Directions for Q1 to Q19: </a:t>
            </a:r>
            <a:r>
              <a:rPr lang="en-US" sz="2000" dirty="0"/>
              <a:t>Choose the correct option to fill in the blank.</a:t>
            </a:r>
            <a:endParaRPr lang="en-IN" sz="2000" dirty="0" smtClean="0"/>
          </a:p>
          <a:p>
            <a:pPr marL="468000" indent="-468000" algn="just">
              <a:lnSpc>
                <a:spcPct val="120000"/>
              </a:lnSpc>
              <a:spcBef>
                <a:spcPts val="500"/>
              </a:spcBef>
              <a:spcAft>
                <a:spcPts val="500"/>
              </a:spcAft>
            </a:pPr>
            <a:r>
              <a:rPr lang="en-IN" sz="2000" dirty="0" smtClean="0"/>
              <a:t>18</a:t>
            </a:r>
            <a:r>
              <a:rPr lang="en-IN" sz="2000" dirty="0"/>
              <a:t>.	I love sitting _________ the beach while looking _________ the sun.</a:t>
            </a:r>
          </a:p>
          <a:p>
            <a:pPr marL="468000" indent="-468000" algn="just">
              <a:lnSpc>
                <a:spcPct val="120000"/>
              </a:lnSpc>
              <a:spcBef>
                <a:spcPts val="500"/>
              </a:spcBef>
              <a:spcAft>
                <a:spcPts val="500"/>
              </a:spcAft>
            </a:pPr>
            <a:r>
              <a:rPr lang="en-IN" sz="2000" dirty="0"/>
              <a:t>	(a) on, </a:t>
            </a:r>
            <a:r>
              <a:rPr lang="en-IN" sz="2000" dirty="0" smtClean="0"/>
              <a:t>at</a:t>
            </a:r>
          </a:p>
          <a:p>
            <a:pPr marL="468000" indent="-468000" algn="just">
              <a:lnSpc>
                <a:spcPct val="120000"/>
              </a:lnSpc>
              <a:spcBef>
                <a:spcPts val="500"/>
              </a:spcBef>
              <a:spcAft>
                <a:spcPts val="500"/>
              </a:spcAft>
            </a:pPr>
            <a:r>
              <a:rPr lang="en-IN" sz="2000" dirty="0"/>
              <a:t>	(b) in, </a:t>
            </a:r>
            <a:r>
              <a:rPr lang="en-IN" sz="2000" dirty="0" smtClean="0"/>
              <a:t>on</a:t>
            </a:r>
          </a:p>
          <a:p>
            <a:pPr marL="468000" indent="-468000" algn="just">
              <a:lnSpc>
                <a:spcPct val="120000"/>
              </a:lnSpc>
              <a:spcBef>
                <a:spcPts val="500"/>
              </a:spcBef>
              <a:spcAft>
                <a:spcPts val="500"/>
              </a:spcAft>
            </a:pPr>
            <a:r>
              <a:rPr lang="en-IN" sz="2000" dirty="0"/>
              <a:t>	(c) on, </a:t>
            </a:r>
            <a:r>
              <a:rPr lang="en-IN" sz="2000" dirty="0" smtClean="0"/>
              <a:t>in</a:t>
            </a:r>
          </a:p>
          <a:p>
            <a:pPr marL="468000" indent="-468000" algn="just">
              <a:lnSpc>
                <a:spcPct val="120000"/>
              </a:lnSpc>
              <a:spcBef>
                <a:spcPts val="500"/>
              </a:spcBef>
              <a:spcAft>
                <a:spcPts val="500"/>
              </a:spcAft>
            </a:pPr>
            <a:r>
              <a:rPr lang="en-IN" sz="2000" dirty="0"/>
              <a:t>	(d) in, </a:t>
            </a:r>
            <a:r>
              <a:rPr lang="en-IN" sz="2000" dirty="0" smtClean="0"/>
              <a:t>at</a:t>
            </a:r>
            <a:endParaRPr lang="en-IN" sz="2000" dirty="0"/>
          </a:p>
        </p:txBody>
      </p:sp>
    </p:spTree>
    <p:extLst>
      <p:ext uri="{BB962C8B-B14F-4D97-AF65-F5344CB8AC3E}">
        <p14:creationId xmlns:p14="http://schemas.microsoft.com/office/powerpoint/2010/main" val="1390412330"/>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688189"/>
          </a:xfrm>
          <a:prstGeom prst="rect">
            <a:avLst/>
          </a:prstGeom>
        </p:spPr>
        <p:txBody>
          <a:bodyPr wrap="square">
            <a:spAutoFit/>
          </a:bodyPr>
          <a:lstStyle/>
          <a:p>
            <a:pPr algn="just">
              <a:lnSpc>
                <a:spcPct val="120000"/>
              </a:lnSpc>
              <a:spcBef>
                <a:spcPts val="500"/>
              </a:spcBef>
              <a:spcAft>
                <a:spcPts val="500"/>
              </a:spcAft>
            </a:pPr>
            <a:r>
              <a:rPr lang="en-US" sz="2000" b="1" dirty="0"/>
              <a:t>Directions for Q1 to Q19: </a:t>
            </a:r>
            <a:r>
              <a:rPr lang="en-US" sz="2000" dirty="0"/>
              <a:t>Choose the correct option to fill in the blank.</a:t>
            </a:r>
            <a:endParaRPr lang="en-IN" sz="2000" dirty="0" smtClean="0"/>
          </a:p>
          <a:p>
            <a:pPr marL="468000" indent="-468000" algn="just">
              <a:lnSpc>
                <a:spcPct val="120000"/>
              </a:lnSpc>
              <a:spcBef>
                <a:spcPts val="500"/>
              </a:spcBef>
              <a:spcAft>
                <a:spcPts val="500"/>
              </a:spcAft>
            </a:pPr>
            <a:r>
              <a:rPr lang="en-IN" sz="2000" dirty="0" smtClean="0"/>
              <a:t>19</a:t>
            </a:r>
            <a:r>
              <a:rPr lang="en-IN" sz="2000" dirty="0"/>
              <a:t>.	</a:t>
            </a:r>
            <a:r>
              <a:rPr lang="en-IN" sz="2000" dirty="0" err="1"/>
              <a:t>Nithin</a:t>
            </a:r>
            <a:r>
              <a:rPr lang="en-IN" sz="2000" dirty="0"/>
              <a:t> </a:t>
            </a:r>
            <a:r>
              <a:rPr lang="en-IN" sz="2000" dirty="0" err="1"/>
              <a:t>traveled</a:t>
            </a:r>
            <a:r>
              <a:rPr lang="en-IN" sz="2000" dirty="0"/>
              <a:t> _____________ his family all ___________ the country when he was 15 years old.</a:t>
            </a:r>
          </a:p>
          <a:p>
            <a:pPr marL="468000" indent="-468000" algn="just">
              <a:lnSpc>
                <a:spcPct val="120000"/>
              </a:lnSpc>
              <a:spcBef>
                <a:spcPts val="500"/>
              </a:spcBef>
              <a:spcAft>
                <a:spcPts val="500"/>
              </a:spcAft>
            </a:pPr>
            <a:r>
              <a:rPr lang="en-IN" sz="2000" dirty="0"/>
              <a:t>	(a) with, </a:t>
            </a:r>
            <a:r>
              <a:rPr lang="en-IN" sz="2000" dirty="0" smtClean="0"/>
              <a:t>around</a:t>
            </a:r>
          </a:p>
          <a:p>
            <a:pPr marL="468000" indent="-468000" algn="just">
              <a:lnSpc>
                <a:spcPct val="120000"/>
              </a:lnSpc>
              <a:spcBef>
                <a:spcPts val="500"/>
              </a:spcBef>
              <a:spcAft>
                <a:spcPts val="500"/>
              </a:spcAft>
            </a:pPr>
            <a:r>
              <a:rPr lang="en-IN" sz="2000" dirty="0"/>
              <a:t>	(b) with, </a:t>
            </a:r>
            <a:r>
              <a:rPr lang="en-IN" sz="2000" dirty="0" smtClean="0"/>
              <a:t>over</a:t>
            </a:r>
          </a:p>
          <a:p>
            <a:pPr marL="468000" indent="-468000" algn="just">
              <a:lnSpc>
                <a:spcPct val="120000"/>
              </a:lnSpc>
              <a:spcBef>
                <a:spcPts val="500"/>
              </a:spcBef>
              <a:spcAft>
                <a:spcPts val="500"/>
              </a:spcAft>
            </a:pPr>
            <a:r>
              <a:rPr lang="en-IN" sz="2000" dirty="0"/>
              <a:t>	(c) for, </a:t>
            </a:r>
            <a:r>
              <a:rPr lang="en-IN" sz="2000" dirty="0" smtClean="0"/>
              <a:t>along</a:t>
            </a:r>
          </a:p>
          <a:p>
            <a:pPr marL="468000" indent="-468000" algn="just">
              <a:lnSpc>
                <a:spcPct val="120000"/>
              </a:lnSpc>
              <a:spcBef>
                <a:spcPts val="500"/>
              </a:spcBef>
              <a:spcAft>
                <a:spcPts val="500"/>
              </a:spcAft>
            </a:pPr>
            <a:r>
              <a:rPr lang="en-IN" sz="2000" dirty="0"/>
              <a:t>	(d) by, above</a:t>
            </a:r>
          </a:p>
        </p:txBody>
      </p:sp>
    </p:spTree>
    <p:extLst>
      <p:ext uri="{BB962C8B-B14F-4D97-AF65-F5344CB8AC3E}">
        <p14:creationId xmlns:p14="http://schemas.microsoft.com/office/powerpoint/2010/main" val="1430931571"/>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057521"/>
          </a:xfrm>
          <a:prstGeom prst="rect">
            <a:avLst/>
          </a:prstGeom>
        </p:spPr>
        <p:txBody>
          <a:bodyPr wrap="square">
            <a:spAutoFit/>
          </a:bodyPr>
          <a:lstStyle/>
          <a:p>
            <a:pPr marL="468000" indent="-468000" algn="just">
              <a:lnSpc>
                <a:spcPct val="120000"/>
              </a:lnSpc>
              <a:spcBef>
                <a:spcPts val="500"/>
              </a:spcBef>
              <a:spcAft>
                <a:spcPts val="500"/>
              </a:spcAft>
            </a:pPr>
            <a:r>
              <a:rPr lang="en-IN" sz="2000" dirty="0"/>
              <a:t>20.	Complete the following sentence by choosing the correct set of words from the options below.</a:t>
            </a:r>
          </a:p>
          <a:p>
            <a:pPr marL="468000" indent="-468000" algn="just">
              <a:lnSpc>
                <a:spcPct val="120000"/>
              </a:lnSpc>
              <a:spcBef>
                <a:spcPts val="500"/>
              </a:spcBef>
              <a:spcAft>
                <a:spcPts val="500"/>
              </a:spcAft>
            </a:pPr>
            <a:r>
              <a:rPr lang="en-IN" sz="2000" dirty="0"/>
              <a:t>	If you insist on eating more cotton candy ____________ a kid at a carnival, ____________ don’t come crying to me when you’ve gained a few pounds!</a:t>
            </a:r>
          </a:p>
          <a:p>
            <a:pPr marL="468000" indent="-468000" algn="just">
              <a:lnSpc>
                <a:spcPct val="120000"/>
              </a:lnSpc>
              <a:spcBef>
                <a:spcPts val="500"/>
              </a:spcBef>
              <a:spcAft>
                <a:spcPts val="500"/>
              </a:spcAft>
            </a:pPr>
            <a:r>
              <a:rPr lang="en-IN" sz="2000" dirty="0"/>
              <a:t>	(a) </a:t>
            </a:r>
            <a:r>
              <a:rPr lang="en-IN" sz="2000" dirty="0" smtClean="0"/>
              <a:t>then/than</a:t>
            </a:r>
          </a:p>
          <a:p>
            <a:pPr marL="468000" indent="-468000" algn="just">
              <a:lnSpc>
                <a:spcPct val="120000"/>
              </a:lnSpc>
              <a:spcBef>
                <a:spcPts val="500"/>
              </a:spcBef>
              <a:spcAft>
                <a:spcPts val="500"/>
              </a:spcAft>
            </a:pPr>
            <a:r>
              <a:rPr lang="en-IN" sz="2000" dirty="0"/>
              <a:t>	(b) </a:t>
            </a:r>
            <a:r>
              <a:rPr lang="en-IN" sz="2000" dirty="0" smtClean="0"/>
              <a:t>than/then</a:t>
            </a:r>
          </a:p>
          <a:p>
            <a:pPr marL="468000" indent="-468000" algn="just">
              <a:lnSpc>
                <a:spcPct val="120000"/>
              </a:lnSpc>
              <a:spcBef>
                <a:spcPts val="500"/>
              </a:spcBef>
              <a:spcAft>
                <a:spcPts val="500"/>
              </a:spcAft>
            </a:pPr>
            <a:r>
              <a:rPr lang="en-IN" sz="2000" dirty="0"/>
              <a:t>	(c) </a:t>
            </a:r>
            <a:r>
              <a:rPr lang="en-IN" sz="2000" dirty="0" smtClean="0"/>
              <a:t>then/then</a:t>
            </a:r>
          </a:p>
          <a:p>
            <a:pPr marL="468000" indent="-468000" algn="just">
              <a:lnSpc>
                <a:spcPct val="120000"/>
              </a:lnSpc>
              <a:spcBef>
                <a:spcPts val="500"/>
              </a:spcBef>
              <a:spcAft>
                <a:spcPts val="500"/>
              </a:spcAft>
            </a:pPr>
            <a:r>
              <a:rPr lang="en-IN" sz="2000" dirty="0"/>
              <a:t>	(d) </a:t>
            </a:r>
            <a:r>
              <a:rPr lang="en-IN" sz="2000" dirty="0" smtClean="0"/>
              <a:t>than/than</a:t>
            </a:r>
            <a:endParaRPr lang="en-IN" sz="2000" dirty="0"/>
          </a:p>
        </p:txBody>
      </p:sp>
    </p:spTree>
    <p:extLst>
      <p:ext uri="{BB962C8B-B14F-4D97-AF65-F5344CB8AC3E}">
        <p14:creationId xmlns:p14="http://schemas.microsoft.com/office/powerpoint/2010/main" val="1280494595"/>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057521"/>
          </a:xfrm>
          <a:prstGeom prst="rect">
            <a:avLst/>
          </a:prstGeom>
        </p:spPr>
        <p:txBody>
          <a:bodyPr wrap="square">
            <a:spAutoFit/>
          </a:bodyPr>
          <a:lstStyle/>
          <a:p>
            <a:pPr marL="468000" indent="-468000" algn="just">
              <a:lnSpc>
                <a:spcPct val="120000"/>
              </a:lnSpc>
              <a:spcBef>
                <a:spcPts val="500"/>
              </a:spcBef>
              <a:spcAft>
                <a:spcPts val="500"/>
              </a:spcAft>
            </a:pPr>
            <a:r>
              <a:rPr lang="en-IN" sz="2000" dirty="0" smtClean="0"/>
              <a:t>21</a:t>
            </a:r>
            <a:r>
              <a:rPr lang="en-IN" sz="2000" dirty="0"/>
              <a:t>.	Complete the following sentence with the option that best fits the meaning of the sentence as a whole.</a:t>
            </a:r>
          </a:p>
          <a:p>
            <a:pPr marL="468000" indent="-468000" algn="just">
              <a:lnSpc>
                <a:spcPct val="120000"/>
              </a:lnSpc>
              <a:spcBef>
                <a:spcPts val="500"/>
              </a:spcBef>
              <a:spcAft>
                <a:spcPts val="500"/>
              </a:spcAft>
            </a:pPr>
            <a:r>
              <a:rPr lang="en-IN" sz="2000" dirty="0"/>
              <a:t>	You should always take your mobile phone with you ____________.</a:t>
            </a:r>
          </a:p>
          <a:p>
            <a:pPr marL="468000" indent="-468000" algn="just">
              <a:lnSpc>
                <a:spcPct val="120000"/>
              </a:lnSpc>
              <a:spcBef>
                <a:spcPts val="500"/>
              </a:spcBef>
              <a:spcAft>
                <a:spcPts val="500"/>
              </a:spcAft>
            </a:pPr>
            <a:r>
              <a:rPr lang="en-IN" sz="2000" dirty="0"/>
              <a:t>	(a)	in case you are unable to find any when you are in an </a:t>
            </a:r>
            <a:r>
              <a:rPr lang="en-IN" sz="2000" dirty="0" smtClean="0"/>
              <a:t>	emergency</a:t>
            </a:r>
            <a:endParaRPr lang="en-IN" sz="2000" dirty="0"/>
          </a:p>
          <a:p>
            <a:pPr marL="468000" indent="-468000" algn="just">
              <a:lnSpc>
                <a:spcPct val="120000"/>
              </a:lnSpc>
              <a:spcBef>
                <a:spcPts val="500"/>
              </a:spcBef>
              <a:spcAft>
                <a:spcPts val="500"/>
              </a:spcAft>
            </a:pPr>
            <a:r>
              <a:rPr lang="en-IN" sz="2000" dirty="0"/>
              <a:t>	(b)	if you wish to go outside</a:t>
            </a:r>
          </a:p>
          <a:p>
            <a:pPr marL="468000" indent="-468000" algn="just">
              <a:lnSpc>
                <a:spcPct val="120000"/>
              </a:lnSpc>
              <a:spcBef>
                <a:spcPts val="500"/>
              </a:spcBef>
              <a:spcAft>
                <a:spcPts val="500"/>
              </a:spcAft>
            </a:pPr>
            <a:r>
              <a:rPr lang="en-IN" sz="2000" dirty="0"/>
              <a:t>	(c)	as I will not be available at home throughout the day</a:t>
            </a:r>
          </a:p>
          <a:p>
            <a:pPr marL="468000" indent="-468000" algn="just">
              <a:lnSpc>
                <a:spcPct val="120000"/>
              </a:lnSpc>
              <a:spcBef>
                <a:spcPts val="500"/>
              </a:spcBef>
              <a:spcAft>
                <a:spcPts val="500"/>
              </a:spcAft>
            </a:pPr>
            <a:r>
              <a:rPr lang="en-IN" sz="2000" dirty="0"/>
              <a:t>	(d)	or I couldn’t have called </a:t>
            </a:r>
            <a:r>
              <a:rPr lang="en-IN" sz="2000" dirty="0" smtClean="0"/>
              <a:t>you</a:t>
            </a:r>
            <a:endParaRPr lang="en-IN" sz="2000" dirty="0"/>
          </a:p>
        </p:txBody>
      </p:sp>
    </p:spTree>
    <p:extLst>
      <p:ext uri="{BB962C8B-B14F-4D97-AF65-F5344CB8AC3E}">
        <p14:creationId xmlns:p14="http://schemas.microsoft.com/office/powerpoint/2010/main" val="3993946917"/>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688189"/>
          </a:xfrm>
          <a:prstGeom prst="rect">
            <a:avLst/>
          </a:prstGeom>
        </p:spPr>
        <p:txBody>
          <a:bodyPr wrap="square">
            <a:spAutoFit/>
          </a:bodyPr>
          <a:lstStyle/>
          <a:p>
            <a:pPr marL="468000" indent="-468000" algn="just">
              <a:lnSpc>
                <a:spcPct val="120000"/>
              </a:lnSpc>
              <a:spcBef>
                <a:spcPts val="500"/>
              </a:spcBef>
              <a:spcAft>
                <a:spcPts val="500"/>
              </a:spcAft>
            </a:pPr>
            <a:r>
              <a:rPr lang="en-IN" sz="2000" dirty="0" smtClean="0"/>
              <a:t>22</a:t>
            </a:r>
            <a:r>
              <a:rPr lang="en-IN" sz="2000" dirty="0"/>
              <a:t>.	Choose the series of articles and conjunctions that best completes the following sentence.</a:t>
            </a:r>
          </a:p>
          <a:p>
            <a:pPr marL="468000" indent="-468000" algn="just">
              <a:lnSpc>
                <a:spcPct val="120000"/>
              </a:lnSpc>
              <a:spcBef>
                <a:spcPts val="500"/>
              </a:spcBef>
              <a:spcAft>
                <a:spcPts val="500"/>
              </a:spcAft>
            </a:pPr>
            <a:r>
              <a:rPr lang="en-IN" sz="2000" dirty="0"/>
              <a:t>	I love ____________ </a:t>
            </a:r>
            <a:r>
              <a:rPr lang="en-IN" sz="2000" dirty="0" err="1"/>
              <a:t>color</a:t>
            </a:r>
            <a:r>
              <a:rPr lang="en-IN" sz="2000" dirty="0"/>
              <a:t> red; ____________, this shade seems a little too bright.</a:t>
            </a:r>
          </a:p>
          <a:p>
            <a:pPr marL="468000" indent="-468000" algn="just">
              <a:lnSpc>
                <a:spcPct val="120000"/>
              </a:lnSpc>
              <a:spcBef>
                <a:spcPts val="500"/>
              </a:spcBef>
              <a:spcAft>
                <a:spcPts val="500"/>
              </a:spcAft>
            </a:pPr>
            <a:r>
              <a:rPr lang="en-IN" sz="2000" dirty="0"/>
              <a:t>	(a) the, </a:t>
            </a:r>
            <a:r>
              <a:rPr lang="en-IN" sz="2000" dirty="0" smtClean="0"/>
              <a:t>although</a:t>
            </a:r>
          </a:p>
          <a:p>
            <a:pPr marL="468000" indent="-468000" algn="just">
              <a:lnSpc>
                <a:spcPct val="120000"/>
              </a:lnSpc>
              <a:spcBef>
                <a:spcPts val="500"/>
              </a:spcBef>
              <a:spcAft>
                <a:spcPts val="500"/>
              </a:spcAft>
            </a:pPr>
            <a:r>
              <a:rPr lang="en-IN" sz="2000" dirty="0"/>
              <a:t>	(b) the, nonetheless	</a:t>
            </a:r>
            <a:endParaRPr lang="en-IN" sz="2000" dirty="0" smtClean="0"/>
          </a:p>
          <a:p>
            <a:pPr marL="468000" indent="-468000" algn="just">
              <a:lnSpc>
                <a:spcPct val="120000"/>
              </a:lnSpc>
              <a:spcBef>
                <a:spcPts val="500"/>
              </a:spcBef>
              <a:spcAft>
                <a:spcPts val="500"/>
              </a:spcAft>
            </a:pPr>
            <a:r>
              <a:rPr lang="en-IN" sz="2000" dirty="0"/>
              <a:t>	</a:t>
            </a:r>
            <a:r>
              <a:rPr lang="en-IN" sz="2000" dirty="0" smtClean="0"/>
              <a:t>(</a:t>
            </a:r>
            <a:r>
              <a:rPr lang="en-IN" sz="2000" dirty="0"/>
              <a:t>c) a, </a:t>
            </a:r>
            <a:r>
              <a:rPr lang="en-IN" sz="2000" dirty="0" smtClean="0"/>
              <a:t>besides</a:t>
            </a:r>
          </a:p>
          <a:p>
            <a:pPr marL="468000" indent="-468000" algn="just">
              <a:lnSpc>
                <a:spcPct val="120000"/>
              </a:lnSpc>
              <a:spcBef>
                <a:spcPts val="500"/>
              </a:spcBef>
              <a:spcAft>
                <a:spcPts val="500"/>
              </a:spcAft>
            </a:pPr>
            <a:r>
              <a:rPr lang="en-IN" sz="2000" dirty="0"/>
              <a:t>	(d) the, </a:t>
            </a:r>
            <a:r>
              <a:rPr lang="en-IN" sz="2000" dirty="0" smtClean="0"/>
              <a:t>instead</a:t>
            </a:r>
            <a:endParaRPr lang="en-IN" sz="2000" dirty="0"/>
          </a:p>
        </p:txBody>
      </p:sp>
    </p:spTree>
    <p:extLst>
      <p:ext uri="{BB962C8B-B14F-4D97-AF65-F5344CB8AC3E}">
        <p14:creationId xmlns:p14="http://schemas.microsoft.com/office/powerpoint/2010/main" val="3902594876"/>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447098"/>
          </a:xfrm>
          <a:prstGeom prst="rect">
            <a:avLst/>
          </a:prstGeom>
        </p:spPr>
        <p:txBody>
          <a:bodyPr wrap="square">
            <a:spAutoFit/>
          </a:bodyPr>
          <a:lstStyle/>
          <a:p>
            <a:pPr marL="468000" indent="-468000" algn="just">
              <a:lnSpc>
                <a:spcPct val="120000"/>
              </a:lnSpc>
              <a:spcBef>
                <a:spcPts val="500"/>
              </a:spcBef>
              <a:spcAft>
                <a:spcPts val="500"/>
              </a:spcAft>
            </a:pPr>
            <a:r>
              <a:rPr lang="en-IN" sz="2000" dirty="0" smtClean="0"/>
              <a:t>23</a:t>
            </a:r>
            <a:r>
              <a:rPr lang="en-IN" sz="2000" dirty="0"/>
              <a:t>.	Choose the correct modal verb from the following options.</a:t>
            </a:r>
          </a:p>
          <a:p>
            <a:pPr marL="468000" indent="-468000" algn="just">
              <a:lnSpc>
                <a:spcPct val="120000"/>
              </a:lnSpc>
              <a:spcBef>
                <a:spcPts val="500"/>
              </a:spcBef>
              <a:spcAft>
                <a:spcPts val="500"/>
              </a:spcAft>
            </a:pPr>
            <a:r>
              <a:rPr lang="en-IN" sz="2000" dirty="0"/>
              <a:t>	It ____________ rain today.</a:t>
            </a:r>
          </a:p>
          <a:p>
            <a:pPr marL="468000" indent="-468000" algn="just">
              <a:lnSpc>
                <a:spcPct val="120000"/>
              </a:lnSpc>
              <a:spcBef>
                <a:spcPts val="500"/>
              </a:spcBef>
              <a:spcAft>
                <a:spcPts val="500"/>
              </a:spcAft>
            </a:pPr>
            <a:r>
              <a:rPr lang="en-IN" sz="2000" dirty="0"/>
              <a:t>	(a) </a:t>
            </a:r>
            <a:r>
              <a:rPr lang="en-IN" sz="2000" dirty="0" smtClean="0"/>
              <a:t>could</a:t>
            </a:r>
          </a:p>
          <a:p>
            <a:pPr marL="468000" indent="-468000" algn="just">
              <a:lnSpc>
                <a:spcPct val="120000"/>
              </a:lnSpc>
              <a:spcBef>
                <a:spcPts val="500"/>
              </a:spcBef>
              <a:spcAft>
                <a:spcPts val="500"/>
              </a:spcAft>
            </a:pPr>
            <a:r>
              <a:rPr lang="en-IN" sz="2000" dirty="0"/>
              <a:t>	(b) </a:t>
            </a:r>
            <a:r>
              <a:rPr lang="en-IN" sz="2000" dirty="0" smtClean="0"/>
              <a:t>might</a:t>
            </a:r>
          </a:p>
          <a:p>
            <a:pPr marL="468000" indent="-468000" algn="just">
              <a:lnSpc>
                <a:spcPct val="120000"/>
              </a:lnSpc>
              <a:spcBef>
                <a:spcPts val="500"/>
              </a:spcBef>
              <a:spcAft>
                <a:spcPts val="500"/>
              </a:spcAft>
            </a:pPr>
            <a:r>
              <a:rPr lang="en-IN" sz="2000" dirty="0"/>
              <a:t>	(c) would</a:t>
            </a:r>
          </a:p>
          <a:p>
            <a:pPr marL="468000" indent="-468000" algn="just">
              <a:lnSpc>
                <a:spcPct val="120000"/>
              </a:lnSpc>
              <a:spcBef>
                <a:spcPts val="500"/>
              </a:spcBef>
              <a:spcAft>
                <a:spcPts val="500"/>
              </a:spcAft>
            </a:pPr>
            <a:r>
              <a:rPr lang="en-IN" sz="2000" dirty="0"/>
              <a:t>	(d) </a:t>
            </a:r>
            <a:r>
              <a:rPr lang="en-IN" sz="2000" dirty="0" smtClean="0"/>
              <a:t>should</a:t>
            </a:r>
          </a:p>
          <a:p>
            <a:pPr marL="468000" indent="-468000" algn="just">
              <a:lnSpc>
                <a:spcPct val="120000"/>
              </a:lnSpc>
              <a:spcBef>
                <a:spcPts val="500"/>
              </a:spcBef>
              <a:spcAft>
                <a:spcPts val="500"/>
              </a:spcAft>
            </a:pPr>
            <a:r>
              <a:rPr lang="en-IN" sz="2000" dirty="0"/>
              <a:t>	(e) </a:t>
            </a:r>
            <a:r>
              <a:rPr lang="en-IN" sz="2000" dirty="0" smtClean="0"/>
              <a:t>needn’t</a:t>
            </a:r>
            <a:endParaRPr lang="en-IN" sz="2000" dirty="0"/>
          </a:p>
        </p:txBody>
      </p:sp>
    </p:spTree>
    <p:extLst>
      <p:ext uri="{BB962C8B-B14F-4D97-AF65-F5344CB8AC3E}">
        <p14:creationId xmlns:p14="http://schemas.microsoft.com/office/powerpoint/2010/main" val="1602807293"/>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318857"/>
          </a:xfrm>
          <a:prstGeom prst="rect">
            <a:avLst/>
          </a:prstGeom>
        </p:spPr>
        <p:txBody>
          <a:bodyPr wrap="square">
            <a:spAutoFit/>
          </a:bodyPr>
          <a:lstStyle/>
          <a:p>
            <a:pPr marL="468000" indent="-468000" algn="just">
              <a:lnSpc>
                <a:spcPct val="120000"/>
              </a:lnSpc>
              <a:spcBef>
                <a:spcPts val="500"/>
              </a:spcBef>
              <a:spcAft>
                <a:spcPts val="500"/>
              </a:spcAft>
            </a:pPr>
            <a:r>
              <a:rPr lang="en-IN" sz="2000" dirty="0" smtClean="0"/>
              <a:t>24</a:t>
            </a:r>
            <a:r>
              <a:rPr lang="en-IN" sz="2000" dirty="0"/>
              <a:t>.	Choose the option that best completes the following sentence.</a:t>
            </a:r>
          </a:p>
          <a:p>
            <a:pPr marL="468000" indent="-468000" algn="just">
              <a:lnSpc>
                <a:spcPct val="120000"/>
              </a:lnSpc>
              <a:spcBef>
                <a:spcPts val="500"/>
              </a:spcBef>
              <a:spcAft>
                <a:spcPts val="500"/>
              </a:spcAft>
            </a:pPr>
            <a:r>
              <a:rPr lang="en-IN" sz="2000" dirty="0"/>
              <a:t>	Neither Alice nor Amy mentioned Alan's arrogant </a:t>
            </a:r>
            <a:r>
              <a:rPr lang="en-IN" sz="2000" dirty="0" err="1"/>
              <a:t>behavior</a:t>
            </a:r>
            <a:r>
              <a:rPr lang="en-IN" sz="2000" dirty="0"/>
              <a:t> ____________. </a:t>
            </a:r>
          </a:p>
          <a:p>
            <a:pPr marL="468000" indent="-468000" algn="just">
              <a:lnSpc>
                <a:spcPct val="120000"/>
              </a:lnSpc>
              <a:spcBef>
                <a:spcPts val="500"/>
              </a:spcBef>
              <a:spcAft>
                <a:spcPts val="500"/>
              </a:spcAft>
            </a:pPr>
            <a:r>
              <a:rPr lang="en-IN" sz="2000" dirty="0"/>
              <a:t>	(a) lest he'd lose his </a:t>
            </a:r>
            <a:r>
              <a:rPr lang="en-IN" sz="2000" dirty="0" smtClean="0"/>
              <a:t>temper</a:t>
            </a:r>
          </a:p>
          <a:p>
            <a:pPr marL="468000" indent="-468000" algn="just">
              <a:lnSpc>
                <a:spcPct val="120000"/>
              </a:lnSpc>
              <a:spcBef>
                <a:spcPts val="500"/>
              </a:spcBef>
              <a:spcAft>
                <a:spcPts val="500"/>
              </a:spcAft>
            </a:pPr>
            <a:r>
              <a:rPr lang="en-IN" sz="2000" dirty="0"/>
              <a:t>	(b) lest he lose his temper</a:t>
            </a:r>
          </a:p>
          <a:p>
            <a:pPr marL="468000" indent="-468000" algn="just">
              <a:lnSpc>
                <a:spcPct val="120000"/>
              </a:lnSpc>
              <a:spcBef>
                <a:spcPts val="500"/>
              </a:spcBef>
              <a:spcAft>
                <a:spcPts val="500"/>
              </a:spcAft>
            </a:pPr>
            <a:r>
              <a:rPr lang="en-IN" sz="2000" dirty="0"/>
              <a:t>	(c) lest he loses his </a:t>
            </a:r>
            <a:r>
              <a:rPr lang="en-IN" sz="2000" dirty="0" smtClean="0"/>
              <a:t>temper</a:t>
            </a:r>
          </a:p>
          <a:p>
            <a:pPr marL="468000" indent="-468000" algn="just">
              <a:lnSpc>
                <a:spcPct val="120000"/>
              </a:lnSpc>
              <a:spcBef>
                <a:spcPts val="500"/>
              </a:spcBef>
              <a:spcAft>
                <a:spcPts val="500"/>
              </a:spcAft>
            </a:pPr>
            <a:r>
              <a:rPr lang="en-IN" sz="2000" dirty="0"/>
              <a:t>	(d) less he lose his </a:t>
            </a:r>
            <a:r>
              <a:rPr lang="en-IN" sz="2000" dirty="0" smtClean="0"/>
              <a:t>temper</a:t>
            </a:r>
            <a:endParaRPr lang="en-IN" sz="2000" dirty="0"/>
          </a:p>
        </p:txBody>
      </p:sp>
    </p:spTree>
    <p:extLst>
      <p:ext uri="{BB962C8B-B14F-4D97-AF65-F5344CB8AC3E}">
        <p14:creationId xmlns:p14="http://schemas.microsoft.com/office/powerpoint/2010/main" val="2948810138"/>
      </p:ext>
    </p:ext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185761"/>
          </a:xfrm>
          <a:prstGeom prst="rect">
            <a:avLst/>
          </a:prstGeom>
        </p:spPr>
        <p:txBody>
          <a:bodyPr wrap="square">
            <a:spAutoFit/>
          </a:bodyPr>
          <a:lstStyle/>
          <a:p>
            <a:pPr marL="468000" indent="-468000" algn="just">
              <a:lnSpc>
                <a:spcPct val="120000"/>
              </a:lnSpc>
              <a:spcBef>
                <a:spcPts val="500"/>
              </a:spcBef>
              <a:spcAft>
                <a:spcPts val="500"/>
              </a:spcAft>
            </a:pPr>
            <a:r>
              <a:rPr lang="en-IN" sz="2000" dirty="0" smtClean="0"/>
              <a:t>25</a:t>
            </a:r>
            <a:r>
              <a:rPr lang="en-IN" sz="2000" dirty="0"/>
              <a:t>.	Complete the following sentence with the option that best fits the meaning of the sentence as a whole.</a:t>
            </a:r>
          </a:p>
          <a:p>
            <a:pPr marL="468000" indent="-468000" algn="just">
              <a:lnSpc>
                <a:spcPct val="120000"/>
              </a:lnSpc>
              <a:spcBef>
                <a:spcPts val="500"/>
              </a:spcBef>
              <a:spcAft>
                <a:spcPts val="500"/>
              </a:spcAft>
            </a:pPr>
            <a:r>
              <a:rPr lang="en-IN" sz="2000" dirty="0"/>
              <a:t>	Tina’s parents are trying to find more activities to keep her busy as she has become ____________ in summer.</a:t>
            </a:r>
          </a:p>
          <a:p>
            <a:pPr marL="468000" indent="-468000" algn="just">
              <a:lnSpc>
                <a:spcPct val="120000"/>
              </a:lnSpc>
              <a:spcBef>
                <a:spcPts val="500"/>
              </a:spcBef>
              <a:spcAft>
                <a:spcPts val="500"/>
              </a:spcAft>
            </a:pPr>
            <a:r>
              <a:rPr lang="en-IN" sz="2000" dirty="0"/>
              <a:t>	(a) </a:t>
            </a:r>
            <a:r>
              <a:rPr lang="en-IN" sz="2000" dirty="0" smtClean="0"/>
              <a:t>mobile</a:t>
            </a:r>
          </a:p>
          <a:p>
            <a:pPr marL="468000" indent="-468000" algn="just">
              <a:lnSpc>
                <a:spcPct val="120000"/>
              </a:lnSpc>
              <a:spcBef>
                <a:spcPts val="500"/>
              </a:spcBef>
              <a:spcAft>
                <a:spcPts val="500"/>
              </a:spcAft>
            </a:pPr>
            <a:r>
              <a:rPr lang="en-IN" sz="2000" dirty="0"/>
              <a:t>	(b) </a:t>
            </a:r>
            <a:r>
              <a:rPr lang="en-IN" sz="2000" dirty="0" smtClean="0"/>
              <a:t>creative</a:t>
            </a:r>
          </a:p>
          <a:p>
            <a:pPr marL="468000" indent="-468000" algn="just">
              <a:lnSpc>
                <a:spcPct val="120000"/>
              </a:lnSpc>
              <a:spcBef>
                <a:spcPts val="500"/>
              </a:spcBef>
              <a:spcAft>
                <a:spcPts val="500"/>
              </a:spcAft>
            </a:pPr>
            <a:r>
              <a:rPr lang="en-IN" sz="2000" dirty="0"/>
              <a:t>	(c) laborious</a:t>
            </a:r>
          </a:p>
          <a:p>
            <a:pPr marL="468000" indent="-468000" algn="just">
              <a:lnSpc>
                <a:spcPct val="120000"/>
              </a:lnSpc>
              <a:spcBef>
                <a:spcPts val="500"/>
              </a:spcBef>
              <a:spcAft>
                <a:spcPts val="500"/>
              </a:spcAft>
            </a:pPr>
            <a:r>
              <a:rPr lang="en-IN" sz="2000" dirty="0"/>
              <a:t>	(d) </a:t>
            </a:r>
            <a:r>
              <a:rPr lang="en-IN" sz="2000" dirty="0" smtClean="0"/>
              <a:t>competent</a:t>
            </a:r>
          </a:p>
          <a:p>
            <a:pPr marL="468000" indent="-468000" algn="just">
              <a:lnSpc>
                <a:spcPct val="120000"/>
              </a:lnSpc>
              <a:spcBef>
                <a:spcPts val="500"/>
              </a:spcBef>
              <a:spcAft>
                <a:spcPts val="500"/>
              </a:spcAft>
            </a:pPr>
            <a:r>
              <a:rPr lang="en-IN" sz="2000" dirty="0"/>
              <a:t>	(e) idle</a:t>
            </a:r>
          </a:p>
        </p:txBody>
      </p:sp>
    </p:spTree>
    <p:extLst>
      <p:ext uri="{BB962C8B-B14F-4D97-AF65-F5344CB8AC3E}">
        <p14:creationId xmlns:p14="http://schemas.microsoft.com/office/powerpoint/2010/main" val="2301249660"/>
      </p:ext>
    </p:extLst>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318857"/>
          </a:xfrm>
          <a:prstGeom prst="rect">
            <a:avLst/>
          </a:prstGeom>
        </p:spPr>
        <p:txBody>
          <a:bodyPr wrap="square">
            <a:spAutoFit/>
          </a:bodyPr>
          <a:lstStyle/>
          <a:p>
            <a:pPr algn="just">
              <a:lnSpc>
                <a:spcPct val="120000"/>
              </a:lnSpc>
              <a:spcBef>
                <a:spcPts val="500"/>
              </a:spcBef>
              <a:spcAft>
                <a:spcPts val="500"/>
              </a:spcAft>
            </a:pPr>
            <a:r>
              <a:rPr lang="en-US" sz="2000" b="1" dirty="0"/>
              <a:t>Directions for Q26 and Q27: </a:t>
            </a:r>
            <a:r>
              <a:rPr lang="en-US" sz="2000" dirty="0"/>
              <a:t>Find the synonym of the following word.</a:t>
            </a:r>
            <a:endParaRPr lang="en-IN" sz="2000" dirty="0" smtClean="0"/>
          </a:p>
          <a:p>
            <a:pPr marL="468000" indent="-468000" algn="just">
              <a:lnSpc>
                <a:spcPct val="120000"/>
              </a:lnSpc>
              <a:spcBef>
                <a:spcPts val="500"/>
              </a:spcBef>
              <a:spcAft>
                <a:spcPts val="500"/>
              </a:spcAft>
            </a:pPr>
            <a:r>
              <a:rPr lang="en-IN" sz="2000" dirty="0"/>
              <a:t>26.	GLUTTONOUS</a:t>
            </a:r>
          </a:p>
          <a:p>
            <a:pPr marL="468000" indent="-468000" algn="just">
              <a:lnSpc>
                <a:spcPct val="120000"/>
              </a:lnSpc>
              <a:spcBef>
                <a:spcPts val="500"/>
              </a:spcBef>
              <a:spcAft>
                <a:spcPts val="500"/>
              </a:spcAft>
            </a:pPr>
            <a:r>
              <a:rPr lang="en-IN" sz="2000" dirty="0"/>
              <a:t>	(a) </a:t>
            </a:r>
            <a:r>
              <a:rPr lang="en-IN" sz="2000" dirty="0" smtClean="0"/>
              <a:t>Giving</a:t>
            </a:r>
          </a:p>
          <a:p>
            <a:pPr marL="468000" indent="-468000" algn="just">
              <a:lnSpc>
                <a:spcPct val="120000"/>
              </a:lnSpc>
              <a:spcBef>
                <a:spcPts val="500"/>
              </a:spcBef>
              <a:spcAft>
                <a:spcPts val="500"/>
              </a:spcAft>
            </a:pPr>
            <a:r>
              <a:rPr lang="en-IN" sz="2000" dirty="0"/>
              <a:t>	(b) </a:t>
            </a:r>
            <a:r>
              <a:rPr lang="en-IN" sz="2000" dirty="0" smtClean="0"/>
              <a:t>Benevolent</a:t>
            </a:r>
          </a:p>
          <a:p>
            <a:pPr marL="468000" indent="-468000" algn="just">
              <a:lnSpc>
                <a:spcPct val="120000"/>
              </a:lnSpc>
              <a:spcBef>
                <a:spcPts val="500"/>
              </a:spcBef>
              <a:spcAft>
                <a:spcPts val="500"/>
              </a:spcAft>
            </a:pPr>
            <a:r>
              <a:rPr lang="en-IN" sz="2000" dirty="0"/>
              <a:t>	(c) </a:t>
            </a:r>
            <a:r>
              <a:rPr lang="en-IN" sz="2000" dirty="0" smtClean="0"/>
              <a:t>Covetous</a:t>
            </a:r>
          </a:p>
          <a:p>
            <a:pPr marL="468000" indent="-468000" algn="just">
              <a:lnSpc>
                <a:spcPct val="120000"/>
              </a:lnSpc>
              <a:spcBef>
                <a:spcPts val="500"/>
              </a:spcBef>
              <a:spcAft>
                <a:spcPts val="500"/>
              </a:spcAft>
            </a:pPr>
            <a:r>
              <a:rPr lang="en-IN" sz="2000" dirty="0"/>
              <a:t>	(d) Generous</a:t>
            </a:r>
          </a:p>
        </p:txBody>
      </p:sp>
    </p:spTree>
    <p:extLst>
      <p:ext uri="{BB962C8B-B14F-4D97-AF65-F5344CB8AC3E}">
        <p14:creationId xmlns:p14="http://schemas.microsoft.com/office/powerpoint/2010/main" val="519630879"/>
      </p:ext>
    </p:extLst>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318857"/>
          </a:xfrm>
          <a:prstGeom prst="rect">
            <a:avLst/>
          </a:prstGeom>
        </p:spPr>
        <p:txBody>
          <a:bodyPr wrap="square">
            <a:spAutoFit/>
          </a:bodyPr>
          <a:lstStyle/>
          <a:p>
            <a:pPr algn="just">
              <a:lnSpc>
                <a:spcPct val="120000"/>
              </a:lnSpc>
              <a:spcBef>
                <a:spcPts val="500"/>
              </a:spcBef>
              <a:spcAft>
                <a:spcPts val="500"/>
              </a:spcAft>
            </a:pPr>
            <a:r>
              <a:rPr lang="en-US" sz="2000" b="1" dirty="0"/>
              <a:t>Directions for Q26 and Q27: </a:t>
            </a:r>
            <a:r>
              <a:rPr lang="en-US" sz="2000" dirty="0"/>
              <a:t>Find the synonym of the following word.</a:t>
            </a:r>
            <a:endParaRPr lang="en-IN" sz="2000" dirty="0" smtClean="0"/>
          </a:p>
          <a:p>
            <a:pPr marL="468000" indent="-468000" algn="just">
              <a:lnSpc>
                <a:spcPct val="120000"/>
              </a:lnSpc>
              <a:spcBef>
                <a:spcPts val="500"/>
              </a:spcBef>
              <a:spcAft>
                <a:spcPts val="500"/>
              </a:spcAft>
            </a:pPr>
            <a:r>
              <a:rPr lang="en-IN" sz="2000" dirty="0"/>
              <a:t>27.	The store room is at the rear side of the house.</a:t>
            </a:r>
          </a:p>
          <a:p>
            <a:pPr marL="468000" indent="-468000" algn="just">
              <a:lnSpc>
                <a:spcPct val="120000"/>
              </a:lnSpc>
              <a:spcBef>
                <a:spcPts val="500"/>
              </a:spcBef>
              <a:spcAft>
                <a:spcPts val="500"/>
              </a:spcAft>
            </a:pPr>
            <a:r>
              <a:rPr lang="en-IN" sz="2000" dirty="0"/>
              <a:t>	(a) </a:t>
            </a:r>
            <a:r>
              <a:rPr lang="en-IN" sz="2000" dirty="0" smtClean="0"/>
              <a:t>Upper</a:t>
            </a:r>
          </a:p>
          <a:p>
            <a:pPr marL="468000" indent="-468000" algn="just">
              <a:lnSpc>
                <a:spcPct val="120000"/>
              </a:lnSpc>
              <a:spcBef>
                <a:spcPts val="500"/>
              </a:spcBef>
              <a:spcAft>
                <a:spcPts val="500"/>
              </a:spcAft>
            </a:pPr>
            <a:r>
              <a:rPr lang="en-IN" sz="2000" dirty="0"/>
              <a:t>	(b) </a:t>
            </a:r>
            <a:r>
              <a:rPr lang="en-IN" sz="2000" dirty="0" smtClean="0"/>
              <a:t>Front</a:t>
            </a:r>
          </a:p>
          <a:p>
            <a:pPr marL="468000" indent="-468000" algn="just">
              <a:lnSpc>
                <a:spcPct val="120000"/>
              </a:lnSpc>
              <a:spcBef>
                <a:spcPts val="500"/>
              </a:spcBef>
              <a:spcAft>
                <a:spcPts val="500"/>
              </a:spcAft>
            </a:pPr>
            <a:r>
              <a:rPr lang="en-IN" sz="2000" dirty="0"/>
              <a:t>	(c) </a:t>
            </a:r>
            <a:r>
              <a:rPr lang="en-IN" sz="2000" dirty="0" smtClean="0"/>
              <a:t>Rear</a:t>
            </a:r>
          </a:p>
          <a:p>
            <a:pPr marL="468000" indent="-468000" algn="just">
              <a:lnSpc>
                <a:spcPct val="120000"/>
              </a:lnSpc>
              <a:spcBef>
                <a:spcPts val="500"/>
              </a:spcBef>
              <a:spcAft>
                <a:spcPts val="500"/>
              </a:spcAft>
            </a:pPr>
            <a:r>
              <a:rPr lang="en-IN" sz="2000" dirty="0"/>
              <a:t>	(d) Under</a:t>
            </a:r>
          </a:p>
        </p:txBody>
      </p:sp>
    </p:spTree>
    <p:extLst>
      <p:ext uri="{BB962C8B-B14F-4D97-AF65-F5344CB8AC3E}">
        <p14:creationId xmlns:p14="http://schemas.microsoft.com/office/powerpoint/2010/main" val="3220088108"/>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318857"/>
          </a:xfrm>
          <a:prstGeom prst="rect">
            <a:avLst/>
          </a:prstGeom>
        </p:spPr>
        <p:txBody>
          <a:bodyPr wrap="square">
            <a:spAutoFit/>
          </a:bodyPr>
          <a:lstStyle/>
          <a:p>
            <a:pPr algn="just">
              <a:lnSpc>
                <a:spcPct val="120000"/>
              </a:lnSpc>
              <a:spcBef>
                <a:spcPts val="500"/>
              </a:spcBef>
              <a:spcAft>
                <a:spcPts val="500"/>
              </a:spcAft>
            </a:pPr>
            <a:r>
              <a:rPr lang="en-US" sz="2000" b="1" dirty="0"/>
              <a:t>Directions for Q1 to Q19: </a:t>
            </a:r>
            <a:r>
              <a:rPr lang="en-US" sz="2000" dirty="0"/>
              <a:t>Choose the correct option to fill in the blank.</a:t>
            </a:r>
            <a:endParaRPr lang="en-IN" sz="2000" dirty="0" smtClean="0"/>
          </a:p>
          <a:p>
            <a:pPr marL="468000" indent="-468000" algn="just">
              <a:lnSpc>
                <a:spcPct val="120000"/>
              </a:lnSpc>
              <a:spcBef>
                <a:spcPts val="500"/>
              </a:spcBef>
              <a:spcAft>
                <a:spcPts val="500"/>
              </a:spcAft>
            </a:pPr>
            <a:r>
              <a:rPr lang="en-IN" sz="2000" dirty="0"/>
              <a:t>1.	He is ____________ to learn ballet dancing in Spain next year.</a:t>
            </a:r>
          </a:p>
          <a:p>
            <a:pPr marL="468000" indent="-468000" algn="just">
              <a:lnSpc>
                <a:spcPct val="120000"/>
              </a:lnSpc>
              <a:spcBef>
                <a:spcPts val="500"/>
              </a:spcBef>
              <a:spcAft>
                <a:spcPts val="500"/>
              </a:spcAft>
            </a:pPr>
            <a:r>
              <a:rPr lang="en-IN" sz="2000" dirty="0"/>
              <a:t>	(a) </a:t>
            </a:r>
            <a:r>
              <a:rPr lang="en-IN" sz="2000" dirty="0" smtClean="0"/>
              <a:t>hoping</a:t>
            </a:r>
          </a:p>
          <a:p>
            <a:pPr marL="468000" indent="-468000" algn="just">
              <a:lnSpc>
                <a:spcPct val="120000"/>
              </a:lnSpc>
              <a:spcBef>
                <a:spcPts val="500"/>
              </a:spcBef>
              <a:spcAft>
                <a:spcPts val="500"/>
              </a:spcAft>
            </a:pPr>
            <a:r>
              <a:rPr lang="en-IN" sz="2000" dirty="0"/>
              <a:t>	(b) </a:t>
            </a:r>
            <a:r>
              <a:rPr lang="en-IN" sz="2000" dirty="0" smtClean="0"/>
              <a:t>hope</a:t>
            </a:r>
          </a:p>
          <a:p>
            <a:pPr marL="468000" indent="-468000" algn="just">
              <a:lnSpc>
                <a:spcPct val="120000"/>
              </a:lnSpc>
              <a:spcBef>
                <a:spcPts val="500"/>
              </a:spcBef>
              <a:spcAft>
                <a:spcPts val="500"/>
              </a:spcAft>
            </a:pPr>
            <a:r>
              <a:rPr lang="en-IN" sz="2000" dirty="0"/>
              <a:t>	(c) </a:t>
            </a:r>
            <a:r>
              <a:rPr lang="en-IN" sz="2000" dirty="0" smtClean="0"/>
              <a:t>hopes</a:t>
            </a:r>
          </a:p>
          <a:p>
            <a:pPr marL="468000" indent="-468000" algn="just">
              <a:lnSpc>
                <a:spcPct val="120000"/>
              </a:lnSpc>
              <a:spcBef>
                <a:spcPts val="500"/>
              </a:spcBef>
              <a:spcAft>
                <a:spcPts val="500"/>
              </a:spcAft>
            </a:pPr>
            <a:r>
              <a:rPr lang="en-IN" sz="2000" dirty="0"/>
              <a:t>	(d) to be hoping</a:t>
            </a:r>
          </a:p>
        </p:txBody>
      </p:sp>
    </p:spTree>
    <p:extLst>
      <p:ext uri="{BB962C8B-B14F-4D97-AF65-F5344CB8AC3E}">
        <p14:creationId xmlns:p14="http://schemas.microsoft.com/office/powerpoint/2010/main" val="894193053"/>
      </p:ext>
    </p:extLst>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318857"/>
          </a:xfrm>
          <a:prstGeom prst="rect">
            <a:avLst/>
          </a:prstGeom>
        </p:spPr>
        <p:txBody>
          <a:bodyPr wrap="square">
            <a:spAutoFit/>
          </a:bodyPr>
          <a:lstStyle/>
          <a:p>
            <a:pPr algn="just">
              <a:lnSpc>
                <a:spcPct val="120000"/>
              </a:lnSpc>
              <a:spcBef>
                <a:spcPts val="500"/>
              </a:spcBef>
              <a:spcAft>
                <a:spcPts val="500"/>
              </a:spcAft>
            </a:pPr>
            <a:r>
              <a:rPr lang="en-IN" sz="2000" b="1" dirty="0"/>
              <a:t>Directions for Q28 to Q33: </a:t>
            </a:r>
            <a:r>
              <a:rPr lang="en-IN" sz="2000" dirty="0"/>
              <a:t>Choose the correct antonym of the given word.</a:t>
            </a:r>
            <a:endParaRPr lang="en-IN" sz="2000" dirty="0" smtClean="0"/>
          </a:p>
          <a:p>
            <a:pPr marL="468000" indent="-468000" algn="just">
              <a:lnSpc>
                <a:spcPct val="120000"/>
              </a:lnSpc>
              <a:spcBef>
                <a:spcPts val="500"/>
              </a:spcBef>
              <a:spcAft>
                <a:spcPts val="500"/>
              </a:spcAft>
            </a:pPr>
            <a:r>
              <a:rPr lang="en-IN" sz="2000" dirty="0"/>
              <a:t>28.	COERCIVE</a:t>
            </a:r>
          </a:p>
          <a:p>
            <a:pPr marL="468000" indent="-468000" algn="just">
              <a:lnSpc>
                <a:spcPct val="120000"/>
              </a:lnSpc>
              <a:spcBef>
                <a:spcPts val="500"/>
              </a:spcBef>
              <a:spcAft>
                <a:spcPts val="500"/>
              </a:spcAft>
            </a:pPr>
            <a:r>
              <a:rPr lang="en-IN" sz="2000" dirty="0"/>
              <a:t>	(a) </a:t>
            </a:r>
            <a:r>
              <a:rPr lang="en-IN" sz="2000" dirty="0" smtClean="0"/>
              <a:t>Progressive</a:t>
            </a:r>
          </a:p>
          <a:p>
            <a:pPr marL="468000" indent="-468000" algn="just">
              <a:lnSpc>
                <a:spcPct val="120000"/>
              </a:lnSpc>
              <a:spcBef>
                <a:spcPts val="500"/>
              </a:spcBef>
              <a:spcAft>
                <a:spcPts val="500"/>
              </a:spcAft>
            </a:pPr>
            <a:r>
              <a:rPr lang="en-IN" sz="2000" dirty="0"/>
              <a:t>	(b) </a:t>
            </a:r>
            <a:r>
              <a:rPr lang="en-IN" sz="2000" dirty="0" smtClean="0"/>
              <a:t>Promoting</a:t>
            </a:r>
          </a:p>
          <a:p>
            <a:pPr marL="468000" indent="-468000" algn="just">
              <a:lnSpc>
                <a:spcPct val="120000"/>
              </a:lnSpc>
              <a:spcBef>
                <a:spcPts val="500"/>
              </a:spcBef>
              <a:spcAft>
                <a:spcPts val="500"/>
              </a:spcAft>
            </a:pPr>
            <a:r>
              <a:rPr lang="en-IN" sz="2000" dirty="0"/>
              <a:t>	(c) </a:t>
            </a:r>
            <a:r>
              <a:rPr lang="en-IN" sz="2000" dirty="0" smtClean="0"/>
              <a:t>Opinionated</a:t>
            </a:r>
          </a:p>
          <a:p>
            <a:pPr marL="468000" indent="-468000" algn="just">
              <a:lnSpc>
                <a:spcPct val="120000"/>
              </a:lnSpc>
              <a:spcBef>
                <a:spcPts val="500"/>
              </a:spcBef>
              <a:spcAft>
                <a:spcPts val="500"/>
              </a:spcAft>
            </a:pPr>
            <a:r>
              <a:rPr lang="en-IN" sz="2000" dirty="0"/>
              <a:t>	(d) Gentle</a:t>
            </a:r>
          </a:p>
        </p:txBody>
      </p:sp>
    </p:spTree>
    <p:extLst>
      <p:ext uri="{BB962C8B-B14F-4D97-AF65-F5344CB8AC3E}">
        <p14:creationId xmlns:p14="http://schemas.microsoft.com/office/powerpoint/2010/main" val="4173037396"/>
      </p:ext>
    </p:extLst>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318857"/>
          </a:xfrm>
          <a:prstGeom prst="rect">
            <a:avLst/>
          </a:prstGeom>
        </p:spPr>
        <p:txBody>
          <a:bodyPr wrap="square">
            <a:spAutoFit/>
          </a:bodyPr>
          <a:lstStyle/>
          <a:p>
            <a:pPr algn="just">
              <a:lnSpc>
                <a:spcPct val="120000"/>
              </a:lnSpc>
              <a:spcBef>
                <a:spcPts val="500"/>
              </a:spcBef>
              <a:spcAft>
                <a:spcPts val="500"/>
              </a:spcAft>
            </a:pPr>
            <a:r>
              <a:rPr lang="en-IN" sz="2000" b="1" dirty="0"/>
              <a:t>Directions for Q28 to Q33: </a:t>
            </a:r>
            <a:r>
              <a:rPr lang="en-IN" sz="2000" dirty="0"/>
              <a:t>Choose the correct antonym of the given word.</a:t>
            </a:r>
            <a:endParaRPr lang="en-IN" sz="2000" dirty="0" smtClean="0"/>
          </a:p>
          <a:p>
            <a:pPr marL="468000" indent="-468000" algn="just">
              <a:lnSpc>
                <a:spcPct val="120000"/>
              </a:lnSpc>
              <a:spcBef>
                <a:spcPts val="500"/>
              </a:spcBef>
              <a:spcAft>
                <a:spcPts val="500"/>
              </a:spcAft>
            </a:pPr>
            <a:r>
              <a:rPr lang="en-IN" sz="2000" dirty="0"/>
              <a:t>29.	TENET</a:t>
            </a:r>
          </a:p>
          <a:p>
            <a:pPr marL="468000" indent="-468000" algn="just">
              <a:lnSpc>
                <a:spcPct val="120000"/>
              </a:lnSpc>
              <a:spcBef>
                <a:spcPts val="500"/>
              </a:spcBef>
              <a:spcAft>
                <a:spcPts val="500"/>
              </a:spcAft>
            </a:pPr>
            <a:r>
              <a:rPr lang="en-IN" sz="2000" dirty="0"/>
              <a:t>	(a) </a:t>
            </a:r>
            <a:r>
              <a:rPr lang="en-IN" sz="2000" dirty="0" smtClean="0"/>
              <a:t>Respected</a:t>
            </a:r>
          </a:p>
          <a:p>
            <a:pPr marL="468000" indent="-468000" algn="just">
              <a:lnSpc>
                <a:spcPct val="120000"/>
              </a:lnSpc>
              <a:spcBef>
                <a:spcPts val="500"/>
              </a:spcBef>
              <a:spcAft>
                <a:spcPts val="500"/>
              </a:spcAft>
            </a:pPr>
            <a:r>
              <a:rPr lang="en-IN" sz="2000" dirty="0"/>
              <a:t>	(b) </a:t>
            </a:r>
            <a:r>
              <a:rPr lang="en-IN" sz="2000" dirty="0" smtClean="0"/>
              <a:t>Disrespected</a:t>
            </a:r>
          </a:p>
          <a:p>
            <a:pPr marL="468000" indent="-468000" algn="just">
              <a:lnSpc>
                <a:spcPct val="120000"/>
              </a:lnSpc>
              <a:spcBef>
                <a:spcPts val="500"/>
              </a:spcBef>
              <a:spcAft>
                <a:spcPts val="500"/>
              </a:spcAft>
            </a:pPr>
            <a:r>
              <a:rPr lang="en-IN" sz="2000" dirty="0"/>
              <a:t>	(c) </a:t>
            </a:r>
            <a:r>
              <a:rPr lang="en-IN" sz="2000" dirty="0" smtClean="0"/>
              <a:t>Assumption</a:t>
            </a:r>
          </a:p>
          <a:p>
            <a:pPr marL="468000" indent="-468000" algn="just">
              <a:lnSpc>
                <a:spcPct val="120000"/>
              </a:lnSpc>
              <a:spcBef>
                <a:spcPts val="500"/>
              </a:spcBef>
              <a:spcAft>
                <a:spcPts val="500"/>
              </a:spcAft>
            </a:pPr>
            <a:r>
              <a:rPr lang="en-IN" sz="2000" dirty="0"/>
              <a:t>	(d) Doubt</a:t>
            </a:r>
          </a:p>
        </p:txBody>
      </p:sp>
    </p:spTree>
    <p:extLst>
      <p:ext uri="{BB962C8B-B14F-4D97-AF65-F5344CB8AC3E}">
        <p14:creationId xmlns:p14="http://schemas.microsoft.com/office/powerpoint/2010/main" val="3561567617"/>
      </p:ext>
    </p:extLst>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318857"/>
          </a:xfrm>
          <a:prstGeom prst="rect">
            <a:avLst/>
          </a:prstGeom>
        </p:spPr>
        <p:txBody>
          <a:bodyPr wrap="square">
            <a:spAutoFit/>
          </a:bodyPr>
          <a:lstStyle/>
          <a:p>
            <a:pPr algn="just">
              <a:lnSpc>
                <a:spcPct val="120000"/>
              </a:lnSpc>
              <a:spcBef>
                <a:spcPts val="500"/>
              </a:spcBef>
              <a:spcAft>
                <a:spcPts val="500"/>
              </a:spcAft>
            </a:pPr>
            <a:r>
              <a:rPr lang="en-IN" sz="2000" b="1" dirty="0"/>
              <a:t>Directions for Q28 to Q33: </a:t>
            </a:r>
            <a:r>
              <a:rPr lang="en-IN" sz="2000" dirty="0"/>
              <a:t>Choose the correct antonym of the given word.</a:t>
            </a:r>
            <a:endParaRPr lang="en-IN" sz="2000" dirty="0" smtClean="0"/>
          </a:p>
          <a:p>
            <a:pPr marL="468000" indent="-468000" algn="just">
              <a:lnSpc>
                <a:spcPct val="120000"/>
              </a:lnSpc>
              <a:spcBef>
                <a:spcPts val="500"/>
              </a:spcBef>
              <a:spcAft>
                <a:spcPts val="500"/>
              </a:spcAft>
            </a:pPr>
            <a:r>
              <a:rPr lang="en-IN" sz="2000" dirty="0"/>
              <a:t>30.	EMBELLISH</a:t>
            </a:r>
          </a:p>
          <a:p>
            <a:pPr marL="468000" indent="-468000" algn="just">
              <a:lnSpc>
                <a:spcPct val="120000"/>
              </a:lnSpc>
              <a:spcBef>
                <a:spcPts val="500"/>
              </a:spcBef>
              <a:spcAft>
                <a:spcPts val="500"/>
              </a:spcAft>
            </a:pPr>
            <a:r>
              <a:rPr lang="en-IN" sz="2000" dirty="0"/>
              <a:t>	(a) </a:t>
            </a:r>
            <a:r>
              <a:rPr lang="en-IN" sz="2000" dirty="0" smtClean="0"/>
              <a:t>Perish</a:t>
            </a:r>
          </a:p>
          <a:p>
            <a:pPr marL="468000" indent="-468000" algn="just">
              <a:lnSpc>
                <a:spcPct val="120000"/>
              </a:lnSpc>
              <a:spcBef>
                <a:spcPts val="500"/>
              </a:spcBef>
              <a:spcAft>
                <a:spcPts val="500"/>
              </a:spcAft>
            </a:pPr>
            <a:r>
              <a:rPr lang="en-IN" sz="2000" dirty="0"/>
              <a:t>	(b) </a:t>
            </a:r>
            <a:r>
              <a:rPr lang="en-IN" sz="2000" dirty="0" smtClean="0"/>
              <a:t>Disarm</a:t>
            </a:r>
          </a:p>
          <a:p>
            <a:pPr marL="468000" indent="-468000" algn="just">
              <a:lnSpc>
                <a:spcPct val="120000"/>
              </a:lnSpc>
              <a:spcBef>
                <a:spcPts val="500"/>
              </a:spcBef>
              <a:spcAft>
                <a:spcPts val="500"/>
              </a:spcAft>
            </a:pPr>
            <a:r>
              <a:rPr lang="en-IN" sz="2000" dirty="0"/>
              <a:t>	(c) </a:t>
            </a:r>
            <a:r>
              <a:rPr lang="en-IN" sz="2000" dirty="0" smtClean="0"/>
              <a:t>Adorn</a:t>
            </a:r>
          </a:p>
          <a:p>
            <a:pPr marL="468000" indent="-468000" algn="just">
              <a:lnSpc>
                <a:spcPct val="120000"/>
              </a:lnSpc>
              <a:spcBef>
                <a:spcPts val="500"/>
              </a:spcBef>
              <a:spcAft>
                <a:spcPts val="500"/>
              </a:spcAft>
            </a:pPr>
            <a:r>
              <a:rPr lang="en-IN" sz="2000" dirty="0"/>
              <a:t>	(d) Disfigure</a:t>
            </a:r>
          </a:p>
        </p:txBody>
      </p:sp>
    </p:spTree>
    <p:extLst>
      <p:ext uri="{BB962C8B-B14F-4D97-AF65-F5344CB8AC3E}">
        <p14:creationId xmlns:p14="http://schemas.microsoft.com/office/powerpoint/2010/main" val="1715539829"/>
      </p:ext>
    </p:extLst>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318857"/>
          </a:xfrm>
          <a:prstGeom prst="rect">
            <a:avLst/>
          </a:prstGeom>
        </p:spPr>
        <p:txBody>
          <a:bodyPr wrap="square">
            <a:spAutoFit/>
          </a:bodyPr>
          <a:lstStyle/>
          <a:p>
            <a:pPr algn="just">
              <a:lnSpc>
                <a:spcPct val="120000"/>
              </a:lnSpc>
              <a:spcBef>
                <a:spcPts val="500"/>
              </a:spcBef>
              <a:spcAft>
                <a:spcPts val="500"/>
              </a:spcAft>
            </a:pPr>
            <a:r>
              <a:rPr lang="en-IN" sz="2000" b="1" dirty="0"/>
              <a:t>Directions for Q28 to Q33: </a:t>
            </a:r>
            <a:r>
              <a:rPr lang="en-IN" sz="2000" dirty="0"/>
              <a:t>Choose the correct antonym of the given word.</a:t>
            </a:r>
            <a:endParaRPr lang="en-IN" sz="2000" dirty="0" smtClean="0"/>
          </a:p>
          <a:p>
            <a:pPr marL="468000" indent="-468000" algn="just">
              <a:lnSpc>
                <a:spcPct val="120000"/>
              </a:lnSpc>
              <a:spcBef>
                <a:spcPts val="500"/>
              </a:spcBef>
              <a:spcAft>
                <a:spcPts val="500"/>
              </a:spcAft>
            </a:pPr>
            <a:r>
              <a:rPr lang="en-IN" sz="2000" dirty="0"/>
              <a:t>31.	HETEROGENEOUS</a:t>
            </a:r>
          </a:p>
          <a:p>
            <a:pPr marL="468000" indent="-468000" algn="just">
              <a:lnSpc>
                <a:spcPct val="120000"/>
              </a:lnSpc>
              <a:spcBef>
                <a:spcPts val="500"/>
              </a:spcBef>
              <a:spcAft>
                <a:spcPts val="500"/>
              </a:spcAft>
            </a:pPr>
            <a:r>
              <a:rPr lang="en-IN" sz="2000" dirty="0"/>
              <a:t>	(a) </a:t>
            </a:r>
            <a:r>
              <a:rPr lang="en-IN" sz="2000" dirty="0" smtClean="0"/>
              <a:t>Colourful</a:t>
            </a:r>
          </a:p>
          <a:p>
            <a:pPr marL="468000" indent="-468000" algn="just">
              <a:lnSpc>
                <a:spcPct val="120000"/>
              </a:lnSpc>
              <a:spcBef>
                <a:spcPts val="500"/>
              </a:spcBef>
              <a:spcAft>
                <a:spcPts val="500"/>
              </a:spcAft>
            </a:pPr>
            <a:r>
              <a:rPr lang="en-IN" sz="2000" dirty="0"/>
              <a:t>	(b) </a:t>
            </a:r>
            <a:r>
              <a:rPr lang="en-IN" sz="2000" dirty="0" smtClean="0"/>
              <a:t>Different</a:t>
            </a:r>
          </a:p>
          <a:p>
            <a:pPr marL="468000" indent="-468000" algn="just">
              <a:lnSpc>
                <a:spcPct val="120000"/>
              </a:lnSpc>
              <a:spcBef>
                <a:spcPts val="500"/>
              </a:spcBef>
              <a:spcAft>
                <a:spcPts val="500"/>
              </a:spcAft>
            </a:pPr>
            <a:r>
              <a:rPr lang="en-IN" sz="2000" dirty="0"/>
              <a:t>	(c) </a:t>
            </a:r>
            <a:r>
              <a:rPr lang="en-IN" sz="2000" dirty="0" smtClean="0"/>
              <a:t>Similar</a:t>
            </a:r>
          </a:p>
          <a:p>
            <a:pPr marL="468000" indent="-468000" algn="just">
              <a:lnSpc>
                <a:spcPct val="120000"/>
              </a:lnSpc>
              <a:spcBef>
                <a:spcPts val="500"/>
              </a:spcBef>
              <a:spcAft>
                <a:spcPts val="500"/>
              </a:spcAft>
            </a:pPr>
            <a:r>
              <a:rPr lang="en-IN" sz="2000" dirty="0"/>
              <a:t>	(d) Homogeneous</a:t>
            </a:r>
          </a:p>
        </p:txBody>
      </p:sp>
    </p:spTree>
    <p:extLst>
      <p:ext uri="{BB962C8B-B14F-4D97-AF65-F5344CB8AC3E}">
        <p14:creationId xmlns:p14="http://schemas.microsoft.com/office/powerpoint/2010/main" val="3206669197"/>
      </p:ext>
    </p:extLst>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318857"/>
          </a:xfrm>
          <a:prstGeom prst="rect">
            <a:avLst/>
          </a:prstGeom>
        </p:spPr>
        <p:txBody>
          <a:bodyPr wrap="square">
            <a:spAutoFit/>
          </a:bodyPr>
          <a:lstStyle/>
          <a:p>
            <a:pPr algn="just">
              <a:lnSpc>
                <a:spcPct val="120000"/>
              </a:lnSpc>
              <a:spcBef>
                <a:spcPts val="500"/>
              </a:spcBef>
              <a:spcAft>
                <a:spcPts val="500"/>
              </a:spcAft>
            </a:pPr>
            <a:r>
              <a:rPr lang="en-IN" sz="2000" b="1" dirty="0"/>
              <a:t>Directions for Q28 to Q33: </a:t>
            </a:r>
            <a:r>
              <a:rPr lang="en-IN" sz="2000" dirty="0"/>
              <a:t>Choose the correct antonym of the given word.</a:t>
            </a:r>
            <a:endParaRPr lang="en-IN" sz="2000" dirty="0" smtClean="0"/>
          </a:p>
          <a:p>
            <a:pPr marL="468000" indent="-468000" algn="just">
              <a:lnSpc>
                <a:spcPct val="120000"/>
              </a:lnSpc>
              <a:spcBef>
                <a:spcPts val="500"/>
              </a:spcBef>
              <a:spcAft>
                <a:spcPts val="500"/>
              </a:spcAft>
            </a:pPr>
            <a:r>
              <a:rPr lang="en-IN" sz="2000" dirty="0"/>
              <a:t>32.	AMENDMENT</a:t>
            </a:r>
          </a:p>
          <a:p>
            <a:pPr marL="468000" indent="-468000" algn="just">
              <a:lnSpc>
                <a:spcPct val="120000"/>
              </a:lnSpc>
              <a:spcBef>
                <a:spcPts val="500"/>
              </a:spcBef>
              <a:spcAft>
                <a:spcPts val="500"/>
              </a:spcAft>
            </a:pPr>
            <a:r>
              <a:rPr lang="en-IN" sz="2000" dirty="0"/>
              <a:t>	(a) </a:t>
            </a:r>
            <a:r>
              <a:rPr lang="en-IN" sz="2000" dirty="0" smtClean="0"/>
              <a:t>Correction</a:t>
            </a:r>
          </a:p>
          <a:p>
            <a:pPr marL="468000" indent="-468000" algn="just">
              <a:lnSpc>
                <a:spcPct val="120000"/>
              </a:lnSpc>
              <a:spcBef>
                <a:spcPts val="500"/>
              </a:spcBef>
              <a:spcAft>
                <a:spcPts val="500"/>
              </a:spcAft>
            </a:pPr>
            <a:r>
              <a:rPr lang="en-IN" sz="2000" dirty="0"/>
              <a:t>	(b) </a:t>
            </a:r>
            <a:r>
              <a:rPr lang="en-IN" sz="2000" dirty="0" smtClean="0"/>
              <a:t>Polarised</a:t>
            </a:r>
          </a:p>
          <a:p>
            <a:pPr marL="468000" indent="-468000" algn="just">
              <a:lnSpc>
                <a:spcPct val="120000"/>
              </a:lnSpc>
              <a:spcBef>
                <a:spcPts val="500"/>
              </a:spcBef>
              <a:spcAft>
                <a:spcPts val="500"/>
              </a:spcAft>
            </a:pPr>
            <a:r>
              <a:rPr lang="en-IN" sz="2000" dirty="0"/>
              <a:t>	(c) </a:t>
            </a:r>
            <a:r>
              <a:rPr lang="en-IN" sz="2000" dirty="0" smtClean="0"/>
              <a:t>Improvement</a:t>
            </a:r>
          </a:p>
          <a:p>
            <a:pPr marL="468000" indent="-468000" algn="just">
              <a:lnSpc>
                <a:spcPct val="120000"/>
              </a:lnSpc>
              <a:spcBef>
                <a:spcPts val="500"/>
              </a:spcBef>
              <a:spcAft>
                <a:spcPts val="500"/>
              </a:spcAft>
            </a:pPr>
            <a:r>
              <a:rPr lang="en-IN" sz="2000" dirty="0"/>
              <a:t>	(d) Worsening</a:t>
            </a:r>
          </a:p>
        </p:txBody>
      </p:sp>
    </p:spTree>
    <p:extLst>
      <p:ext uri="{BB962C8B-B14F-4D97-AF65-F5344CB8AC3E}">
        <p14:creationId xmlns:p14="http://schemas.microsoft.com/office/powerpoint/2010/main" val="2174856868"/>
      </p:ext>
    </p:extLst>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451953"/>
          </a:xfrm>
          <a:prstGeom prst="rect">
            <a:avLst/>
          </a:prstGeom>
        </p:spPr>
        <p:txBody>
          <a:bodyPr wrap="square">
            <a:spAutoFit/>
          </a:bodyPr>
          <a:lstStyle/>
          <a:p>
            <a:pPr marL="468000" indent="-468000" algn="just">
              <a:lnSpc>
                <a:spcPct val="120000"/>
              </a:lnSpc>
              <a:spcBef>
                <a:spcPts val="500"/>
              </a:spcBef>
              <a:spcAft>
                <a:spcPts val="500"/>
              </a:spcAft>
            </a:pPr>
            <a:r>
              <a:rPr lang="en-IN" sz="2000" dirty="0"/>
              <a:t>34.	Select the pair with same meaning to: PAIN : SEDATIVE</a:t>
            </a:r>
          </a:p>
          <a:p>
            <a:pPr marL="468000" indent="-468000" algn="just">
              <a:lnSpc>
                <a:spcPct val="120000"/>
              </a:lnSpc>
              <a:spcBef>
                <a:spcPts val="500"/>
              </a:spcBef>
              <a:spcAft>
                <a:spcPts val="500"/>
              </a:spcAft>
            </a:pPr>
            <a:r>
              <a:rPr lang="en-IN" sz="2000" dirty="0"/>
              <a:t>	(a) Grief : Consolation	</a:t>
            </a:r>
            <a:endParaRPr lang="en-IN" sz="2000" dirty="0" smtClean="0"/>
          </a:p>
          <a:p>
            <a:pPr marL="468000" indent="-468000" algn="just">
              <a:lnSpc>
                <a:spcPct val="120000"/>
              </a:lnSpc>
              <a:spcBef>
                <a:spcPts val="500"/>
              </a:spcBef>
              <a:spcAft>
                <a:spcPts val="500"/>
              </a:spcAft>
            </a:pPr>
            <a:r>
              <a:rPr lang="en-IN" sz="2000" dirty="0"/>
              <a:t>	(b) Ache : Extraction</a:t>
            </a:r>
          </a:p>
          <a:p>
            <a:pPr marL="468000" indent="-468000" algn="just">
              <a:lnSpc>
                <a:spcPct val="120000"/>
              </a:lnSpc>
              <a:spcBef>
                <a:spcPts val="500"/>
              </a:spcBef>
              <a:spcAft>
                <a:spcPts val="500"/>
              </a:spcAft>
            </a:pPr>
            <a:r>
              <a:rPr lang="en-IN" sz="2000" dirty="0"/>
              <a:t>	(c) Trance : Narcotic	</a:t>
            </a:r>
            <a:endParaRPr lang="en-IN" sz="2000" dirty="0" smtClean="0"/>
          </a:p>
          <a:p>
            <a:pPr marL="468000" indent="-468000" algn="just">
              <a:lnSpc>
                <a:spcPct val="120000"/>
              </a:lnSpc>
              <a:spcBef>
                <a:spcPts val="500"/>
              </a:spcBef>
              <a:spcAft>
                <a:spcPts val="500"/>
              </a:spcAft>
            </a:pPr>
            <a:r>
              <a:rPr lang="en-IN" sz="2000" dirty="0"/>
              <a:t>	(d) Comfort : Stimulant</a:t>
            </a:r>
          </a:p>
        </p:txBody>
      </p:sp>
    </p:spTree>
    <p:extLst>
      <p:ext uri="{BB962C8B-B14F-4D97-AF65-F5344CB8AC3E}">
        <p14:creationId xmlns:p14="http://schemas.microsoft.com/office/powerpoint/2010/main" val="1594435615"/>
      </p:ext>
    </p:extLst>
  </p:cSld>
  <p:clrMapOvr>
    <a:masterClrMapping/>
  </p:clrMapOvr>
  <p:transition spd="slow">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451953"/>
          </a:xfrm>
          <a:prstGeom prst="rect">
            <a:avLst/>
          </a:prstGeom>
        </p:spPr>
        <p:txBody>
          <a:bodyPr wrap="square">
            <a:spAutoFit/>
          </a:bodyPr>
          <a:lstStyle/>
          <a:p>
            <a:pPr marL="468000" indent="-468000" algn="just">
              <a:lnSpc>
                <a:spcPct val="120000"/>
              </a:lnSpc>
              <a:spcBef>
                <a:spcPts val="500"/>
              </a:spcBef>
              <a:spcAft>
                <a:spcPts val="500"/>
              </a:spcAft>
            </a:pPr>
            <a:r>
              <a:rPr lang="en-IN" sz="2000" dirty="0"/>
              <a:t>35.	Identify the word with the correct spelling:</a:t>
            </a:r>
          </a:p>
          <a:p>
            <a:pPr marL="468000" indent="-468000" algn="just">
              <a:lnSpc>
                <a:spcPct val="120000"/>
              </a:lnSpc>
              <a:spcBef>
                <a:spcPts val="500"/>
              </a:spcBef>
              <a:spcAft>
                <a:spcPts val="500"/>
              </a:spcAft>
            </a:pPr>
            <a:r>
              <a:rPr lang="en-IN" sz="2000" dirty="0"/>
              <a:t>	(a) </a:t>
            </a:r>
            <a:r>
              <a:rPr lang="en-IN" sz="2000" dirty="0" err="1" smtClean="0"/>
              <a:t>subconsious</a:t>
            </a:r>
            <a:endParaRPr lang="en-IN" sz="2000" dirty="0" smtClean="0"/>
          </a:p>
          <a:p>
            <a:pPr marL="468000" indent="-468000" algn="just">
              <a:lnSpc>
                <a:spcPct val="120000"/>
              </a:lnSpc>
              <a:spcBef>
                <a:spcPts val="500"/>
              </a:spcBef>
              <a:spcAft>
                <a:spcPts val="500"/>
              </a:spcAft>
            </a:pPr>
            <a:r>
              <a:rPr lang="en-IN" sz="2000" dirty="0"/>
              <a:t>	(b) </a:t>
            </a:r>
            <a:r>
              <a:rPr lang="en-IN" sz="2000" dirty="0" err="1" smtClean="0"/>
              <a:t>subconcious</a:t>
            </a:r>
            <a:endParaRPr lang="en-IN" sz="2000" dirty="0" smtClean="0"/>
          </a:p>
          <a:p>
            <a:pPr marL="468000" indent="-468000" algn="just">
              <a:lnSpc>
                <a:spcPct val="120000"/>
              </a:lnSpc>
              <a:spcBef>
                <a:spcPts val="500"/>
              </a:spcBef>
              <a:spcAft>
                <a:spcPts val="500"/>
              </a:spcAft>
            </a:pPr>
            <a:r>
              <a:rPr lang="en-IN" sz="2000" dirty="0"/>
              <a:t>	(c) </a:t>
            </a:r>
            <a:r>
              <a:rPr lang="en-IN" sz="2000" dirty="0" err="1" smtClean="0"/>
              <a:t>subsconcious</a:t>
            </a:r>
            <a:endParaRPr lang="en-IN" sz="2000" dirty="0" smtClean="0"/>
          </a:p>
          <a:p>
            <a:pPr marL="468000" indent="-468000" algn="just">
              <a:lnSpc>
                <a:spcPct val="120000"/>
              </a:lnSpc>
              <a:spcBef>
                <a:spcPts val="500"/>
              </a:spcBef>
              <a:spcAft>
                <a:spcPts val="500"/>
              </a:spcAft>
            </a:pPr>
            <a:r>
              <a:rPr lang="en-IN" sz="2000" dirty="0"/>
              <a:t>	(d) subconscious</a:t>
            </a:r>
          </a:p>
        </p:txBody>
      </p:sp>
    </p:spTree>
    <p:extLst>
      <p:ext uri="{BB962C8B-B14F-4D97-AF65-F5344CB8AC3E}">
        <p14:creationId xmlns:p14="http://schemas.microsoft.com/office/powerpoint/2010/main" val="2529174714"/>
      </p:ext>
    </p:extLst>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949525"/>
          </a:xfrm>
          <a:prstGeom prst="rect">
            <a:avLst/>
          </a:prstGeom>
        </p:spPr>
        <p:txBody>
          <a:bodyPr wrap="square">
            <a:spAutoFit/>
          </a:bodyPr>
          <a:lstStyle/>
          <a:p>
            <a:pPr marL="468000" indent="-468000" algn="just">
              <a:lnSpc>
                <a:spcPct val="120000"/>
              </a:lnSpc>
              <a:spcBef>
                <a:spcPts val="500"/>
              </a:spcBef>
              <a:spcAft>
                <a:spcPts val="500"/>
              </a:spcAft>
            </a:pPr>
            <a:r>
              <a:rPr lang="en-US" sz="2000" b="1" dirty="0"/>
              <a:t>Directions for Q36 to Q45:</a:t>
            </a:r>
            <a:r>
              <a:rPr lang="en-US" sz="2000" dirty="0"/>
              <a:t> Replace the underlined.</a:t>
            </a:r>
            <a:endParaRPr lang="en-IN" sz="2000" dirty="0" smtClean="0"/>
          </a:p>
          <a:p>
            <a:pPr marL="468000" indent="-468000" algn="just">
              <a:lnSpc>
                <a:spcPct val="120000"/>
              </a:lnSpc>
              <a:spcBef>
                <a:spcPts val="500"/>
              </a:spcBef>
              <a:spcAft>
                <a:spcPts val="500"/>
              </a:spcAft>
            </a:pPr>
            <a:r>
              <a:rPr lang="en-IN" sz="2000" dirty="0"/>
              <a:t>36.	He found the gold coin </a:t>
            </a:r>
            <a:r>
              <a:rPr lang="en-IN" sz="2000" u="sng" dirty="0"/>
              <a:t>as he cleans</a:t>
            </a:r>
            <a:r>
              <a:rPr lang="en-IN" sz="2000" dirty="0"/>
              <a:t> the floor.</a:t>
            </a:r>
          </a:p>
          <a:p>
            <a:pPr marL="468000" indent="-468000" algn="just">
              <a:lnSpc>
                <a:spcPct val="120000"/>
              </a:lnSpc>
              <a:spcBef>
                <a:spcPts val="500"/>
              </a:spcBef>
              <a:spcAft>
                <a:spcPts val="500"/>
              </a:spcAft>
            </a:pPr>
            <a:r>
              <a:rPr lang="en-IN" sz="2000" dirty="0"/>
              <a:t>	(a) as he had </a:t>
            </a:r>
            <a:r>
              <a:rPr lang="en-IN" sz="2000" dirty="0" smtClean="0"/>
              <a:t>cleaned</a:t>
            </a:r>
          </a:p>
          <a:p>
            <a:pPr marL="468000" indent="-468000" algn="just">
              <a:lnSpc>
                <a:spcPct val="120000"/>
              </a:lnSpc>
              <a:spcBef>
                <a:spcPts val="500"/>
              </a:spcBef>
              <a:spcAft>
                <a:spcPts val="500"/>
              </a:spcAft>
            </a:pPr>
            <a:r>
              <a:rPr lang="en-IN" sz="2000" dirty="0"/>
              <a:t>	(b) while he cleans</a:t>
            </a:r>
          </a:p>
          <a:p>
            <a:pPr marL="468000" indent="-468000" algn="just">
              <a:lnSpc>
                <a:spcPct val="120000"/>
              </a:lnSpc>
              <a:spcBef>
                <a:spcPts val="500"/>
              </a:spcBef>
              <a:spcAft>
                <a:spcPts val="500"/>
              </a:spcAft>
            </a:pPr>
            <a:r>
              <a:rPr lang="en-IN" sz="2000" dirty="0"/>
              <a:t>	(c) which he is </a:t>
            </a:r>
            <a:r>
              <a:rPr lang="en-IN" sz="2000" dirty="0" smtClean="0"/>
              <a:t>cleaning</a:t>
            </a:r>
          </a:p>
          <a:p>
            <a:pPr marL="468000" indent="-468000" algn="just">
              <a:lnSpc>
                <a:spcPct val="120000"/>
              </a:lnSpc>
              <a:spcBef>
                <a:spcPts val="500"/>
              </a:spcBef>
              <a:spcAft>
                <a:spcPts val="500"/>
              </a:spcAft>
            </a:pPr>
            <a:r>
              <a:rPr lang="en-IN" sz="2000" dirty="0"/>
              <a:t>	(d) while cleaning</a:t>
            </a:r>
          </a:p>
        </p:txBody>
      </p:sp>
    </p:spTree>
    <p:extLst>
      <p:ext uri="{BB962C8B-B14F-4D97-AF65-F5344CB8AC3E}">
        <p14:creationId xmlns:p14="http://schemas.microsoft.com/office/powerpoint/2010/main" val="215885113"/>
      </p:ext>
    </p:extLst>
  </p:cSld>
  <p:clrMapOvr>
    <a:masterClrMapping/>
  </p:clrMapOvr>
  <p:transition spd="slow">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318857"/>
          </a:xfrm>
          <a:prstGeom prst="rect">
            <a:avLst/>
          </a:prstGeom>
        </p:spPr>
        <p:txBody>
          <a:bodyPr wrap="square">
            <a:spAutoFit/>
          </a:bodyPr>
          <a:lstStyle/>
          <a:p>
            <a:pPr marL="468000" indent="-468000" algn="just">
              <a:lnSpc>
                <a:spcPct val="120000"/>
              </a:lnSpc>
              <a:spcBef>
                <a:spcPts val="500"/>
              </a:spcBef>
              <a:spcAft>
                <a:spcPts val="500"/>
              </a:spcAft>
            </a:pPr>
            <a:r>
              <a:rPr lang="en-US" sz="2000" b="1" dirty="0"/>
              <a:t>Directions for Q36 to Q45:</a:t>
            </a:r>
            <a:r>
              <a:rPr lang="en-US" sz="2000" dirty="0"/>
              <a:t> Replace the underlined.</a:t>
            </a:r>
            <a:endParaRPr lang="en-IN" sz="2000" dirty="0" smtClean="0"/>
          </a:p>
          <a:p>
            <a:pPr marL="468000" indent="-468000" algn="just">
              <a:lnSpc>
                <a:spcPct val="120000"/>
              </a:lnSpc>
              <a:spcBef>
                <a:spcPts val="500"/>
              </a:spcBef>
              <a:spcAft>
                <a:spcPts val="500"/>
              </a:spcAft>
            </a:pPr>
            <a:r>
              <a:rPr lang="en-IN" sz="2000" dirty="0"/>
              <a:t>37.	He confidentially asked the crowd if they thought he was right and the crowd shouted </a:t>
            </a:r>
            <a:r>
              <a:rPr lang="en-IN" sz="2000" u="sng" dirty="0"/>
              <a:t>that they did</a:t>
            </a:r>
            <a:r>
              <a:rPr lang="en-IN" sz="2000" dirty="0"/>
              <a:t>.</a:t>
            </a:r>
          </a:p>
          <a:p>
            <a:pPr marL="468000" indent="-468000" algn="just">
              <a:lnSpc>
                <a:spcPct val="120000"/>
              </a:lnSpc>
              <a:spcBef>
                <a:spcPts val="500"/>
              </a:spcBef>
              <a:spcAft>
                <a:spcPts val="500"/>
              </a:spcAft>
            </a:pPr>
            <a:r>
              <a:rPr lang="en-IN" sz="2000" dirty="0"/>
              <a:t>	(a) that he did	</a:t>
            </a:r>
            <a:endParaRPr lang="en-IN" sz="2000" dirty="0" smtClean="0"/>
          </a:p>
          <a:p>
            <a:pPr marL="468000" indent="-468000" algn="just">
              <a:lnSpc>
                <a:spcPct val="120000"/>
              </a:lnSpc>
              <a:spcBef>
                <a:spcPts val="500"/>
              </a:spcBef>
              <a:spcAft>
                <a:spcPts val="500"/>
              </a:spcAft>
            </a:pPr>
            <a:r>
              <a:rPr lang="en-IN" sz="2000" dirty="0"/>
              <a:t>	(b) that they had</a:t>
            </a:r>
          </a:p>
          <a:p>
            <a:pPr marL="468000" indent="-468000" algn="just">
              <a:lnSpc>
                <a:spcPct val="120000"/>
              </a:lnSpc>
              <a:spcBef>
                <a:spcPts val="500"/>
              </a:spcBef>
              <a:spcAft>
                <a:spcPts val="500"/>
              </a:spcAft>
            </a:pPr>
            <a:r>
              <a:rPr lang="en-IN" sz="2000" dirty="0"/>
              <a:t>	(c) that he is	</a:t>
            </a:r>
            <a:endParaRPr lang="en-IN" sz="2000" dirty="0" smtClean="0"/>
          </a:p>
          <a:p>
            <a:pPr marL="468000" indent="-468000" algn="just">
              <a:lnSpc>
                <a:spcPct val="120000"/>
              </a:lnSpc>
              <a:spcBef>
                <a:spcPts val="500"/>
              </a:spcBef>
              <a:spcAft>
                <a:spcPts val="500"/>
              </a:spcAft>
            </a:pPr>
            <a:r>
              <a:rPr lang="en-IN" sz="2000" dirty="0"/>
              <a:t>	(d) No correction required</a:t>
            </a:r>
          </a:p>
        </p:txBody>
      </p:sp>
    </p:spTree>
    <p:extLst>
      <p:ext uri="{BB962C8B-B14F-4D97-AF65-F5344CB8AC3E}">
        <p14:creationId xmlns:p14="http://schemas.microsoft.com/office/powerpoint/2010/main" val="2706441619"/>
      </p:ext>
    </p:extLst>
  </p:cSld>
  <p:clrMapOvr>
    <a:masterClrMapping/>
  </p:clrMapOvr>
  <p:transition spd="slow">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949525"/>
          </a:xfrm>
          <a:prstGeom prst="rect">
            <a:avLst/>
          </a:prstGeom>
        </p:spPr>
        <p:txBody>
          <a:bodyPr wrap="square">
            <a:spAutoFit/>
          </a:bodyPr>
          <a:lstStyle/>
          <a:p>
            <a:pPr marL="468000" indent="-468000" algn="just">
              <a:lnSpc>
                <a:spcPct val="120000"/>
              </a:lnSpc>
              <a:spcBef>
                <a:spcPts val="500"/>
              </a:spcBef>
              <a:spcAft>
                <a:spcPts val="500"/>
              </a:spcAft>
            </a:pPr>
            <a:r>
              <a:rPr lang="en-US" sz="2000" b="1" dirty="0"/>
              <a:t>Directions for Q36 to Q45:</a:t>
            </a:r>
            <a:r>
              <a:rPr lang="en-US" sz="2000" dirty="0"/>
              <a:t> Replace the underlined.</a:t>
            </a:r>
            <a:endParaRPr lang="en-IN" sz="2000" dirty="0" smtClean="0"/>
          </a:p>
          <a:p>
            <a:pPr marL="468000" indent="-468000" algn="just">
              <a:lnSpc>
                <a:spcPct val="120000"/>
              </a:lnSpc>
              <a:spcBef>
                <a:spcPts val="500"/>
              </a:spcBef>
              <a:spcAft>
                <a:spcPts val="500"/>
              </a:spcAft>
            </a:pPr>
            <a:r>
              <a:rPr lang="en-IN" sz="2000" dirty="0"/>
              <a:t>38.	The man </a:t>
            </a:r>
            <a:r>
              <a:rPr lang="en-IN" sz="2000" u="sng" dirty="0"/>
              <a:t>to who I sold</a:t>
            </a:r>
            <a:r>
              <a:rPr lang="en-IN" sz="2000" dirty="0"/>
              <a:t> my house was a cheat.</a:t>
            </a:r>
          </a:p>
          <a:p>
            <a:pPr marL="468000" indent="-468000" algn="just">
              <a:lnSpc>
                <a:spcPct val="120000"/>
              </a:lnSpc>
              <a:spcBef>
                <a:spcPts val="500"/>
              </a:spcBef>
              <a:spcAft>
                <a:spcPts val="500"/>
              </a:spcAft>
            </a:pPr>
            <a:r>
              <a:rPr lang="en-IN" sz="2000" dirty="0"/>
              <a:t>	(a) to whom I sell	</a:t>
            </a:r>
            <a:endParaRPr lang="en-IN" sz="2000" dirty="0" smtClean="0"/>
          </a:p>
          <a:p>
            <a:pPr marL="468000" indent="-468000" algn="just">
              <a:lnSpc>
                <a:spcPct val="120000"/>
              </a:lnSpc>
              <a:spcBef>
                <a:spcPts val="500"/>
              </a:spcBef>
              <a:spcAft>
                <a:spcPts val="500"/>
              </a:spcAft>
            </a:pPr>
            <a:r>
              <a:rPr lang="en-IN" sz="2000" dirty="0"/>
              <a:t>	(b) to who I sell</a:t>
            </a:r>
          </a:p>
          <a:p>
            <a:pPr marL="468000" indent="-468000" algn="just">
              <a:lnSpc>
                <a:spcPct val="120000"/>
              </a:lnSpc>
              <a:spcBef>
                <a:spcPts val="500"/>
              </a:spcBef>
              <a:spcAft>
                <a:spcPts val="500"/>
              </a:spcAft>
            </a:pPr>
            <a:r>
              <a:rPr lang="en-IN" sz="2000" dirty="0"/>
              <a:t>	(c) who was sold to	</a:t>
            </a:r>
            <a:endParaRPr lang="en-IN" sz="2000" dirty="0" smtClean="0"/>
          </a:p>
          <a:p>
            <a:pPr marL="468000" indent="-468000" algn="just">
              <a:lnSpc>
                <a:spcPct val="120000"/>
              </a:lnSpc>
              <a:spcBef>
                <a:spcPts val="500"/>
              </a:spcBef>
              <a:spcAft>
                <a:spcPts val="500"/>
              </a:spcAft>
            </a:pPr>
            <a:r>
              <a:rPr lang="en-IN" sz="2000" dirty="0"/>
              <a:t>	(d) to whom I sold</a:t>
            </a:r>
          </a:p>
        </p:txBody>
      </p:sp>
    </p:spTree>
    <p:extLst>
      <p:ext uri="{BB962C8B-B14F-4D97-AF65-F5344CB8AC3E}">
        <p14:creationId xmlns:p14="http://schemas.microsoft.com/office/powerpoint/2010/main" val="3403528014"/>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318857"/>
          </a:xfrm>
          <a:prstGeom prst="rect">
            <a:avLst/>
          </a:prstGeom>
        </p:spPr>
        <p:txBody>
          <a:bodyPr wrap="square">
            <a:spAutoFit/>
          </a:bodyPr>
          <a:lstStyle/>
          <a:p>
            <a:pPr algn="just">
              <a:lnSpc>
                <a:spcPct val="120000"/>
              </a:lnSpc>
              <a:spcBef>
                <a:spcPts val="500"/>
              </a:spcBef>
              <a:spcAft>
                <a:spcPts val="500"/>
              </a:spcAft>
            </a:pPr>
            <a:r>
              <a:rPr lang="en-US" sz="2000" b="1" dirty="0"/>
              <a:t>Directions for Q1 to Q19: </a:t>
            </a:r>
            <a:r>
              <a:rPr lang="en-US" sz="2000" dirty="0"/>
              <a:t>Choose the correct option to fill in the blank.</a:t>
            </a:r>
            <a:endParaRPr lang="en-IN" sz="2000" dirty="0" smtClean="0"/>
          </a:p>
          <a:p>
            <a:pPr marL="468000" indent="-468000" algn="just">
              <a:lnSpc>
                <a:spcPct val="120000"/>
              </a:lnSpc>
              <a:spcBef>
                <a:spcPts val="500"/>
              </a:spcBef>
              <a:spcAft>
                <a:spcPts val="500"/>
              </a:spcAft>
            </a:pPr>
            <a:r>
              <a:rPr lang="en-IN" sz="2000" dirty="0"/>
              <a:t>2.	I like dogs ____________ not cats.</a:t>
            </a:r>
          </a:p>
          <a:p>
            <a:pPr marL="468000" indent="-468000" algn="just">
              <a:lnSpc>
                <a:spcPct val="120000"/>
              </a:lnSpc>
              <a:spcBef>
                <a:spcPts val="500"/>
              </a:spcBef>
              <a:spcAft>
                <a:spcPts val="500"/>
              </a:spcAft>
            </a:pPr>
            <a:r>
              <a:rPr lang="en-IN" sz="2000" dirty="0"/>
              <a:t>	(a) </a:t>
            </a:r>
            <a:r>
              <a:rPr lang="en-IN" sz="2000" dirty="0" smtClean="0"/>
              <a:t>and</a:t>
            </a:r>
          </a:p>
          <a:p>
            <a:pPr marL="468000" indent="-468000" algn="just">
              <a:lnSpc>
                <a:spcPct val="120000"/>
              </a:lnSpc>
              <a:spcBef>
                <a:spcPts val="500"/>
              </a:spcBef>
              <a:spcAft>
                <a:spcPts val="500"/>
              </a:spcAft>
            </a:pPr>
            <a:r>
              <a:rPr lang="en-IN" sz="2000" dirty="0"/>
              <a:t>	(b) </a:t>
            </a:r>
            <a:r>
              <a:rPr lang="en-IN" sz="2000" dirty="0" smtClean="0"/>
              <a:t>yet</a:t>
            </a:r>
          </a:p>
          <a:p>
            <a:pPr marL="468000" indent="-468000" algn="just">
              <a:lnSpc>
                <a:spcPct val="120000"/>
              </a:lnSpc>
              <a:spcBef>
                <a:spcPts val="500"/>
              </a:spcBef>
              <a:spcAft>
                <a:spcPts val="500"/>
              </a:spcAft>
            </a:pPr>
            <a:r>
              <a:rPr lang="en-IN" sz="2000" dirty="0"/>
              <a:t>	(c) </a:t>
            </a:r>
            <a:r>
              <a:rPr lang="en-IN" sz="2000" dirty="0" smtClean="0"/>
              <a:t>but</a:t>
            </a:r>
          </a:p>
          <a:p>
            <a:pPr marL="468000" indent="-468000" algn="just">
              <a:lnSpc>
                <a:spcPct val="120000"/>
              </a:lnSpc>
              <a:spcBef>
                <a:spcPts val="500"/>
              </a:spcBef>
              <a:spcAft>
                <a:spcPts val="500"/>
              </a:spcAft>
            </a:pPr>
            <a:r>
              <a:rPr lang="en-IN" sz="2000" dirty="0"/>
              <a:t>	(d) so</a:t>
            </a:r>
          </a:p>
        </p:txBody>
      </p:sp>
    </p:spTree>
    <p:extLst>
      <p:ext uri="{BB962C8B-B14F-4D97-AF65-F5344CB8AC3E}">
        <p14:creationId xmlns:p14="http://schemas.microsoft.com/office/powerpoint/2010/main" val="4208897895"/>
      </p:ext>
    </p:extLst>
  </p:cSld>
  <p:clrMapOvr>
    <a:masterClrMapping/>
  </p:clrMapOvr>
  <p:transition spd="slow">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949525"/>
          </a:xfrm>
          <a:prstGeom prst="rect">
            <a:avLst/>
          </a:prstGeom>
        </p:spPr>
        <p:txBody>
          <a:bodyPr wrap="square">
            <a:spAutoFit/>
          </a:bodyPr>
          <a:lstStyle/>
          <a:p>
            <a:pPr marL="468000" indent="-468000" algn="just">
              <a:lnSpc>
                <a:spcPct val="120000"/>
              </a:lnSpc>
              <a:spcBef>
                <a:spcPts val="500"/>
              </a:spcBef>
              <a:spcAft>
                <a:spcPts val="500"/>
              </a:spcAft>
            </a:pPr>
            <a:r>
              <a:rPr lang="en-US" sz="2000" b="1" dirty="0"/>
              <a:t>Directions for Q36 to Q45:</a:t>
            </a:r>
            <a:r>
              <a:rPr lang="en-US" sz="2000" dirty="0"/>
              <a:t> Replace the underlined.</a:t>
            </a:r>
            <a:endParaRPr lang="en-IN" sz="2000" dirty="0" smtClean="0"/>
          </a:p>
          <a:p>
            <a:pPr marL="468000" indent="-468000" algn="just">
              <a:lnSpc>
                <a:spcPct val="120000"/>
              </a:lnSpc>
              <a:spcBef>
                <a:spcPts val="500"/>
              </a:spcBef>
              <a:spcAft>
                <a:spcPts val="500"/>
              </a:spcAft>
            </a:pPr>
            <a:r>
              <a:rPr lang="en-IN" sz="2000" dirty="0"/>
              <a:t>39.	The small child does whatever his father </a:t>
            </a:r>
            <a:r>
              <a:rPr lang="en-IN" sz="2000" u="sng" dirty="0"/>
              <a:t>was done</a:t>
            </a:r>
            <a:r>
              <a:rPr lang="en-IN" sz="2000" dirty="0"/>
              <a:t>.</a:t>
            </a:r>
          </a:p>
          <a:p>
            <a:pPr marL="468000" indent="-468000" algn="just">
              <a:lnSpc>
                <a:spcPct val="120000"/>
              </a:lnSpc>
              <a:spcBef>
                <a:spcPts val="500"/>
              </a:spcBef>
              <a:spcAft>
                <a:spcPts val="500"/>
              </a:spcAft>
            </a:pPr>
            <a:r>
              <a:rPr lang="en-IN" sz="2000" dirty="0"/>
              <a:t>	(a) has </a:t>
            </a:r>
            <a:r>
              <a:rPr lang="en-IN" sz="2000" dirty="0" smtClean="0"/>
              <a:t>done</a:t>
            </a:r>
          </a:p>
          <a:p>
            <a:pPr marL="468000" indent="-468000" algn="just">
              <a:lnSpc>
                <a:spcPct val="120000"/>
              </a:lnSpc>
              <a:spcBef>
                <a:spcPts val="500"/>
              </a:spcBef>
              <a:spcAft>
                <a:spcPts val="500"/>
              </a:spcAft>
            </a:pPr>
            <a:r>
              <a:rPr lang="en-IN" sz="2000" dirty="0"/>
              <a:t>	(b) </a:t>
            </a:r>
            <a:r>
              <a:rPr lang="en-IN" sz="2000" dirty="0" smtClean="0"/>
              <a:t>did</a:t>
            </a:r>
          </a:p>
          <a:p>
            <a:pPr marL="468000" indent="-468000" algn="just">
              <a:lnSpc>
                <a:spcPct val="120000"/>
              </a:lnSpc>
              <a:spcBef>
                <a:spcPts val="500"/>
              </a:spcBef>
              <a:spcAft>
                <a:spcPts val="500"/>
              </a:spcAft>
            </a:pPr>
            <a:r>
              <a:rPr lang="en-IN" sz="2000" dirty="0"/>
              <a:t>	(c) </a:t>
            </a:r>
            <a:r>
              <a:rPr lang="en-IN" sz="2000" dirty="0" smtClean="0"/>
              <a:t>does</a:t>
            </a:r>
          </a:p>
          <a:p>
            <a:pPr marL="468000" indent="-468000" algn="just">
              <a:lnSpc>
                <a:spcPct val="120000"/>
              </a:lnSpc>
              <a:spcBef>
                <a:spcPts val="500"/>
              </a:spcBef>
              <a:spcAft>
                <a:spcPts val="500"/>
              </a:spcAft>
            </a:pPr>
            <a:r>
              <a:rPr lang="en-IN" sz="2000" dirty="0"/>
              <a:t>	(d) had done</a:t>
            </a:r>
          </a:p>
        </p:txBody>
      </p:sp>
    </p:spTree>
    <p:extLst>
      <p:ext uri="{BB962C8B-B14F-4D97-AF65-F5344CB8AC3E}">
        <p14:creationId xmlns:p14="http://schemas.microsoft.com/office/powerpoint/2010/main" val="1306766396"/>
      </p:ext>
    </p:extLst>
  </p:cSld>
  <p:clrMapOvr>
    <a:masterClrMapping/>
  </p:clrMapOvr>
  <p:transition spd="slow">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949525"/>
          </a:xfrm>
          <a:prstGeom prst="rect">
            <a:avLst/>
          </a:prstGeom>
        </p:spPr>
        <p:txBody>
          <a:bodyPr wrap="square">
            <a:spAutoFit/>
          </a:bodyPr>
          <a:lstStyle/>
          <a:p>
            <a:pPr marL="468000" indent="-468000" algn="just">
              <a:lnSpc>
                <a:spcPct val="120000"/>
              </a:lnSpc>
              <a:spcBef>
                <a:spcPts val="500"/>
              </a:spcBef>
              <a:spcAft>
                <a:spcPts val="500"/>
              </a:spcAft>
            </a:pPr>
            <a:r>
              <a:rPr lang="en-US" sz="2000" b="1" dirty="0"/>
              <a:t>Directions for Q36 to Q45:</a:t>
            </a:r>
            <a:r>
              <a:rPr lang="en-US" sz="2000" dirty="0"/>
              <a:t> Replace the underlined.</a:t>
            </a:r>
            <a:endParaRPr lang="en-IN" sz="2000" dirty="0" smtClean="0"/>
          </a:p>
          <a:p>
            <a:pPr marL="468000" indent="-468000" algn="just">
              <a:lnSpc>
                <a:spcPct val="120000"/>
              </a:lnSpc>
              <a:spcBef>
                <a:spcPts val="500"/>
              </a:spcBef>
              <a:spcAft>
                <a:spcPts val="500"/>
              </a:spcAft>
            </a:pPr>
            <a:r>
              <a:rPr lang="en-IN" sz="2000" dirty="0"/>
              <a:t>40.	There was no </a:t>
            </a:r>
            <a:r>
              <a:rPr lang="en-IN" sz="2000" u="sng" dirty="0"/>
              <a:t>cause of anxiety</a:t>
            </a:r>
            <a:r>
              <a:rPr lang="en-IN" sz="2000" dirty="0"/>
              <a:t>.</a:t>
            </a:r>
          </a:p>
          <a:p>
            <a:pPr marL="468000" indent="-468000" algn="just">
              <a:lnSpc>
                <a:spcPct val="120000"/>
              </a:lnSpc>
              <a:spcBef>
                <a:spcPts val="500"/>
              </a:spcBef>
              <a:spcAft>
                <a:spcPts val="500"/>
              </a:spcAft>
            </a:pPr>
            <a:r>
              <a:rPr lang="en-IN" sz="2000" dirty="0"/>
              <a:t>	(a) cause for </a:t>
            </a:r>
            <a:r>
              <a:rPr lang="en-IN" sz="2000" dirty="0" smtClean="0"/>
              <a:t>anxiety</a:t>
            </a:r>
          </a:p>
          <a:p>
            <a:pPr marL="468000" indent="-468000" algn="just">
              <a:lnSpc>
                <a:spcPct val="120000"/>
              </a:lnSpc>
              <a:spcBef>
                <a:spcPts val="500"/>
              </a:spcBef>
              <a:spcAft>
                <a:spcPts val="500"/>
              </a:spcAft>
            </a:pPr>
            <a:r>
              <a:rPr lang="en-IN" sz="2000" dirty="0"/>
              <a:t>	(b) cause to </a:t>
            </a:r>
            <a:r>
              <a:rPr lang="en-IN" sz="2000" dirty="0" smtClean="0"/>
              <a:t>anxiety</a:t>
            </a:r>
          </a:p>
          <a:p>
            <a:pPr marL="468000" indent="-468000" algn="just">
              <a:lnSpc>
                <a:spcPct val="120000"/>
              </a:lnSpc>
              <a:spcBef>
                <a:spcPts val="500"/>
              </a:spcBef>
              <a:spcAft>
                <a:spcPts val="500"/>
              </a:spcAft>
            </a:pPr>
            <a:r>
              <a:rPr lang="en-IN" sz="2000" dirty="0"/>
              <a:t>	(c) cause with </a:t>
            </a:r>
            <a:r>
              <a:rPr lang="en-IN" sz="2000" dirty="0" smtClean="0"/>
              <a:t>anxiety</a:t>
            </a:r>
          </a:p>
          <a:p>
            <a:pPr marL="468000" indent="-468000" algn="just">
              <a:lnSpc>
                <a:spcPct val="120000"/>
              </a:lnSpc>
              <a:spcBef>
                <a:spcPts val="500"/>
              </a:spcBef>
              <a:spcAft>
                <a:spcPts val="500"/>
              </a:spcAft>
            </a:pPr>
            <a:r>
              <a:rPr lang="en-IN" sz="2000" dirty="0"/>
              <a:t>	(d) No correction</a:t>
            </a:r>
          </a:p>
        </p:txBody>
      </p:sp>
    </p:spTree>
    <p:extLst>
      <p:ext uri="{BB962C8B-B14F-4D97-AF65-F5344CB8AC3E}">
        <p14:creationId xmlns:p14="http://schemas.microsoft.com/office/powerpoint/2010/main" val="1148094177"/>
      </p:ext>
    </p:extLst>
  </p:cSld>
  <p:clrMapOvr>
    <a:masterClrMapping/>
  </p:clrMapOvr>
  <p:transition spd="slow">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949525"/>
          </a:xfrm>
          <a:prstGeom prst="rect">
            <a:avLst/>
          </a:prstGeom>
        </p:spPr>
        <p:txBody>
          <a:bodyPr wrap="square">
            <a:spAutoFit/>
          </a:bodyPr>
          <a:lstStyle/>
          <a:p>
            <a:pPr marL="468000" indent="-468000" algn="just">
              <a:lnSpc>
                <a:spcPct val="120000"/>
              </a:lnSpc>
              <a:spcBef>
                <a:spcPts val="500"/>
              </a:spcBef>
              <a:spcAft>
                <a:spcPts val="500"/>
              </a:spcAft>
            </a:pPr>
            <a:r>
              <a:rPr lang="en-US" sz="2000" b="1" dirty="0"/>
              <a:t>Directions for Q36 to Q45:</a:t>
            </a:r>
            <a:r>
              <a:rPr lang="en-US" sz="2000" dirty="0"/>
              <a:t> Replace the underlined.</a:t>
            </a:r>
            <a:endParaRPr lang="en-IN" sz="2000" dirty="0" smtClean="0"/>
          </a:p>
          <a:p>
            <a:pPr marL="468000" indent="-468000" algn="just">
              <a:lnSpc>
                <a:spcPct val="120000"/>
              </a:lnSpc>
              <a:spcBef>
                <a:spcPts val="500"/>
              </a:spcBef>
              <a:spcAft>
                <a:spcPts val="500"/>
              </a:spcAft>
            </a:pPr>
            <a:r>
              <a:rPr lang="en-IN" sz="2000" dirty="0"/>
              <a:t>41.	When it was morning they decided to </a:t>
            </a:r>
            <a:r>
              <a:rPr lang="en-IN" sz="2000" u="sng" dirty="0"/>
              <a:t>put at</a:t>
            </a:r>
            <a:r>
              <a:rPr lang="en-IN" sz="2000" dirty="0"/>
              <a:t> an inn.</a:t>
            </a:r>
          </a:p>
          <a:p>
            <a:pPr marL="468000" indent="-468000" algn="just">
              <a:lnSpc>
                <a:spcPct val="120000"/>
              </a:lnSpc>
              <a:spcBef>
                <a:spcPts val="500"/>
              </a:spcBef>
              <a:spcAft>
                <a:spcPts val="500"/>
              </a:spcAft>
            </a:pPr>
            <a:r>
              <a:rPr lang="en-IN" sz="2000" dirty="0"/>
              <a:t>	(a) put out </a:t>
            </a:r>
            <a:r>
              <a:rPr lang="en-IN" sz="2000" dirty="0" smtClean="0"/>
              <a:t>in</a:t>
            </a:r>
          </a:p>
          <a:p>
            <a:pPr marL="468000" indent="-468000" algn="just">
              <a:lnSpc>
                <a:spcPct val="120000"/>
              </a:lnSpc>
              <a:spcBef>
                <a:spcPts val="500"/>
              </a:spcBef>
              <a:spcAft>
                <a:spcPts val="500"/>
              </a:spcAft>
            </a:pPr>
            <a:r>
              <a:rPr lang="en-IN" sz="2000" dirty="0"/>
              <a:t>	(b) put off </a:t>
            </a:r>
            <a:r>
              <a:rPr lang="en-IN" sz="2000" dirty="0" smtClean="0"/>
              <a:t>at</a:t>
            </a:r>
          </a:p>
          <a:p>
            <a:pPr marL="468000" indent="-468000" algn="just">
              <a:lnSpc>
                <a:spcPct val="120000"/>
              </a:lnSpc>
              <a:spcBef>
                <a:spcPts val="500"/>
              </a:spcBef>
              <a:spcAft>
                <a:spcPts val="500"/>
              </a:spcAft>
            </a:pPr>
            <a:r>
              <a:rPr lang="en-IN" sz="2000" dirty="0"/>
              <a:t>	(c) put </a:t>
            </a:r>
            <a:r>
              <a:rPr lang="en-IN" sz="2000" dirty="0" smtClean="0"/>
              <a:t>at</a:t>
            </a:r>
          </a:p>
          <a:p>
            <a:pPr marL="468000" indent="-468000" algn="just">
              <a:lnSpc>
                <a:spcPct val="120000"/>
              </a:lnSpc>
              <a:spcBef>
                <a:spcPts val="500"/>
              </a:spcBef>
              <a:spcAft>
                <a:spcPts val="500"/>
              </a:spcAft>
            </a:pPr>
            <a:r>
              <a:rPr lang="en-IN" sz="2000" dirty="0"/>
              <a:t>	(d) put up at</a:t>
            </a:r>
          </a:p>
        </p:txBody>
      </p:sp>
    </p:spTree>
    <p:extLst>
      <p:ext uri="{BB962C8B-B14F-4D97-AF65-F5344CB8AC3E}">
        <p14:creationId xmlns:p14="http://schemas.microsoft.com/office/powerpoint/2010/main" val="1622373184"/>
      </p:ext>
    </p:extLst>
  </p:cSld>
  <p:clrMapOvr>
    <a:masterClrMapping/>
  </p:clrMapOvr>
  <p:transition spd="slow">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949525"/>
          </a:xfrm>
          <a:prstGeom prst="rect">
            <a:avLst/>
          </a:prstGeom>
        </p:spPr>
        <p:txBody>
          <a:bodyPr wrap="square">
            <a:spAutoFit/>
          </a:bodyPr>
          <a:lstStyle/>
          <a:p>
            <a:pPr marL="468000" indent="-468000" algn="just">
              <a:lnSpc>
                <a:spcPct val="120000"/>
              </a:lnSpc>
              <a:spcBef>
                <a:spcPts val="500"/>
              </a:spcBef>
              <a:spcAft>
                <a:spcPts val="500"/>
              </a:spcAft>
            </a:pPr>
            <a:r>
              <a:rPr lang="en-US" sz="2000" b="1" dirty="0"/>
              <a:t>Directions for Q36 to Q45:</a:t>
            </a:r>
            <a:r>
              <a:rPr lang="en-US" sz="2000" dirty="0"/>
              <a:t> Replace the underlined.</a:t>
            </a:r>
            <a:endParaRPr lang="en-IN" sz="2000" dirty="0" smtClean="0"/>
          </a:p>
          <a:p>
            <a:pPr marL="468000" indent="-468000" algn="just">
              <a:lnSpc>
                <a:spcPct val="120000"/>
              </a:lnSpc>
              <a:spcBef>
                <a:spcPts val="500"/>
              </a:spcBef>
              <a:spcAft>
                <a:spcPts val="500"/>
              </a:spcAft>
            </a:pPr>
            <a:r>
              <a:rPr lang="en-IN" sz="2000" dirty="0"/>
              <a:t>42.	Jeans </a:t>
            </a:r>
            <a:r>
              <a:rPr lang="en-IN" sz="2000" u="sng" dirty="0"/>
              <a:t>was</a:t>
            </a:r>
            <a:r>
              <a:rPr lang="en-IN" sz="2000" dirty="0"/>
              <a:t> not permitted in out college.</a:t>
            </a:r>
          </a:p>
          <a:p>
            <a:pPr marL="468000" indent="-468000" algn="just">
              <a:lnSpc>
                <a:spcPct val="120000"/>
              </a:lnSpc>
              <a:spcBef>
                <a:spcPts val="500"/>
              </a:spcBef>
              <a:spcAft>
                <a:spcPts val="500"/>
              </a:spcAft>
            </a:pPr>
            <a:r>
              <a:rPr lang="en-IN" sz="2000" dirty="0"/>
              <a:t>	(a) </a:t>
            </a:r>
            <a:r>
              <a:rPr lang="en-IN" sz="2000" dirty="0" smtClean="0"/>
              <a:t>were</a:t>
            </a:r>
          </a:p>
          <a:p>
            <a:pPr marL="468000" indent="-468000" algn="just">
              <a:lnSpc>
                <a:spcPct val="120000"/>
              </a:lnSpc>
              <a:spcBef>
                <a:spcPts val="500"/>
              </a:spcBef>
              <a:spcAft>
                <a:spcPts val="500"/>
              </a:spcAft>
            </a:pPr>
            <a:r>
              <a:rPr lang="en-IN" sz="2000" dirty="0"/>
              <a:t>	(b) </a:t>
            </a:r>
            <a:r>
              <a:rPr lang="en-IN" sz="2000" dirty="0" smtClean="0"/>
              <a:t>had</a:t>
            </a:r>
          </a:p>
          <a:p>
            <a:pPr marL="468000" indent="-468000" algn="just">
              <a:lnSpc>
                <a:spcPct val="120000"/>
              </a:lnSpc>
              <a:spcBef>
                <a:spcPts val="500"/>
              </a:spcBef>
              <a:spcAft>
                <a:spcPts val="500"/>
              </a:spcAft>
            </a:pPr>
            <a:r>
              <a:rPr lang="en-IN" sz="2000" dirty="0"/>
              <a:t>	(c) </a:t>
            </a:r>
            <a:r>
              <a:rPr lang="en-IN" sz="2000" dirty="0" smtClean="0"/>
              <a:t>will</a:t>
            </a:r>
          </a:p>
          <a:p>
            <a:pPr marL="468000" indent="-468000" algn="just">
              <a:lnSpc>
                <a:spcPct val="120000"/>
              </a:lnSpc>
              <a:spcBef>
                <a:spcPts val="500"/>
              </a:spcBef>
              <a:spcAft>
                <a:spcPts val="500"/>
              </a:spcAft>
            </a:pPr>
            <a:r>
              <a:rPr lang="en-IN" sz="2000" dirty="0"/>
              <a:t>	(d) have</a:t>
            </a:r>
          </a:p>
        </p:txBody>
      </p:sp>
    </p:spTree>
    <p:extLst>
      <p:ext uri="{BB962C8B-B14F-4D97-AF65-F5344CB8AC3E}">
        <p14:creationId xmlns:p14="http://schemas.microsoft.com/office/powerpoint/2010/main" val="914200341"/>
      </p:ext>
    </p:extLst>
  </p:cSld>
  <p:clrMapOvr>
    <a:masterClrMapping/>
  </p:clrMapOvr>
  <p:transition spd="slow">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447098"/>
          </a:xfrm>
          <a:prstGeom prst="rect">
            <a:avLst/>
          </a:prstGeom>
        </p:spPr>
        <p:txBody>
          <a:bodyPr wrap="square">
            <a:spAutoFit/>
          </a:bodyPr>
          <a:lstStyle/>
          <a:p>
            <a:pPr marL="468000" indent="-468000" algn="just">
              <a:lnSpc>
                <a:spcPct val="120000"/>
              </a:lnSpc>
              <a:spcBef>
                <a:spcPts val="500"/>
              </a:spcBef>
              <a:spcAft>
                <a:spcPts val="500"/>
              </a:spcAft>
            </a:pPr>
            <a:r>
              <a:rPr lang="en-US" sz="2000" b="1" dirty="0"/>
              <a:t>Directions for Q36 to Q45:</a:t>
            </a:r>
            <a:r>
              <a:rPr lang="en-US" sz="2000" dirty="0"/>
              <a:t> Replace the underlined.</a:t>
            </a:r>
            <a:endParaRPr lang="en-IN" sz="2000" dirty="0" smtClean="0"/>
          </a:p>
          <a:p>
            <a:pPr marL="468000" indent="-468000" algn="just">
              <a:lnSpc>
                <a:spcPct val="120000"/>
              </a:lnSpc>
              <a:spcBef>
                <a:spcPts val="500"/>
              </a:spcBef>
              <a:spcAft>
                <a:spcPts val="500"/>
              </a:spcAft>
            </a:pPr>
            <a:r>
              <a:rPr lang="en-IN" sz="2000" dirty="0"/>
              <a:t>43.	The small boy does whatever his mother </a:t>
            </a:r>
            <a:r>
              <a:rPr lang="en-IN" sz="2000" u="sng" dirty="0"/>
              <a:t>was done</a:t>
            </a:r>
            <a:r>
              <a:rPr lang="en-IN" sz="2000" dirty="0"/>
              <a:t>.</a:t>
            </a:r>
          </a:p>
          <a:p>
            <a:pPr marL="468000" indent="-468000" algn="just">
              <a:lnSpc>
                <a:spcPct val="120000"/>
              </a:lnSpc>
              <a:spcBef>
                <a:spcPts val="500"/>
              </a:spcBef>
              <a:spcAft>
                <a:spcPts val="500"/>
              </a:spcAft>
            </a:pPr>
            <a:r>
              <a:rPr lang="en-IN" sz="2000" dirty="0"/>
              <a:t>	(a) </a:t>
            </a:r>
            <a:r>
              <a:rPr lang="en-IN" sz="2000" dirty="0" smtClean="0"/>
              <a:t>Did</a:t>
            </a:r>
          </a:p>
          <a:p>
            <a:pPr marL="468000" indent="-468000" algn="just">
              <a:lnSpc>
                <a:spcPct val="120000"/>
              </a:lnSpc>
              <a:spcBef>
                <a:spcPts val="500"/>
              </a:spcBef>
              <a:spcAft>
                <a:spcPts val="500"/>
              </a:spcAft>
            </a:pPr>
            <a:r>
              <a:rPr lang="en-IN" sz="2000" dirty="0"/>
              <a:t>	(b) </a:t>
            </a:r>
            <a:r>
              <a:rPr lang="en-IN" sz="2000" dirty="0" smtClean="0"/>
              <a:t>Does</a:t>
            </a:r>
          </a:p>
          <a:p>
            <a:pPr marL="468000" indent="-468000" algn="just">
              <a:lnSpc>
                <a:spcPct val="120000"/>
              </a:lnSpc>
              <a:spcBef>
                <a:spcPts val="500"/>
              </a:spcBef>
              <a:spcAft>
                <a:spcPts val="500"/>
              </a:spcAft>
            </a:pPr>
            <a:r>
              <a:rPr lang="en-IN" sz="2000" dirty="0"/>
              <a:t>	(c) Has </a:t>
            </a:r>
            <a:r>
              <a:rPr lang="en-IN" sz="2000" dirty="0" smtClean="0"/>
              <a:t>Done</a:t>
            </a:r>
          </a:p>
          <a:p>
            <a:pPr marL="468000" indent="-468000" algn="just">
              <a:lnSpc>
                <a:spcPct val="120000"/>
              </a:lnSpc>
              <a:spcBef>
                <a:spcPts val="500"/>
              </a:spcBef>
              <a:spcAft>
                <a:spcPts val="500"/>
              </a:spcAft>
            </a:pPr>
            <a:r>
              <a:rPr lang="en-IN" sz="2000" dirty="0"/>
              <a:t>	(d) Had Done</a:t>
            </a:r>
          </a:p>
          <a:p>
            <a:pPr marL="468000" indent="-468000" algn="just">
              <a:lnSpc>
                <a:spcPct val="120000"/>
              </a:lnSpc>
              <a:spcBef>
                <a:spcPts val="500"/>
              </a:spcBef>
              <a:spcAft>
                <a:spcPts val="500"/>
              </a:spcAft>
            </a:pPr>
            <a:endParaRPr lang="en-IN" sz="2000" dirty="0"/>
          </a:p>
        </p:txBody>
      </p:sp>
    </p:spTree>
    <p:extLst>
      <p:ext uri="{BB962C8B-B14F-4D97-AF65-F5344CB8AC3E}">
        <p14:creationId xmlns:p14="http://schemas.microsoft.com/office/powerpoint/2010/main" val="1288481266"/>
      </p:ext>
    </p:extLst>
  </p:cSld>
  <p:clrMapOvr>
    <a:masterClrMapping/>
  </p:clrMapOvr>
  <p:transition spd="slow">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447098"/>
          </a:xfrm>
          <a:prstGeom prst="rect">
            <a:avLst/>
          </a:prstGeom>
        </p:spPr>
        <p:txBody>
          <a:bodyPr wrap="square">
            <a:spAutoFit/>
          </a:bodyPr>
          <a:lstStyle/>
          <a:p>
            <a:pPr marL="468000" indent="-468000" algn="just">
              <a:lnSpc>
                <a:spcPct val="120000"/>
              </a:lnSpc>
              <a:spcBef>
                <a:spcPts val="500"/>
              </a:spcBef>
              <a:spcAft>
                <a:spcPts val="500"/>
              </a:spcAft>
            </a:pPr>
            <a:r>
              <a:rPr lang="en-US" sz="2000" b="1" dirty="0"/>
              <a:t>Directions for Q36 to Q45:</a:t>
            </a:r>
            <a:r>
              <a:rPr lang="en-US" sz="2000" dirty="0"/>
              <a:t> Replace the underlined.</a:t>
            </a:r>
            <a:endParaRPr lang="en-IN" sz="2000" dirty="0" smtClean="0"/>
          </a:p>
          <a:p>
            <a:pPr marL="468000" indent="-468000" algn="just">
              <a:lnSpc>
                <a:spcPct val="120000"/>
              </a:lnSpc>
              <a:spcBef>
                <a:spcPts val="500"/>
              </a:spcBef>
              <a:spcAft>
                <a:spcPts val="500"/>
              </a:spcAft>
            </a:pPr>
            <a:r>
              <a:rPr lang="en-IN" sz="2000" dirty="0"/>
              <a:t>44.	They </a:t>
            </a:r>
            <a:r>
              <a:rPr lang="en-IN" sz="2000" u="sng" dirty="0"/>
              <a:t>were all shocked at</a:t>
            </a:r>
            <a:r>
              <a:rPr lang="en-IN" sz="2000" dirty="0"/>
              <a:t> her loss in the competition.</a:t>
            </a:r>
          </a:p>
          <a:p>
            <a:pPr marL="468000" indent="-468000" algn="just">
              <a:lnSpc>
                <a:spcPct val="120000"/>
              </a:lnSpc>
              <a:spcBef>
                <a:spcPts val="500"/>
              </a:spcBef>
              <a:spcAft>
                <a:spcPts val="500"/>
              </a:spcAft>
            </a:pPr>
            <a:r>
              <a:rPr lang="en-IN" sz="2000" dirty="0"/>
              <a:t>	(a) had all shocked at	</a:t>
            </a:r>
            <a:endParaRPr lang="en-IN" sz="2000" dirty="0" smtClean="0"/>
          </a:p>
          <a:p>
            <a:pPr marL="468000" indent="-468000" algn="just">
              <a:lnSpc>
                <a:spcPct val="120000"/>
              </a:lnSpc>
              <a:spcBef>
                <a:spcPts val="500"/>
              </a:spcBef>
              <a:spcAft>
                <a:spcPts val="500"/>
              </a:spcAft>
            </a:pPr>
            <a:r>
              <a:rPr lang="en-IN" sz="2000" dirty="0"/>
              <a:t>	(b) had all shocked by</a:t>
            </a:r>
          </a:p>
          <a:p>
            <a:pPr marL="468000" indent="-468000" algn="just">
              <a:lnSpc>
                <a:spcPct val="120000"/>
              </a:lnSpc>
              <a:spcBef>
                <a:spcPts val="500"/>
              </a:spcBef>
              <a:spcAft>
                <a:spcPts val="500"/>
              </a:spcAft>
            </a:pPr>
            <a:r>
              <a:rPr lang="en-IN" sz="2000" dirty="0"/>
              <a:t>	(c) had been all shocked on	</a:t>
            </a:r>
            <a:endParaRPr lang="en-IN" sz="2000" dirty="0" smtClean="0"/>
          </a:p>
          <a:p>
            <a:pPr marL="468000" indent="-468000" algn="just">
              <a:lnSpc>
                <a:spcPct val="120000"/>
              </a:lnSpc>
              <a:spcBef>
                <a:spcPts val="500"/>
              </a:spcBef>
              <a:spcAft>
                <a:spcPts val="500"/>
              </a:spcAft>
            </a:pPr>
            <a:r>
              <a:rPr lang="en-IN" sz="2000" dirty="0"/>
              <a:t>	(d) sentence is correct</a:t>
            </a:r>
          </a:p>
          <a:p>
            <a:pPr marL="468000" indent="-468000" algn="just">
              <a:lnSpc>
                <a:spcPct val="120000"/>
              </a:lnSpc>
              <a:spcBef>
                <a:spcPts val="500"/>
              </a:spcBef>
              <a:spcAft>
                <a:spcPts val="500"/>
              </a:spcAft>
            </a:pPr>
            <a:endParaRPr lang="en-IN" sz="2000" dirty="0"/>
          </a:p>
        </p:txBody>
      </p:sp>
    </p:spTree>
    <p:extLst>
      <p:ext uri="{BB962C8B-B14F-4D97-AF65-F5344CB8AC3E}">
        <p14:creationId xmlns:p14="http://schemas.microsoft.com/office/powerpoint/2010/main" val="1779127700"/>
      </p:ext>
    </p:extLst>
  </p:cSld>
  <p:clrMapOvr>
    <a:masterClrMapping/>
  </p:clrMapOvr>
  <p:transition spd="slow">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314001"/>
          </a:xfrm>
          <a:prstGeom prst="rect">
            <a:avLst/>
          </a:prstGeom>
        </p:spPr>
        <p:txBody>
          <a:bodyPr wrap="square">
            <a:spAutoFit/>
          </a:bodyPr>
          <a:lstStyle/>
          <a:p>
            <a:pPr marL="468000" indent="-468000" algn="just">
              <a:lnSpc>
                <a:spcPct val="120000"/>
              </a:lnSpc>
              <a:spcBef>
                <a:spcPts val="500"/>
              </a:spcBef>
              <a:spcAft>
                <a:spcPts val="500"/>
              </a:spcAft>
            </a:pPr>
            <a:r>
              <a:rPr lang="en-US" sz="2000" b="1" dirty="0"/>
              <a:t>Directions for Q36 to Q45:</a:t>
            </a:r>
            <a:r>
              <a:rPr lang="en-US" sz="2000" dirty="0"/>
              <a:t> Replace the underlined.</a:t>
            </a:r>
            <a:endParaRPr lang="en-IN" sz="2000" dirty="0" smtClean="0"/>
          </a:p>
          <a:p>
            <a:pPr marL="468000" indent="-468000" algn="just">
              <a:lnSpc>
                <a:spcPct val="120000"/>
              </a:lnSpc>
              <a:spcBef>
                <a:spcPts val="500"/>
              </a:spcBef>
              <a:spcAft>
                <a:spcPts val="500"/>
              </a:spcAft>
            </a:pPr>
            <a:r>
              <a:rPr lang="en-IN" sz="2000" dirty="0"/>
              <a:t>45.	One of my problems is that I </a:t>
            </a:r>
            <a:r>
              <a:rPr lang="en-IN" sz="2000" u="sng" dirty="0"/>
              <a:t>do not have to</a:t>
            </a:r>
            <a:r>
              <a:rPr lang="en-IN" sz="2000" dirty="0"/>
              <a:t> tolerance of ambivalence</a:t>
            </a:r>
          </a:p>
          <a:p>
            <a:pPr marL="468000" indent="-468000" algn="just">
              <a:lnSpc>
                <a:spcPct val="120000"/>
              </a:lnSpc>
              <a:spcBef>
                <a:spcPts val="500"/>
              </a:spcBef>
              <a:spcAft>
                <a:spcPts val="500"/>
              </a:spcAft>
            </a:pPr>
            <a:r>
              <a:rPr lang="en-IN" sz="2000" dirty="0"/>
              <a:t>	(a) do not </a:t>
            </a:r>
            <a:r>
              <a:rPr lang="en-IN" sz="2000" dirty="0" smtClean="0"/>
              <a:t>have</a:t>
            </a:r>
          </a:p>
          <a:p>
            <a:pPr marL="468000" indent="-468000" algn="just">
              <a:lnSpc>
                <a:spcPct val="120000"/>
              </a:lnSpc>
              <a:spcBef>
                <a:spcPts val="500"/>
              </a:spcBef>
              <a:spcAft>
                <a:spcPts val="500"/>
              </a:spcAft>
            </a:pPr>
            <a:r>
              <a:rPr lang="en-IN" sz="2000" dirty="0"/>
              <a:t>	(b) am </a:t>
            </a:r>
            <a:r>
              <a:rPr lang="en-IN" sz="2000" dirty="0" smtClean="0"/>
              <a:t>not</a:t>
            </a:r>
          </a:p>
          <a:p>
            <a:pPr marL="468000" indent="-468000" algn="just">
              <a:lnSpc>
                <a:spcPct val="120000"/>
              </a:lnSpc>
              <a:spcBef>
                <a:spcPts val="500"/>
              </a:spcBef>
              <a:spcAft>
                <a:spcPts val="500"/>
              </a:spcAft>
            </a:pPr>
            <a:r>
              <a:rPr lang="en-IN" sz="2000" dirty="0"/>
              <a:t>	(c) did not </a:t>
            </a:r>
            <a:r>
              <a:rPr lang="en-IN" sz="2000" dirty="0" smtClean="0"/>
              <a:t>have</a:t>
            </a:r>
          </a:p>
          <a:p>
            <a:pPr marL="468000" indent="-468000" algn="just">
              <a:lnSpc>
                <a:spcPct val="120000"/>
              </a:lnSpc>
              <a:spcBef>
                <a:spcPts val="500"/>
              </a:spcBef>
              <a:spcAft>
                <a:spcPts val="500"/>
              </a:spcAft>
            </a:pPr>
            <a:r>
              <a:rPr lang="en-IN" sz="2000" dirty="0"/>
              <a:t>	(d) cannot have</a:t>
            </a:r>
          </a:p>
          <a:p>
            <a:pPr marL="468000" indent="-468000" algn="just">
              <a:lnSpc>
                <a:spcPct val="120000"/>
              </a:lnSpc>
              <a:spcBef>
                <a:spcPts val="500"/>
              </a:spcBef>
              <a:spcAft>
                <a:spcPts val="500"/>
              </a:spcAft>
            </a:pPr>
            <a:endParaRPr lang="en-IN" sz="2000" dirty="0"/>
          </a:p>
          <a:p>
            <a:pPr marL="468000" indent="-468000" algn="just">
              <a:lnSpc>
                <a:spcPct val="120000"/>
              </a:lnSpc>
              <a:spcBef>
                <a:spcPts val="500"/>
              </a:spcBef>
              <a:spcAft>
                <a:spcPts val="500"/>
              </a:spcAft>
            </a:pPr>
            <a:endParaRPr lang="en-IN" sz="2000" dirty="0"/>
          </a:p>
        </p:txBody>
      </p:sp>
    </p:spTree>
    <p:extLst>
      <p:ext uri="{BB962C8B-B14F-4D97-AF65-F5344CB8AC3E}">
        <p14:creationId xmlns:p14="http://schemas.microsoft.com/office/powerpoint/2010/main" val="1086443013"/>
      </p:ext>
    </p:extLst>
  </p:cSld>
  <p:clrMapOvr>
    <a:masterClrMapping/>
  </p:clrMapOvr>
  <p:transition spd="slow">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309146"/>
          </a:xfrm>
          <a:prstGeom prst="rect">
            <a:avLst/>
          </a:prstGeom>
        </p:spPr>
        <p:txBody>
          <a:bodyPr wrap="square">
            <a:spAutoFit/>
          </a:bodyPr>
          <a:lstStyle/>
          <a:p>
            <a:pPr marL="468000" indent="-468000" algn="just">
              <a:lnSpc>
                <a:spcPct val="120000"/>
              </a:lnSpc>
              <a:spcBef>
                <a:spcPts val="500"/>
              </a:spcBef>
              <a:spcAft>
                <a:spcPts val="500"/>
              </a:spcAft>
            </a:pPr>
            <a:r>
              <a:rPr lang="en-IN" sz="2000" dirty="0" smtClean="0"/>
              <a:t>46</a:t>
            </a:r>
            <a:r>
              <a:rPr lang="en-IN" sz="2000" dirty="0"/>
              <a:t>.	Please fill in the blank. If you rearrange the following letters, each one becomes a word which is a __________?</a:t>
            </a:r>
          </a:p>
          <a:p>
            <a:pPr marL="468000" indent="-468000" algn="just">
              <a:lnSpc>
                <a:spcPct val="120000"/>
              </a:lnSpc>
              <a:spcBef>
                <a:spcPts val="500"/>
              </a:spcBef>
              <a:spcAft>
                <a:spcPts val="500"/>
              </a:spcAft>
            </a:pPr>
            <a:r>
              <a:rPr lang="en-IN" sz="2000" dirty="0"/>
              <a:t>	</a:t>
            </a:r>
            <a:r>
              <a:rPr lang="en-IN" sz="2000" dirty="0" err="1"/>
              <a:t>hletpaen</a:t>
            </a:r>
            <a:endParaRPr lang="en-IN" sz="2000" dirty="0"/>
          </a:p>
          <a:p>
            <a:pPr marL="468000" indent="-468000" algn="just">
              <a:lnSpc>
                <a:spcPct val="120000"/>
              </a:lnSpc>
              <a:spcBef>
                <a:spcPts val="500"/>
              </a:spcBef>
              <a:spcAft>
                <a:spcPts val="500"/>
              </a:spcAft>
            </a:pPr>
            <a:r>
              <a:rPr lang="en-IN" sz="2000" dirty="0"/>
              <a:t>	</a:t>
            </a:r>
            <a:r>
              <a:rPr lang="en-IN" sz="2000" dirty="0" err="1"/>
              <a:t>lmcae</a:t>
            </a:r>
            <a:endParaRPr lang="en-IN" sz="2000" dirty="0"/>
          </a:p>
          <a:p>
            <a:pPr marL="468000" indent="-468000" algn="just">
              <a:lnSpc>
                <a:spcPct val="120000"/>
              </a:lnSpc>
              <a:spcBef>
                <a:spcPts val="500"/>
              </a:spcBef>
              <a:spcAft>
                <a:spcPts val="500"/>
              </a:spcAft>
            </a:pPr>
            <a:r>
              <a:rPr lang="en-IN" sz="2000" dirty="0"/>
              <a:t>	</a:t>
            </a:r>
            <a:r>
              <a:rPr lang="en-IN" sz="2000" dirty="0" err="1"/>
              <a:t>onykde</a:t>
            </a:r>
            <a:endParaRPr lang="en-IN" sz="2000" dirty="0"/>
          </a:p>
          <a:p>
            <a:pPr marL="468000" indent="-468000" algn="just">
              <a:lnSpc>
                <a:spcPct val="120000"/>
              </a:lnSpc>
              <a:spcBef>
                <a:spcPts val="500"/>
              </a:spcBef>
              <a:spcAft>
                <a:spcPts val="500"/>
              </a:spcAft>
            </a:pPr>
            <a:r>
              <a:rPr lang="en-IN" sz="2000" dirty="0"/>
              <a:t>	</a:t>
            </a:r>
            <a:r>
              <a:rPr lang="en-IN" sz="2000" dirty="0" err="1"/>
              <a:t>osher</a:t>
            </a:r>
            <a:endParaRPr lang="en-IN" sz="2000" dirty="0"/>
          </a:p>
          <a:p>
            <a:pPr marL="468000" indent="-468000" algn="just">
              <a:lnSpc>
                <a:spcPct val="120000"/>
              </a:lnSpc>
              <a:spcBef>
                <a:spcPts val="500"/>
              </a:spcBef>
              <a:spcAft>
                <a:spcPts val="500"/>
              </a:spcAft>
            </a:pPr>
            <a:r>
              <a:rPr lang="en-IN" sz="2000" dirty="0"/>
              <a:t>	</a:t>
            </a:r>
            <a:r>
              <a:rPr lang="en-IN" sz="2000" dirty="0" err="1"/>
              <a:t>firaegf</a:t>
            </a:r>
            <a:endParaRPr lang="en-IN" sz="2000" dirty="0"/>
          </a:p>
          <a:p>
            <a:pPr marL="468000" indent="-468000" algn="just">
              <a:lnSpc>
                <a:spcPct val="120000"/>
              </a:lnSpc>
              <a:spcBef>
                <a:spcPts val="500"/>
              </a:spcBef>
              <a:spcAft>
                <a:spcPts val="500"/>
              </a:spcAft>
            </a:pPr>
            <a:r>
              <a:rPr lang="en-IN" sz="2000" dirty="0"/>
              <a:t>	(a) Animal	</a:t>
            </a:r>
            <a:r>
              <a:rPr lang="en-IN" sz="2000" dirty="0" smtClean="0"/>
              <a:t>		(</a:t>
            </a:r>
            <a:r>
              <a:rPr lang="en-IN" sz="2000" dirty="0"/>
              <a:t>b) Tree	</a:t>
            </a:r>
            <a:r>
              <a:rPr lang="en-IN" sz="2000" dirty="0" smtClean="0"/>
              <a:t>		(</a:t>
            </a:r>
            <a:r>
              <a:rPr lang="en-IN" sz="2000" dirty="0"/>
              <a:t>c) Chemical</a:t>
            </a:r>
          </a:p>
          <a:p>
            <a:pPr marL="468000" indent="-468000" algn="just">
              <a:lnSpc>
                <a:spcPct val="120000"/>
              </a:lnSpc>
              <a:spcBef>
                <a:spcPts val="500"/>
              </a:spcBef>
              <a:spcAft>
                <a:spcPts val="500"/>
              </a:spcAft>
            </a:pPr>
            <a:r>
              <a:rPr lang="en-IN" sz="2000" dirty="0"/>
              <a:t>	(d) Plant	</a:t>
            </a:r>
            <a:r>
              <a:rPr lang="en-IN" sz="2000" dirty="0" smtClean="0"/>
              <a:t>		(</a:t>
            </a:r>
            <a:r>
              <a:rPr lang="en-IN" sz="2000" dirty="0"/>
              <a:t>e) Person</a:t>
            </a:r>
          </a:p>
          <a:p>
            <a:pPr marL="468000" indent="-468000" algn="just">
              <a:lnSpc>
                <a:spcPct val="120000"/>
              </a:lnSpc>
              <a:spcBef>
                <a:spcPts val="500"/>
              </a:spcBef>
              <a:spcAft>
                <a:spcPts val="500"/>
              </a:spcAft>
            </a:pPr>
            <a:endParaRPr lang="en-IN" sz="2000" dirty="0"/>
          </a:p>
          <a:p>
            <a:pPr marL="468000" indent="-468000" algn="just">
              <a:lnSpc>
                <a:spcPct val="120000"/>
              </a:lnSpc>
              <a:spcBef>
                <a:spcPts val="500"/>
              </a:spcBef>
              <a:spcAft>
                <a:spcPts val="500"/>
              </a:spcAft>
            </a:pPr>
            <a:endParaRPr lang="en-IN" sz="2000" dirty="0"/>
          </a:p>
        </p:txBody>
      </p:sp>
    </p:spTree>
    <p:extLst>
      <p:ext uri="{BB962C8B-B14F-4D97-AF65-F5344CB8AC3E}">
        <p14:creationId xmlns:p14="http://schemas.microsoft.com/office/powerpoint/2010/main" val="1902598337"/>
      </p:ext>
    </p:extLst>
  </p:cSld>
  <p:clrMapOvr>
    <a:masterClrMapping/>
  </p:clrMapOvr>
  <p:transition spd="slow">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788327"/>
          </a:xfrm>
          <a:prstGeom prst="rect">
            <a:avLst/>
          </a:prstGeom>
        </p:spPr>
        <p:txBody>
          <a:bodyPr wrap="square">
            <a:spAutoFit/>
          </a:bodyPr>
          <a:lstStyle/>
          <a:p>
            <a:pPr marL="468000" indent="-468000" algn="just">
              <a:lnSpc>
                <a:spcPct val="120000"/>
              </a:lnSpc>
              <a:spcBef>
                <a:spcPts val="500"/>
              </a:spcBef>
              <a:spcAft>
                <a:spcPts val="500"/>
              </a:spcAft>
            </a:pPr>
            <a:r>
              <a:rPr lang="en-IN" sz="2000" dirty="0"/>
              <a:t>47.	Which of the following sentences illustrates the proper use of apostrophes?</a:t>
            </a:r>
          </a:p>
          <a:p>
            <a:pPr marL="468000" indent="-468000" algn="just">
              <a:lnSpc>
                <a:spcPct val="120000"/>
              </a:lnSpc>
              <a:spcBef>
                <a:spcPts val="500"/>
              </a:spcBef>
              <a:spcAft>
                <a:spcPts val="500"/>
              </a:spcAft>
            </a:pPr>
            <a:r>
              <a:rPr lang="en-IN" sz="2000" dirty="0"/>
              <a:t>	(a)	In two weeks' time you'll have to begin school again</a:t>
            </a:r>
          </a:p>
          <a:p>
            <a:pPr marL="468000" indent="-468000" algn="just">
              <a:lnSpc>
                <a:spcPct val="120000"/>
              </a:lnSpc>
              <a:spcBef>
                <a:spcPts val="500"/>
              </a:spcBef>
              <a:spcAft>
                <a:spcPts val="500"/>
              </a:spcAft>
            </a:pPr>
            <a:r>
              <a:rPr lang="en-IN" sz="2000" dirty="0"/>
              <a:t>	(b)	Its such a beautiful day that I’ve decided to take skip work.</a:t>
            </a:r>
          </a:p>
          <a:p>
            <a:pPr marL="468000" indent="-468000" algn="just">
              <a:lnSpc>
                <a:spcPct val="120000"/>
              </a:lnSpc>
              <a:spcBef>
                <a:spcPts val="500"/>
              </a:spcBef>
              <a:spcAft>
                <a:spcPts val="500"/>
              </a:spcAft>
            </a:pPr>
            <a:r>
              <a:rPr lang="en-IN" sz="2000" dirty="0"/>
              <a:t>	(c)	The dogs bark was far worse than its bite.</a:t>
            </a:r>
          </a:p>
          <a:p>
            <a:pPr marL="468000" indent="-468000" algn="just">
              <a:lnSpc>
                <a:spcPct val="120000"/>
              </a:lnSpc>
              <a:spcBef>
                <a:spcPts val="500"/>
              </a:spcBef>
              <a:spcAft>
                <a:spcPts val="500"/>
              </a:spcAft>
            </a:pPr>
            <a:r>
              <a:rPr lang="en-IN" sz="2000" dirty="0"/>
              <a:t>	(d)	</a:t>
            </a:r>
            <a:r>
              <a:rPr lang="en-IN" sz="2000" dirty="0" err="1"/>
              <a:t>Bristols</a:t>
            </a:r>
            <a:r>
              <a:rPr lang="en-IN" sz="2000" dirty="0"/>
              <a:t>' harbour is one of the country’s most beautiful.</a:t>
            </a:r>
          </a:p>
        </p:txBody>
      </p:sp>
    </p:spTree>
    <p:extLst>
      <p:ext uri="{BB962C8B-B14F-4D97-AF65-F5344CB8AC3E}">
        <p14:creationId xmlns:p14="http://schemas.microsoft.com/office/powerpoint/2010/main" val="3801340385"/>
      </p:ext>
    </p:extLst>
  </p:cSld>
  <p:clrMapOvr>
    <a:masterClrMapping/>
  </p:clrMapOvr>
  <p:transition spd="slow">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949525"/>
          </a:xfrm>
          <a:prstGeom prst="rect">
            <a:avLst/>
          </a:prstGeom>
        </p:spPr>
        <p:txBody>
          <a:bodyPr wrap="square">
            <a:spAutoFit/>
          </a:bodyPr>
          <a:lstStyle/>
          <a:p>
            <a:pPr marL="468000" indent="-468000" algn="just">
              <a:lnSpc>
                <a:spcPct val="120000"/>
              </a:lnSpc>
              <a:spcBef>
                <a:spcPts val="500"/>
              </a:spcBef>
              <a:spcAft>
                <a:spcPts val="500"/>
              </a:spcAft>
            </a:pPr>
            <a:r>
              <a:rPr lang="en-IN" sz="2000" dirty="0"/>
              <a:t>48.	Which part of the sentence below has an error in it?</a:t>
            </a:r>
          </a:p>
          <a:p>
            <a:pPr marL="468000" indent="-468000" algn="just">
              <a:lnSpc>
                <a:spcPct val="120000"/>
              </a:lnSpc>
              <a:spcBef>
                <a:spcPts val="500"/>
              </a:spcBef>
              <a:spcAft>
                <a:spcPts val="500"/>
              </a:spcAft>
            </a:pPr>
            <a:r>
              <a:rPr lang="en-IN" sz="2000" dirty="0"/>
              <a:t>	Art doesn’t/has to/be intentional.</a:t>
            </a:r>
          </a:p>
          <a:p>
            <a:pPr marL="468000" indent="-468000" algn="just">
              <a:lnSpc>
                <a:spcPct val="120000"/>
              </a:lnSpc>
              <a:spcBef>
                <a:spcPts val="500"/>
              </a:spcBef>
              <a:spcAft>
                <a:spcPts val="500"/>
              </a:spcAft>
            </a:pPr>
            <a:r>
              <a:rPr lang="en-IN" sz="2000" dirty="0"/>
              <a:t>	(a) be </a:t>
            </a:r>
            <a:r>
              <a:rPr lang="en-IN" sz="2000" dirty="0" smtClean="0"/>
              <a:t>intentional</a:t>
            </a:r>
          </a:p>
          <a:p>
            <a:pPr marL="468000" indent="-468000" algn="just">
              <a:lnSpc>
                <a:spcPct val="120000"/>
              </a:lnSpc>
              <a:spcBef>
                <a:spcPts val="500"/>
              </a:spcBef>
              <a:spcAft>
                <a:spcPts val="500"/>
              </a:spcAft>
            </a:pPr>
            <a:r>
              <a:rPr lang="en-IN" sz="2000" dirty="0"/>
              <a:t>	(b) has </a:t>
            </a:r>
            <a:r>
              <a:rPr lang="en-IN" sz="2000" dirty="0" smtClean="0"/>
              <a:t>to</a:t>
            </a:r>
          </a:p>
          <a:p>
            <a:pPr marL="468000" indent="-468000" algn="just">
              <a:lnSpc>
                <a:spcPct val="120000"/>
              </a:lnSpc>
              <a:spcBef>
                <a:spcPts val="500"/>
              </a:spcBef>
              <a:spcAft>
                <a:spcPts val="500"/>
              </a:spcAft>
            </a:pPr>
            <a:r>
              <a:rPr lang="en-IN" sz="2000" dirty="0" smtClean="0"/>
              <a:t> </a:t>
            </a:r>
            <a:r>
              <a:rPr lang="en-IN" sz="2000" dirty="0"/>
              <a:t>	(c) No error	</a:t>
            </a:r>
            <a:endParaRPr lang="en-IN" sz="2000" dirty="0" smtClean="0"/>
          </a:p>
          <a:p>
            <a:pPr marL="468000" indent="-468000" algn="just">
              <a:lnSpc>
                <a:spcPct val="120000"/>
              </a:lnSpc>
              <a:spcBef>
                <a:spcPts val="500"/>
              </a:spcBef>
              <a:spcAft>
                <a:spcPts val="500"/>
              </a:spcAft>
            </a:pPr>
            <a:r>
              <a:rPr lang="en-IN" sz="2000" dirty="0"/>
              <a:t>	</a:t>
            </a:r>
            <a:r>
              <a:rPr lang="en-IN" sz="2000" dirty="0" smtClean="0"/>
              <a:t>(</a:t>
            </a:r>
            <a:r>
              <a:rPr lang="en-IN" sz="2000" dirty="0"/>
              <a:t>d) Art doesn’t</a:t>
            </a:r>
          </a:p>
        </p:txBody>
      </p:sp>
    </p:spTree>
    <p:extLst>
      <p:ext uri="{BB962C8B-B14F-4D97-AF65-F5344CB8AC3E}">
        <p14:creationId xmlns:p14="http://schemas.microsoft.com/office/powerpoint/2010/main" val="1663685469"/>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318857"/>
          </a:xfrm>
          <a:prstGeom prst="rect">
            <a:avLst/>
          </a:prstGeom>
        </p:spPr>
        <p:txBody>
          <a:bodyPr wrap="square">
            <a:spAutoFit/>
          </a:bodyPr>
          <a:lstStyle/>
          <a:p>
            <a:pPr algn="just">
              <a:lnSpc>
                <a:spcPct val="120000"/>
              </a:lnSpc>
              <a:spcBef>
                <a:spcPts val="500"/>
              </a:spcBef>
              <a:spcAft>
                <a:spcPts val="500"/>
              </a:spcAft>
            </a:pPr>
            <a:r>
              <a:rPr lang="en-US" sz="2000" b="1" dirty="0"/>
              <a:t>Directions for Q1 to Q19: </a:t>
            </a:r>
            <a:r>
              <a:rPr lang="en-US" sz="2000" dirty="0"/>
              <a:t>Choose the correct option to fill in the blank.</a:t>
            </a:r>
            <a:endParaRPr lang="en-IN" sz="2000" dirty="0" smtClean="0"/>
          </a:p>
          <a:p>
            <a:pPr marL="468000" indent="-468000" algn="just">
              <a:lnSpc>
                <a:spcPct val="120000"/>
              </a:lnSpc>
              <a:spcBef>
                <a:spcPts val="500"/>
              </a:spcBef>
              <a:spcAft>
                <a:spcPts val="500"/>
              </a:spcAft>
            </a:pPr>
            <a:r>
              <a:rPr lang="en-IN" sz="2000" dirty="0"/>
              <a:t>3.	</a:t>
            </a:r>
            <a:r>
              <a:rPr lang="en-IN" sz="2000" dirty="0" err="1"/>
              <a:t>Arun</a:t>
            </a:r>
            <a:r>
              <a:rPr lang="en-IN" sz="2000" dirty="0"/>
              <a:t> is married ____________ Bobby.</a:t>
            </a:r>
          </a:p>
          <a:p>
            <a:pPr marL="468000" indent="-468000" algn="just">
              <a:lnSpc>
                <a:spcPct val="120000"/>
              </a:lnSpc>
              <a:spcBef>
                <a:spcPts val="500"/>
              </a:spcBef>
              <a:spcAft>
                <a:spcPts val="500"/>
              </a:spcAft>
            </a:pPr>
            <a:r>
              <a:rPr lang="en-IN" sz="2000" dirty="0"/>
              <a:t>	(a) </a:t>
            </a:r>
            <a:r>
              <a:rPr lang="en-IN" sz="2000" dirty="0" smtClean="0"/>
              <a:t>at</a:t>
            </a:r>
          </a:p>
          <a:p>
            <a:pPr marL="468000" indent="-468000" algn="just">
              <a:lnSpc>
                <a:spcPct val="120000"/>
              </a:lnSpc>
              <a:spcBef>
                <a:spcPts val="500"/>
              </a:spcBef>
              <a:spcAft>
                <a:spcPts val="500"/>
              </a:spcAft>
            </a:pPr>
            <a:r>
              <a:rPr lang="en-IN" sz="2000" dirty="0"/>
              <a:t>	(b) </a:t>
            </a:r>
            <a:r>
              <a:rPr lang="en-IN" sz="2000" dirty="0" smtClean="0"/>
              <a:t>between</a:t>
            </a:r>
          </a:p>
          <a:p>
            <a:pPr marL="468000" indent="-468000" algn="just">
              <a:lnSpc>
                <a:spcPct val="120000"/>
              </a:lnSpc>
              <a:spcBef>
                <a:spcPts val="500"/>
              </a:spcBef>
              <a:spcAft>
                <a:spcPts val="500"/>
              </a:spcAft>
            </a:pPr>
            <a:r>
              <a:rPr lang="en-IN" sz="2000" dirty="0"/>
              <a:t>	(c) </a:t>
            </a:r>
            <a:r>
              <a:rPr lang="en-IN" sz="2000" dirty="0" smtClean="0"/>
              <a:t>with</a:t>
            </a:r>
          </a:p>
          <a:p>
            <a:pPr marL="468000" indent="-468000" algn="just">
              <a:lnSpc>
                <a:spcPct val="120000"/>
              </a:lnSpc>
              <a:spcBef>
                <a:spcPts val="500"/>
              </a:spcBef>
              <a:spcAft>
                <a:spcPts val="500"/>
              </a:spcAft>
            </a:pPr>
            <a:r>
              <a:rPr lang="en-IN" sz="2000" dirty="0"/>
              <a:t>	(d) to</a:t>
            </a:r>
          </a:p>
        </p:txBody>
      </p:sp>
    </p:spTree>
    <p:extLst>
      <p:ext uri="{BB962C8B-B14F-4D97-AF65-F5344CB8AC3E}">
        <p14:creationId xmlns:p14="http://schemas.microsoft.com/office/powerpoint/2010/main" val="2963798795"/>
      </p:ext>
    </p:extLst>
  </p:cSld>
  <p:clrMapOvr>
    <a:masterClrMapping/>
  </p:clrMapOvr>
  <p:transition spd="slow">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949525"/>
          </a:xfrm>
          <a:prstGeom prst="rect">
            <a:avLst/>
          </a:prstGeom>
        </p:spPr>
        <p:txBody>
          <a:bodyPr wrap="square">
            <a:spAutoFit/>
          </a:bodyPr>
          <a:lstStyle/>
          <a:p>
            <a:pPr marL="468000" indent="-468000" algn="just">
              <a:lnSpc>
                <a:spcPct val="120000"/>
              </a:lnSpc>
              <a:spcBef>
                <a:spcPts val="500"/>
              </a:spcBef>
              <a:spcAft>
                <a:spcPts val="500"/>
              </a:spcAft>
            </a:pPr>
            <a:r>
              <a:rPr lang="en-IN" sz="2000" dirty="0"/>
              <a:t>49.	Which part of the sentence below has an error in it?</a:t>
            </a:r>
          </a:p>
          <a:p>
            <a:pPr marL="468000" indent="-468000" algn="just">
              <a:lnSpc>
                <a:spcPct val="120000"/>
              </a:lnSpc>
              <a:spcBef>
                <a:spcPts val="500"/>
              </a:spcBef>
              <a:spcAft>
                <a:spcPts val="500"/>
              </a:spcAft>
            </a:pPr>
            <a:r>
              <a:rPr lang="en-IN" sz="2000" dirty="0"/>
              <a:t>	The two major/publishing house of /Europe are likely / to merge.</a:t>
            </a:r>
          </a:p>
          <a:p>
            <a:pPr marL="468000" indent="-468000" algn="just">
              <a:lnSpc>
                <a:spcPct val="120000"/>
              </a:lnSpc>
              <a:spcBef>
                <a:spcPts val="500"/>
              </a:spcBef>
              <a:spcAft>
                <a:spcPts val="500"/>
              </a:spcAft>
            </a:pPr>
            <a:r>
              <a:rPr lang="en-IN" sz="2000" dirty="0"/>
              <a:t>	(a) publishing house </a:t>
            </a:r>
            <a:r>
              <a:rPr lang="en-IN" sz="2000" dirty="0" smtClean="0"/>
              <a:t>of</a:t>
            </a:r>
          </a:p>
          <a:p>
            <a:pPr marL="468000" indent="-468000" algn="just">
              <a:lnSpc>
                <a:spcPct val="120000"/>
              </a:lnSpc>
              <a:spcBef>
                <a:spcPts val="500"/>
              </a:spcBef>
              <a:spcAft>
                <a:spcPts val="500"/>
              </a:spcAft>
            </a:pPr>
            <a:r>
              <a:rPr lang="en-IN" sz="2000" dirty="0"/>
              <a:t>	(b) The two </a:t>
            </a:r>
            <a:r>
              <a:rPr lang="en-IN" sz="2000" dirty="0" smtClean="0"/>
              <a:t>major</a:t>
            </a:r>
          </a:p>
          <a:p>
            <a:pPr marL="468000" indent="-468000" algn="just">
              <a:lnSpc>
                <a:spcPct val="120000"/>
              </a:lnSpc>
              <a:spcBef>
                <a:spcPts val="500"/>
              </a:spcBef>
              <a:spcAft>
                <a:spcPts val="500"/>
              </a:spcAft>
            </a:pPr>
            <a:r>
              <a:rPr lang="en-IN" sz="2000" dirty="0"/>
              <a:t>	(c) Europe are </a:t>
            </a:r>
            <a:r>
              <a:rPr lang="en-IN" sz="2000" dirty="0" smtClean="0"/>
              <a:t>likely</a:t>
            </a:r>
          </a:p>
          <a:p>
            <a:pPr marL="468000" indent="-468000" algn="just">
              <a:lnSpc>
                <a:spcPct val="120000"/>
              </a:lnSpc>
              <a:spcBef>
                <a:spcPts val="500"/>
              </a:spcBef>
              <a:spcAft>
                <a:spcPts val="500"/>
              </a:spcAft>
            </a:pPr>
            <a:r>
              <a:rPr lang="en-IN" sz="2000" dirty="0"/>
              <a:t>	(d) to merge</a:t>
            </a:r>
          </a:p>
        </p:txBody>
      </p:sp>
    </p:spTree>
    <p:extLst>
      <p:ext uri="{BB962C8B-B14F-4D97-AF65-F5344CB8AC3E}">
        <p14:creationId xmlns:p14="http://schemas.microsoft.com/office/powerpoint/2010/main" val="2623226665"/>
      </p:ext>
    </p:extLst>
  </p:cSld>
  <p:clrMapOvr>
    <a:masterClrMapping/>
  </p:clrMapOvr>
  <p:transition spd="slow">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783472"/>
          </a:xfrm>
          <a:prstGeom prst="rect">
            <a:avLst/>
          </a:prstGeom>
        </p:spPr>
        <p:txBody>
          <a:bodyPr wrap="square">
            <a:spAutoFit/>
          </a:bodyPr>
          <a:lstStyle/>
          <a:p>
            <a:pPr marL="468000" indent="-468000" algn="just">
              <a:lnSpc>
                <a:spcPct val="120000"/>
              </a:lnSpc>
              <a:spcBef>
                <a:spcPts val="500"/>
              </a:spcBef>
              <a:spcAft>
                <a:spcPts val="500"/>
              </a:spcAft>
            </a:pPr>
            <a:r>
              <a:rPr lang="en-IN" sz="2000" dirty="0"/>
              <a:t>50.	Change the following sentence from a quotation to indirect speech.</a:t>
            </a:r>
          </a:p>
          <a:p>
            <a:pPr marL="468000" indent="-468000" algn="just">
              <a:lnSpc>
                <a:spcPct val="120000"/>
              </a:lnSpc>
              <a:spcBef>
                <a:spcPts val="500"/>
              </a:spcBef>
              <a:spcAft>
                <a:spcPts val="500"/>
              </a:spcAft>
            </a:pPr>
            <a:r>
              <a:rPr lang="en-IN" sz="2000" dirty="0"/>
              <a:t>	“Be nice to your father”, she said to me.</a:t>
            </a:r>
          </a:p>
          <a:p>
            <a:pPr marL="468000" indent="-468000" algn="just">
              <a:lnSpc>
                <a:spcPct val="120000"/>
              </a:lnSpc>
              <a:spcBef>
                <a:spcPts val="500"/>
              </a:spcBef>
              <a:spcAft>
                <a:spcPts val="500"/>
              </a:spcAft>
            </a:pPr>
            <a:r>
              <a:rPr lang="en-IN" sz="2000" dirty="0"/>
              <a:t>	(a)	She said to me to be nice to your father.</a:t>
            </a:r>
          </a:p>
          <a:p>
            <a:pPr marL="468000" indent="-468000" algn="just">
              <a:lnSpc>
                <a:spcPct val="120000"/>
              </a:lnSpc>
              <a:spcBef>
                <a:spcPts val="500"/>
              </a:spcBef>
              <a:spcAft>
                <a:spcPts val="500"/>
              </a:spcAft>
            </a:pPr>
            <a:r>
              <a:rPr lang="en-IN" sz="2000" dirty="0"/>
              <a:t>	(b)	She said to me that be nice to your father.</a:t>
            </a:r>
          </a:p>
          <a:p>
            <a:pPr marL="468000" indent="-468000" algn="just">
              <a:lnSpc>
                <a:spcPct val="120000"/>
              </a:lnSpc>
              <a:spcBef>
                <a:spcPts val="500"/>
              </a:spcBef>
              <a:spcAft>
                <a:spcPts val="500"/>
              </a:spcAft>
            </a:pPr>
            <a:r>
              <a:rPr lang="en-IN" sz="2000" dirty="0"/>
              <a:t>	(c)	She asked me that I should be nice to your father.</a:t>
            </a:r>
          </a:p>
          <a:p>
            <a:pPr marL="468000" indent="-468000" algn="just">
              <a:lnSpc>
                <a:spcPct val="120000"/>
              </a:lnSpc>
              <a:spcBef>
                <a:spcPts val="500"/>
              </a:spcBef>
              <a:spcAft>
                <a:spcPts val="500"/>
              </a:spcAft>
            </a:pPr>
            <a:r>
              <a:rPr lang="en-IN" sz="2000" dirty="0"/>
              <a:t>	(d)	She asked me to be nice to my father</a:t>
            </a:r>
            <a:r>
              <a:rPr lang="en-IN" sz="2000" dirty="0" smtClean="0"/>
              <a:t>.</a:t>
            </a:r>
          </a:p>
          <a:p>
            <a:pPr marL="468000" indent="-468000" algn="just">
              <a:lnSpc>
                <a:spcPct val="120000"/>
              </a:lnSpc>
              <a:spcBef>
                <a:spcPts val="500"/>
              </a:spcBef>
              <a:spcAft>
                <a:spcPts val="500"/>
              </a:spcAft>
            </a:pPr>
            <a:endParaRPr lang="en-IN" sz="2000" dirty="0"/>
          </a:p>
        </p:txBody>
      </p:sp>
    </p:spTree>
    <p:extLst>
      <p:ext uri="{BB962C8B-B14F-4D97-AF65-F5344CB8AC3E}">
        <p14:creationId xmlns:p14="http://schemas.microsoft.com/office/powerpoint/2010/main" val="1989599642"/>
      </p:ext>
    </p:extLst>
  </p:cSld>
  <p:clrMapOvr>
    <a:masterClrMapping/>
  </p:clrMapOvr>
  <p:transition spd="slow">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763227"/>
          </a:xfrm>
          <a:prstGeom prst="rect">
            <a:avLst/>
          </a:prstGeom>
        </p:spPr>
        <p:txBody>
          <a:bodyPr wrap="square">
            <a:spAutoFit/>
          </a:bodyPr>
          <a:lstStyle/>
          <a:p>
            <a:pPr marL="468000" indent="-468000" algn="just">
              <a:lnSpc>
                <a:spcPct val="120000"/>
              </a:lnSpc>
              <a:spcBef>
                <a:spcPts val="500"/>
              </a:spcBef>
              <a:spcAft>
                <a:spcPts val="500"/>
              </a:spcAft>
            </a:pPr>
            <a:r>
              <a:rPr lang="en-IN" sz="2000" dirty="0"/>
              <a:t>51.	Mark the option which best expresses the given sentence in Indirect speech.</a:t>
            </a:r>
          </a:p>
          <a:p>
            <a:pPr marL="468000" indent="-468000" algn="just">
              <a:lnSpc>
                <a:spcPct val="120000"/>
              </a:lnSpc>
              <a:spcBef>
                <a:spcPts val="500"/>
              </a:spcBef>
              <a:spcAft>
                <a:spcPts val="500"/>
              </a:spcAft>
            </a:pPr>
            <a:r>
              <a:rPr lang="en-IN" sz="2000" dirty="0"/>
              <a:t>	“My whole body was one big bruise after the rugby game.”</a:t>
            </a:r>
          </a:p>
          <a:p>
            <a:pPr marL="468000" indent="-468000" algn="just">
              <a:lnSpc>
                <a:spcPct val="120000"/>
              </a:lnSpc>
              <a:spcBef>
                <a:spcPts val="500"/>
              </a:spcBef>
              <a:spcAft>
                <a:spcPts val="500"/>
              </a:spcAft>
            </a:pPr>
            <a:r>
              <a:rPr lang="en-IN" sz="2000" dirty="0"/>
              <a:t>	(a) He said that his whole body is one big bruise after the rugby </a:t>
            </a:r>
            <a:r>
              <a:rPr lang="en-IN" sz="2000" dirty="0" smtClean="0"/>
              <a:t>	game</a:t>
            </a:r>
            <a:r>
              <a:rPr lang="en-IN" sz="2000" dirty="0"/>
              <a:t>.</a:t>
            </a:r>
          </a:p>
          <a:p>
            <a:pPr marL="468000" indent="-468000" algn="just">
              <a:lnSpc>
                <a:spcPct val="120000"/>
              </a:lnSpc>
              <a:spcBef>
                <a:spcPts val="500"/>
              </a:spcBef>
              <a:spcAft>
                <a:spcPts val="500"/>
              </a:spcAft>
            </a:pPr>
            <a:r>
              <a:rPr lang="en-IN" sz="2000" dirty="0"/>
              <a:t>	(b) He said that his whole body is one big bruise after that rugby </a:t>
            </a:r>
            <a:r>
              <a:rPr lang="en-IN" sz="2000" dirty="0" smtClean="0"/>
              <a:t>	game</a:t>
            </a:r>
            <a:r>
              <a:rPr lang="en-IN" sz="2000" dirty="0"/>
              <a:t>.</a:t>
            </a:r>
          </a:p>
          <a:p>
            <a:pPr marL="468000" indent="-468000" algn="just">
              <a:lnSpc>
                <a:spcPct val="120000"/>
              </a:lnSpc>
              <a:spcBef>
                <a:spcPts val="500"/>
              </a:spcBef>
              <a:spcAft>
                <a:spcPts val="500"/>
              </a:spcAft>
            </a:pPr>
            <a:r>
              <a:rPr lang="en-IN" sz="2000" dirty="0"/>
              <a:t>	(c) He said that his whole body was one big bruise after that rugby </a:t>
            </a:r>
            <a:r>
              <a:rPr lang="en-IN" sz="2000" dirty="0" smtClean="0"/>
              <a:t>	game</a:t>
            </a:r>
            <a:r>
              <a:rPr lang="en-IN" sz="2000" dirty="0"/>
              <a:t>.</a:t>
            </a:r>
          </a:p>
          <a:p>
            <a:pPr marL="468000" indent="-468000" algn="just">
              <a:lnSpc>
                <a:spcPct val="120000"/>
              </a:lnSpc>
              <a:spcBef>
                <a:spcPts val="500"/>
              </a:spcBef>
              <a:spcAft>
                <a:spcPts val="500"/>
              </a:spcAft>
            </a:pPr>
            <a:r>
              <a:rPr lang="en-IN" sz="2000" dirty="0"/>
              <a:t>	(d) He said that his whole body was one big bruise after a rugby </a:t>
            </a:r>
            <a:r>
              <a:rPr lang="en-IN" sz="2000" dirty="0" smtClean="0"/>
              <a:t>	game</a:t>
            </a:r>
            <a:r>
              <a:rPr lang="en-IN" sz="2000" dirty="0"/>
              <a:t>.</a:t>
            </a:r>
          </a:p>
        </p:txBody>
      </p:sp>
    </p:spTree>
    <p:extLst>
      <p:ext uri="{BB962C8B-B14F-4D97-AF65-F5344CB8AC3E}">
        <p14:creationId xmlns:p14="http://schemas.microsoft.com/office/powerpoint/2010/main" val="184751585"/>
      </p:ext>
    </p:extLst>
  </p:cSld>
  <p:clrMapOvr>
    <a:masterClrMapping/>
  </p:clrMapOvr>
  <p:transition spd="slow">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447098"/>
          </a:xfrm>
          <a:prstGeom prst="rect">
            <a:avLst/>
          </a:prstGeom>
        </p:spPr>
        <p:txBody>
          <a:bodyPr wrap="square">
            <a:spAutoFit/>
          </a:bodyPr>
          <a:lstStyle/>
          <a:p>
            <a:pPr marL="468000" indent="-468000" algn="just">
              <a:lnSpc>
                <a:spcPct val="120000"/>
              </a:lnSpc>
              <a:spcBef>
                <a:spcPts val="500"/>
              </a:spcBef>
              <a:spcAft>
                <a:spcPts val="500"/>
              </a:spcAft>
            </a:pPr>
            <a:r>
              <a:rPr lang="en-IN" sz="2000" dirty="0"/>
              <a:t>52.	What can you infer from the following statements:</a:t>
            </a:r>
          </a:p>
          <a:p>
            <a:pPr marL="468000" indent="-468000" algn="just">
              <a:lnSpc>
                <a:spcPct val="120000"/>
              </a:lnSpc>
              <a:spcBef>
                <a:spcPts val="500"/>
              </a:spcBef>
              <a:spcAft>
                <a:spcPts val="500"/>
              </a:spcAft>
            </a:pPr>
            <a:r>
              <a:rPr lang="en-IN" sz="2000" dirty="0"/>
              <a:t>	1. All the devils are selfish.</a:t>
            </a:r>
          </a:p>
          <a:p>
            <a:pPr marL="468000" indent="-468000" algn="just">
              <a:lnSpc>
                <a:spcPct val="120000"/>
              </a:lnSpc>
              <a:spcBef>
                <a:spcPts val="500"/>
              </a:spcBef>
              <a:spcAft>
                <a:spcPts val="500"/>
              </a:spcAft>
            </a:pPr>
            <a:r>
              <a:rPr lang="en-IN" sz="2000" dirty="0"/>
              <a:t>	2. Some selfish people do not talk.</a:t>
            </a:r>
          </a:p>
          <a:p>
            <a:pPr marL="468000" indent="-468000" algn="just">
              <a:lnSpc>
                <a:spcPct val="120000"/>
              </a:lnSpc>
              <a:spcBef>
                <a:spcPts val="500"/>
              </a:spcBef>
              <a:spcAft>
                <a:spcPts val="500"/>
              </a:spcAft>
            </a:pPr>
            <a:r>
              <a:rPr lang="en-IN" sz="2000" dirty="0"/>
              <a:t>	(a) All the devils talk.	</a:t>
            </a:r>
            <a:endParaRPr lang="en-IN" sz="2000" dirty="0" smtClean="0"/>
          </a:p>
          <a:p>
            <a:pPr marL="468000" indent="-468000" algn="just">
              <a:lnSpc>
                <a:spcPct val="120000"/>
              </a:lnSpc>
              <a:spcBef>
                <a:spcPts val="500"/>
              </a:spcBef>
              <a:spcAft>
                <a:spcPts val="500"/>
              </a:spcAft>
            </a:pPr>
            <a:r>
              <a:rPr lang="en-IN" sz="2000" dirty="0"/>
              <a:t>	(b) No devil talks.</a:t>
            </a:r>
          </a:p>
          <a:p>
            <a:pPr marL="468000" indent="-468000" algn="just">
              <a:lnSpc>
                <a:spcPct val="120000"/>
              </a:lnSpc>
              <a:spcBef>
                <a:spcPts val="500"/>
              </a:spcBef>
              <a:spcAft>
                <a:spcPts val="500"/>
              </a:spcAft>
            </a:pPr>
            <a:r>
              <a:rPr lang="en-IN" sz="2000" dirty="0"/>
              <a:t>	(c) People who do not talk are selfish</a:t>
            </a:r>
            <a:r>
              <a:rPr lang="en-IN" sz="2000" dirty="0" smtClean="0"/>
              <a:t>.</a:t>
            </a:r>
          </a:p>
          <a:p>
            <a:pPr marL="468000" indent="-468000" algn="just">
              <a:lnSpc>
                <a:spcPct val="120000"/>
              </a:lnSpc>
              <a:spcBef>
                <a:spcPts val="500"/>
              </a:spcBef>
              <a:spcAft>
                <a:spcPts val="500"/>
              </a:spcAft>
            </a:pPr>
            <a:r>
              <a:rPr lang="en-IN" sz="2000" dirty="0"/>
              <a:t>	(d) Some devils do not talk.</a:t>
            </a:r>
          </a:p>
        </p:txBody>
      </p:sp>
    </p:spTree>
    <p:extLst>
      <p:ext uri="{BB962C8B-B14F-4D97-AF65-F5344CB8AC3E}">
        <p14:creationId xmlns:p14="http://schemas.microsoft.com/office/powerpoint/2010/main" val="872209851"/>
      </p:ext>
    </p:extLst>
  </p:cSld>
  <p:clrMapOvr>
    <a:masterClrMapping/>
  </p:clrMapOvr>
  <p:transition spd="slow">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447098"/>
          </a:xfrm>
          <a:prstGeom prst="rect">
            <a:avLst/>
          </a:prstGeom>
        </p:spPr>
        <p:txBody>
          <a:bodyPr wrap="square">
            <a:spAutoFit/>
          </a:bodyPr>
          <a:lstStyle/>
          <a:p>
            <a:pPr marL="468000" indent="-468000" algn="just">
              <a:lnSpc>
                <a:spcPct val="120000"/>
              </a:lnSpc>
              <a:spcBef>
                <a:spcPts val="500"/>
              </a:spcBef>
              <a:spcAft>
                <a:spcPts val="500"/>
              </a:spcAft>
            </a:pPr>
            <a:r>
              <a:rPr lang="en-IN" sz="2000" dirty="0"/>
              <a:t>53.	Choose the correct answer from the choices given below.</a:t>
            </a:r>
          </a:p>
          <a:p>
            <a:pPr marL="468000" indent="-468000" algn="just">
              <a:lnSpc>
                <a:spcPct val="120000"/>
              </a:lnSpc>
              <a:spcBef>
                <a:spcPts val="500"/>
              </a:spcBef>
              <a:spcAft>
                <a:spcPts val="500"/>
              </a:spcAft>
            </a:pPr>
            <a:r>
              <a:rPr lang="en-IN" sz="2000" dirty="0"/>
              <a:t>	Which of the following means “too little”?</a:t>
            </a:r>
          </a:p>
          <a:p>
            <a:pPr marL="468000" indent="-468000" algn="just">
              <a:lnSpc>
                <a:spcPct val="120000"/>
              </a:lnSpc>
              <a:spcBef>
                <a:spcPts val="500"/>
              </a:spcBef>
              <a:spcAft>
                <a:spcPts val="500"/>
              </a:spcAft>
            </a:pPr>
            <a:r>
              <a:rPr lang="en-IN" sz="2000" dirty="0"/>
              <a:t>	(a) </a:t>
            </a:r>
            <a:r>
              <a:rPr lang="en-IN" sz="2000" dirty="0" smtClean="0"/>
              <a:t>Paucity</a:t>
            </a:r>
          </a:p>
          <a:p>
            <a:pPr marL="468000" indent="-468000" algn="just">
              <a:lnSpc>
                <a:spcPct val="120000"/>
              </a:lnSpc>
              <a:spcBef>
                <a:spcPts val="500"/>
              </a:spcBef>
              <a:spcAft>
                <a:spcPts val="500"/>
              </a:spcAft>
            </a:pPr>
            <a:r>
              <a:rPr lang="en-IN" sz="2000" dirty="0"/>
              <a:t>	(b) Glut	</a:t>
            </a:r>
            <a:endParaRPr lang="en-IN" sz="2000" dirty="0" smtClean="0"/>
          </a:p>
          <a:p>
            <a:pPr marL="468000" indent="-468000" algn="just">
              <a:lnSpc>
                <a:spcPct val="120000"/>
              </a:lnSpc>
              <a:spcBef>
                <a:spcPts val="500"/>
              </a:spcBef>
              <a:spcAft>
                <a:spcPts val="500"/>
              </a:spcAft>
            </a:pPr>
            <a:r>
              <a:rPr lang="en-IN" sz="2000" dirty="0"/>
              <a:t>	</a:t>
            </a:r>
            <a:r>
              <a:rPr lang="en-IN" sz="2000" dirty="0" smtClean="0"/>
              <a:t>(</a:t>
            </a:r>
            <a:r>
              <a:rPr lang="en-IN" sz="2000" dirty="0"/>
              <a:t>c) Plethora</a:t>
            </a:r>
          </a:p>
          <a:p>
            <a:pPr marL="468000" indent="-468000" algn="just">
              <a:lnSpc>
                <a:spcPct val="120000"/>
              </a:lnSpc>
              <a:spcBef>
                <a:spcPts val="500"/>
              </a:spcBef>
              <a:spcAft>
                <a:spcPts val="500"/>
              </a:spcAft>
            </a:pPr>
            <a:r>
              <a:rPr lang="en-IN" sz="2000" dirty="0"/>
              <a:t>	(d) Fetid	</a:t>
            </a:r>
            <a:endParaRPr lang="en-IN" sz="2000" dirty="0" smtClean="0"/>
          </a:p>
          <a:p>
            <a:pPr marL="468000" indent="-468000" algn="just">
              <a:lnSpc>
                <a:spcPct val="120000"/>
              </a:lnSpc>
              <a:spcBef>
                <a:spcPts val="500"/>
              </a:spcBef>
              <a:spcAft>
                <a:spcPts val="500"/>
              </a:spcAft>
            </a:pPr>
            <a:r>
              <a:rPr lang="en-IN" sz="2000" dirty="0"/>
              <a:t>	</a:t>
            </a:r>
            <a:r>
              <a:rPr lang="en-IN" sz="2000" dirty="0" smtClean="0"/>
              <a:t>(</a:t>
            </a:r>
            <a:r>
              <a:rPr lang="en-IN" sz="2000" dirty="0"/>
              <a:t>e) Torpid</a:t>
            </a:r>
          </a:p>
        </p:txBody>
      </p:sp>
    </p:spTree>
    <p:extLst>
      <p:ext uri="{BB962C8B-B14F-4D97-AF65-F5344CB8AC3E}">
        <p14:creationId xmlns:p14="http://schemas.microsoft.com/office/powerpoint/2010/main" val="822837152"/>
      </p:ext>
    </p:extLst>
  </p:cSld>
  <p:clrMapOvr>
    <a:masterClrMapping/>
  </p:clrMapOvr>
  <p:transition spd="slow">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763227"/>
          </a:xfrm>
          <a:prstGeom prst="rect">
            <a:avLst/>
          </a:prstGeom>
        </p:spPr>
        <p:txBody>
          <a:bodyPr wrap="square">
            <a:spAutoFit/>
          </a:bodyPr>
          <a:lstStyle/>
          <a:p>
            <a:pPr marL="468000" indent="-468000" algn="just">
              <a:lnSpc>
                <a:spcPct val="120000"/>
              </a:lnSpc>
              <a:spcBef>
                <a:spcPts val="500"/>
              </a:spcBef>
              <a:spcAft>
                <a:spcPts val="500"/>
              </a:spcAft>
            </a:pPr>
            <a:r>
              <a:rPr lang="en-IN" sz="2000" dirty="0"/>
              <a:t>54.	The sentences given below form a coherent passage when arranged logically. Choose the option which gives the correct order.</a:t>
            </a:r>
          </a:p>
          <a:p>
            <a:pPr marL="468000" indent="-468000" algn="just">
              <a:lnSpc>
                <a:spcPct val="120000"/>
              </a:lnSpc>
              <a:spcBef>
                <a:spcPts val="500"/>
              </a:spcBef>
              <a:spcAft>
                <a:spcPts val="500"/>
              </a:spcAft>
            </a:pPr>
            <a:r>
              <a:rPr lang="en-IN" sz="2000" dirty="0"/>
              <a:t>	(1)	This helps create lather and separate the dirt from the fabric.</a:t>
            </a:r>
          </a:p>
          <a:p>
            <a:pPr marL="468000" indent="-468000" algn="just">
              <a:lnSpc>
                <a:spcPct val="120000"/>
              </a:lnSpc>
              <a:spcBef>
                <a:spcPts val="500"/>
              </a:spcBef>
              <a:spcAft>
                <a:spcPts val="500"/>
              </a:spcAft>
            </a:pPr>
            <a:r>
              <a:rPr lang="en-IN" sz="2000" dirty="0"/>
              <a:t>	(2)	The water mostly already comes mixed with the soap, so the </a:t>
            </a:r>
            <a:r>
              <a:rPr lang="en-IN" sz="2000" dirty="0" smtClean="0"/>
              <a:t>	first </a:t>
            </a:r>
            <a:r>
              <a:rPr lang="en-IN" sz="2000" dirty="0"/>
              <a:t>tumble is to mix the soapy water with the cloth.</a:t>
            </a:r>
          </a:p>
          <a:p>
            <a:pPr marL="468000" indent="-468000" algn="just">
              <a:lnSpc>
                <a:spcPct val="120000"/>
              </a:lnSpc>
              <a:spcBef>
                <a:spcPts val="500"/>
              </a:spcBef>
              <a:spcAft>
                <a:spcPts val="500"/>
              </a:spcAft>
            </a:pPr>
            <a:r>
              <a:rPr lang="en-IN" sz="2000" dirty="0"/>
              <a:t>	(3)	A minute or two of this later, the next stage begins where the </a:t>
            </a:r>
            <a:r>
              <a:rPr lang="en-IN" sz="2000" dirty="0" smtClean="0"/>
              <a:t>	tumbles </a:t>
            </a:r>
            <a:r>
              <a:rPr lang="en-IN" sz="2000" dirty="0"/>
              <a:t>are quicker and in multiple directions.</a:t>
            </a:r>
          </a:p>
          <a:p>
            <a:pPr marL="468000" indent="-468000" algn="just">
              <a:lnSpc>
                <a:spcPct val="120000"/>
              </a:lnSpc>
              <a:spcBef>
                <a:spcPts val="500"/>
              </a:spcBef>
              <a:spcAft>
                <a:spcPts val="500"/>
              </a:spcAft>
            </a:pPr>
            <a:r>
              <a:rPr lang="en-IN" sz="2000" dirty="0"/>
              <a:t>	(4)	The process starts once the machine is about 40% full of </a:t>
            </a:r>
            <a:r>
              <a:rPr lang="en-IN" sz="2000" dirty="0" smtClean="0"/>
              <a:t>	water</a:t>
            </a:r>
            <a:r>
              <a:rPr lang="en-IN" sz="2000" dirty="0"/>
              <a:t>.</a:t>
            </a:r>
          </a:p>
          <a:p>
            <a:pPr marL="468000" indent="-468000" algn="just">
              <a:lnSpc>
                <a:spcPct val="120000"/>
              </a:lnSpc>
              <a:spcBef>
                <a:spcPts val="500"/>
              </a:spcBef>
              <a:spcAft>
                <a:spcPts val="500"/>
              </a:spcAft>
            </a:pPr>
            <a:r>
              <a:rPr lang="en-IN" sz="2000" dirty="0"/>
              <a:t>	(a) 3 4 2 1	</a:t>
            </a:r>
            <a:r>
              <a:rPr lang="en-IN" sz="2000" dirty="0" smtClean="0"/>
              <a:t>	(</a:t>
            </a:r>
            <a:r>
              <a:rPr lang="en-IN" sz="2000" dirty="0"/>
              <a:t>b) 1 4 2 3	(c) 4 2 1 3	(d) 4 2 3 1</a:t>
            </a:r>
          </a:p>
        </p:txBody>
      </p:sp>
    </p:spTree>
    <p:extLst>
      <p:ext uri="{BB962C8B-B14F-4D97-AF65-F5344CB8AC3E}">
        <p14:creationId xmlns:p14="http://schemas.microsoft.com/office/powerpoint/2010/main" val="3672590749"/>
      </p:ext>
    </p:extLst>
  </p:cSld>
  <p:clrMapOvr>
    <a:masterClrMapping/>
  </p:clrMapOvr>
  <p:transition spd="slow">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157659"/>
          </a:xfrm>
          <a:prstGeom prst="rect">
            <a:avLst/>
          </a:prstGeom>
        </p:spPr>
        <p:txBody>
          <a:bodyPr wrap="square">
            <a:spAutoFit/>
          </a:bodyPr>
          <a:lstStyle/>
          <a:p>
            <a:pPr marL="468000" indent="-468000" algn="just">
              <a:lnSpc>
                <a:spcPct val="120000"/>
              </a:lnSpc>
              <a:spcBef>
                <a:spcPts val="500"/>
              </a:spcBef>
              <a:spcAft>
                <a:spcPts val="500"/>
              </a:spcAft>
            </a:pPr>
            <a:r>
              <a:rPr lang="en-IN" sz="2000" dirty="0"/>
              <a:t>55.	The author most likely believes that:</a:t>
            </a:r>
          </a:p>
          <a:p>
            <a:pPr marL="468000" indent="-468000" algn="just">
              <a:lnSpc>
                <a:spcPct val="120000"/>
              </a:lnSpc>
              <a:spcBef>
                <a:spcPts val="500"/>
              </a:spcBef>
              <a:spcAft>
                <a:spcPts val="500"/>
              </a:spcAft>
            </a:pPr>
            <a:r>
              <a:rPr lang="en-IN" sz="2000" dirty="0"/>
              <a:t>	(a) children’s inclinations can be different from parents’, but they </a:t>
            </a:r>
            <a:r>
              <a:rPr lang="en-IN" sz="2000" dirty="0" smtClean="0"/>
              <a:t>	are </a:t>
            </a:r>
            <a:r>
              <a:rPr lang="en-IN" sz="2000" dirty="0"/>
              <a:t>usually not</a:t>
            </a:r>
          </a:p>
          <a:p>
            <a:pPr marL="468000" indent="-468000" algn="just">
              <a:lnSpc>
                <a:spcPct val="120000"/>
              </a:lnSpc>
              <a:spcBef>
                <a:spcPts val="500"/>
              </a:spcBef>
              <a:spcAft>
                <a:spcPts val="500"/>
              </a:spcAft>
            </a:pPr>
            <a:r>
              <a:rPr lang="en-IN" sz="2000" dirty="0"/>
              <a:t>	(b) parents should be moulded to follow children’s inclinations</a:t>
            </a:r>
          </a:p>
          <a:p>
            <a:pPr marL="468000" indent="-468000" algn="just">
              <a:lnSpc>
                <a:spcPct val="120000"/>
              </a:lnSpc>
              <a:spcBef>
                <a:spcPts val="500"/>
              </a:spcBef>
              <a:spcAft>
                <a:spcPts val="500"/>
              </a:spcAft>
            </a:pPr>
            <a:r>
              <a:rPr lang="en-IN" sz="2000" dirty="0"/>
              <a:t>	(c) children should be moulded to respect parent’s inclinations</a:t>
            </a:r>
          </a:p>
          <a:p>
            <a:pPr marL="468000" indent="-468000" algn="just">
              <a:lnSpc>
                <a:spcPct val="120000"/>
              </a:lnSpc>
              <a:spcBef>
                <a:spcPts val="500"/>
              </a:spcBef>
              <a:spcAft>
                <a:spcPts val="500"/>
              </a:spcAft>
            </a:pPr>
            <a:r>
              <a:rPr lang="en-IN" sz="2000" dirty="0"/>
              <a:t>	(d) children have their own natural inclinations that don’t always </a:t>
            </a:r>
            <a:r>
              <a:rPr lang="en-IN" sz="2000" dirty="0" smtClean="0"/>
              <a:t>	match </a:t>
            </a:r>
            <a:r>
              <a:rPr lang="en-IN" sz="2000" dirty="0"/>
              <a:t>with parent’s inclinations</a:t>
            </a:r>
          </a:p>
        </p:txBody>
      </p:sp>
    </p:spTree>
    <p:extLst>
      <p:ext uri="{BB962C8B-B14F-4D97-AF65-F5344CB8AC3E}">
        <p14:creationId xmlns:p14="http://schemas.microsoft.com/office/powerpoint/2010/main" val="707797600"/>
      </p:ext>
    </p:extLst>
  </p:cSld>
  <p:clrMapOvr>
    <a:masterClrMapping/>
  </p:clrMapOvr>
  <p:transition spd="slow">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788327"/>
          </a:xfrm>
          <a:prstGeom prst="rect">
            <a:avLst/>
          </a:prstGeom>
        </p:spPr>
        <p:txBody>
          <a:bodyPr wrap="square">
            <a:spAutoFit/>
          </a:bodyPr>
          <a:lstStyle/>
          <a:p>
            <a:pPr marL="468000" indent="-468000" algn="just">
              <a:lnSpc>
                <a:spcPct val="120000"/>
              </a:lnSpc>
              <a:spcBef>
                <a:spcPts val="500"/>
              </a:spcBef>
              <a:spcAft>
                <a:spcPts val="500"/>
              </a:spcAft>
            </a:pPr>
            <a:r>
              <a:rPr lang="en-IN" sz="2000" dirty="0"/>
              <a:t>56.	Select the future perfect tense form of the given sentence. “</a:t>
            </a:r>
            <a:r>
              <a:rPr lang="en-IN" sz="2000" dirty="0" err="1"/>
              <a:t>Siddharth</a:t>
            </a:r>
            <a:r>
              <a:rPr lang="en-IN" sz="2000" dirty="0"/>
              <a:t> is the new </a:t>
            </a:r>
            <a:r>
              <a:rPr lang="en-IN" sz="2000" dirty="0" err="1"/>
              <a:t>headbody</a:t>
            </a:r>
            <a:r>
              <a:rPr lang="en-IN" sz="2000" dirty="0"/>
              <a:t> of out school.”</a:t>
            </a:r>
          </a:p>
          <a:p>
            <a:pPr marL="468000" indent="-468000" algn="just">
              <a:lnSpc>
                <a:spcPct val="120000"/>
              </a:lnSpc>
              <a:spcBef>
                <a:spcPts val="500"/>
              </a:spcBef>
              <a:spcAft>
                <a:spcPts val="500"/>
              </a:spcAft>
            </a:pPr>
            <a:r>
              <a:rPr lang="en-IN" sz="2000" dirty="0"/>
              <a:t>	(a) </a:t>
            </a:r>
            <a:r>
              <a:rPr lang="en-IN" sz="2000" dirty="0" err="1"/>
              <a:t>Siddharth</a:t>
            </a:r>
            <a:r>
              <a:rPr lang="en-IN" sz="2000" dirty="0"/>
              <a:t> has had been the new </a:t>
            </a:r>
            <a:r>
              <a:rPr lang="en-IN" sz="2000" dirty="0" err="1"/>
              <a:t>headboy</a:t>
            </a:r>
            <a:r>
              <a:rPr lang="en-IN" sz="2000" dirty="0"/>
              <a:t> of our school.</a:t>
            </a:r>
          </a:p>
          <a:p>
            <a:pPr marL="468000" indent="-468000" algn="just">
              <a:lnSpc>
                <a:spcPct val="120000"/>
              </a:lnSpc>
              <a:spcBef>
                <a:spcPts val="500"/>
              </a:spcBef>
              <a:spcAft>
                <a:spcPts val="500"/>
              </a:spcAft>
            </a:pPr>
            <a:r>
              <a:rPr lang="en-IN" sz="2000" dirty="0"/>
              <a:t>	(b) </a:t>
            </a:r>
            <a:r>
              <a:rPr lang="en-IN" sz="2000" dirty="0" err="1"/>
              <a:t>Siddharth</a:t>
            </a:r>
            <a:r>
              <a:rPr lang="en-IN" sz="2000" dirty="0"/>
              <a:t> would have been the new head boy of our school.</a:t>
            </a:r>
          </a:p>
          <a:p>
            <a:pPr marL="468000" indent="-468000" algn="just">
              <a:lnSpc>
                <a:spcPct val="120000"/>
              </a:lnSpc>
              <a:spcBef>
                <a:spcPts val="500"/>
              </a:spcBef>
              <a:spcAft>
                <a:spcPts val="500"/>
              </a:spcAft>
            </a:pPr>
            <a:r>
              <a:rPr lang="en-IN" sz="2000" dirty="0"/>
              <a:t>	(c) </a:t>
            </a:r>
            <a:r>
              <a:rPr lang="en-IN" sz="2000" dirty="0" err="1"/>
              <a:t>Siddharth</a:t>
            </a:r>
            <a:r>
              <a:rPr lang="en-IN" sz="2000" dirty="0"/>
              <a:t> will be the new </a:t>
            </a:r>
            <a:r>
              <a:rPr lang="en-IN" sz="2000" dirty="0" err="1"/>
              <a:t>heaeboy</a:t>
            </a:r>
            <a:r>
              <a:rPr lang="en-IN" sz="2000" dirty="0"/>
              <a:t> of our school.</a:t>
            </a:r>
          </a:p>
          <a:p>
            <a:pPr marL="468000" indent="-468000" algn="just">
              <a:lnSpc>
                <a:spcPct val="120000"/>
              </a:lnSpc>
              <a:spcBef>
                <a:spcPts val="500"/>
              </a:spcBef>
              <a:spcAft>
                <a:spcPts val="500"/>
              </a:spcAft>
            </a:pPr>
            <a:r>
              <a:rPr lang="en-IN" sz="2000" dirty="0"/>
              <a:t>	(d) </a:t>
            </a:r>
            <a:r>
              <a:rPr lang="en-IN" sz="2000" dirty="0" err="1"/>
              <a:t>Siddharth</a:t>
            </a:r>
            <a:r>
              <a:rPr lang="en-IN" sz="2000" dirty="0"/>
              <a:t> has been the new head boy of our school.</a:t>
            </a:r>
          </a:p>
        </p:txBody>
      </p:sp>
    </p:spTree>
    <p:extLst>
      <p:ext uri="{BB962C8B-B14F-4D97-AF65-F5344CB8AC3E}">
        <p14:creationId xmlns:p14="http://schemas.microsoft.com/office/powerpoint/2010/main" val="2451879313"/>
      </p:ext>
    </p:extLst>
  </p:cSld>
  <p:clrMapOvr>
    <a:masterClrMapping/>
  </p:clrMapOvr>
  <p:transition spd="slow">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539978"/>
          </a:xfrm>
          <a:prstGeom prst="rect">
            <a:avLst/>
          </a:prstGeom>
        </p:spPr>
        <p:txBody>
          <a:bodyPr wrap="square">
            <a:spAutoFit/>
          </a:bodyPr>
          <a:lstStyle/>
          <a:p>
            <a:pPr marL="468000" indent="-468000" algn="just">
              <a:lnSpc>
                <a:spcPct val="120000"/>
              </a:lnSpc>
              <a:spcBef>
                <a:spcPts val="200"/>
              </a:spcBef>
              <a:spcAft>
                <a:spcPts val="200"/>
              </a:spcAft>
            </a:pPr>
            <a:r>
              <a:rPr lang="en-US" dirty="0" smtClean="0"/>
              <a:t>57.	Carefully study the given statement and the two courses of action numbered I and II that follow the statement. Assume everything in the statement to be true and answer which of the given courses of action follow(s).</a:t>
            </a:r>
            <a:endParaRPr lang="en-IN" dirty="0" smtClean="0"/>
          </a:p>
          <a:p>
            <a:pPr marL="468000" indent="-468000" algn="just">
              <a:lnSpc>
                <a:spcPct val="120000"/>
              </a:lnSpc>
              <a:spcBef>
                <a:spcPts val="200"/>
              </a:spcBef>
              <a:spcAft>
                <a:spcPts val="200"/>
              </a:spcAft>
            </a:pPr>
            <a:r>
              <a:rPr lang="en-US" dirty="0" smtClean="0"/>
              <a:t>	(A) If only I follows		(B) If only II follows</a:t>
            </a:r>
            <a:endParaRPr lang="en-IN" dirty="0" smtClean="0"/>
          </a:p>
          <a:p>
            <a:pPr marL="468000" indent="-468000" algn="just">
              <a:lnSpc>
                <a:spcPct val="120000"/>
              </a:lnSpc>
              <a:spcBef>
                <a:spcPts val="200"/>
              </a:spcBef>
              <a:spcAft>
                <a:spcPts val="200"/>
              </a:spcAft>
            </a:pPr>
            <a:r>
              <a:rPr lang="en-US" dirty="0" smtClean="0"/>
              <a:t>	(C) If either I or II follows		(D) If neither I nor II follows</a:t>
            </a:r>
            <a:endParaRPr lang="en-IN" dirty="0" smtClean="0"/>
          </a:p>
          <a:p>
            <a:pPr marL="468000" indent="-468000" algn="just">
              <a:lnSpc>
                <a:spcPct val="120000"/>
              </a:lnSpc>
              <a:spcBef>
                <a:spcPts val="200"/>
              </a:spcBef>
              <a:spcAft>
                <a:spcPts val="200"/>
              </a:spcAft>
            </a:pPr>
            <a:r>
              <a:rPr lang="en-US" dirty="0" smtClean="0"/>
              <a:t>	(E) If both I and II follow</a:t>
            </a:r>
            <a:endParaRPr lang="en-IN" dirty="0" smtClean="0"/>
          </a:p>
          <a:p>
            <a:pPr marL="468000" indent="-468000" algn="just">
              <a:lnSpc>
                <a:spcPct val="120000"/>
              </a:lnSpc>
              <a:spcBef>
                <a:spcPts val="200"/>
              </a:spcBef>
              <a:spcAft>
                <a:spcPts val="200"/>
              </a:spcAft>
            </a:pPr>
            <a:r>
              <a:rPr lang="en-US" dirty="0" smtClean="0"/>
              <a:t>	</a:t>
            </a:r>
            <a:r>
              <a:rPr lang="en-US" b="1" dirty="0" smtClean="0"/>
              <a:t>Statement:</a:t>
            </a:r>
            <a:r>
              <a:rPr lang="en-US" dirty="0" smtClean="0"/>
              <a:t> A recent survey by the Ministry of Tourism revealed that the past few months have seen a major decline in the inflow of tourists.</a:t>
            </a:r>
            <a:endParaRPr lang="en-IN" dirty="0" smtClean="0"/>
          </a:p>
          <a:p>
            <a:pPr marL="468000" indent="-468000" algn="just">
              <a:lnSpc>
                <a:spcPct val="120000"/>
              </a:lnSpc>
              <a:spcBef>
                <a:spcPts val="200"/>
              </a:spcBef>
              <a:spcAft>
                <a:spcPts val="200"/>
              </a:spcAft>
            </a:pPr>
            <a:r>
              <a:rPr lang="en-US" dirty="0" smtClean="0"/>
              <a:t>	</a:t>
            </a:r>
            <a:r>
              <a:rPr lang="en-US" b="1" dirty="0" smtClean="0"/>
              <a:t>Course of Action:</a:t>
            </a:r>
            <a:endParaRPr lang="en-IN" dirty="0" smtClean="0"/>
          </a:p>
          <a:p>
            <a:pPr marL="468000" indent="-468000" algn="just">
              <a:lnSpc>
                <a:spcPct val="120000"/>
              </a:lnSpc>
              <a:spcBef>
                <a:spcPts val="200"/>
              </a:spcBef>
              <a:spcAft>
                <a:spcPts val="200"/>
              </a:spcAft>
            </a:pPr>
            <a:r>
              <a:rPr lang="en-US" dirty="0" smtClean="0"/>
              <a:t>	 I. The tourism sector requires financial and to stabilize itself.</a:t>
            </a:r>
            <a:endParaRPr lang="en-IN" dirty="0" smtClean="0"/>
          </a:p>
          <a:p>
            <a:pPr marL="468000" indent="-468000" algn="just">
              <a:lnSpc>
                <a:spcPct val="120000"/>
              </a:lnSpc>
              <a:spcBef>
                <a:spcPts val="200"/>
              </a:spcBef>
              <a:spcAft>
                <a:spcPts val="200"/>
              </a:spcAft>
            </a:pPr>
            <a:r>
              <a:rPr lang="en-US" dirty="0" smtClean="0"/>
              <a:t>	II. Foreign tourists should be convinced of their safety during their visit to India.</a:t>
            </a:r>
            <a:endParaRPr lang="en-IN" dirty="0" smtClean="0"/>
          </a:p>
          <a:p>
            <a:pPr marL="468000" indent="-468000" algn="just">
              <a:lnSpc>
                <a:spcPct val="120000"/>
              </a:lnSpc>
              <a:spcBef>
                <a:spcPts val="200"/>
              </a:spcBef>
              <a:spcAft>
                <a:spcPts val="200"/>
              </a:spcAft>
            </a:pPr>
            <a:r>
              <a:rPr lang="en-US" dirty="0" smtClean="0"/>
              <a:t>	(a)	(A)			(b) (B)			(c) (C)</a:t>
            </a:r>
          </a:p>
          <a:p>
            <a:pPr marL="468000" indent="-468000" algn="just">
              <a:lnSpc>
                <a:spcPct val="120000"/>
              </a:lnSpc>
              <a:spcBef>
                <a:spcPts val="200"/>
              </a:spcBef>
              <a:spcAft>
                <a:spcPts val="200"/>
              </a:spcAft>
            </a:pPr>
            <a:r>
              <a:rPr lang="en-US" dirty="0" smtClean="0"/>
              <a:t>	(d) (D)			(e) (E)</a:t>
            </a:r>
            <a:endParaRPr lang="en-IN" dirty="0"/>
          </a:p>
        </p:txBody>
      </p:sp>
    </p:spTree>
    <p:extLst>
      <p:ext uri="{BB962C8B-B14F-4D97-AF65-F5344CB8AC3E}">
        <p14:creationId xmlns:p14="http://schemas.microsoft.com/office/powerpoint/2010/main" val="4056741512"/>
      </p:ext>
    </p:extLst>
  </p:cSld>
  <p:clrMapOvr>
    <a:masterClrMapping/>
  </p:clrMapOvr>
  <p:transition spd="slow">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219762"/>
          </a:xfrm>
          <a:prstGeom prst="rect">
            <a:avLst/>
          </a:prstGeom>
        </p:spPr>
        <p:txBody>
          <a:bodyPr wrap="square">
            <a:spAutoFit/>
          </a:bodyPr>
          <a:lstStyle/>
          <a:p>
            <a:pPr marL="468000" indent="-468000" algn="just">
              <a:lnSpc>
                <a:spcPct val="120000"/>
              </a:lnSpc>
              <a:spcBef>
                <a:spcPts val="200"/>
              </a:spcBef>
              <a:spcAft>
                <a:spcPts val="200"/>
              </a:spcAft>
            </a:pPr>
            <a:r>
              <a:rPr lang="en-IN" sz="2000" dirty="0"/>
              <a:t>58.	In this question, you are given a statement followed by two courses of action. Assuming the information given in the statement to be true decide which of the suggested courses of action logically follow(s).</a:t>
            </a:r>
          </a:p>
          <a:p>
            <a:pPr marL="468000" indent="-468000" algn="just">
              <a:lnSpc>
                <a:spcPct val="120000"/>
              </a:lnSpc>
              <a:spcBef>
                <a:spcPts val="200"/>
              </a:spcBef>
              <a:spcAft>
                <a:spcPts val="200"/>
              </a:spcAft>
            </a:pPr>
            <a:r>
              <a:rPr lang="en-IN" sz="2000" dirty="0" smtClean="0"/>
              <a:t>	</a:t>
            </a:r>
            <a:r>
              <a:rPr lang="en-IN" sz="2000" b="1" dirty="0" smtClean="0"/>
              <a:t>Statement:</a:t>
            </a:r>
            <a:r>
              <a:rPr lang="en-IN" sz="2000" dirty="0" smtClean="0"/>
              <a:t> There has been dramatic increase in the number of theft cases from the college library in the past few weeks.</a:t>
            </a:r>
          </a:p>
          <a:p>
            <a:pPr marL="468000" indent="-468000" algn="just">
              <a:lnSpc>
                <a:spcPct val="120000"/>
              </a:lnSpc>
              <a:spcBef>
                <a:spcPts val="200"/>
              </a:spcBef>
              <a:spcAft>
                <a:spcPts val="200"/>
              </a:spcAft>
            </a:pPr>
            <a:r>
              <a:rPr lang="en-IN" sz="2000" dirty="0"/>
              <a:t>	</a:t>
            </a:r>
            <a:r>
              <a:rPr lang="en-IN" sz="2000" b="1" dirty="0"/>
              <a:t>Courses of Action:</a:t>
            </a:r>
          </a:p>
          <a:p>
            <a:pPr marL="468000" indent="-468000" algn="just">
              <a:lnSpc>
                <a:spcPct val="120000"/>
              </a:lnSpc>
              <a:spcBef>
                <a:spcPts val="200"/>
              </a:spcBef>
              <a:spcAft>
                <a:spcPts val="200"/>
              </a:spcAft>
            </a:pPr>
            <a:r>
              <a:rPr lang="en-IN" sz="2000" dirty="0"/>
              <a:t>	 I. College authorities should beef up the security for the library.</a:t>
            </a:r>
          </a:p>
          <a:p>
            <a:pPr marL="468000" indent="-468000" algn="just">
              <a:lnSpc>
                <a:spcPct val="120000"/>
              </a:lnSpc>
              <a:spcBef>
                <a:spcPts val="200"/>
              </a:spcBef>
              <a:spcAft>
                <a:spcPts val="200"/>
              </a:spcAft>
            </a:pPr>
            <a:r>
              <a:rPr lang="en-IN" sz="2000" dirty="0"/>
              <a:t>	II. Severe find should be imposed on any person found stealing books from the library.</a:t>
            </a:r>
          </a:p>
          <a:p>
            <a:pPr marL="468000" indent="-468000" algn="just">
              <a:lnSpc>
                <a:spcPct val="120000"/>
              </a:lnSpc>
              <a:spcBef>
                <a:spcPts val="200"/>
              </a:spcBef>
              <a:spcAft>
                <a:spcPts val="200"/>
              </a:spcAft>
            </a:pPr>
            <a:r>
              <a:rPr lang="en-IN" sz="2000" dirty="0"/>
              <a:t>	(a) Only I follows		</a:t>
            </a:r>
            <a:r>
              <a:rPr lang="en-IN" sz="2000" dirty="0" smtClean="0"/>
              <a:t>	(</a:t>
            </a:r>
            <a:r>
              <a:rPr lang="en-IN" sz="2000" dirty="0"/>
              <a:t>b) Only II follows</a:t>
            </a:r>
          </a:p>
          <a:p>
            <a:pPr marL="468000" indent="-468000" algn="just">
              <a:lnSpc>
                <a:spcPct val="120000"/>
              </a:lnSpc>
              <a:spcBef>
                <a:spcPts val="200"/>
              </a:spcBef>
              <a:spcAft>
                <a:spcPts val="200"/>
              </a:spcAft>
            </a:pPr>
            <a:r>
              <a:rPr lang="en-IN" sz="2000" dirty="0"/>
              <a:t>	(c) Either I or II follows		(d) Neither I nor II follows</a:t>
            </a:r>
          </a:p>
          <a:p>
            <a:pPr marL="468000" indent="-468000" algn="just">
              <a:lnSpc>
                <a:spcPct val="120000"/>
              </a:lnSpc>
              <a:spcBef>
                <a:spcPts val="200"/>
              </a:spcBef>
              <a:spcAft>
                <a:spcPts val="200"/>
              </a:spcAft>
            </a:pPr>
            <a:r>
              <a:rPr lang="en-IN" sz="2000" dirty="0"/>
              <a:t>	(e) Both I and II follow</a:t>
            </a:r>
          </a:p>
        </p:txBody>
      </p:sp>
    </p:spTree>
    <p:extLst>
      <p:ext uri="{BB962C8B-B14F-4D97-AF65-F5344CB8AC3E}">
        <p14:creationId xmlns:p14="http://schemas.microsoft.com/office/powerpoint/2010/main" val="448716642"/>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688189"/>
          </a:xfrm>
          <a:prstGeom prst="rect">
            <a:avLst/>
          </a:prstGeom>
        </p:spPr>
        <p:txBody>
          <a:bodyPr wrap="square">
            <a:spAutoFit/>
          </a:bodyPr>
          <a:lstStyle/>
          <a:p>
            <a:pPr algn="just">
              <a:lnSpc>
                <a:spcPct val="120000"/>
              </a:lnSpc>
              <a:spcBef>
                <a:spcPts val="500"/>
              </a:spcBef>
              <a:spcAft>
                <a:spcPts val="500"/>
              </a:spcAft>
            </a:pPr>
            <a:r>
              <a:rPr lang="en-US" sz="2000" b="1" dirty="0"/>
              <a:t>Directions for Q1 to Q19: </a:t>
            </a:r>
            <a:r>
              <a:rPr lang="en-US" sz="2000" dirty="0"/>
              <a:t>Choose the correct option to fill in the blank.</a:t>
            </a:r>
            <a:endParaRPr lang="en-IN" sz="2000" dirty="0" smtClean="0"/>
          </a:p>
          <a:p>
            <a:pPr marL="468000" indent="-468000" algn="just">
              <a:lnSpc>
                <a:spcPct val="120000"/>
              </a:lnSpc>
              <a:spcBef>
                <a:spcPts val="500"/>
              </a:spcBef>
              <a:spcAft>
                <a:spcPts val="500"/>
              </a:spcAft>
            </a:pPr>
            <a:r>
              <a:rPr lang="en-IN" sz="2000" dirty="0"/>
              <a:t>4.	Without the advice of a doctor ____________ medicines is dangerous.</a:t>
            </a:r>
          </a:p>
          <a:p>
            <a:pPr marL="468000" indent="-468000" algn="just">
              <a:lnSpc>
                <a:spcPct val="120000"/>
              </a:lnSpc>
              <a:spcBef>
                <a:spcPts val="500"/>
              </a:spcBef>
              <a:spcAft>
                <a:spcPts val="500"/>
              </a:spcAft>
            </a:pPr>
            <a:r>
              <a:rPr lang="en-IN" sz="2000" dirty="0"/>
              <a:t>	(a) </a:t>
            </a:r>
            <a:r>
              <a:rPr lang="en-IN" sz="2000" dirty="0" smtClean="0"/>
              <a:t>taking</a:t>
            </a:r>
          </a:p>
          <a:p>
            <a:pPr marL="468000" indent="-468000" algn="just">
              <a:lnSpc>
                <a:spcPct val="120000"/>
              </a:lnSpc>
              <a:spcBef>
                <a:spcPts val="500"/>
              </a:spcBef>
              <a:spcAft>
                <a:spcPts val="500"/>
              </a:spcAft>
            </a:pPr>
            <a:r>
              <a:rPr lang="en-IN" sz="2000" dirty="0"/>
              <a:t>	(b) to </a:t>
            </a:r>
            <a:r>
              <a:rPr lang="en-IN" sz="2000" dirty="0" smtClean="0"/>
              <a:t>takes</a:t>
            </a:r>
          </a:p>
          <a:p>
            <a:pPr marL="468000" indent="-468000" algn="just">
              <a:lnSpc>
                <a:spcPct val="120000"/>
              </a:lnSpc>
              <a:spcBef>
                <a:spcPts val="500"/>
              </a:spcBef>
              <a:spcAft>
                <a:spcPts val="500"/>
              </a:spcAft>
            </a:pPr>
            <a:r>
              <a:rPr lang="en-IN" sz="2000" dirty="0"/>
              <a:t>	(c) </a:t>
            </a:r>
            <a:r>
              <a:rPr lang="en-IN" sz="2000" dirty="0" smtClean="0"/>
              <a:t>takes</a:t>
            </a:r>
          </a:p>
          <a:p>
            <a:pPr marL="468000" indent="-468000" algn="just">
              <a:lnSpc>
                <a:spcPct val="120000"/>
              </a:lnSpc>
              <a:spcBef>
                <a:spcPts val="500"/>
              </a:spcBef>
              <a:spcAft>
                <a:spcPts val="500"/>
              </a:spcAft>
            </a:pPr>
            <a:r>
              <a:rPr lang="en-IN" sz="2000" dirty="0"/>
              <a:t>	(d) is taking</a:t>
            </a:r>
          </a:p>
        </p:txBody>
      </p:sp>
    </p:spTree>
    <p:extLst>
      <p:ext uri="{BB962C8B-B14F-4D97-AF65-F5344CB8AC3E}">
        <p14:creationId xmlns:p14="http://schemas.microsoft.com/office/powerpoint/2010/main" val="2372438188"/>
      </p:ext>
    </p:extLst>
  </p:cSld>
  <p:clrMapOvr>
    <a:masterClrMapping/>
  </p:clrMapOvr>
  <p:transition spd="slow">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434821"/>
          </a:xfrm>
          <a:prstGeom prst="rect">
            <a:avLst/>
          </a:prstGeom>
        </p:spPr>
        <p:txBody>
          <a:bodyPr wrap="square">
            <a:spAutoFit/>
          </a:bodyPr>
          <a:lstStyle/>
          <a:p>
            <a:pPr marL="468000" indent="-468000" algn="just">
              <a:lnSpc>
                <a:spcPct val="120000"/>
              </a:lnSpc>
              <a:spcBef>
                <a:spcPts val="200"/>
              </a:spcBef>
              <a:spcAft>
                <a:spcPts val="200"/>
              </a:spcAft>
            </a:pPr>
            <a:r>
              <a:rPr lang="en-IN" sz="1900" dirty="0"/>
              <a:t>59.	In this question, you are given a statement. Consider is true even if it appears opposed to common sense. The statement is followed by two assumptions. Read the statement and the assumptions, and decide which of the assumptions is/are implicit in the statement.</a:t>
            </a:r>
          </a:p>
          <a:p>
            <a:pPr marL="468000" indent="-468000" algn="just">
              <a:lnSpc>
                <a:spcPct val="120000"/>
              </a:lnSpc>
              <a:spcBef>
                <a:spcPts val="200"/>
              </a:spcBef>
              <a:spcAft>
                <a:spcPts val="200"/>
              </a:spcAft>
            </a:pPr>
            <a:r>
              <a:rPr lang="en-IN" sz="1900" b="1" dirty="0"/>
              <a:t>	Statement: </a:t>
            </a:r>
            <a:r>
              <a:rPr lang="en-IN" sz="1900" dirty="0"/>
              <a:t>Nina said, “I do not want to become a nurse. It is easy to become a nurse.”</a:t>
            </a:r>
          </a:p>
          <a:p>
            <a:pPr marL="468000" indent="-468000" algn="just">
              <a:lnSpc>
                <a:spcPct val="120000"/>
              </a:lnSpc>
              <a:spcBef>
                <a:spcPts val="200"/>
              </a:spcBef>
              <a:spcAft>
                <a:spcPts val="200"/>
              </a:spcAft>
            </a:pPr>
            <a:r>
              <a:rPr lang="en-IN" sz="1900" dirty="0"/>
              <a:t>	</a:t>
            </a:r>
            <a:r>
              <a:rPr lang="en-IN" sz="1900" b="1" dirty="0"/>
              <a:t>Assumptions:</a:t>
            </a:r>
          </a:p>
          <a:p>
            <a:pPr marL="468000" indent="-468000" algn="just">
              <a:lnSpc>
                <a:spcPct val="120000"/>
              </a:lnSpc>
              <a:spcBef>
                <a:spcPts val="200"/>
              </a:spcBef>
              <a:spcAft>
                <a:spcPts val="200"/>
              </a:spcAft>
            </a:pPr>
            <a:r>
              <a:rPr lang="en-IN" sz="1900" dirty="0"/>
              <a:t>	 I. Nina wants to become a professional.</a:t>
            </a:r>
          </a:p>
          <a:p>
            <a:pPr marL="468000" indent="-468000" algn="just">
              <a:lnSpc>
                <a:spcPct val="120000"/>
              </a:lnSpc>
              <a:spcBef>
                <a:spcPts val="200"/>
              </a:spcBef>
              <a:spcAft>
                <a:spcPts val="200"/>
              </a:spcAft>
            </a:pPr>
            <a:r>
              <a:rPr lang="en-IN" sz="1900" dirty="0"/>
              <a:t>	II. Nina aspires to become something which is difficult to achieve.</a:t>
            </a:r>
          </a:p>
          <a:p>
            <a:pPr marL="468000" indent="-468000" algn="just">
              <a:lnSpc>
                <a:spcPct val="120000"/>
              </a:lnSpc>
              <a:spcBef>
                <a:spcPts val="200"/>
              </a:spcBef>
              <a:spcAft>
                <a:spcPts val="200"/>
              </a:spcAft>
            </a:pPr>
            <a:r>
              <a:rPr lang="en-IN" sz="1900" dirty="0"/>
              <a:t>	(a) Only assumption I is implicit.</a:t>
            </a:r>
          </a:p>
          <a:p>
            <a:pPr marL="468000" indent="-468000" algn="just">
              <a:lnSpc>
                <a:spcPct val="120000"/>
              </a:lnSpc>
              <a:spcBef>
                <a:spcPts val="200"/>
              </a:spcBef>
              <a:spcAft>
                <a:spcPts val="200"/>
              </a:spcAft>
            </a:pPr>
            <a:r>
              <a:rPr lang="en-IN" sz="1900" dirty="0"/>
              <a:t>	(b) Only assumption II is implicit.</a:t>
            </a:r>
          </a:p>
          <a:p>
            <a:pPr marL="468000" indent="-468000" algn="just">
              <a:lnSpc>
                <a:spcPct val="120000"/>
              </a:lnSpc>
              <a:spcBef>
                <a:spcPts val="200"/>
              </a:spcBef>
              <a:spcAft>
                <a:spcPts val="200"/>
              </a:spcAft>
            </a:pPr>
            <a:r>
              <a:rPr lang="en-IN" sz="1900" dirty="0"/>
              <a:t>	(c) Either assumption I or assumption II is implicit.</a:t>
            </a:r>
          </a:p>
          <a:p>
            <a:pPr marL="468000" indent="-468000" algn="just">
              <a:lnSpc>
                <a:spcPct val="120000"/>
              </a:lnSpc>
              <a:spcBef>
                <a:spcPts val="200"/>
              </a:spcBef>
              <a:spcAft>
                <a:spcPts val="200"/>
              </a:spcAft>
            </a:pPr>
            <a:r>
              <a:rPr lang="en-IN" sz="1900" dirty="0"/>
              <a:t>	(d) Neither assumption I nor assumption II is implicit.</a:t>
            </a:r>
          </a:p>
          <a:p>
            <a:pPr marL="468000" indent="-468000" algn="just">
              <a:lnSpc>
                <a:spcPct val="120000"/>
              </a:lnSpc>
              <a:spcBef>
                <a:spcPts val="200"/>
              </a:spcBef>
              <a:spcAft>
                <a:spcPts val="200"/>
              </a:spcAft>
            </a:pPr>
            <a:r>
              <a:rPr lang="en-IN" sz="1900" dirty="0"/>
              <a:t>	(e) Both assumptions I and II are implicit.</a:t>
            </a:r>
          </a:p>
        </p:txBody>
      </p:sp>
    </p:spTree>
    <p:extLst>
      <p:ext uri="{BB962C8B-B14F-4D97-AF65-F5344CB8AC3E}">
        <p14:creationId xmlns:p14="http://schemas.microsoft.com/office/powerpoint/2010/main" val="2376356527"/>
      </p:ext>
    </p:extLst>
  </p:cSld>
  <p:clrMapOvr>
    <a:masterClrMapping/>
  </p:clrMapOvr>
  <p:transition spd="slow">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598136"/>
          </a:xfrm>
          <a:prstGeom prst="rect">
            <a:avLst/>
          </a:prstGeom>
        </p:spPr>
        <p:txBody>
          <a:bodyPr wrap="square">
            <a:spAutoFit/>
          </a:bodyPr>
          <a:lstStyle/>
          <a:p>
            <a:pPr algn="just">
              <a:lnSpc>
                <a:spcPct val="108000"/>
              </a:lnSpc>
              <a:spcBef>
                <a:spcPts val="100"/>
              </a:spcBef>
              <a:spcAft>
                <a:spcPts val="100"/>
              </a:spcAft>
            </a:pPr>
            <a:r>
              <a:rPr lang="en-IN" sz="1400" b="1" dirty="0"/>
              <a:t>Directions for Q60 to Q62:</a:t>
            </a:r>
            <a:r>
              <a:rPr lang="en-IN" sz="1400" dirty="0"/>
              <a:t> Read the following passage and answer the given question.</a:t>
            </a:r>
          </a:p>
          <a:p>
            <a:pPr algn="just">
              <a:lnSpc>
                <a:spcPct val="108000"/>
              </a:lnSpc>
              <a:spcBef>
                <a:spcPts val="100"/>
              </a:spcBef>
              <a:spcAft>
                <a:spcPts val="100"/>
              </a:spcAft>
            </a:pPr>
            <a:r>
              <a:rPr lang="en-IN" sz="1400" dirty="0"/>
              <a:t>In the 16th century, an age of great marine and terrestrial exploration, Ferdinand Magellan led the first expedition to sail around the world. As a young Portuguese noble, he served the king of Portugal, but he became involved in the quagmire of political intrigue at court and lost the king's </a:t>
            </a:r>
            <a:r>
              <a:rPr lang="en-IN" sz="1400" dirty="0" err="1"/>
              <a:t>favor</a:t>
            </a:r>
            <a:r>
              <a:rPr lang="en-IN" sz="1400" dirty="0"/>
              <a:t>. After he was dismissed from service to the king of Portugal, he offered to serve the future Emperor Charles V of Spain. </a:t>
            </a:r>
          </a:p>
          <a:p>
            <a:pPr algn="just">
              <a:lnSpc>
                <a:spcPct val="108000"/>
              </a:lnSpc>
              <a:spcBef>
                <a:spcPts val="100"/>
              </a:spcBef>
              <a:spcAft>
                <a:spcPts val="100"/>
              </a:spcAft>
            </a:pPr>
            <a:r>
              <a:rPr lang="en-IN" sz="1400" spc="-50" dirty="0"/>
              <a:t>A papal decree of 1493 had assigned all land in the New World west of 50 degrees W longitude to Spain and all the land east of that line to Portugal. Magellan offered to prove that the East Indies fell under Spanish authority. On September 20, 1519, Magellan set sail from Spain with five ships. More than a year later, one of these ships was exploring the topography of South America in search of a water route across the continent. This ship sank, but the remaining four ships searched along the southern peninsula of South America. Finally they found the passage they sought near 50 degrees S latitude. Magellan named this passage the Strait of All Saints, but today it is known as the Strait of Magellan. </a:t>
            </a:r>
          </a:p>
          <a:p>
            <a:pPr algn="just">
              <a:lnSpc>
                <a:spcPct val="108000"/>
              </a:lnSpc>
              <a:spcBef>
                <a:spcPts val="100"/>
              </a:spcBef>
              <a:spcAft>
                <a:spcPts val="100"/>
              </a:spcAft>
            </a:pPr>
            <a:r>
              <a:rPr lang="en-IN" sz="1400" dirty="0"/>
              <a:t>One ship deserted while in this passage and returned to Spain, so fewer sailors were privileged to gaze at that first panorama of the Pacific Ocean. Those who remained crossed the meridian now known as the International Date Line in the early spring of 1521 after 98 days on the Pacific Ocean. During those long days at sea, many of Magellan's men died of starvation and disease. </a:t>
            </a:r>
          </a:p>
          <a:p>
            <a:pPr algn="just">
              <a:lnSpc>
                <a:spcPct val="108000"/>
              </a:lnSpc>
              <a:spcBef>
                <a:spcPts val="100"/>
              </a:spcBef>
              <a:spcAft>
                <a:spcPts val="100"/>
              </a:spcAft>
            </a:pPr>
            <a:r>
              <a:rPr lang="en-IN" sz="1400" dirty="0"/>
              <a:t>Later Magellan became involved in an insular conflict in the Philippines and was killed in a tribal battle. Only one ship and17 sailors under the command of the Basque navigator </a:t>
            </a:r>
            <a:r>
              <a:rPr lang="en-IN" sz="1400" dirty="0" err="1"/>
              <a:t>Elcano</a:t>
            </a:r>
            <a:r>
              <a:rPr lang="en-IN" sz="1400" dirty="0"/>
              <a:t> survived to complete the westward journey to Spain and thus prove once and for all that the world is round, with no precipice at the edge.</a:t>
            </a:r>
          </a:p>
          <a:p>
            <a:pPr marL="468000" indent="-468000" algn="just">
              <a:lnSpc>
                <a:spcPct val="108000"/>
              </a:lnSpc>
              <a:spcBef>
                <a:spcPts val="100"/>
              </a:spcBef>
              <a:spcAft>
                <a:spcPts val="100"/>
              </a:spcAft>
            </a:pPr>
            <a:r>
              <a:rPr lang="en-IN" sz="1400" dirty="0"/>
              <a:t>60.	Magellan lost the </a:t>
            </a:r>
            <a:r>
              <a:rPr lang="en-IN" sz="1400" dirty="0" err="1"/>
              <a:t>favor</a:t>
            </a:r>
            <a:r>
              <a:rPr lang="en-IN" sz="1400" dirty="0"/>
              <a:t> of the king of Portugal when he became involved in a political </a:t>
            </a:r>
            <a:r>
              <a:rPr lang="en-IN" sz="1400" dirty="0" smtClean="0"/>
              <a:t>______.</a:t>
            </a:r>
            <a:endParaRPr lang="en-IN" sz="1400" dirty="0"/>
          </a:p>
          <a:p>
            <a:pPr marL="468000" indent="-468000" algn="just">
              <a:lnSpc>
                <a:spcPct val="108000"/>
              </a:lnSpc>
              <a:spcBef>
                <a:spcPts val="100"/>
              </a:spcBef>
              <a:spcAft>
                <a:spcPts val="100"/>
              </a:spcAft>
            </a:pPr>
            <a:r>
              <a:rPr lang="en-IN" sz="1400" dirty="0"/>
              <a:t>	(a) entanglement 	(b) discussion 	(c) negotiation 	(d) problem</a:t>
            </a:r>
          </a:p>
        </p:txBody>
      </p:sp>
    </p:spTree>
    <p:extLst>
      <p:ext uri="{BB962C8B-B14F-4D97-AF65-F5344CB8AC3E}">
        <p14:creationId xmlns:p14="http://schemas.microsoft.com/office/powerpoint/2010/main" val="2259966472"/>
      </p:ext>
    </p:extLst>
  </p:cSld>
  <p:clrMapOvr>
    <a:masterClrMapping/>
  </p:clrMapOvr>
  <p:transition spd="slow">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598136"/>
          </a:xfrm>
          <a:prstGeom prst="rect">
            <a:avLst/>
          </a:prstGeom>
        </p:spPr>
        <p:txBody>
          <a:bodyPr wrap="square">
            <a:spAutoFit/>
          </a:bodyPr>
          <a:lstStyle/>
          <a:p>
            <a:pPr algn="just">
              <a:lnSpc>
                <a:spcPct val="108000"/>
              </a:lnSpc>
              <a:spcBef>
                <a:spcPts val="100"/>
              </a:spcBef>
              <a:spcAft>
                <a:spcPts val="100"/>
              </a:spcAft>
            </a:pPr>
            <a:r>
              <a:rPr lang="en-IN" sz="1400" b="1" dirty="0"/>
              <a:t>Directions for Q60 to Q62:</a:t>
            </a:r>
            <a:r>
              <a:rPr lang="en-IN" sz="1400" dirty="0"/>
              <a:t> Read the following passage and answer the given question.</a:t>
            </a:r>
          </a:p>
          <a:p>
            <a:pPr algn="just">
              <a:lnSpc>
                <a:spcPct val="108000"/>
              </a:lnSpc>
              <a:spcBef>
                <a:spcPts val="100"/>
              </a:spcBef>
              <a:spcAft>
                <a:spcPts val="100"/>
              </a:spcAft>
            </a:pPr>
            <a:r>
              <a:rPr lang="en-IN" sz="1400" dirty="0"/>
              <a:t>In the 16th century, an age of great marine and terrestrial exploration, Ferdinand Magellan led the first expedition to sail around the world. As a young Portuguese noble, he served the king of Portugal, but he became involved in the quagmire of political intrigue at court and lost the king's </a:t>
            </a:r>
            <a:r>
              <a:rPr lang="en-IN" sz="1400" dirty="0" err="1"/>
              <a:t>favor</a:t>
            </a:r>
            <a:r>
              <a:rPr lang="en-IN" sz="1400" dirty="0"/>
              <a:t>. After he was dismissed from service to the king of Portugal, he offered to serve the future Emperor Charles V of Spain. </a:t>
            </a:r>
          </a:p>
          <a:p>
            <a:pPr algn="just">
              <a:lnSpc>
                <a:spcPct val="108000"/>
              </a:lnSpc>
              <a:spcBef>
                <a:spcPts val="100"/>
              </a:spcBef>
              <a:spcAft>
                <a:spcPts val="100"/>
              </a:spcAft>
            </a:pPr>
            <a:r>
              <a:rPr lang="en-IN" sz="1400" spc="-50" dirty="0"/>
              <a:t>A papal decree of 1493 had assigned all land in the New World west of 50 degrees W longitude to Spain and all the land east of that line to Portugal. Magellan offered to prove that the East Indies fell under Spanish authority. On September 20, 1519, Magellan set sail from Spain with five ships. More than a year later, one of these ships was exploring the topography of South America in search of a water route across the continent. This ship sank, but the remaining four ships searched along the southern peninsula of South America. Finally they found the passage they sought near 50 degrees S latitude. Magellan named this passage the Strait of All Saints, but today it is known as the Strait of Magellan. </a:t>
            </a:r>
          </a:p>
          <a:p>
            <a:pPr algn="just">
              <a:lnSpc>
                <a:spcPct val="108000"/>
              </a:lnSpc>
              <a:spcBef>
                <a:spcPts val="100"/>
              </a:spcBef>
              <a:spcAft>
                <a:spcPts val="100"/>
              </a:spcAft>
            </a:pPr>
            <a:r>
              <a:rPr lang="en-IN" sz="1400" dirty="0"/>
              <a:t>One ship deserted while in this passage and returned to Spain, so fewer sailors were privileged to gaze at that first panorama of the Pacific Ocean. Those who remained crossed the meridian now known as the International Date Line in the early spring of 1521 after 98 days on the Pacific Ocean. During those long days at sea, many of Magellan's men died of starvation and disease. </a:t>
            </a:r>
          </a:p>
          <a:p>
            <a:pPr algn="just">
              <a:lnSpc>
                <a:spcPct val="108000"/>
              </a:lnSpc>
              <a:spcBef>
                <a:spcPts val="100"/>
              </a:spcBef>
              <a:spcAft>
                <a:spcPts val="100"/>
              </a:spcAft>
            </a:pPr>
            <a:r>
              <a:rPr lang="en-IN" sz="1400" dirty="0"/>
              <a:t>Later Magellan became involved in an insular conflict in the Philippines and was killed in a tribal battle. Only one ship and17 sailors under the command of the Basque navigator </a:t>
            </a:r>
            <a:r>
              <a:rPr lang="en-IN" sz="1400" dirty="0" err="1"/>
              <a:t>Elcano</a:t>
            </a:r>
            <a:r>
              <a:rPr lang="en-IN" sz="1400" dirty="0"/>
              <a:t> survived to complete the westward journey to Spain and thus prove once and for all that the world is round, with no precipice at the edge.</a:t>
            </a:r>
          </a:p>
          <a:p>
            <a:pPr marL="468000" indent="-468000" algn="just">
              <a:lnSpc>
                <a:spcPct val="108000"/>
              </a:lnSpc>
              <a:spcBef>
                <a:spcPts val="100"/>
              </a:spcBef>
              <a:spcAft>
                <a:spcPts val="100"/>
              </a:spcAft>
            </a:pPr>
            <a:r>
              <a:rPr lang="en-IN" sz="1400" dirty="0"/>
              <a:t>61.	The sixteenth century was an age of great _____________ exploration.</a:t>
            </a:r>
          </a:p>
          <a:p>
            <a:pPr marL="468000" indent="-468000" algn="just">
              <a:lnSpc>
                <a:spcPct val="108000"/>
              </a:lnSpc>
              <a:spcBef>
                <a:spcPts val="100"/>
              </a:spcBef>
              <a:spcAft>
                <a:spcPts val="100"/>
              </a:spcAft>
            </a:pPr>
            <a:r>
              <a:rPr lang="en-IN" sz="1400" dirty="0"/>
              <a:t>	(a) cosmic 	(b) land 	</a:t>
            </a:r>
            <a:r>
              <a:rPr lang="en-IN" sz="1400" dirty="0" smtClean="0"/>
              <a:t>	(</a:t>
            </a:r>
            <a:r>
              <a:rPr lang="en-IN" sz="1400" dirty="0"/>
              <a:t>c) mental 	</a:t>
            </a:r>
            <a:r>
              <a:rPr lang="en-IN" sz="1400" dirty="0" smtClean="0"/>
              <a:t>	(</a:t>
            </a:r>
            <a:r>
              <a:rPr lang="en-IN" sz="1400" dirty="0"/>
              <a:t>d) common man</a:t>
            </a:r>
          </a:p>
        </p:txBody>
      </p:sp>
    </p:spTree>
    <p:extLst>
      <p:ext uri="{BB962C8B-B14F-4D97-AF65-F5344CB8AC3E}">
        <p14:creationId xmlns:p14="http://schemas.microsoft.com/office/powerpoint/2010/main" val="127757986"/>
      </p:ext>
    </p:extLst>
  </p:cSld>
  <p:clrMapOvr>
    <a:masterClrMapping/>
  </p:clrMapOvr>
  <p:transition spd="slow">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445080"/>
          </a:xfrm>
          <a:prstGeom prst="rect">
            <a:avLst/>
          </a:prstGeom>
        </p:spPr>
        <p:txBody>
          <a:bodyPr wrap="square">
            <a:spAutoFit/>
          </a:bodyPr>
          <a:lstStyle/>
          <a:p>
            <a:pPr algn="just">
              <a:lnSpc>
                <a:spcPct val="110000"/>
              </a:lnSpc>
              <a:spcBef>
                <a:spcPts val="200"/>
              </a:spcBef>
              <a:spcAft>
                <a:spcPts val="200"/>
              </a:spcAft>
            </a:pPr>
            <a:r>
              <a:rPr lang="en-IN" sz="1300" b="1" dirty="0"/>
              <a:t>Directions for Q60 to Q62:</a:t>
            </a:r>
            <a:r>
              <a:rPr lang="en-IN" sz="1300" dirty="0"/>
              <a:t> Read the following passage and answer the given question.</a:t>
            </a:r>
          </a:p>
          <a:p>
            <a:pPr algn="just">
              <a:lnSpc>
                <a:spcPct val="110000"/>
              </a:lnSpc>
              <a:spcBef>
                <a:spcPts val="200"/>
              </a:spcBef>
              <a:spcAft>
                <a:spcPts val="200"/>
              </a:spcAft>
            </a:pPr>
            <a:r>
              <a:rPr lang="en-IN" sz="1300" dirty="0"/>
              <a:t>In the 16th century, an age of great marine and terrestrial exploration, Ferdinand Magellan led the first expedition to sail around the world. As a young Portuguese noble, he served the king of Portugal, but he became involved in the quagmire of political intrigue at court and lost the king's </a:t>
            </a:r>
            <a:r>
              <a:rPr lang="en-IN" sz="1300" dirty="0" err="1"/>
              <a:t>favor</a:t>
            </a:r>
            <a:r>
              <a:rPr lang="en-IN" sz="1300" dirty="0"/>
              <a:t>. After he was dismissed from service to the king of Portugal, he offered to serve the future Emperor Charles V of Spain. </a:t>
            </a:r>
          </a:p>
          <a:p>
            <a:pPr algn="just">
              <a:lnSpc>
                <a:spcPct val="110000"/>
              </a:lnSpc>
              <a:spcBef>
                <a:spcPts val="200"/>
              </a:spcBef>
              <a:spcAft>
                <a:spcPts val="200"/>
              </a:spcAft>
            </a:pPr>
            <a:r>
              <a:rPr lang="en-IN" sz="1300" spc="-50" dirty="0"/>
              <a:t>A papal decree of 1493 had assigned all land in the New World west of 50 degrees W longitude to Spain and all the land east of that line to Portugal. Magellan offered to prove that the East Indies fell under Spanish authority. On September 20, 1519, Magellan set sail from Spain with five ships. More than a year later, one of these ships was exploring the topography of South America in search of a water route across the continent. This ship sank, but the remaining four ships searched along the southern peninsula of South America. Finally they found the passage they sought near 50 degrees S latitude. Magellan named this passage the Strait of All Saints, but today it is known as the Strait of Magellan. </a:t>
            </a:r>
          </a:p>
          <a:p>
            <a:pPr algn="just">
              <a:lnSpc>
                <a:spcPct val="110000"/>
              </a:lnSpc>
              <a:spcBef>
                <a:spcPts val="200"/>
              </a:spcBef>
              <a:spcAft>
                <a:spcPts val="200"/>
              </a:spcAft>
            </a:pPr>
            <a:r>
              <a:rPr lang="en-IN" sz="1300" dirty="0"/>
              <a:t>One ship deserted while in this passage and returned to Spain, so fewer sailors were privileged to gaze at that first panorama of the Pacific Ocean. Those who remained crossed the meridian now known as the International Date Line in the early spring of 1521 after 98 days on the Pacific Ocean. During those long days at sea, many of Magellan's men died of starvation and disease. </a:t>
            </a:r>
          </a:p>
          <a:p>
            <a:pPr algn="just">
              <a:lnSpc>
                <a:spcPct val="110000"/>
              </a:lnSpc>
              <a:spcBef>
                <a:spcPts val="200"/>
              </a:spcBef>
              <a:spcAft>
                <a:spcPts val="200"/>
              </a:spcAft>
            </a:pPr>
            <a:r>
              <a:rPr lang="en-IN" sz="1300" dirty="0"/>
              <a:t>Later Magellan became involved in an insular conflict in the Philippines and was killed in a tribal battle. Only one ship and17 sailors under the command of the Basque navigator </a:t>
            </a:r>
            <a:r>
              <a:rPr lang="en-IN" sz="1300" dirty="0" err="1"/>
              <a:t>Elcano</a:t>
            </a:r>
            <a:r>
              <a:rPr lang="en-IN" sz="1300" dirty="0"/>
              <a:t> survived to complete the westward journey to Spain and thus prove once and for all that the world is round, with no precipice at the edge.</a:t>
            </a:r>
          </a:p>
          <a:p>
            <a:pPr marL="468000" indent="-468000" algn="just">
              <a:lnSpc>
                <a:spcPct val="110000"/>
              </a:lnSpc>
              <a:spcBef>
                <a:spcPts val="200"/>
              </a:spcBef>
              <a:spcAft>
                <a:spcPts val="200"/>
              </a:spcAft>
            </a:pPr>
            <a:r>
              <a:rPr lang="en-IN" sz="1300" dirty="0"/>
              <a:t>62.	The Pope divided New World lands between Spain and Portugal according to their location on one side or the other of an imaginary geographical line 50 degrees west of Greenwich that extends in a _____________ direction.</a:t>
            </a:r>
          </a:p>
          <a:p>
            <a:pPr marL="468000" indent="-468000" algn="just">
              <a:lnSpc>
                <a:spcPct val="110000"/>
              </a:lnSpc>
              <a:spcBef>
                <a:spcPts val="200"/>
              </a:spcBef>
              <a:spcAft>
                <a:spcPts val="200"/>
              </a:spcAft>
            </a:pPr>
            <a:r>
              <a:rPr lang="en-IN" sz="1300" dirty="0"/>
              <a:t>	(a) north and south 	(b) crosswise 	(c) easterly </a:t>
            </a:r>
            <a:r>
              <a:rPr lang="en-IN" sz="1300" dirty="0" smtClean="0"/>
              <a:t>	</a:t>
            </a:r>
            <a:r>
              <a:rPr lang="en-IN" sz="1300" dirty="0"/>
              <a:t>	(d) south east </a:t>
            </a:r>
          </a:p>
        </p:txBody>
      </p:sp>
    </p:spTree>
    <p:extLst>
      <p:ext uri="{BB962C8B-B14F-4D97-AF65-F5344CB8AC3E}">
        <p14:creationId xmlns:p14="http://schemas.microsoft.com/office/powerpoint/2010/main" val="1144611367"/>
      </p:ext>
    </p:extLst>
  </p:cSld>
  <p:clrMapOvr>
    <a:masterClrMapping/>
  </p:clrMapOvr>
  <p:transition spd="slow">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C68CF-FB51-4BF5-A51D-CAE0D36EAE46}"/>
              </a:ext>
            </a:extLst>
          </p:cNvPr>
          <p:cNvSpPr>
            <a:spLocks noGrp="1"/>
          </p:cNvSpPr>
          <p:nvPr>
            <p:ph type="title"/>
          </p:nvPr>
        </p:nvSpPr>
        <p:spPr>
          <a:xfrm>
            <a:off x="3733800" y="3243402"/>
            <a:ext cx="2376350" cy="498347"/>
          </a:xfrm>
        </p:spPr>
        <p:txBody>
          <a:bodyPr>
            <a:normAutofit/>
          </a:bodyPr>
          <a:lstStyle/>
          <a:p>
            <a:pPr algn="ctr"/>
            <a:r>
              <a:rPr lang="en-US" sz="2400" b="1" dirty="0" smtClean="0"/>
              <a:t>Thank You …</a:t>
            </a:r>
            <a:endParaRPr lang="en-US" sz="2400" b="1" dirty="0"/>
          </a:p>
        </p:txBody>
      </p:sp>
    </p:spTree>
    <p:extLst>
      <p:ext uri="{BB962C8B-B14F-4D97-AF65-F5344CB8AC3E}">
        <p14:creationId xmlns:p14="http://schemas.microsoft.com/office/powerpoint/2010/main" val="3106024427"/>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318857"/>
          </a:xfrm>
          <a:prstGeom prst="rect">
            <a:avLst/>
          </a:prstGeom>
        </p:spPr>
        <p:txBody>
          <a:bodyPr wrap="square">
            <a:spAutoFit/>
          </a:bodyPr>
          <a:lstStyle/>
          <a:p>
            <a:pPr algn="just">
              <a:lnSpc>
                <a:spcPct val="120000"/>
              </a:lnSpc>
              <a:spcBef>
                <a:spcPts val="500"/>
              </a:spcBef>
              <a:spcAft>
                <a:spcPts val="500"/>
              </a:spcAft>
            </a:pPr>
            <a:r>
              <a:rPr lang="en-US" sz="2000" b="1" dirty="0"/>
              <a:t>Directions for Q1 to Q19: </a:t>
            </a:r>
            <a:r>
              <a:rPr lang="en-US" sz="2000" dirty="0"/>
              <a:t>Choose the correct option to fill in the blank.</a:t>
            </a:r>
            <a:endParaRPr lang="en-IN" sz="2000" dirty="0" smtClean="0"/>
          </a:p>
          <a:p>
            <a:pPr marL="468000" indent="-468000" algn="just">
              <a:lnSpc>
                <a:spcPct val="120000"/>
              </a:lnSpc>
              <a:spcBef>
                <a:spcPts val="500"/>
              </a:spcBef>
              <a:spcAft>
                <a:spcPts val="500"/>
              </a:spcAft>
            </a:pPr>
            <a:r>
              <a:rPr lang="en-IN" sz="2000" dirty="0"/>
              <a:t>5.	If Dawn: Morning, then Dusk: _______________</a:t>
            </a:r>
          </a:p>
          <a:p>
            <a:pPr marL="468000" indent="-468000" algn="just">
              <a:lnSpc>
                <a:spcPct val="120000"/>
              </a:lnSpc>
              <a:spcBef>
                <a:spcPts val="500"/>
              </a:spcBef>
              <a:spcAft>
                <a:spcPts val="500"/>
              </a:spcAft>
            </a:pPr>
            <a:r>
              <a:rPr lang="en-IN" sz="2000" dirty="0"/>
              <a:t>	(a) </a:t>
            </a:r>
            <a:r>
              <a:rPr lang="en-IN" sz="2000" dirty="0" smtClean="0"/>
              <a:t>Evening</a:t>
            </a:r>
          </a:p>
          <a:p>
            <a:pPr marL="468000" indent="-468000" algn="just">
              <a:lnSpc>
                <a:spcPct val="120000"/>
              </a:lnSpc>
              <a:spcBef>
                <a:spcPts val="500"/>
              </a:spcBef>
              <a:spcAft>
                <a:spcPts val="500"/>
              </a:spcAft>
            </a:pPr>
            <a:r>
              <a:rPr lang="en-IN" sz="2000" dirty="0"/>
              <a:t>	(b) </a:t>
            </a:r>
            <a:r>
              <a:rPr lang="en-IN" sz="2000" dirty="0" smtClean="0"/>
              <a:t>Night</a:t>
            </a:r>
          </a:p>
          <a:p>
            <a:pPr marL="468000" indent="-468000" algn="just">
              <a:lnSpc>
                <a:spcPct val="120000"/>
              </a:lnSpc>
              <a:spcBef>
                <a:spcPts val="500"/>
              </a:spcBef>
              <a:spcAft>
                <a:spcPts val="500"/>
              </a:spcAft>
            </a:pPr>
            <a:r>
              <a:rPr lang="en-IN" sz="2000" dirty="0"/>
              <a:t>	(c) </a:t>
            </a:r>
            <a:r>
              <a:rPr lang="en-IN" sz="2000" dirty="0" smtClean="0"/>
              <a:t>Darkness</a:t>
            </a:r>
          </a:p>
          <a:p>
            <a:pPr marL="468000" indent="-468000" algn="just">
              <a:lnSpc>
                <a:spcPct val="120000"/>
              </a:lnSpc>
              <a:spcBef>
                <a:spcPts val="500"/>
              </a:spcBef>
              <a:spcAft>
                <a:spcPts val="500"/>
              </a:spcAft>
            </a:pPr>
            <a:r>
              <a:rPr lang="en-IN" sz="2000" dirty="0"/>
              <a:t>	(d) </a:t>
            </a:r>
            <a:r>
              <a:rPr lang="en-IN" sz="2000" dirty="0" smtClean="0"/>
              <a:t>Fog</a:t>
            </a:r>
            <a:endParaRPr lang="en-IN" sz="2000" dirty="0"/>
          </a:p>
        </p:txBody>
      </p:sp>
    </p:spTree>
    <p:extLst>
      <p:ext uri="{BB962C8B-B14F-4D97-AF65-F5344CB8AC3E}">
        <p14:creationId xmlns:p14="http://schemas.microsoft.com/office/powerpoint/2010/main" val="1488288345"/>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318857"/>
          </a:xfrm>
          <a:prstGeom prst="rect">
            <a:avLst/>
          </a:prstGeom>
        </p:spPr>
        <p:txBody>
          <a:bodyPr wrap="square">
            <a:spAutoFit/>
          </a:bodyPr>
          <a:lstStyle/>
          <a:p>
            <a:pPr algn="just">
              <a:lnSpc>
                <a:spcPct val="120000"/>
              </a:lnSpc>
              <a:spcBef>
                <a:spcPts val="500"/>
              </a:spcBef>
              <a:spcAft>
                <a:spcPts val="500"/>
              </a:spcAft>
            </a:pPr>
            <a:r>
              <a:rPr lang="en-US" sz="2000" b="1" dirty="0"/>
              <a:t>Directions for Q1 to Q19: </a:t>
            </a:r>
            <a:r>
              <a:rPr lang="en-US" sz="2000" dirty="0"/>
              <a:t>Choose the correct option to fill in the blank.</a:t>
            </a:r>
            <a:endParaRPr lang="en-IN" sz="2000" dirty="0" smtClean="0"/>
          </a:p>
          <a:p>
            <a:pPr marL="468000" indent="-468000" algn="just">
              <a:lnSpc>
                <a:spcPct val="120000"/>
              </a:lnSpc>
              <a:spcBef>
                <a:spcPts val="500"/>
              </a:spcBef>
              <a:spcAft>
                <a:spcPts val="500"/>
              </a:spcAft>
            </a:pPr>
            <a:r>
              <a:rPr lang="en-IN" sz="2000" dirty="0" smtClean="0"/>
              <a:t>6</a:t>
            </a:r>
            <a:r>
              <a:rPr lang="en-IN" sz="2000" dirty="0"/>
              <a:t>.	She is not interested in _____________ sweets</a:t>
            </a:r>
          </a:p>
          <a:p>
            <a:pPr marL="468000" indent="-468000" algn="just">
              <a:lnSpc>
                <a:spcPct val="120000"/>
              </a:lnSpc>
              <a:spcBef>
                <a:spcPts val="500"/>
              </a:spcBef>
              <a:spcAft>
                <a:spcPts val="500"/>
              </a:spcAft>
            </a:pPr>
            <a:r>
              <a:rPr lang="en-IN" sz="2000" dirty="0"/>
              <a:t>	(a) </a:t>
            </a:r>
            <a:r>
              <a:rPr lang="en-IN" sz="2000" dirty="0" smtClean="0"/>
              <a:t>eat</a:t>
            </a:r>
          </a:p>
          <a:p>
            <a:pPr marL="468000" indent="-468000" algn="just">
              <a:lnSpc>
                <a:spcPct val="120000"/>
              </a:lnSpc>
              <a:spcBef>
                <a:spcPts val="500"/>
              </a:spcBef>
              <a:spcAft>
                <a:spcPts val="500"/>
              </a:spcAft>
            </a:pPr>
            <a:r>
              <a:rPr lang="en-IN" sz="2000" dirty="0"/>
              <a:t>	(b) </a:t>
            </a:r>
            <a:r>
              <a:rPr lang="en-IN" sz="2000" dirty="0" smtClean="0"/>
              <a:t>eaten</a:t>
            </a:r>
          </a:p>
          <a:p>
            <a:pPr marL="468000" indent="-468000" algn="just">
              <a:lnSpc>
                <a:spcPct val="120000"/>
              </a:lnSpc>
              <a:spcBef>
                <a:spcPts val="500"/>
              </a:spcBef>
              <a:spcAft>
                <a:spcPts val="500"/>
              </a:spcAft>
            </a:pPr>
            <a:r>
              <a:rPr lang="en-IN" sz="2000" dirty="0"/>
              <a:t>	(c) </a:t>
            </a:r>
            <a:r>
              <a:rPr lang="en-IN" sz="2000" dirty="0" smtClean="0"/>
              <a:t>eating</a:t>
            </a:r>
          </a:p>
          <a:p>
            <a:pPr marL="468000" indent="-468000" algn="just">
              <a:lnSpc>
                <a:spcPct val="120000"/>
              </a:lnSpc>
              <a:spcBef>
                <a:spcPts val="500"/>
              </a:spcBef>
              <a:spcAft>
                <a:spcPts val="500"/>
              </a:spcAft>
            </a:pPr>
            <a:r>
              <a:rPr lang="en-IN" sz="2000" dirty="0"/>
              <a:t>	(d) to be </a:t>
            </a:r>
            <a:r>
              <a:rPr lang="en-IN" sz="2000" dirty="0" smtClean="0"/>
              <a:t>eating</a:t>
            </a:r>
            <a:endParaRPr lang="en-IN" sz="2000" dirty="0"/>
          </a:p>
        </p:txBody>
      </p:sp>
    </p:spTree>
    <p:extLst>
      <p:ext uri="{BB962C8B-B14F-4D97-AF65-F5344CB8AC3E}">
        <p14:creationId xmlns:p14="http://schemas.microsoft.com/office/powerpoint/2010/main" val="3599980306"/>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318857"/>
          </a:xfrm>
          <a:prstGeom prst="rect">
            <a:avLst/>
          </a:prstGeom>
        </p:spPr>
        <p:txBody>
          <a:bodyPr wrap="square">
            <a:spAutoFit/>
          </a:bodyPr>
          <a:lstStyle/>
          <a:p>
            <a:pPr algn="just">
              <a:lnSpc>
                <a:spcPct val="120000"/>
              </a:lnSpc>
              <a:spcBef>
                <a:spcPts val="500"/>
              </a:spcBef>
              <a:spcAft>
                <a:spcPts val="500"/>
              </a:spcAft>
            </a:pPr>
            <a:r>
              <a:rPr lang="en-US" sz="2000" b="1" dirty="0"/>
              <a:t>Directions for Q1 to Q19: </a:t>
            </a:r>
            <a:r>
              <a:rPr lang="en-US" sz="2000" dirty="0"/>
              <a:t>Choose the correct option to fill in the blank.</a:t>
            </a:r>
            <a:endParaRPr lang="en-IN" sz="2000" dirty="0" smtClean="0"/>
          </a:p>
          <a:p>
            <a:pPr marL="468000" indent="-468000" algn="just">
              <a:lnSpc>
                <a:spcPct val="120000"/>
              </a:lnSpc>
              <a:spcBef>
                <a:spcPts val="500"/>
              </a:spcBef>
              <a:spcAft>
                <a:spcPts val="500"/>
              </a:spcAft>
            </a:pPr>
            <a:r>
              <a:rPr lang="en-IN" sz="2000" dirty="0" smtClean="0"/>
              <a:t>7</a:t>
            </a:r>
            <a:r>
              <a:rPr lang="en-IN" sz="2000" dirty="0"/>
              <a:t>.	</a:t>
            </a:r>
            <a:r>
              <a:rPr lang="en-IN" sz="2000" dirty="0" err="1"/>
              <a:t>Mr.</a:t>
            </a:r>
            <a:r>
              <a:rPr lang="en-IN" sz="2000" dirty="0"/>
              <a:t> </a:t>
            </a:r>
            <a:r>
              <a:rPr lang="en-IN" sz="2000" dirty="0" err="1"/>
              <a:t>Rana</a:t>
            </a:r>
            <a:r>
              <a:rPr lang="en-IN" sz="2000" dirty="0"/>
              <a:t> has my control _________________ his student.</a:t>
            </a:r>
          </a:p>
          <a:p>
            <a:pPr marL="468000" indent="-468000" algn="just">
              <a:lnSpc>
                <a:spcPct val="120000"/>
              </a:lnSpc>
              <a:spcBef>
                <a:spcPts val="500"/>
              </a:spcBef>
              <a:spcAft>
                <a:spcPts val="500"/>
              </a:spcAft>
            </a:pPr>
            <a:r>
              <a:rPr lang="en-IN" sz="2000" dirty="0"/>
              <a:t>	(a) </a:t>
            </a:r>
            <a:r>
              <a:rPr lang="en-IN" sz="2000" dirty="0" smtClean="0"/>
              <a:t>on</a:t>
            </a:r>
          </a:p>
          <a:p>
            <a:pPr marL="468000" indent="-468000" algn="just">
              <a:lnSpc>
                <a:spcPct val="120000"/>
              </a:lnSpc>
              <a:spcBef>
                <a:spcPts val="500"/>
              </a:spcBef>
              <a:spcAft>
                <a:spcPts val="500"/>
              </a:spcAft>
            </a:pPr>
            <a:r>
              <a:rPr lang="en-IN" sz="2000" dirty="0"/>
              <a:t>	(b) </a:t>
            </a:r>
            <a:r>
              <a:rPr lang="en-IN" sz="2000" dirty="0" smtClean="0"/>
              <a:t>over</a:t>
            </a:r>
          </a:p>
          <a:p>
            <a:pPr marL="468000" indent="-468000" algn="just">
              <a:lnSpc>
                <a:spcPct val="120000"/>
              </a:lnSpc>
              <a:spcBef>
                <a:spcPts val="500"/>
              </a:spcBef>
              <a:spcAft>
                <a:spcPts val="500"/>
              </a:spcAft>
            </a:pPr>
            <a:r>
              <a:rPr lang="en-IN" sz="2000" dirty="0"/>
              <a:t>	(c) </a:t>
            </a:r>
            <a:r>
              <a:rPr lang="en-IN" sz="2000" dirty="0" smtClean="0"/>
              <a:t>with</a:t>
            </a:r>
          </a:p>
          <a:p>
            <a:pPr marL="468000" indent="-468000" algn="just">
              <a:lnSpc>
                <a:spcPct val="120000"/>
              </a:lnSpc>
              <a:spcBef>
                <a:spcPts val="500"/>
              </a:spcBef>
              <a:spcAft>
                <a:spcPts val="500"/>
              </a:spcAft>
            </a:pPr>
            <a:r>
              <a:rPr lang="en-IN" sz="2000" dirty="0" smtClean="0"/>
              <a:t> </a:t>
            </a:r>
            <a:r>
              <a:rPr lang="en-IN" sz="2000" dirty="0"/>
              <a:t>	(d) </a:t>
            </a:r>
            <a:r>
              <a:rPr lang="en-IN" sz="2000" dirty="0" smtClean="0"/>
              <a:t>at</a:t>
            </a:r>
            <a:endParaRPr lang="en-IN" sz="2000" dirty="0"/>
          </a:p>
        </p:txBody>
      </p:sp>
    </p:spTree>
    <p:extLst>
      <p:ext uri="{BB962C8B-B14F-4D97-AF65-F5344CB8AC3E}">
        <p14:creationId xmlns:p14="http://schemas.microsoft.com/office/powerpoint/2010/main" val="2504569845"/>
      </p:ext>
    </p:extLst>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2.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heme/theme1.xml><?xml version="1.0" encoding="utf-8"?>
<a:theme xmlns:a="http://schemas.openxmlformats.org/drawingml/2006/main" name="Smart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Presentation3" id="{F1E59B11-9CF5-4456-816A-FC69754ED7CC}" vid="{26E5F4DA-0996-4936-87C6-2D7B297F8B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1803</Words>
  <Application>Microsoft Office PowerPoint</Application>
  <PresentationFormat>On-screen Show (4:3)</PresentationFormat>
  <Paragraphs>447</Paragraphs>
  <Slides>64</Slides>
  <Notes>64</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Smart_ppt_Theme</vt:lpstr>
      <vt:lpstr>ACCENTURE</vt:lpstr>
      <vt:lpstr>VERBAL 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2016-08-04T05:36:12Z</dcterms:created>
  <dcterms:modified xsi:type="dcterms:W3CDTF">2021-05-26T13:14:14Z</dcterms:modified>
</cp:coreProperties>
</file>