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75" d="100"/>
          <a:sy n="75"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BE8A9-296C-440C-A13C-7A8DA05DB31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169407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388070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4777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969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90726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3BE8A9-296C-440C-A13C-7A8DA05DB31F}"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4292162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3BE8A9-296C-440C-A13C-7A8DA05DB31F}"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212616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BE8A9-296C-440C-A13C-7A8DA05DB31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3160035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BE8A9-296C-440C-A13C-7A8DA05DB31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221871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BE8A9-296C-440C-A13C-7A8DA05DB31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153154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BE8A9-296C-440C-A13C-7A8DA05DB31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158510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BE8A9-296C-440C-A13C-7A8DA05DB31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2225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288906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BE8A9-296C-440C-A13C-7A8DA05DB31F}"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151368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BE8A9-296C-440C-A13C-7A8DA05DB31F}"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416563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03BE8A9-296C-440C-A13C-7A8DA05DB31F}"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125273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409567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BE8A9-296C-440C-A13C-7A8DA05DB31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A103AF-871A-4618-9699-4EAD0C8E1142}" type="slidenum">
              <a:rPr lang="en-IN" smtClean="0"/>
              <a:t>‹#›</a:t>
            </a:fld>
            <a:endParaRPr lang="en-IN"/>
          </a:p>
        </p:txBody>
      </p:sp>
    </p:spTree>
    <p:extLst>
      <p:ext uri="{BB962C8B-B14F-4D97-AF65-F5344CB8AC3E}">
        <p14:creationId xmlns:p14="http://schemas.microsoft.com/office/powerpoint/2010/main" val="4482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03BE8A9-296C-440C-A13C-7A8DA05DB31F}" type="datetimeFigureOut">
              <a:rPr lang="en-IN" smtClean="0"/>
              <a:t>15-11-2024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2A103AF-871A-4618-9699-4EAD0C8E1142}" type="slidenum">
              <a:rPr lang="en-IN" smtClean="0"/>
              <a:t>‹#›</a:t>
            </a:fld>
            <a:endParaRPr lang="en-IN"/>
          </a:p>
        </p:txBody>
      </p:sp>
    </p:spTree>
    <p:extLst>
      <p:ext uri="{BB962C8B-B14F-4D97-AF65-F5344CB8AC3E}">
        <p14:creationId xmlns:p14="http://schemas.microsoft.com/office/powerpoint/2010/main" val="13923803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0A8E-F57C-C835-8C84-27BBCE7C6681}"/>
              </a:ext>
            </a:extLst>
          </p:cNvPr>
          <p:cNvSpPr>
            <a:spLocks noGrp="1"/>
          </p:cNvSpPr>
          <p:nvPr>
            <p:ph type="ctrTitle"/>
          </p:nvPr>
        </p:nvSpPr>
        <p:spPr>
          <a:xfrm>
            <a:off x="1441359" y="269202"/>
            <a:ext cx="8863814" cy="2606078"/>
          </a:xfrm>
        </p:spPr>
        <p:txBody>
          <a:bodyPr>
            <a:normAutofit/>
          </a:bodyPr>
          <a:lstStyle/>
          <a:p>
            <a:r>
              <a:rPr lang="en-US" sz="5400" dirty="0"/>
              <a:t>A DEMONSTRATION OF TEXT INPUT AND VALIDATION WITH ANDRIOD COMPOSE</a:t>
            </a:r>
            <a:endParaRPr lang="en-IN" sz="5400" dirty="0"/>
          </a:p>
        </p:txBody>
      </p:sp>
      <p:sp>
        <p:nvSpPr>
          <p:cNvPr id="3" name="Subtitle 2">
            <a:extLst>
              <a:ext uri="{FF2B5EF4-FFF2-40B4-BE49-F238E27FC236}">
                <a16:creationId xmlns:a16="http://schemas.microsoft.com/office/drawing/2014/main" id="{19B4E105-7312-926B-B85E-1760A6C6B520}"/>
              </a:ext>
            </a:extLst>
          </p:cNvPr>
          <p:cNvSpPr>
            <a:spLocks noGrp="1"/>
          </p:cNvSpPr>
          <p:nvPr>
            <p:ph type="subTitle" idx="1"/>
          </p:nvPr>
        </p:nvSpPr>
        <p:spPr>
          <a:xfrm>
            <a:off x="1164106" y="3030842"/>
            <a:ext cx="9418320" cy="3674758"/>
          </a:xfrm>
        </p:spPr>
        <p:txBody>
          <a:bodyPr>
            <a:noAutofit/>
          </a:bodyPr>
          <a:lstStyle/>
          <a:p>
            <a:r>
              <a:rPr lang="en-IN" sz="1300" b="1" dirty="0">
                <a:solidFill>
                  <a:schemeClr val="tx1"/>
                </a:solidFill>
                <a:latin typeface="Times New Roman" panose="02020603050405020304" pitchFamily="18" charset="0"/>
                <a:cs typeface="Times New Roman" panose="02020603050405020304" pitchFamily="18" charset="0"/>
              </a:rPr>
              <a:t>A PROJECT REPORT</a:t>
            </a:r>
          </a:p>
          <a:p>
            <a:r>
              <a:rPr lang="en-IN" sz="1300" b="1" dirty="0">
                <a:solidFill>
                  <a:schemeClr val="tx1"/>
                </a:solidFill>
                <a:latin typeface="Times New Roman" panose="02020603050405020304" pitchFamily="18" charset="0"/>
                <a:cs typeface="Times New Roman" panose="02020603050405020304" pitchFamily="18" charset="0"/>
              </a:rPr>
              <a:t>Submitted by</a:t>
            </a:r>
          </a:p>
          <a:p>
            <a:r>
              <a:rPr lang="en-IN" sz="1300" b="1" dirty="0">
                <a:solidFill>
                  <a:schemeClr val="tx1"/>
                </a:solidFill>
                <a:latin typeface="Times New Roman" panose="02020603050405020304" pitchFamily="18" charset="0"/>
                <a:cs typeface="Times New Roman" panose="02020603050405020304" pitchFamily="18" charset="0"/>
              </a:rPr>
              <a:t>HARILAKSHMINARAYANA R  - 812022104029</a:t>
            </a:r>
          </a:p>
          <a:p>
            <a:r>
              <a:rPr lang="en-IN" sz="1300" b="1" dirty="0">
                <a:solidFill>
                  <a:schemeClr val="tx1"/>
                </a:solidFill>
                <a:latin typeface="Times New Roman" panose="02020603050405020304" pitchFamily="18" charset="0"/>
                <a:cs typeface="Times New Roman" panose="02020603050405020304" pitchFamily="18" charset="0"/>
              </a:rPr>
              <a:t>BHARATH K   -  802022104015</a:t>
            </a:r>
          </a:p>
          <a:p>
            <a:r>
              <a:rPr lang="en-IN" sz="1300" b="1" dirty="0">
                <a:solidFill>
                  <a:schemeClr val="tx1"/>
                </a:solidFill>
                <a:latin typeface="Times New Roman" panose="02020603050405020304" pitchFamily="18" charset="0"/>
                <a:cs typeface="Times New Roman" panose="02020603050405020304" pitchFamily="18" charset="0"/>
              </a:rPr>
              <a:t>ASWIN RISHAL  K  - 812022104013</a:t>
            </a:r>
          </a:p>
          <a:p>
            <a:r>
              <a:rPr lang="en-IN" sz="1300" b="1" dirty="0">
                <a:solidFill>
                  <a:schemeClr val="tx1"/>
                </a:solidFill>
                <a:latin typeface="Times New Roman" panose="02020603050405020304" pitchFamily="18" charset="0"/>
                <a:cs typeface="Times New Roman" panose="02020603050405020304" pitchFamily="18" charset="0"/>
              </a:rPr>
              <a:t>KALAI KUMAR PM  -  812022104032</a:t>
            </a:r>
          </a:p>
          <a:p>
            <a:r>
              <a:rPr lang="en-IN" sz="1300" b="1" dirty="0">
                <a:solidFill>
                  <a:schemeClr val="tx1"/>
                </a:solidFill>
                <a:latin typeface="Times New Roman" panose="02020603050405020304" pitchFamily="18" charset="0"/>
                <a:cs typeface="Times New Roman" panose="02020603050405020304" pitchFamily="18" charset="0"/>
              </a:rPr>
              <a:t>COMPUTER SCIENCE AND ENGINEERING</a:t>
            </a:r>
          </a:p>
          <a:p>
            <a:r>
              <a:rPr lang="en-IN" sz="1300" b="1" dirty="0">
                <a:solidFill>
                  <a:schemeClr val="tx1"/>
                </a:solidFill>
                <a:latin typeface="Times New Roman" panose="02020603050405020304" pitchFamily="18" charset="0"/>
                <a:cs typeface="Times New Roman" panose="02020603050405020304" pitchFamily="18" charset="0"/>
              </a:rPr>
              <a:t>M.A.M. COLLEGE OF ENGINEERING AND TECHNOLOGY, TRICHY</a:t>
            </a:r>
          </a:p>
          <a:p>
            <a:r>
              <a:rPr lang="en-IN" sz="1300" b="1" dirty="0">
                <a:solidFill>
                  <a:schemeClr val="tx1"/>
                </a:solidFill>
                <a:latin typeface="Times New Roman" panose="02020603050405020304" pitchFamily="18" charset="0"/>
                <a:cs typeface="Times New Roman" panose="02020603050405020304" pitchFamily="18" charset="0"/>
              </a:rPr>
              <a:t>ANNA UNIVERSITY : CHENNAI 600 025</a:t>
            </a:r>
          </a:p>
          <a:p>
            <a:r>
              <a:rPr lang="en-IN" sz="1300" b="1" dirty="0">
                <a:solidFill>
                  <a:schemeClr val="tx1"/>
                </a:solidFill>
                <a:latin typeface="Times New Roman" panose="02020603050405020304" pitchFamily="18" charset="0"/>
                <a:cs typeface="Times New Roman" panose="02020603050405020304" pitchFamily="18" charset="0"/>
              </a:rPr>
              <a:t>NOVEMBER 2024</a:t>
            </a:r>
          </a:p>
        </p:txBody>
      </p:sp>
    </p:spTree>
    <p:extLst>
      <p:ext uri="{BB962C8B-B14F-4D97-AF65-F5344CB8AC3E}">
        <p14:creationId xmlns:p14="http://schemas.microsoft.com/office/powerpoint/2010/main" val="284006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D68654-04C0-4275-E2F1-C8BDC46807BB}"/>
              </a:ext>
            </a:extLst>
          </p:cNvPr>
          <p:cNvSpPr txBox="1"/>
          <p:nvPr/>
        </p:nvSpPr>
        <p:spPr>
          <a:xfrm>
            <a:off x="296093" y="264557"/>
            <a:ext cx="11292114" cy="6278642"/>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Description :</a:t>
            </a:r>
          </a:p>
          <a:p>
            <a:endParaRPr lang="en-IN" sz="32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Text Validator “ </a:t>
            </a:r>
            <a:r>
              <a:rPr lang="en-IN" sz="3200" dirty="0">
                <a:latin typeface="Times New Roman" panose="02020603050405020304" pitchFamily="18" charset="0"/>
                <a:cs typeface="Times New Roman" panose="02020603050405020304" pitchFamily="18" charset="0"/>
              </a:rPr>
              <a:t>is a simple Android app show casing text input and validation using jetpack compose .</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This app Features ,</a:t>
            </a:r>
          </a:p>
          <a:p>
            <a:endParaRPr lang="en-IN" sz="3200" dirty="0">
              <a:latin typeface="Times New Roman" panose="02020603050405020304" pitchFamily="18" charset="0"/>
              <a:cs typeface="Times New Roman" panose="02020603050405020304" pitchFamily="18" charset="0"/>
            </a:endParaRPr>
          </a:p>
          <a:p>
            <a:pPr marL="514350" indent="-514350">
              <a:buAutoNum type="arabicPeriod"/>
            </a:pPr>
            <a:r>
              <a:rPr lang="en-IN" sz="3200" dirty="0">
                <a:latin typeface="Times New Roman" panose="02020603050405020304" pitchFamily="18" charset="0"/>
                <a:cs typeface="Times New Roman" panose="02020603050405020304" pitchFamily="18" charset="0"/>
              </a:rPr>
              <a:t>User Input fields for name , email  and password.</a:t>
            </a:r>
          </a:p>
          <a:p>
            <a:pPr marL="514350" indent="-514350">
              <a:buAutoNum type="arabicPeriod"/>
            </a:pPr>
            <a:r>
              <a:rPr lang="en-IN" sz="3200" dirty="0">
                <a:latin typeface="Times New Roman" panose="02020603050405020304" pitchFamily="18" charset="0"/>
                <a:cs typeface="Times New Roman" panose="02020603050405020304" pitchFamily="18" charset="0"/>
              </a:rPr>
              <a:t>2.	Real Time input validation for email and password.</a:t>
            </a:r>
          </a:p>
          <a:p>
            <a:pPr marL="514350" indent="-514350">
              <a:buAutoNum type="arabicPeriod" startAt="3"/>
            </a:pPr>
            <a:r>
              <a:rPr lang="en-IN" sz="3200" dirty="0">
                <a:latin typeface="Times New Roman" panose="02020603050405020304" pitchFamily="18" charset="0"/>
                <a:cs typeface="Times New Roman" panose="02020603050405020304" pitchFamily="18" charset="0"/>
              </a:rPr>
              <a:t>Error message displayed below each field .</a:t>
            </a:r>
          </a:p>
          <a:p>
            <a:r>
              <a:rPr lang="en-IN" sz="3200" dirty="0">
                <a:latin typeface="Times New Roman" panose="02020603050405020304" pitchFamily="18" charset="0"/>
                <a:cs typeface="Times New Roman" panose="02020603050405020304" pitchFamily="18" charset="0"/>
              </a:rPr>
              <a:t>4.	“Submit “ button enabled only when all fields are valid.</a:t>
            </a:r>
          </a:p>
          <a:p>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138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425A6-92A3-2CD9-8587-81458BAE9EAF}"/>
              </a:ext>
            </a:extLst>
          </p:cNvPr>
          <p:cNvSpPr txBox="1"/>
          <p:nvPr/>
        </p:nvSpPr>
        <p:spPr>
          <a:xfrm>
            <a:off x="306253" y="91837"/>
            <a:ext cx="11306628" cy="6463308"/>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Introduction :</a:t>
            </a:r>
          </a:p>
          <a:p>
            <a:pPr>
              <a:lnSpc>
                <a:spcPct val="150000"/>
              </a:lnSpc>
            </a:pPr>
            <a:r>
              <a:rPr lang="en-US" sz="2800" dirty="0">
                <a:latin typeface="Times New Roman" panose="02020603050405020304" pitchFamily="18" charset="0"/>
                <a:cs typeface="Times New Roman" panose="02020603050405020304" pitchFamily="18" charset="0"/>
              </a:rPr>
              <a:t>Text input and validation are crucial components of any mobile application, ensuring data integrity and enhancing user experience. This project leverages Android Compose, a modern toolkit for building native Android UI, to achieve these goals.</a:t>
            </a:r>
          </a:p>
          <a:p>
            <a:pPr>
              <a:lnSpc>
                <a:spcPct val="150000"/>
              </a:lnSpc>
            </a:pPr>
            <a:r>
              <a:rPr lang="en-US" sz="3200" b="1" dirty="0">
                <a:latin typeface="Times New Roman" panose="02020603050405020304" pitchFamily="18" charset="0"/>
                <a:cs typeface="Times New Roman" panose="02020603050405020304" pitchFamily="18" charset="0"/>
              </a:rPr>
              <a:t>Objectives :</a:t>
            </a:r>
          </a:p>
          <a:p>
            <a:pPr>
              <a:lnSpc>
                <a:spcPct val="150000"/>
              </a:lnSpc>
            </a:pPr>
            <a:r>
              <a:rPr lang="en-US" sz="32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To demonstrate the use of text input components in Android Compose.</a:t>
            </a:r>
          </a:p>
          <a:p>
            <a:pPr>
              <a:lnSpc>
                <a:spcPct val="150000"/>
              </a:lnSpc>
            </a:pPr>
            <a:r>
              <a:rPr lang="en-US" sz="2800" dirty="0">
                <a:latin typeface="Times New Roman" panose="02020603050405020304" pitchFamily="18" charset="0"/>
                <a:cs typeface="Times New Roman" panose="02020603050405020304" pitchFamily="18" charset="0"/>
              </a:rPr>
              <a:t>•	To implement effective validation mechanisms.</a:t>
            </a:r>
          </a:p>
          <a:p>
            <a:pPr>
              <a:lnSpc>
                <a:spcPct val="150000"/>
              </a:lnSpc>
            </a:pPr>
            <a:r>
              <a:rPr lang="en-US" sz="2800" dirty="0">
                <a:latin typeface="Times New Roman" panose="02020603050405020304" pitchFamily="18" charset="0"/>
                <a:cs typeface="Times New Roman" panose="02020603050405020304" pitchFamily="18" charset="0"/>
              </a:rPr>
              <a:t>•	To enhance user experience through responsive UI design.</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953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CC293-4CB9-A19B-B9FB-3E1A390465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C622465-9B66-9EBD-EA33-A77CB7C23DD1}"/>
              </a:ext>
            </a:extLst>
          </p:cNvPr>
          <p:cNvSpPr txBox="1"/>
          <p:nvPr/>
        </p:nvSpPr>
        <p:spPr>
          <a:xfrm>
            <a:off x="306253" y="91837"/>
            <a:ext cx="11306628"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Project code :</a:t>
            </a:r>
          </a:p>
        </p:txBody>
      </p:sp>
      <p:sp>
        <p:nvSpPr>
          <p:cNvPr id="4" name="TextBox 3">
            <a:extLst>
              <a:ext uri="{FF2B5EF4-FFF2-40B4-BE49-F238E27FC236}">
                <a16:creationId xmlns:a16="http://schemas.microsoft.com/office/drawing/2014/main" id="{524EA24B-E225-B562-D349-CFDFEC4E62AD}"/>
              </a:ext>
            </a:extLst>
          </p:cNvPr>
          <p:cNvSpPr txBox="1"/>
          <p:nvPr/>
        </p:nvSpPr>
        <p:spPr>
          <a:xfrm>
            <a:off x="1082040" y="808692"/>
            <a:ext cx="8300720" cy="5447645"/>
          </a:xfrm>
          <a:prstGeom prst="rect">
            <a:avLst/>
          </a:prstGeom>
          <a:noFill/>
        </p:spPr>
        <p:txBody>
          <a:bodyPr wrap="square">
            <a:spAutoFit/>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android.os.Bundle</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android.widget.Toast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androidx.activity.ComponentActivity</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androidx.activity.compose.setContent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androidx.compose.foundation.layout.* </a:t>
            </a:r>
          </a:p>
          <a:p>
            <a:r>
              <a:rPr lang="en-IN" sz="1200" dirty="0">
                <a:latin typeface="Times New Roman" panose="02020603050405020304" pitchFamily="18" charset="0"/>
                <a:cs typeface="Times New Roman" panose="02020603050405020304" pitchFamily="18" charset="0"/>
              </a:rPr>
              <a:t>import androidx.compose.material.*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androidx.compose.runtime.Composable</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androidx.compose.runtime.mutableStateOf</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androidx.compose.runtime.remember</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androidx.compose.ui.Alignment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androidx.compose.ui.Modifier</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androidx.compose.ui.graphics.Color</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androidx.compose.ui.platform.LocalContext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androidx.compose.ui.tooling.preview.Preview</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androidx.compose.ui.unit.dp</a:t>
            </a:r>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class </a:t>
            </a:r>
            <a:r>
              <a:rPr lang="en-IN" sz="1200" dirty="0" err="1">
                <a:latin typeface="Times New Roman" panose="02020603050405020304" pitchFamily="18" charset="0"/>
                <a:cs typeface="Times New Roman" panose="02020603050405020304" pitchFamily="18" charset="0"/>
              </a:rPr>
              <a:t>MainActivity</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ComponentActivity</a:t>
            </a:r>
            <a:r>
              <a:rPr lang="en-IN" sz="1200" dirty="0">
                <a:latin typeface="Times New Roman" panose="02020603050405020304" pitchFamily="18" charset="0"/>
                <a:cs typeface="Times New Roman" panose="02020603050405020304" pitchFamily="18" charset="0"/>
              </a:rPr>
              <a:t>() { </a:t>
            </a:r>
          </a:p>
          <a:p>
            <a:r>
              <a:rPr lang="en-IN" sz="1200" dirty="0">
                <a:latin typeface="Times New Roman" panose="02020603050405020304" pitchFamily="18" charset="0"/>
                <a:cs typeface="Times New Roman" panose="02020603050405020304" pitchFamily="18" charset="0"/>
              </a:rPr>
              <a:t>	override fun </a:t>
            </a:r>
            <a:r>
              <a:rPr lang="en-IN" sz="1200" dirty="0" err="1">
                <a:latin typeface="Times New Roman" panose="02020603050405020304" pitchFamily="18" charset="0"/>
                <a:cs typeface="Times New Roman" panose="02020603050405020304" pitchFamily="18" charset="0"/>
              </a:rPr>
              <a:t>onCreate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savedInstanceState</a:t>
            </a:r>
            <a:r>
              <a:rPr lang="en-IN" sz="1200" dirty="0">
                <a:latin typeface="Times New Roman" panose="02020603050405020304" pitchFamily="18" charset="0"/>
                <a:cs typeface="Times New Roman" panose="02020603050405020304" pitchFamily="18" charset="0"/>
              </a:rPr>
              <a:t>: Bundle?) {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super.onCreate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savedInstanceState</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setContent</a:t>
            </a:r>
            <a:r>
              <a:rPr lang="en-IN" sz="1200" dirty="0">
                <a:latin typeface="Times New Roman" panose="02020603050405020304" pitchFamily="18" charset="0"/>
                <a:cs typeface="Times New Roman" panose="02020603050405020304" pitchFamily="18" charset="0"/>
              </a:rPr>
              <a:t> { </a:t>
            </a:r>
          </a:p>
          <a:p>
            <a:r>
              <a:rPr lang="en-IN" sz="1200" dirty="0">
                <a:latin typeface="Times New Roman" panose="02020603050405020304" pitchFamily="18" charset="0"/>
                <a:cs typeface="Times New Roman" panose="02020603050405020304" pitchFamily="18" charset="0"/>
              </a:rPr>
              <a:t>			// Calling the composable function </a:t>
            </a:r>
          </a:p>
          <a:p>
            <a:r>
              <a:rPr lang="en-IN" sz="1200" dirty="0">
                <a:latin typeface="Times New Roman" panose="02020603050405020304" pitchFamily="18" charset="0"/>
                <a:cs typeface="Times New Roman" panose="02020603050405020304" pitchFamily="18" charset="0"/>
              </a:rPr>
              <a:t>			// to display element and its contents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MainContent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a:t>
            </a:r>
          </a:p>
          <a:p>
            <a:r>
              <a:rPr lang="en-IN" sz="1200" dirty="0">
                <a:latin typeface="Times New Roman" panose="02020603050405020304" pitchFamily="18" charset="0"/>
                <a:cs typeface="Times New Roman" panose="02020603050405020304" pitchFamily="18" charset="0"/>
              </a:rPr>
              <a:t>	} </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23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858BF-B179-40E1-4632-D3F6C9BCB1F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ACE718D-7D07-9764-D1CF-0A16AA4F455C}"/>
              </a:ext>
            </a:extLst>
          </p:cNvPr>
          <p:cNvSpPr txBox="1"/>
          <p:nvPr/>
        </p:nvSpPr>
        <p:spPr>
          <a:xfrm>
            <a:off x="655320" y="151179"/>
            <a:ext cx="7452360" cy="6555641"/>
          </a:xfrm>
          <a:prstGeom prst="rect">
            <a:avLst/>
          </a:prstGeom>
          <a:noFill/>
        </p:spPr>
        <p:txBody>
          <a:bodyPr wrap="square">
            <a:spAutoFit/>
          </a:bodyPr>
          <a:lstStyle/>
          <a:p>
            <a:r>
              <a:rPr lang="en-IN" sz="1000" dirty="0">
                <a:latin typeface="Times New Roman" panose="02020603050405020304" pitchFamily="18" charset="0"/>
                <a:cs typeface="Times New Roman" panose="02020603050405020304" pitchFamily="18" charset="0"/>
              </a:rPr>
              <a:t>// Creating a composable </a:t>
            </a:r>
          </a:p>
          <a:p>
            <a:r>
              <a:rPr lang="en-IN" sz="1000" dirty="0">
                <a:latin typeface="Times New Roman" panose="02020603050405020304" pitchFamily="18" charset="0"/>
                <a:cs typeface="Times New Roman" panose="02020603050405020304" pitchFamily="18" charset="0"/>
              </a:rPr>
              <a:t>// function to display Top Bar </a:t>
            </a:r>
          </a:p>
          <a:p>
            <a:r>
              <a:rPr lang="en-IN" sz="1000" dirty="0">
                <a:latin typeface="Times New Roman" panose="02020603050405020304" pitchFamily="18" charset="0"/>
                <a:cs typeface="Times New Roman" panose="02020603050405020304" pitchFamily="18" charset="0"/>
              </a:rPr>
              <a:t>@Composable</a:t>
            </a:r>
          </a:p>
          <a:p>
            <a:r>
              <a:rPr lang="en-IN" sz="1000" dirty="0">
                <a:latin typeface="Times New Roman" panose="02020603050405020304" pitchFamily="18" charset="0"/>
                <a:cs typeface="Times New Roman" panose="02020603050405020304" pitchFamily="18" charset="0"/>
              </a:rPr>
              <a:t>fun </a:t>
            </a:r>
            <a:r>
              <a:rPr lang="en-IN" sz="1000" dirty="0" err="1">
                <a:latin typeface="Times New Roman" panose="02020603050405020304" pitchFamily="18" charset="0"/>
                <a:cs typeface="Times New Roman" panose="02020603050405020304" pitchFamily="18" charset="0"/>
              </a:rPr>
              <a:t>MainContent</a:t>
            </a:r>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Scaffold(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topBar</a:t>
            </a:r>
            <a:r>
              <a:rPr lang="en-IN" sz="1000" dirty="0">
                <a:latin typeface="Times New Roman" panose="02020603050405020304" pitchFamily="18" charset="0"/>
                <a:cs typeface="Times New Roman" panose="02020603050405020304" pitchFamily="18" charset="0"/>
              </a:rPr>
              <a:t> = { </a:t>
            </a:r>
            <a:r>
              <a:rPr lang="en-IN" sz="1000" dirty="0" err="1">
                <a:latin typeface="Times New Roman" panose="02020603050405020304" pitchFamily="18" charset="0"/>
                <a:cs typeface="Times New Roman" panose="02020603050405020304" pitchFamily="18" charset="0"/>
              </a:rPr>
              <a:t>TopAppBar</a:t>
            </a:r>
            <a:r>
              <a:rPr lang="en-IN" sz="1000" dirty="0">
                <a:latin typeface="Times New Roman" panose="02020603050405020304" pitchFamily="18" charset="0"/>
                <a:cs typeface="Times New Roman" panose="02020603050405020304" pitchFamily="18" charset="0"/>
              </a:rPr>
              <a:t>(title = { Text("GFG | Validation", </a:t>
            </a:r>
            <a:r>
              <a:rPr lang="en-IN" sz="1000" dirty="0" err="1">
                <a:latin typeface="Times New Roman" panose="02020603050405020304" pitchFamily="18" charset="0"/>
                <a:cs typeface="Times New Roman" panose="02020603050405020304" pitchFamily="18" charset="0"/>
              </a:rPr>
              <a:t>color</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Color.White</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backgroundColor</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Color</a:t>
            </a:r>
            <a:r>
              <a:rPr lang="en-IN" sz="1000" dirty="0">
                <a:latin typeface="Times New Roman" panose="02020603050405020304" pitchFamily="18" charset="0"/>
                <a:cs typeface="Times New Roman" panose="02020603050405020304" pitchFamily="18" charset="0"/>
              </a:rPr>
              <a:t>(0xff0f9d58)) }, </a:t>
            </a:r>
          </a:p>
          <a:p>
            <a:r>
              <a:rPr lang="en-IN" sz="1000" dirty="0">
                <a:latin typeface="Times New Roman" panose="02020603050405020304" pitchFamily="18" charset="0"/>
                <a:cs typeface="Times New Roman" panose="02020603050405020304" pitchFamily="18" charset="0"/>
              </a:rPr>
              <a:t>		content = { </a:t>
            </a:r>
            <a:r>
              <a:rPr lang="en-IN" sz="1000" dirty="0" err="1">
                <a:latin typeface="Times New Roman" panose="02020603050405020304" pitchFamily="18" charset="0"/>
                <a:cs typeface="Times New Roman" panose="02020603050405020304" pitchFamily="18" charset="0"/>
              </a:rPr>
              <a:t>MyContent</a:t>
            </a:r>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Creating a composable function </a:t>
            </a:r>
          </a:p>
          <a:p>
            <a:r>
              <a:rPr lang="en-IN" sz="1000" dirty="0">
                <a:latin typeface="Times New Roman" panose="02020603050405020304" pitchFamily="18" charset="0"/>
                <a:cs typeface="Times New Roman" panose="02020603050405020304" pitchFamily="18" charset="0"/>
              </a:rPr>
              <a:t>// to create two </a:t>
            </a:r>
            <a:r>
              <a:rPr lang="en-IN" sz="1000" dirty="0" err="1">
                <a:latin typeface="Times New Roman" panose="02020603050405020304" pitchFamily="18" charset="0"/>
                <a:cs typeface="Times New Roman" panose="02020603050405020304" pitchFamily="18" charset="0"/>
              </a:rPr>
              <a:t>TextFields</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Calling this function as content </a:t>
            </a:r>
          </a:p>
          <a:p>
            <a:r>
              <a:rPr lang="en-IN" sz="1000" dirty="0">
                <a:latin typeface="Times New Roman" panose="02020603050405020304" pitchFamily="18" charset="0"/>
                <a:cs typeface="Times New Roman" panose="02020603050405020304" pitchFamily="18" charset="0"/>
              </a:rPr>
              <a:t>// in the above function </a:t>
            </a:r>
          </a:p>
          <a:p>
            <a:r>
              <a:rPr lang="en-IN" sz="1000" dirty="0">
                <a:latin typeface="Times New Roman" panose="02020603050405020304" pitchFamily="18" charset="0"/>
                <a:cs typeface="Times New Roman" panose="02020603050405020304" pitchFamily="18" charset="0"/>
              </a:rPr>
              <a:t>@Composable</a:t>
            </a:r>
          </a:p>
          <a:p>
            <a:r>
              <a:rPr lang="en-IN" sz="1000" dirty="0">
                <a:latin typeface="Times New Roman" panose="02020603050405020304" pitchFamily="18" charset="0"/>
                <a:cs typeface="Times New Roman" panose="02020603050405020304" pitchFamily="18" charset="0"/>
              </a:rPr>
              <a:t>fun </a:t>
            </a:r>
            <a:r>
              <a:rPr lang="en-IN" sz="1000" dirty="0" err="1">
                <a:latin typeface="Times New Roman" panose="02020603050405020304" pitchFamily="18" charset="0"/>
                <a:cs typeface="Times New Roman" panose="02020603050405020304" pitchFamily="18" charset="0"/>
              </a:rPr>
              <a:t>MyContent</a:t>
            </a:r>
            <a:r>
              <a:rPr lang="en-IN" sz="1000" dirty="0">
                <a:latin typeface="Times New Roman" panose="02020603050405020304" pitchFamily="18" charset="0"/>
                <a:cs typeface="Times New Roman" panose="02020603050405020304" pitchFamily="18" charset="0"/>
              </a:rPr>
              <a:t>(){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 fetching local context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val</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mContext</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LocalContext.current</a:t>
            </a:r>
            <a:r>
              <a:rPr lang="en-IN" sz="1000" dirty="0">
                <a:latin typeface="Times New Roman" panose="02020603050405020304" pitchFamily="18" charset="0"/>
                <a:cs typeface="Times New Roman" panose="02020603050405020304" pitchFamily="18" charset="0"/>
              </a:rPr>
              <a:t>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Column( </a:t>
            </a:r>
          </a:p>
          <a:p>
            <a:r>
              <a:rPr lang="en-IN" sz="1000" dirty="0">
                <a:latin typeface="Times New Roman" panose="02020603050405020304" pitchFamily="18" charset="0"/>
                <a:cs typeface="Times New Roman" panose="02020603050405020304" pitchFamily="18" charset="0"/>
              </a:rPr>
              <a:t>		Modifier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fillMaxSize</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.padding(20.dp), </a:t>
            </a:r>
            <a:r>
              <a:rPr lang="en-IN" sz="1000" dirty="0" err="1">
                <a:latin typeface="Times New Roman" panose="02020603050405020304" pitchFamily="18" charset="0"/>
                <a:cs typeface="Times New Roman" panose="02020603050405020304" pitchFamily="18" charset="0"/>
              </a:rPr>
              <a:t>horizontalAlignment</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Alignment.CenterHorizontally</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verticalArrangement</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Arrangement.Center</a:t>
            </a:r>
            <a:r>
              <a:rPr lang="en-IN" sz="1000" dirty="0">
                <a:latin typeface="Times New Roman" panose="02020603050405020304" pitchFamily="18" charset="0"/>
                <a:cs typeface="Times New Roman" panose="02020603050405020304" pitchFamily="18" charset="0"/>
              </a:rPr>
              <a:t>) {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 Declaring two string values </a:t>
            </a:r>
          </a:p>
          <a:p>
            <a:r>
              <a:rPr lang="en-IN" sz="1000" dirty="0">
                <a:latin typeface="Times New Roman" panose="02020603050405020304" pitchFamily="18" charset="0"/>
                <a:cs typeface="Times New Roman" panose="02020603050405020304" pitchFamily="18" charset="0"/>
              </a:rPr>
              <a:t>		// for storing username and password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val</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mUsername</a:t>
            </a:r>
            <a:r>
              <a:rPr lang="en-IN" sz="1000" dirty="0">
                <a:latin typeface="Times New Roman" panose="02020603050405020304" pitchFamily="18" charset="0"/>
                <a:cs typeface="Times New Roman" panose="02020603050405020304" pitchFamily="18" charset="0"/>
              </a:rPr>
              <a:t> = remember { </a:t>
            </a:r>
            <a:r>
              <a:rPr lang="en-IN" sz="1000" dirty="0" err="1">
                <a:latin typeface="Times New Roman" panose="02020603050405020304" pitchFamily="18" charset="0"/>
                <a:cs typeface="Times New Roman" panose="02020603050405020304" pitchFamily="18" charset="0"/>
              </a:rPr>
              <a:t>mutableStateOf</a:t>
            </a:r>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val</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mPassword</a:t>
            </a:r>
            <a:r>
              <a:rPr lang="en-IN" sz="1000" dirty="0">
                <a:latin typeface="Times New Roman" panose="02020603050405020304" pitchFamily="18" charset="0"/>
                <a:cs typeface="Times New Roman" panose="02020603050405020304" pitchFamily="18" charset="0"/>
              </a:rPr>
              <a:t> = remember { </a:t>
            </a:r>
            <a:r>
              <a:rPr lang="en-IN" sz="1000" dirty="0" err="1">
                <a:latin typeface="Times New Roman" panose="02020603050405020304" pitchFamily="18" charset="0"/>
                <a:cs typeface="Times New Roman" panose="02020603050405020304" pitchFamily="18" charset="0"/>
              </a:rPr>
              <a:t>mutableStateOf</a:t>
            </a:r>
            <a:r>
              <a:rPr lang="en-IN" sz="1000" dirty="0">
                <a:latin typeface="Times New Roman" panose="02020603050405020304" pitchFamily="18" charset="0"/>
                <a:cs typeface="Times New Roman" panose="02020603050405020304" pitchFamily="18" charset="0"/>
              </a:rPr>
              <a:t>("") }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 Creating two outlined text fields for </a:t>
            </a:r>
          </a:p>
          <a:p>
            <a:r>
              <a:rPr lang="en-IN" sz="1000" dirty="0">
                <a:latin typeface="Times New Roman" panose="02020603050405020304" pitchFamily="18" charset="0"/>
                <a:cs typeface="Times New Roman" panose="02020603050405020304" pitchFamily="18" charset="0"/>
              </a:rPr>
              <a:t>		// fetching username and password from the user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OutlinedTextField</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value = </a:t>
            </a:r>
            <a:r>
              <a:rPr lang="en-IN" sz="1000" dirty="0" err="1">
                <a:latin typeface="Times New Roman" panose="02020603050405020304" pitchFamily="18" charset="0"/>
                <a:cs typeface="Times New Roman" panose="02020603050405020304" pitchFamily="18" charset="0"/>
              </a:rPr>
              <a:t>mUsername.value</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onValueChange</a:t>
            </a:r>
            <a:r>
              <a:rPr lang="en-IN" sz="1000" dirty="0">
                <a:latin typeface="Times New Roman" panose="02020603050405020304" pitchFamily="18" charset="0"/>
                <a:cs typeface="Times New Roman" panose="02020603050405020304" pitchFamily="18" charset="0"/>
              </a:rPr>
              <a:t> = { </a:t>
            </a:r>
            <a:r>
              <a:rPr lang="en-IN" sz="1000" dirty="0" err="1">
                <a:latin typeface="Times New Roman" panose="02020603050405020304" pitchFamily="18" charset="0"/>
                <a:cs typeface="Times New Roman" panose="02020603050405020304" pitchFamily="18" charset="0"/>
              </a:rPr>
              <a:t>mUsername.value</a:t>
            </a:r>
            <a:r>
              <a:rPr lang="en-IN" sz="1000" dirty="0">
                <a:latin typeface="Times New Roman" panose="02020603050405020304" pitchFamily="18" charset="0"/>
                <a:cs typeface="Times New Roman" panose="02020603050405020304" pitchFamily="18" charset="0"/>
              </a:rPr>
              <a:t> = it }, </a:t>
            </a:r>
          </a:p>
          <a:p>
            <a:r>
              <a:rPr lang="en-IN" sz="1000" dirty="0">
                <a:latin typeface="Times New Roman" panose="02020603050405020304" pitchFamily="18" charset="0"/>
                <a:cs typeface="Times New Roman" panose="02020603050405020304" pitchFamily="18" charset="0"/>
              </a:rPr>
              <a:t>			label = { Text(text = "Username") }, </a:t>
            </a:r>
          </a:p>
          <a:p>
            <a:r>
              <a:rPr lang="en-IN" sz="1000" dirty="0">
                <a:latin typeface="Times New Roman" panose="02020603050405020304" pitchFamily="18" charset="0"/>
                <a:cs typeface="Times New Roman" panose="02020603050405020304" pitchFamily="18" charset="0"/>
              </a:rPr>
              <a:t>			modifier = </a:t>
            </a:r>
            <a:r>
              <a:rPr lang="en-IN" sz="1000" dirty="0" err="1">
                <a:latin typeface="Times New Roman" panose="02020603050405020304" pitchFamily="18" charset="0"/>
                <a:cs typeface="Times New Roman" panose="02020603050405020304" pitchFamily="18" charset="0"/>
              </a:rPr>
              <a:t>Modifier.fillMaxWidth</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3059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8F980C-9A22-D1A3-5154-1598B752B56C}"/>
              </a:ext>
            </a:extLst>
          </p:cNvPr>
          <p:cNvSpPr txBox="1"/>
          <p:nvPr/>
        </p:nvSpPr>
        <p:spPr>
          <a:xfrm>
            <a:off x="243840" y="107652"/>
            <a:ext cx="8859520" cy="6401753"/>
          </a:xfrm>
          <a:prstGeom prst="rect">
            <a:avLst/>
          </a:prstGeom>
          <a:noFill/>
        </p:spPr>
        <p:txBody>
          <a:bodyPr wrap="square">
            <a:spAutoFit/>
          </a:bodyPr>
          <a:lstStyle/>
          <a:p>
            <a:r>
              <a:rPr lang="en-IN" sz="1000" dirty="0" err="1">
                <a:latin typeface="Times New Roman" panose="02020603050405020304" pitchFamily="18" charset="0"/>
                <a:cs typeface="Times New Roman" panose="02020603050405020304" pitchFamily="18" charset="0"/>
              </a:rPr>
              <a:t>OutlinedTextField</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value = </a:t>
            </a:r>
            <a:r>
              <a:rPr lang="en-IN" sz="1000" dirty="0" err="1">
                <a:latin typeface="Times New Roman" panose="02020603050405020304" pitchFamily="18" charset="0"/>
                <a:cs typeface="Times New Roman" panose="02020603050405020304" pitchFamily="18" charset="0"/>
              </a:rPr>
              <a:t>mPassword.value</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onValueChange</a:t>
            </a:r>
            <a:r>
              <a:rPr lang="en-IN" sz="1000" dirty="0">
                <a:latin typeface="Times New Roman" panose="02020603050405020304" pitchFamily="18" charset="0"/>
                <a:cs typeface="Times New Roman" panose="02020603050405020304" pitchFamily="18" charset="0"/>
              </a:rPr>
              <a:t> = { </a:t>
            </a:r>
            <a:r>
              <a:rPr lang="en-IN" sz="1000" dirty="0" err="1">
                <a:latin typeface="Times New Roman" panose="02020603050405020304" pitchFamily="18" charset="0"/>
                <a:cs typeface="Times New Roman" panose="02020603050405020304" pitchFamily="18" charset="0"/>
              </a:rPr>
              <a:t>mPassword.value</a:t>
            </a:r>
            <a:r>
              <a:rPr lang="en-IN" sz="1000" dirty="0">
                <a:latin typeface="Times New Roman" panose="02020603050405020304" pitchFamily="18" charset="0"/>
                <a:cs typeface="Times New Roman" panose="02020603050405020304" pitchFamily="18" charset="0"/>
              </a:rPr>
              <a:t> = it }, </a:t>
            </a:r>
          </a:p>
          <a:p>
            <a:r>
              <a:rPr lang="en-IN" sz="1000" dirty="0">
                <a:latin typeface="Times New Roman" panose="02020603050405020304" pitchFamily="18" charset="0"/>
                <a:cs typeface="Times New Roman" panose="02020603050405020304" pitchFamily="18" charset="0"/>
              </a:rPr>
              <a:t>			label = { Text(text = "Password") }, </a:t>
            </a:r>
          </a:p>
          <a:p>
            <a:r>
              <a:rPr lang="en-IN" sz="1000" dirty="0">
                <a:latin typeface="Times New Roman" panose="02020603050405020304" pitchFamily="18" charset="0"/>
                <a:cs typeface="Times New Roman" panose="02020603050405020304" pitchFamily="18" charset="0"/>
              </a:rPr>
              <a:t>			modifier = </a:t>
            </a:r>
            <a:r>
              <a:rPr lang="en-IN" sz="1000" dirty="0" err="1">
                <a:latin typeface="Times New Roman" panose="02020603050405020304" pitchFamily="18" charset="0"/>
                <a:cs typeface="Times New Roman" panose="02020603050405020304" pitchFamily="18" charset="0"/>
              </a:rPr>
              <a:t>Modifier.fillMaxWidth</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 Adding a Spacer </a:t>
            </a:r>
          </a:p>
          <a:p>
            <a:r>
              <a:rPr lang="en-IN" sz="1000" dirty="0">
                <a:latin typeface="Times New Roman" panose="02020603050405020304" pitchFamily="18" charset="0"/>
                <a:cs typeface="Times New Roman" panose="02020603050405020304" pitchFamily="18" charset="0"/>
              </a:rPr>
              <a:t>		Spacer(modifier = </a:t>
            </a:r>
            <a:r>
              <a:rPr lang="en-IN" sz="1000" dirty="0" err="1">
                <a:latin typeface="Times New Roman" panose="02020603050405020304" pitchFamily="18" charset="0"/>
                <a:cs typeface="Times New Roman" panose="02020603050405020304" pitchFamily="18" charset="0"/>
              </a:rPr>
              <a:t>Modifier.height</a:t>
            </a:r>
            <a:r>
              <a:rPr lang="en-IN" sz="1000" dirty="0">
                <a:latin typeface="Times New Roman" panose="02020603050405020304" pitchFamily="18" charset="0"/>
                <a:cs typeface="Times New Roman" panose="02020603050405020304" pitchFamily="18" charset="0"/>
              </a:rPr>
              <a:t>(100.dp))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 Button onclick would check </a:t>
            </a:r>
          </a:p>
          <a:p>
            <a:r>
              <a:rPr lang="en-IN" sz="1000" dirty="0">
                <a:latin typeface="Times New Roman" panose="02020603050405020304" pitchFamily="18" charset="0"/>
                <a:cs typeface="Times New Roman" panose="02020603050405020304" pitchFamily="18" charset="0"/>
              </a:rPr>
              <a:t>		// for the below conditions </a:t>
            </a:r>
          </a:p>
          <a:p>
            <a:r>
              <a:rPr lang="en-IN" sz="1000" dirty="0">
                <a:latin typeface="Times New Roman" panose="02020603050405020304" pitchFamily="18" charset="0"/>
                <a:cs typeface="Times New Roman" panose="02020603050405020304" pitchFamily="18" charset="0"/>
              </a:rPr>
              <a:t>		Button(</a:t>
            </a:r>
            <a:r>
              <a:rPr lang="en-IN" sz="1000" dirty="0" err="1">
                <a:latin typeface="Times New Roman" panose="02020603050405020304" pitchFamily="18" charset="0"/>
                <a:cs typeface="Times New Roman" panose="02020603050405020304" pitchFamily="18" charset="0"/>
              </a:rPr>
              <a:t>onClick</a:t>
            </a:r>
            <a:r>
              <a:rPr lang="en-IN" sz="1000" dirty="0">
                <a:latin typeface="Times New Roman" panose="02020603050405020304" pitchFamily="18" charset="0"/>
                <a:cs typeface="Times New Roman" panose="02020603050405020304" pitchFamily="18" charset="0"/>
              </a:rPr>
              <a:t> = { </a:t>
            </a:r>
          </a:p>
          <a:p>
            <a:r>
              <a:rPr lang="en-IN" sz="1000" dirty="0">
                <a:latin typeface="Times New Roman" panose="02020603050405020304" pitchFamily="18" charset="0"/>
                <a:cs typeface="Times New Roman" panose="02020603050405020304" pitchFamily="18" charset="0"/>
              </a:rPr>
              <a:t>			if(</a:t>
            </a:r>
            <a:r>
              <a:rPr lang="en-IN" sz="1000" dirty="0" err="1">
                <a:latin typeface="Times New Roman" panose="02020603050405020304" pitchFamily="18" charset="0"/>
                <a:cs typeface="Times New Roman" panose="02020603050405020304" pitchFamily="18" charset="0"/>
              </a:rPr>
              <a:t>mUsername.value.isEmpty</a:t>
            </a:r>
            <a:r>
              <a:rPr lang="en-IN" sz="1000" dirty="0">
                <a:latin typeface="Times New Roman" panose="02020603050405020304" pitchFamily="18" charset="0"/>
                <a:cs typeface="Times New Roman" panose="02020603050405020304" pitchFamily="18" charset="0"/>
              </a:rPr>
              <a:t>() and </a:t>
            </a:r>
            <a:r>
              <a:rPr lang="en-IN" sz="1000" dirty="0" err="1">
                <a:latin typeface="Times New Roman" panose="02020603050405020304" pitchFamily="18" charset="0"/>
                <a:cs typeface="Times New Roman" panose="02020603050405020304" pitchFamily="18" charset="0"/>
              </a:rPr>
              <a:t>mPassword.value.isNotEmpty</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Toast.makeText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mContext</a:t>
            </a:r>
            <a:r>
              <a:rPr lang="en-IN" sz="1000" dirty="0">
                <a:latin typeface="Times New Roman" panose="02020603050405020304" pitchFamily="18" charset="0"/>
                <a:cs typeface="Times New Roman" panose="02020603050405020304" pitchFamily="18" charset="0"/>
              </a:rPr>
              <a:t>, "Username is Empty", </a:t>
            </a:r>
            <a:r>
              <a:rPr lang="en-IN" sz="1000" dirty="0" err="1">
                <a:latin typeface="Times New Roman" panose="02020603050405020304" pitchFamily="18" charset="0"/>
                <a:cs typeface="Times New Roman" panose="02020603050405020304" pitchFamily="18" charset="0"/>
              </a:rPr>
              <a:t>Toast.LENGTH_SHORT</a:t>
            </a:r>
            <a:r>
              <a:rPr lang="en-IN" sz="1000" dirty="0">
                <a:latin typeface="Times New Roman" panose="02020603050405020304" pitchFamily="18" charset="0"/>
                <a:cs typeface="Times New Roman" panose="02020603050405020304" pitchFamily="18" charset="0"/>
              </a:rPr>
              <a:t>).show()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if (</a:t>
            </a:r>
            <a:r>
              <a:rPr lang="en-IN" sz="1000" dirty="0" err="1">
                <a:latin typeface="Times New Roman" panose="02020603050405020304" pitchFamily="18" charset="0"/>
                <a:cs typeface="Times New Roman" panose="02020603050405020304" pitchFamily="18" charset="0"/>
              </a:rPr>
              <a:t>mPassword.value.isEmpty</a:t>
            </a:r>
            <a:r>
              <a:rPr lang="en-IN" sz="1000" dirty="0">
                <a:latin typeface="Times New Roman" panose="02020603050405020304" pitchFamily="18" charset="0"/>
                <a:cs typeface="Times New Roman" panose="02020603050405020304" pitchFamily="18" charset="0"/>
              </a:rPr>
              <a:t>() and </a:t>
            </a:r>
            <a:r>
              <a:rPr lang="en-IN" sz="1000" dirty="0" err="1">
                <a:latin typeface="Times New Roman" panose="02020603050405020304" pitchFamily="18" charset="0"/>
                <a:cs typeface="Times New Roman" panose="02020603050405020304" pitchFamily="18" charset="0"/>
              </a:rPr>
              <a:t>mUsername.value.isNotEmpty</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Toast.makeText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mContext</a:t>
            </a:r>
            <a:r>
              <a:rPr lang="en-IN" sz="1000" dirty="0">
                <a:latin typeface="Times New Roman" panose="02020603050405020304" pitchFamily="18" charset="0"/>
                <a:cs typeface="Times New Roman" panose="02020603050405020304" pitchFamily="18" charset="0"/>
              </a:rPr>
              <a:t>, "Password is Empty", </a:t>
            </a:r>
            <a:r>
              <a:rPr lang="en-IN" sz="1000" dirty="0" err="1">
                <a:latin typeface="Times New Roman" panose="02020603050405020304" pitchFamily="18" charset="0"/>
                <a:cs typeface="Times New Roman" panose="02020603050405020304" pitchFamily="18" charset="0"/>
              </a:rPr>
              <a:t>Toast.LENGTH_SHORT</a:t>
            </a:r>
            <a:r>
              <a:rPr lang="en-IN" sz="1000" dirty="0">
                <a:latin typeface="Times New Roman" panose="02020603050405020304" pitchFamily="18" charset="0"/>
                <a:cs typeface="Times New Roman" panose="02020603050405020304" pitchFamily="18" charset="0"/>
              </a:rPr>
              <a:t>).show()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if(</a:t>
            </a:r>
            <a:r>
              <a:rPr lang="en-IN" sz="1000" dirty="0" err="1">
                <a:latin typeface="Times New Roman" panose="02020603050405020304" pitchFamily="18" charset="0"/>
                <a:cs typeface="Times New Roman" panose="02020603050405020304" pitchFamily="18" charset="0"/>
              </a:rPr>
              <a:t>mUsername.value.isEmpty</a:t>
            </a:r>
            <a:r>
              <a:rPr lang="en-IN" sz="1000" dirty="0">
                <a:latin typeface="Times New Roman" panose="02020603050405020304" pitchFamily="18" charset="0"/>
                <a:cs typeface="Times New Roman" panose="02020603050405020304" pitchFamily="18" charset="0"/>
              </a:rPr>
              <a:t>() and </a:t>
            </a:r>
            <a:r>
              <a:rPr lang="en-IN" sz="1000" dirty="0" err="1">
                <a:latin typeface="Times New Roman" panose="02020603050405020304" pitchFamily="18" charset="0"/>
                <a:cs typeface="Times New Roman" panose="02020603050405020304" pitchFamily="18" charset="0"/>
              </a:rPr>
              <a:t>mPassword.value.isEmpty</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Toast.makeText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mContext</a:t>
            </a:r>
            <a:r>
              <a:rPr lang="en-IN" sz="1000" dirty="0">
                <a:latin typeface="Times New Roman" panose="02020603050405020304" pitchFamily="18" charset="0"/>
                <a:cs typeface="Times New Roman" panose="02020603050405020304" pitchFamily="18" charset="0"/>
              </a:rPr>
              <a:t>, "Username and Password are Empty", </a:t>
            </a:r>
            <a:r>
              <a:rPr lang="en-IN" sz="1000" dirty="0" err="1">
                <a:latin typeface="Times New Roman" panose="02020603050405020304" pitchFamily="18" charset="0"/>
                <a:cs typeface="Times New Roman" panose="02020603050405020304" pitchFamily="18" charset="0"/>
              </a:rPr>
              <a:t>Toast.LENGTH_SHORT</a:t>
            </a:r>
            <a:r>
              <a:rPr lang="en-IN" sz="1000" dirty="0">
                <a:latin typeface="Times New Roman" panose="02020603050405020304" pitchFamily="18" charset="0"/>
                <a:cs typeface="Times New Roman" panose="02020603050405020304" pitchFamily="18" charset="0"/>
              </a:rPr>
              <a:t>).show()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if(</a:t>
            </a:r>
            <a:r>
              <a:rPr lang="en-IN" sz="1000" dirty="0" err="1">
                <a:latin typeface="Times New Roman" panose="02020603050405020304" pitchFamily="18" charset="0"/>
                <a:cs typeface="Times New Roman" panose="02020603050405020304" pitchFamily="18" charset="0"/>
              </a:rPr>
              <a:t>mUsername.value.isNotEmpty</a:t>
            </a:r>
            <a:r>
              <a:rPr lang="en-IN" sz="1000" dirty="0">
                <a:latin typeface="Times New Roman" panose="02020603050405020304" pitchFamily="18" charset="0"/>
                <a:cs typeface="Times New Roman" panose="02020603050405020304" pitchFamily="18" charset="0"/>
              </a:rPr>
              <a:t>() and </a:t>
            </a:r>
            <a:r>
              <a:rPr lang="en-IN" sz="1000" dirty="0" err="1">
                <a:latin typeface="Times New Roman" panose="02020603050405020304" pitchFamily="18" charset="0"/>
                <a:cs typeface="Times New Roman" panose="02020603050405020304" pitchFamily="18" charset="0"/>
              </a:rPr>
              <a:t>mPassword.value.isNotEmpty</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Toast.makeText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mContext</a:t>
            </a:r>
            <a:r>
              <a:rPr lang="en-IN" sz="1000" dirty="0">
                <a:latin typeface="Times New Roman" panose="02020603050405020304" pitchFamily="18" charset="0"/>
                <a:cs typeface="Times New Roman" panose="02020603050405020304" pitchFamily="18" charset="0"/>
              </a:rPr>
              <a:t>, "Successfully Validated", </a:t>
            </a:r>
            <a:r>
              <a:rPr lang="en-IN" sz="1000" dirty="0" err="1">
                <a:latin typeface="Times New Roman" panose="02020603050405020304" pitchFamily="18" charset="0"/>
                <a:cs typeface="Times New Roman" panose="02020603050405020304" pitchFamily="18" charset="0"/>
              </a:rPr>
              <a:t>Toast.LENGTH_SHORT</a:t>
            </a:r>
            <a:r>
              <a:rPr lang="en-IN" sz="1000" dirty="0">
                <a:latin typeface="Times New Roman" panose="02020603050405020304" pitchFamily="18" charset="0"/>
                <a:cs typeface="Times New Roman" panose="02020603050405020304" pitchFamily="18" charset="0"/>
              </a:rPr>
              <a:t>).show()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colors</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ButtonDefaults.buttonColors</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backgroundColor</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Color</a:t>
            </a:r>
            <a:r>
              <a:rPr lang="en-IN" sz="1000" dirty="0">
                <a:latin typeface="Times New Roman" panose="02020603050405020304" pitchFamily="18" charset="0"/>
                <a:cs typeface="Times New Roman" panose="02020603050405020304" pitchFamily="18" charset="0"/>
              </a:rPr>
              <a:t>(0XFF0F9D58)), </a:t>
            </a:r>
          </a:p>
          <a:p>
            <a:r>
              <a:rPr lang="en-IN" sz="1000" dirty="0">
                <a:latin typeface="Times New Roman" panose="02020603050405020304" pitchFamily="18" charset="0"/>
                <a:cs typeface="Times New Roman" panose="02020603050405020304" pitchFamily="18" charset="0"/>
              </a:rPr>
              <a:t>		) { </a:t>
            </a:r>
          </a:p>
          <a:p>
            <a:r>
              <a:rPr lang="en-IN" sz="1000" dirty="0">
                <a:latin typeface="Times New Roman" panose="02020603050405020304" pitchFamily="18" charset="0"/>
                <a:cs typeface="Times New Roman" panose="02020603050405020304" pitchFamily="18" charset="0"/>
              </a:rPr>
              <a:t>			Text("Next", </a:t>
            </a:r>
            <a:r>
              <a:rPr lang="en-IN" sz="1000" dirty="0" err="1">
                <a:latin typeface="Times New Roman" panose="02020603050405020304" pitchFamily="18" charset="0"/>
                <a:cs typeface="Times New Roman" panose="02020603050405020304" pitchFamily="18" charset="0"/>
              </a:rPr>
              <a:t>color</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Color.White</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For displaying preview in </a:t>
            </a:r>
          </a:p>
          <a:p>
            <a:r>
              <a:rPr lang="en-IN" sz="1000" dirty="0">
                <a:latin typeface="Times New Roman" panose="02020603050405020304" pitchFamily="18" charset="0"/>
                <a:cs typeface="Times New Roman" panose="02020603050405020304" pitchFamily="18" charset="0"/>
              </a:rPr>
              <a:t>// the Android Studio IDE emulator </a:t>
            </a:r>
          </a:p>
          <a:p>
            <a:r>
              <a:rPr lang="en-IN" sz="1000" dirty="0">
                <a:latin typeface="Times New Roman" panose="02020603050405020304" pitchFamily="18" charset="0"/>
                <a:cs typeface="Times New Roman" panose="02020603050405020304" pitchFamily="18" charset="0"/>
              </a:rPr>
              <a:t>@Preview(showBackground = true) </a:t>
            </a:r>
          </a:p>
          <a:p>
            <a:r>
              <a:rPr lang="en-IN" sz="1000" dirty="0">
                <a:latin typeface="Times New Roman" panose="02020603050405020304" pitchFamily="18" charset="0"/>
                <a:cs typeface="Times New Roman" panose="02020603050405020304" pitchFamily="18" charset="0"/>
              </a:rPr>
              <a:t>@Composable</a:t>
            </a:r>
          </a:p>
          <a:p>
            <a:r>
              <a:rPr lang="en-IN" sz="1000" dirty="0">
                <a:latin typeface="Times New Roman" panose="02020603050405020304" pitchFamily="18" charset="0"/>
                <a:cs typeface="Times New Roman" panose="02020603050405020304" pitchFamily="18" charset="0"/>
              </a:rPr>
              <a:t>fun </a:t>
            </a:r>
            <a:r>
              <a:rPr lang="en-IN" sz="1000" dirty="0" err="1">
                <a:latin typeface="Times New Roman" panose="02020603050405020304" pitchFamily="18" charset="0"/>
                <a:cs typeface="Times New Roman" panose="02020603050405020304" pitchFamily="18" charset="0"/>
              </a:rPr>
              <a:t>DefaultPreview</a:t>
            </a:r>
            <a:r>
              <a:rPr lang="en-IN" sz="1000" dirty="0">
                <a:latin typeface="Times New Roman" panose="02020603050405020304" pitchFamily="18" charset="0"/>
                <a:cs typeface="Times New Roman" panose="02020603050405020304" pitchFamily="18" charset="0"/>
              </a:rPr>
              <a:t>() {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MainContent</a:t>
            </a:r>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1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4E6A-4119-9318-16F9-26C639326D90}"/>
              </a:ext>
            </a:extLst>
          </p:cNvPr>
          <p:cNvSpPr>
            <a:spLocks noGrp="1"/>
          </p:cNvSpPr>
          <p:nvPr>
            <p:ph type="title"/>
          </p:nvPr>
        </p:nvSpPr>
        <p:spPr>
          <a:xfrm>
            <a:off x="913775" y="618517"/>
            <a:ext cx="2103745" cy="631163"/>
          </a:xfrm>
        </p:spPr>
        <p:txBody>
          <a:bodyPr/>
          <a:lstStyle/>
          <a:p>
            <a:r>
              <a:rPr lang="en-IN" dirty="0"/>
              <a:t>Output : </a:t>
            </a:r>
          </a:p>
        </p:txBody>
      </p:sp>
      <p:pic>
        <p:nvPicPr>
          <p:cNvPr id="4" name="Picture 3">
            <a:extLst>
              <a:ext uri="{FF2B5EF4-FFF2-40B4-BE49-F238E27FC236}">
                <a16:creationId xmlns:a16="http://schemas.microsoft.com/office/drawing/2014/main" id="{E83D9266-3DB6-5A24-D3F4-7CC599ADBE6F}"/>
              </a:ext>
            </a:extLst>
          </p:cNvPr>
          <p:cNvPicPr>
            <a:picLocks noChangeAspect="1"/>
          </p:cNvPicPr>
          <p:nvPr/>
        </p:nvPicPr>
        <p:blipFill rotWithShape="1">
          <a:blip r:embed="rId2">
            <a:extLst>
              <a:ext uri="{28A0092B-C50C-407E-A947-70E740481C1C}">
                <a14:useLocalDpi xmlns:a14="http://schemas.microsoft.com/office/drawing/2010/main" val="0"/>
              </a:ext>
            </a:extLst>
          </a:blip>
          <a:srcRect l="31528" t="30636" r="28205" b="19796"/>
          <a:stretch/>
        </p:blipFill>
        <p:spPr bwMode="auto">
          <a:xfrm>
            <a:off x="4683443" y="318453"/>
            <a:ext cx="3836420" cy="2709227"/>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780A2DE-C58E-FA52-13E8-52C307A350C9}"/>
              </a:ext>
            </a:extLst>
          </p:cNvPr>
          <p:cNvPicPr>
            <a:picLocks noChangeAspect="1"/>
          </p:cNvPicPr>
          <p:nvPr/>
        </p:nvPicPr>
        <p:blipFill rotWithShape="1">
          <a:blip r:embed="rId3">
            <a:extLst>
              <a:ext uri="{28A0092B-C50C-407E-A947-70E740481C1C}">
                <a14:useLocalDpi xmlns:a14="http://schemas.microsoft.com/office/drawing/2010/main" val="0"/>
              </a:ext>
            </a:extLst>
          </a:blip>
          <a:srcRect l="26210" t="15401" r="23452" b="17237"/>
          <a:stretch/>
        </p:blipFill>
        <p:spPr bwMode="auto">
          <a:xfrm>
            <a:off x="913775" y="3175952"/>
            <a:ext cx="4211955" cy="336359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9D95934-4513-9FA3-8465-0F1BE9BDA421}"/>
              </a:ext>
            </a:extLst>
          </p:cNvPr>
          <p:cNvPicPr>
            <a:picLocks noChangeAspect="1"/>
          </p:cNvPicPr>
          <p:nvPr/>
        </p:nvPicPr>
        <p:blipFill rotWithShape="1">
          <a:blip r:embed="rId4">
            <a:extLst>
              <a:ext uri="{28A0092B-C50C-407E-A947-70E740481C1C}">
                <a14:useLocalDpi xmlns:a14="http://schemas.microsoft.com/office/drawing/2010/main" val="0"/>
              </a:ext>
            </a:extLst>
          </a:blip>
          <a:srcRect l="13692" t="11617" r="21339" b="12028"/>
          <a:stretch/>
        </p:blipFill>
        <p:spPr bwMode="auto">
          <a:xfrm>
            <a:off x="7173912" y="3208654"/>
            <a:ext cx="4244975" cy="32981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56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3A24-7CE9-BBA9-F189-6439D65D83B0}"/>
              </a:ext>
            </a:extLst>
          </p:cNvPr>
          <p:cNvSpPr>
            <a:spLocks noGrp="1"/>
          </p:cNvSpPr>
          <p:nvPr>
            <p:ph type="title"/>
          </p:nvPr>
        </p:nvSpPr>
        <p:spPr>
          <a:xfrm>
            <a:off x="913775" y="618517"/>
            <a:ext cx="3414385" cy="925803"/>
          </a:xfrm>
        </p:spPr>
        <p:txBody>
          <a:bodyPr/>
          <a:lstStyle/>
          <a:p>
            <a:r>
              <a:rPr lang="en-IN" dirty="0"/>
              <a:t>Conclusion :</a:t>
            </a:r>
          </a:p>
        </p:txBody>
      </p:sp>
      <p:sp>
        <p:nvSpPr>
          <p:cNvPr id="3" name="Content Placeholder 2">
            <a:extLst>
              <a:ext uri="{FF2B5EF4-FFF2-40B4-BE49-F238E27FC236}">
                <a16:creationId xmlns:a16="http://schemas.microsoft.com/office/drawing/2014/main" id="{ED7DDC99-9AA5-212C-05FD-FC0D8A5819D4}"/>
              </a:ext>
            </a:extLst>
          </p:cNvPr>
          <p:cNvSpPr>
            <a:spLocks noGrp="1"/>
          </p:cNvSpPr>
          <p:nvPr>
            <p:ph idx="1"/>
          </p:nvPr>
        </p:nvSpPr>
        <p:spPr>
          <a:xfrm>
            <a:off x="913775" y="1666241"/>
            <a:ext cx="10364452" cy="4124960"/>
          </a:xfrm>
        </p:spPr>
        <p:txBody>
          <a:bodyPr>
            <a:noAutofit/>
          </a:bodyPr>
          <a:lstStyle/>
          <a:p>
            <a:pPr marL="0" indent="0">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project successfully developed an Android app demonstrating text input validation using Jetpack Compose. The app validates user input for name, email, and password fields, displaying error messages for invalid inputs. Key features include real-time input validation, secure password input, and a user-friendly interface.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6493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32</TotalTime>
  <Words>1028</Words>
  <Application>Microsoft Office PowerPoint</Application>
  <PresentationFormat>Widescreen</PresentationFormat>
  <Paragraphs>138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Tw Cen MT</vt:lpstr>
      <vt:lpstr>Droplet</vt:lpstr>
      <vt:lpstr>A DEMONSTRATION OF TEXT INPUT AND VALIDATION WITH ANDRIOD COMPOSE</vt:lpstr>
      <vt:lpstr>PowerPoint Presentation</vt:lpstr>
      <vt:lpstr>PowerPoint Presentation</vt:lpstr>
      <vt:lpstr>PowerPoint Presentation</vt:lpstr>
      <vt:lpstr>PowerPoint Presentation</vt:lpstr>
      <vt:lpstr>PowerPoint Presentation</vt:lpstr>
      <vt:lpstr>Output :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k</dc:creator>
  <cp:lastModifiedBy>Hari Lakshmi narayana</cp:lastModifiedBy>
  <cp:revision>3</cp:revision>
  <dcterms:created xsi:type="dcterms:W3CDTF">2024-11-15T10:24:07Z</dcterms:created>
  <dcterms:modified xsi:type="dcterms:W3CDTF">2024-11-15T10:58:08Z</dcterms:modified>
</cp:coreProperties>
</file>