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7"/>
  </p:notesMasterIdLst>
  <p:handoutMasterIdLst>
    <p:handoutMasterId r:id="rId28"/>
  </p:handoutMasterIdLst>
  <p:sldIdLst>
    <p:sldId id="277" r:id="rId4"/>
    <p:sldId id="399" r:id="rId5"/>
    <p:sldId id="400" r:id="rId6"/>
    <p:sldId id="408" r:id="rId7"/>
    <p:sldId id="401" r:id="rId8"/>
    <p:sldId id="402" r:id="rId9"/>
    <p:sldId id="403" r:id="rId10"/>
    <p:sldId id="409" r:id="rId11"/>
    <p:sldId id="410" r:id="rId12"/>
    <p:sldId id="411" r:id="rId13"/>
    <p:sldId id="412" r:id="rId14"/>
    <p:sldId id="404" r:id="rId15"/>
    <p:sldId id="413" r:id="rId16"/>
    <p:sldId id="414" r:id="rId17"/>
    <p:sldId id="415" r:id="rId18"/>
    <p:sldId id="416" r:id="rId19"/>
    <p:sldId id="417" r:id="rId20"/>
    <p:sldId id="418" r:id="rId21"/>
    <p:sldId id="405" r:id="rId22"/>
    <p:sldId id="406" r:id="rId23"/>
    <p:sldId id="407" r:id="rId24"/>
    <p:sldId id="419" r:id="rId25"/>
    <p:sldId id="4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85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twitter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si.com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739758" y="1476029"/>
            <a:ext cx="6787698" cy="2043920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Artificial intelligence and Machine Learning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99768" y="192109"/>
            <a:ext cx="112101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/>
              <a:t>Twitter Dataset Based Sentimental Analysis with Machine Learning Approach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138" y="3906580"/>
            <a:ext cx="3990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Ajay </a:t>
            </a:r>
            <a:r>
              <a:rPr lang="en-US" sz="2000" dirty="0" err="1"/>
              <a:t>Kethuri</a:t>
            </a:r>
            <a:r>
              <a:rPr lang="en-US" sz="2000" dirty="0"/>
              <a:t> - 20BCS6585</a:t>
            </a:r>
          </a:p>
          <a:p>
            <a:r>
              <a:rPr lang="en-US" sz="2000" dirty="0"/>
              <a:t>Bharath </a:t>
            </a:r>
            <a:r>
              <a:rPr lang="en-US" sz="2000" dirty="0" err="1"/>
              <a:t>Vupputuri</a:t>
            </a:r>
            <a:r>
              <a:rPr lang="en-US" sz="2000" dirty="0"/>
              <a:t> – 20BCS6586</a:t>
            </a:r>
          </a:p>
          <a:p>
            <a:r>
              <a:rPr lang="en-US" sz="2000" dirty="0"/>
              <a:t>Vignesh </a:t>
            </a:r>
            <a:r>
              <a:rPr lang="en-US" sz="2000" dirty="0" err="1"/>
              <a:t>Endluru</a:t>
            </a:r>
            <a:r>
              <a:rPr lang="en-US" sz="2000" dirty="0"/>
              <a:t> – 20BCS6891</a:t>
            </a:r>
          </a:p>
          <a:p>
            <a:r>
              <a:rPr lang="en-US" sz="2000" dirty="0"/>
              <a:t>Akshay Kumar </a:t>
            </a:r>
            <a:r>
              <a:rPr lang="en-US" sz="2000" dirty="0" err="1"/>
              <a:t>Koyyada</a:t>
            </a:r>
            <a:r>
              <a:rPr lang="en-US" sz="2000" dirty="0"/>
              <a:t> – 20BCS6369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90503" y="4513006"/>
            <a:ext cx="306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Ranjan Walia 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9F24-081C-F127-6C22-2C6F1351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101213"/>
            <a:ext cx="10763865" cy="438518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b="0" i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to calc</a:t>
            </a:r>
            <a:r>
              <a:rPr lang="en-US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ulate or predict the probability of a binary (yes/no) event occurring</a:t>
            </a:r>
            <a:r>
              <a:rPr lang="en-US" b="0" i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 is a p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articular linear classifiers which are based on the margin maximization principle.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Multinomial Naive Bayes algorithm is a Bayesian learning approach popular in Natural Language Processing (NLP). It calculates each tag's likelihood for a given sample and outputs the tag with the greatest chance.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Google Sans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Google Sans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866C-4821-7FE1-5E6C-615E8E2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2F40-C5AE-CDFF-99F3-586E8703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is simply a collection of decision trees whose results are aggregated into one final result.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non-parametric, supervised learning classifier, which uses proximity to make classifications or predictions about the grouping of an individual data point</a:t>
            </a:r>
            <a:r>
              <a:rPr lang="en-US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 is a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algorithm that aims to find the linear discriminants to represent the axes that maximize separation between different classes of data</a:t>
            </a:r>
            <a:endParaRPr lang="en-US" b="0" i="0" dirty="0">
              <a:solidFill>
                <a:srgbClr val="4D515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75835-3B69-760A-4F77-98427CCF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17500" marR="278130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 accuracies are achieved by different machine learning models as follows: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Regression: 94.41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Machine: 94.50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Multinomial Naïve Bayes: 93.69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Forest: 94.05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Nearest Neighbor: 93.79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813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Discriminant Analysis: 93.99</a:t>
            </a:r>
          </a:p>
          <a:p>
            <a:pPr marL="0" marR="27813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above accuracies, though the difference is negligible, most suited classifier for the given data of tweets is Support Vector Machine.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94B5-FF47-EE13-52D2-5A9B4782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2A00-1164-7435-A98D-96618BFB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E1F6A3-6CFE-DFAD-03CD-F616D7D6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627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CDCD27-B37F-4014-1269-A8FB667F2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5097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F82B9-3469-FDBB-899E-5E2C64EEE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1" y="2386780"/>
            <a:ext cx="3667226" cy="2773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345D39-92E8-CE7B-8535-58B7EF012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63" y="2700286"/>
            <a:ext cx="2946551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42C2-B07D-9A51-BA9F-AD5D1D76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400C0-7132-52DB-F831-16FEBA8A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0E275-0BF5-4B96-FEFB-FF2F311B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94" y="2567052"/>
            <a:ext cx="2743341" cy="2051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E72A12-F7FF-B4F1-0854-559145A91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90" y="2567052"/>
            <a:ext cx="2997354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E317-FFE5-E401-C361-59B0D14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NAÏVE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D0B63-ECDD-59B8-7ED9-40CC6CDB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D5D60-C41E-3564-AFF7-C5B6B158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71" y="2570426"/>
            <a:ext cx="2768742" cy="2082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FBC5F-E81F-3BBD-9BBF-9D7486CA3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2570426"/>
            <a:ext cx="2908449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A128-4CC6-069D-182E-C9D71D5D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375D-4290-186F-91C7-32C8A6DE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EB588-F1FE-D319-73A0-62CD4928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32" y="2384371"/>
            <a:ext cx="2705239" cy="2089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89F24-5151-08C3-9ECD-F08719A23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66" y="2384371"/>
            <a:ext cx="2952902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8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B979-9D36-5EDA-B2FB-9EE17B58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5548-0664-142D-E877-6365B121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DACB7-15D5-BD63-B28C-E0902E5C4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0" y="2428823"/>
            <a:ext cx="2743341" cy="2000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A8F-A972-08EC-A289-F1C580D80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67" y="2428823"/>
            <a:ext cx="2978303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5C9-23B9-3E18-B878-6AEF067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DISCRIMINANT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A114-1A7E-6306-BD58-6606904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E536C-4C80-B16C-F558-ACEA5151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80" y="2416123"/>
            <a:ext cx="2762392" cy="202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1AC31-1432-B230-12DD-DCF57BBCD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69" y="2416123"/>
            <a:ext cx="2933851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paper, we demonstrated how the twitter sentiment analysis is done using different machine learning models and Natural Language Processing (NLP).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performed training and testing on the data and achieved a good accuracy of 94 percentage.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future this can be used or modified or enhanced for the purpose of extracting the twitter trends on a particular topic.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this model we can know how twitter people are reacting on a specific topic. 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can be also helpful for further other classification techniques or deep learning or neural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Zahratu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Sabrina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analysis, 2023.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2023,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Shamsuddeen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Hassan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Muhammad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languages in Africa.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[3]. 2023,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Vedurumudi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Priyanka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ensembling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classifiers,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to improve the accuracy for the dataset taken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Kaggle.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 2023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Imane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Lasri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Moroccan public universities from twitter using big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technologies. 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 2022,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Yili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 used a few other approaches for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probabilistic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rule-based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classifier,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approach and other approaches.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[6]. 2022,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Masoud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AminiMotlagh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processed it, detected and classified accordingly. This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paper included some of the machine learning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NAÏVE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Bagging.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[7]. 2022, Astha Modi analyzed how different techniques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 LSTM, Naïve bayes, decision tree and SVM are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working.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Accuracies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64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technique also mentioned in it.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7DD-92CE-052E-0AF7-C6821BE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B8ED-FAFB-F342-18B9-691EA10F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[8]. 2019,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Rasool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took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for apparel brands. Firstly, data is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pre-processed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cleaned.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brands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namely Nike and Adidas. 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[9]. 2019, Faizan followed a certain procedure which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 data collection, data pre-processing, feature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extraction,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selection and model evaluation.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available for twitter is used to collect data from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[10]. 2019, Abdullah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Alsaeedi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also used classification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 that are Naïve bayes, Maximum Entropy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Machine.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Differentiation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sentence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also addressed in this research paper.</a:t>
            </a:r>
            <a:endParaRPr lang="en-IN" sz="6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[11]. Pang,</a:t>
            </a:r>
            <a:r>
              <a:rPr lang="en-US" sz="64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B.,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64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Lee,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(2019).</a:t>
            </a:r>
            <a:r>
              <a:rPr lang="en-US" sz="64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analysis.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Foundations</a:t>
            </a:r>
            <a:r>
              <a:rPr lang="en-US" sz="64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Trends®</a:t>
            </a:r>
            <a:r>
              <a:rPr lang="en-US" sz="64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Retrieval,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2(1-2), 1-135.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[12]. Cambria,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E.,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Hussain,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(2019).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Sentic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computing: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Techniques,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tools,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[13]. Mohammad,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M.,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64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Turney,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(2019).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Crowdsourcing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word–emotion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</a:t>
            </a:r>
            <a:r>
              <a:rPr lang="en-US" sz="6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lexicon.</a:t>
            </a:r>
            <a:r>
              <a:rPr lang="en-US" sz="64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 Intelligence,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29(3), 436-465.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[14]. Liu,</a:t>
            </a:r>
            <a:r>
              <a:rPr lang="en-US" sz="6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(2019).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</a:t>
            </a:r>
            <a:r>
              <a:rPr lang="en-US" sz="6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mining.</a:t>
            </a:r>
            <a:r>
              <a:rPr lang="en-US" sz="6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Morgan</a:t>
            </a:r>
            <a:r>
              <a:rPr lang="en-US" sz="6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6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Claypool Publishers.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6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6F96-AAD7-92BF-9B27-0F659F8D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D43F-73B7-8B5E-6A5F-11D74718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2B8F-153F-B6E3-71C4-093DD3F8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[15].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Thelwall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M.,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Buckley,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K.,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Paltoglou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(2018).</a:t>
            </a:r>
            <a:r>
              <a:rPr lang="en-US" sz="16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events.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en-US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Science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Technology,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63(1), 119-132.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[16].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Kouloumpis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E.,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Wilson,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T.,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Moore,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(2018).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analysis: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OMG!.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ICWSM, 11(538-541), 164-167.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[17]. Pak,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Paroubek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</a:t>
            </a:r>
            <a:r>
              <a:rPr lang="en-US" sz="16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(2018).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corpus</a:t>
            </a:r>
            <a:r>
              <a:rPr lang="en-US" sz="1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</a:t>
            </a:r>
            <a:r>
              <a:rPr lang="en-US" sz="16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mining.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7th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 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Language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(LREC'10).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[18]. Zhang,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L.,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Wu,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(2017).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media.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Mechanical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11(8), 1687814019867565.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[19]. Agarwal,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B.,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Vovsha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I.,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Rambow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O.,</a:t>
            </a:r>
            <a:r>
              <a:rPr lang="en-US" sz="1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Passonneau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(2017).</a:t>
            </a:r>
            <a:r>
              <a:rPr lang="en-US" sz="16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Twitter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 Proceedings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Workshop on Languages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Social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Media, 30-38.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" marR="69850" indent="0" algn="just"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[20]. Medhat,</a:t>
            </a:r>
            <a:r>
              <a:rPr lang="en-US" sz="16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W.,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Hassan,</a:t>
            </a:r>
            <a:r>
              <a:rPr lang="en-US" sz="16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A.,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Korashy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6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</a:t>
            </a:r>
            <a:r>
              <a:rPr lang="en-US" sz="16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(2017).</a:t>
            </a:r>
            <a:r>
              <a:rPr lang="en-US" sz="16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</a:t>
            </a:r>
            <a:r>
              <a:rPr lang="en-US" sz="1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  <a:r>
              <a:rPr lang="en-US" sz="1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applications:</a:t>
            </a:r>
            <a:r>
              <a:rPr lang="en-US" sz="16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survey.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Ain Shams Engineering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Journal, 5(4), 1093-1113.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4E5E7-E311-19FD-30BE-F893BB18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F25C1-CB94-0AC9-73DF-FC668A083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84624" y="1501270"/>
            <a:ext cx="2995151" cy="167978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5FCC215-1489-05FE-984B-85C0EB31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which is done under Natural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Language Processing that identifies the emotion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of the text that a particular person posted.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it is done primarily through blog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postings, internet forums, websites that offer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product reviews, social  media,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heavily rely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usergenerated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from the internet when making decisions.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BE26866-A2C3-F94F-820E-7F644BD0B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77083" y="3044210"/>
            <a:ext cx="3677265" cy="36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B5C4-44F5-0E85-9234-37B51E08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8C3E-56AD-4AAC-0FFF-2A796482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retrieving information from text typically concentrate on processing, looking up, or interpreting the factual data that is already there.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Analysis's fundamental components—opinions, sentiments, assessments, attitudes, and emotions—are primarily represented by these contents (SA).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is a major approach for classifying the given text into positive and negative in Natural Language Processing ( NLP 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3297F-0BBF-32C9-7167-5C01E8CA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of the project is to analyze the machine learning models for sentiment analysis for given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Natural Language Processing techniques are used to pre-process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the project is to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model for classifying the tweet into respective sentiment.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Creating a new dataset of latest tweets on twitter consisting 31961 of them.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collected is loaded into various machine learning models.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training and testing, find its accuracy accordingly.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sure the accuracy is above 80%.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visualize on the model.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 there are primarily 5 stages to it. Every stage is so vital and helps in building the efficient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below are the steps: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A. Data Collection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B. Data Preprocessing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C. Feature Selection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D. Model Selection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 Model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D13A-473A-FDAF-CBCC-C380BA9B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Processing(NLP)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6410-6816-7749-73FD-80879D1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52697F-EB59-E869-9324-95FA82A6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isa machine learning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that gives computers the ability to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interpret, manipulate, and comprehend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language</a:t>
            </a:r>
          </a:p>
          <a:p>
            <a:pPr algn="just"/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NLP is to develop algorithms that can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 and interpret human language in a way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that computers can understand, so that they can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 tasks such as translation ,chatbots etc.</a:t>
            </a:r>
            <a:endParaRPr lang="en-US" dirty="0">
              <a:solidFill>
                <a:srgbClr val="4D515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FBA7C-E84D-5986-F5FA-57AB3709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7" y="2036071"/>
            <a:ext cx="3183193" cy="40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041-5BC3-426C-F962-39A973C6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E3DF-4165-B219-D59A-CC812454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Navi Bayes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 Nearest Neighbor(KNN)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892F8-1992-C6D5-1744-FD65CDE0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94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6298</TotalTime>
  <Words>1520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Casper</vt:lpstr>
      <vt:lpstr>Google Sans</vt:lpstr>
      <vt:lpstr>King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to Project</vt:lpstr>
      <vt:lpstr>Problem Formulation</vt:lpstr>
      <vt:lpstr>Objectives of the Work</vt:lpstr>
      <vt:lpstr>Methodology used</vt:lpstr>
      <vt:lpstr>Natural Language Processing(NLP)</vt:lpstr>
      <vt:lpstr>Classifiers  Used </vt:lpstr>
      <vt:lpstr>PowerPoint Presentation</vt:lpstr>
      <vt:lpstr>PowerPoint Presentation</vt:lpstr>
      <vt:lpstr>Results and Outputs</vt:lpstr>
      <vt:lpstr>LOGISTIC REGRESSION</vt:lpstr>
      <vt:lpstr>SVM</vt:lpstr>
      <vt:lpstr>MULTINOMIAL NAÏVE BAYES</vt:lpstr>
      <vt:lpstr>RANDOM FOREST</vt:lpstr>
      <vt:lpstr>K NEAREST NEIGHBOR</vt:lpstr>
      <vt:lpstr>LINEAR DISCRIMINANT ANALYSIS</vt:lpstr>
      <vt:lpstr>Conclusion</vt:lpstr>
      <vt:lpstr>Future Scope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Vicky</cp:lastModifiedBy>
  <cp:revision>505</cp:revision>
  <dcterms:created xsi:type="dcterms:W3CDTF">2019-01-09T10:33:58Z</dcterms:created>
  <dcterms:modified xsi:type="dcterms:W3CDTF">2023-05-12T21:14:00Z</dcterms:modified>
</cp:coreProperties>
</file>