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71" r:id="rId9"/>
    <p:sldId id="265" r:id="rId10"/>
    <p:sldId id="266" r:id="rId11"/>
    <p:sldId id="267" r:id="rId12"/>
    <p:sldId id="268" r:id="rId13"/>
    <p:sldId id="272" r:id="rId14"/>
    <p:sldId id="273" r:id="rId15"/>
    <p:sldId id="276" r:id="rId16"/>
    <p:sldId id="269" r:id="rId17"/>
    <p:sldId id="274" r:id="rId18"/>
    <p:sldId id="275" r:id="rId19"/>
    <p:sldId id="270" r:id="rId20"/>
    <p:sldId id="27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8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5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0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1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D07F-19A4-41B8-9311-22F40217578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D0B0-2EB6-468A-B123-6EFE3C7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54060"/>
            <a:ext cx="10668000" cy="164797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Aided Diagnosis of Glaucoma Using Convolutional Neural Networks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4575" y="3784470"/>
            <a:ext cx="3603319" cy="1655762"/>
          </a:xfrm>
        </p:spPr>
        <p:txBody>
          <a:bodyPr>
            <a:normAutofit/>
          </a:bodyPr>
          <a:lstStyle/>
          <a:p>
            <a:pPr algn="r">
              <a:spcAft>
                <a:spcPts val="4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r">
              <a:spcAft>
                <a:spcPts val="400"/>
              </a:spcAft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Malapati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Bharath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5359" y="3752350"/>
            <a:ext cx="3698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arget_predi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33021"/>
            <a:ext cx="89344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IoU &amp; Dice_Score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(Performance Metrics):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599517"/>
            <a:ext cx="8934450" cy="3178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57" y="5071000"/>
            <a:ext cx="2342746" cy="106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61" y="5163131"/>
            <a:ext cx="1974224" cy="881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1785" y="5956936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IoU Metric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3219" y="5952415"/>
            <a:ext cx="131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Dice </a:t>
            </a:r>
            <a:r>
              <a:rPr lang="en-US" dirty="0"/>
              <a:t>Metric </a:t>
            </a:r>
          </a:p>
        </p:txBody>
      </p:sp>
    </p:spTree>
    <p:extLst>
      <p:ext uri="{BB962C8B-B14F-4D97-AF65-F5344CB8AC3E}">
        <p14:creationId xmlns:p14="http://schemas.microsoft.com/office/powerpoint/2010/main" val="10901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Augmentation for Training Neural Networks: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667" y="1975326"/>
            <a:ext cx="1453674" cy="1453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58" y="1900437"/>
            <a:ext cx="1476640" cy="1528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12" y="1900437"/>
            <a:ext cx="1561966" cy="1561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39" y="1900437"/>
            <a:ext cx="1536526" cy="15365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57" y="3754676"/>
            <a:ext cx="1476640" cy="15146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88" y="3754676"/>
            <a:ext cx="1613889" cy="15146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337" y="3754676"/>
            <a:ext cx="1420004" cy="15146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9" y="3754676"/>
            <a:ext cx="1514606" cy="15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888" y="26524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Segmentation Network: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86" y="1590805"/>
            <a:ext cx="7202466" cy="46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190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Plots: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18" y="1861588"/>
            <a:ext cx="5684618" cy="3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Plots (Contd.):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2696"/>
            <a:ext cx="5017643" cy="3518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27" y="1932696"/>
            <a:ext cx="4941426" cy="35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4" y="1309438"/>
            <a:ext cx="11013409" cy="1473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4" y="4332132"/>
            <a:ext cx="11013409" cy="1473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4" y="2820785"/>
            <a:ext cx="11013409" cy="14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 Segmentation Network: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13" y="1778696"/>
            <a:ext cx="6593573" cy="43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Plots: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21" y="1524611"/>
            <a:ext cx="6287933" cy="45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Plots (Contd.):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" y="1572634"/>
            <a:ext cx="5603622" cy="4064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79" y="1572634"/>
            <a:ext cx="5463066" cy="4064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057" y="5963634"/>
            <a:ext cx="1172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has achieved a trade-off between training and test accuracy in the range of 260-280 epochs and hence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the weights at that epoch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3" y="1130312"/>
            <a:ext cx="11013409" cy="1473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5" y="2707457"/>
            <a:ext cx="11013409" cy="1473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2" y="4180993"/>
            <a:ext cx="11013409" cy="14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Glaucoma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18519"/>
            <a:ext cx="112243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Glaucoma is a group of related eye disorders that cause damage to the optic nerve and can lead to irreversible blindness, if left untreated.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80 million in the world are likely to be afflicted with glaucoma by the year 2020.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CDR(Cup to Disk Ratio) is the widely adopted Glaucoma Assessment Strategy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"/>
          <a:stretch/>
        </p:blipFill>
        <p:spPr>
          <a:xfrm>
            <a:off x="5335045" y="3980732"/>
            <a:ext cx="6138797" cy="2211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4"/>
          <a:stretch/>
        </p:blipFill>
        <p:spPr>
          <a:xfrm>
            <a:off x="838200" y="4028385"/>
            <a:ext cx="1526133" cy="121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53" y="4028990"/>
            <a:ext cx="1526133" cy="12137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6200000">
            <a:off x="2420926" y="4447725"/>
            <a:ext cx="261833" cy="37501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60248"/>
              </p:ext>
            </p:extLst>
          </p:nvPr>
        </p:nvGraphicFramePr>
        <p:xfrm>
          <a:off x="2032000" y="1782802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Segmentation Network</a:t>
                      </a:r>
                      <a:endParaRPr lang="en-US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Entropy Loss 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 Score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Dice Score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Data 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0.06774466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0.90792526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0.93744588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Data 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0.08248243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0.88661685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0.9226329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02100"/>
              </p:ext>
            </p:extLst>
          </p:nvPr>
        </p:nvGraphicFramePr>
        <p:xfrm>
          <a:off x="2032000" y="3942524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Cup Segmentation Network</a:t>
                      </a:r>
                      <a:endParaRPr lang="en-US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Entropy Loss 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IOU Score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Dice Score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Data 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0.06931206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0.80647757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0.88495638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Data 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0.14581973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0.7206151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0.82583171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53853" y="6037545"/>
            <a:ext cx="825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*Results obtained are from stress testing the models on randomly chosen and augmented 50 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Baseline Model: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5882" y="1677836"/>
            <a:ext cx="8975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Optic Cup the scores were reported to be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IOU and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Dice Score.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However, he didn’t specify either train or test dataset.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Optic Disk results on other datasets was comparable to that of our model.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Baseline model on DRISTI-DB reported a IOU score of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Dice score of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0.93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6926" y="1150950"/>
            <a:ext cx="10622071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M. T.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Nicolela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“Optic nerve: clinical examination,” in Pearls of Glaucoma Management, J. A.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Giaconi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S. K. Law, A. L. Coleman, and J.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Caprioli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Eds., pp. 15–21, Springer, Berlin, Germany, 2010.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G. D. Joshi, J.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Sivaswamy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and S. R.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Krishnadas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“Optic Disk and Cup Segmentation from Monocular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Retinal Images for Glaucoma Assessment,” IEEE Trans. Med.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Imag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., vol. 30, no. 6, pp. 1192–1205, 2011.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T. Chan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L.Vese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“Active contours without edges,” IEEE Trans. Image Processing, vol. 10(2), pp. 266–277, 2001.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A.Sevastopolsky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“Optic disc and cup segmentation methods for glaucoma detection with modification of U-Net convolutional neural network,” Pattern Recognition and Image Analysis, vol. 27, no. 3, pp. 618–624, 2017.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Zilly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J. M.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Buhmann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and D.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Mahapatra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“Glaucoma detection using entropy sampling and ensemble learning for automatic optic cup and disc segmentation,”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Med.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Imag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Graph. 55, 28–41.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Huazhu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et al. “Joint Optic Disc and Cup Segmentation Based on Multi-Label Deep Network and Polar Transformation.” 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IEEE Transactions on Medical Imaging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vol. 37, no. 7, 2018, pp. 1597–1605.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Sivaswamy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Krishnadas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G. D. Joshi, M. Jain, and A. U. S.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Tabish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Drishti-gs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retinal image dataset for optic nerve head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 segmentation,” in Proc. 11th 624 PATTERN RECOGNITION AND IMAGE ANALYSIS Vol. 27 No. 3 2017 SEVASTOPOLSKY IEEE Int.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Symp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on Biomedical Imaging (ISBI) (Beijing, 2014), pp. 53–56</a:t>
            </a:r>
          </a:p>
          <a:p>
            <a:pPr algn="just">
              <a:lnSpc>
                <a:spcPct val="115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guthgafa.com/wp-content/uploads/2016/07/Graci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25" y="0"/>
            <a:ext cx="10371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459854"/>
            <a:ext cx="58632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Non-Machine Learning Techniques</a:t>
            </a: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based techniques: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 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 </a:t>
            </a:r>
          </a:p>
          <a:p>
            <a:pPr lvl="1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based Techniques: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U-NET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M-NET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3769811" y="2630465"/>
            <a:ext cx="313151" cy="549702"/>
          </a:xfrm>
          <a:prstGeom prst="rightBrace">
            <a:avLst>
              <a:gd name="adj1" fmla="val 333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22383" y="2685208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Non-CDR based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4575" y="1459854"/>
            <a:ext cx="4644541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Pre-processing Techniques: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CLAHE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to LAB space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  <a:p>
            <a:pPr lvl="1"/>
            <a:endParaRPr lang="en-US" sz="23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Datasets: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DRISTI DB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DRISTI GS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REFUGE</a:t>
            </a:r>
          </a:p>
          <a:p>
            <a:pPr lvl="1"/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016" y="1615858"/>
            <a:ext cx="37609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DRISTI-GS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Images: 101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Images: 50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Images: 51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Size: 2048*1740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24" y="4182660"/>
            <a:ext cx="1388981" cy="11899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81" y="4148003"/>
            <a:ext cx="1395777" cy="11957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99" y="4133467"/>
            <a:ext cx="1361035" cy="11682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02758" y="1502356"/>
            <a:ext cx="2868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Centre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Pipeline: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54" y="1878666"/>
            <a:ext cx="2333776" cy="11620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96866" y="1895725"/>
            <a:ext cx="1699365" cy="11620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Segmentation 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6866" y="3919602"/>
            <a:ext cx="1699365" cy="11620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Cup Segmentation Network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2755" y="1878666"/>
            <a:ext cx="1515650" cy="116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CLAHE and Down Scaling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3284830" y="2459684"/>
            <a:ext cx="447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25362" y="2442575"/>
            <a:ext cx="671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90580" y="4500619"/>
            <a:ext cx="1406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90580" y="3057760"/>
            <a:ext cx="0" cy="1442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6231" y="4500619"/>
            <a:ext cx="1406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96231" y="2444662"/>
            <a:ext cx="671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99374" y="1895724"/>
            <a:ext cx="1515650" cy="116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CDR Computation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002517" y="3057759"/>
            <a:ext cx="0" cy="144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815024" y="2459683"/>
            <a:ext cx="671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10486528" y="1836795"/>
            <a:ext cx="1206195" cy="12457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Chances of Glaucoma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8" t="31059" r="32240" b="35257"/>
          <a:stretch/>
        </p:blipFill>
        <p:spPr>
          <a:xfrm>
            <a:off x="8485255" y="5506569"/>
            <a:ext cx="826717" cy="6783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8438847" y="4500618"/>
            <a:ext cx="413359" cy="1005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9" t="29870" r="40343" b="36610"/>
          <a:stretch/>
        </p:blipFill>
        <p:spPr>
          <a:xfrm rot="5400000">
            <a:off x="7814521" y="487831"/>
            <a:ext cx="820094" cy="78228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5" idx="3"/>
          </p:cNvCxnSpPr>
          <p:nvPr/>
        </p:nvCxnSpPr>
        <p:spPr>
          <a:xfrm flipH="1">
            <a:off x="7886092" y="1289020"/>
            <a:ext cx="338476" cy="117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6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CLAHE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(Contrast Limited Adaptive Histogram Equalization):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 histogram which is zero apart from a central area containing strong peaks is transformed by stretching the peaked area to fill the entire x-ax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97" y="2074515"/>
            <a:ext cx="3561741" cy="15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03358" y="3782780"/>
            <a:ext cx="23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Histogram Equalization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42324" y="4152112"/>
            <a:ext cx="29142" cy="65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3965" y="4994661"/>
            <a:ext cx="646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Computed Locally, it is adaptive histogram equalization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Clahe-redis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301" y="3455274"/>
            <a:ext cx="28575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6889315" y="4481053"/>
            <a:ext cx="498792" cy="513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12285" y="2679568"/>
            <a:ext cx="6279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doesn’t overamplify noise and does that by clipping the histogram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3965" y="5816533"/>
            <a:ext cx="109504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nutshell, CLAHE enhances edges in each region of the image and this is applied Lightness 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component of Lab space and is converted back to RGB space for feeding to neural network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Networks(CNN):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84" y="1778696"/>
            <a:ext cx="501015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7320"/>
            <a:ext cx="7620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Variant for Image Segmentation: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58" y="1505453"/>
            <a:ext cx="7214993" cy="51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13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 Wise Binary Cross-entropy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(Loss Function):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Logistic Regression los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86" y="2647950"/>
            <a:ext cx="8953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377</Words>
  <Application>Microsoft Office PowerPoint</Application>
  <PresentationFormat>Widescreen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 Computer Aided Diagnosis of Glaucoma Using Convolutional Neural Networks</vt:lpstr>
      <vt:lpstr>Glaucoma </vt:lpstr>
      <vt:lpstr>Literature Review:</vt:lpstr>
      <vt:lpstr>Dataset Description</vt:lpstr>
      <vt:lpstr>Proposed Pipeline:</vt:lpstr>
      <vt:lpstr>CLAHE (Contrast Limited Adaptive Histogram Equalization):</vt:lpstr>
      <vt:lpstr>Convolutional Neural Networks(CNN):</vt:lpstr>
      <vt:lpstr>CNN Variant for Image Segmentation:</vt:lpstr>
      <vt:lpstr>Pixel Wise Binary Cross-entropy (Loss Function):</vt:lpstr>
      <vt:lpstr> IoU &amp; Dice_Score (Performance Metrics):</vt:lpstr>
      <vt:lpstr>Image Augmentation for Training Neural Networks:</vt:lpstr>
      <vt:lpstr>Disk Segmentation Network:</vt:lpstr>
      <vt:lpstr>Performance Plots:</vt:lpstr>
      <vt:lpstr>Performance Plots (Contd.):</vt:lpstr>
      <vt:lpstr>PowerPoint Presentation</vt:lpstr>
      <vt:lpstr>Cup Segmentation Network:</vt:lpstr>
      <vt:lpstr>Prediction Plots:</vt:lpstr>
      <vt:lpstr>Performance Plots (Contd.):</vt:lpstr>
      <vt:lpstr>PowerPoint Presentation</vt:lpstr>
      <vt:lpstr>Results:</vt:lpstr>
      <vt:lpstr>Comparison with Baseline Model: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Diagnosis of Glaucoma Using Convolutional Neural Networks</dc:title>
  <dc:creator>vivek reddy</dc:creator>
  <cp:lastModifiedBy>Student</cp:lastModifiedBy>
  <cp:revision>51</cp:revision>
  <dcterms:created xsi:type="dcterms:W3CDTF">2018-11-24T14:35:28Z</dcterms:created>
  <dcterms:modified xsi:type="dcterms:W3CDTF">2018-11-26T12:05:44Z</dcterms:modified>
</cp:coreProperties>
</file>