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2" roundtripDataSignature="AMtx7mhTAJDCS6qaSu/LR4VoLicl81J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1FDD0D-65CE-44B6-A4E6-9E0A967D8B84}">
  <a:tblStyle styleId="{A71FDD0D-65CE-44B6-A4E6-9E0A967D8B84}"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Verdana"/>
          <a:ea typeface="Verdana"/>
          <a:cs typeface="Verdana"/>
        </a:font>
        <a:schemeClr val="lt1"/>
      </a:tcTxStyle>
      <a:tcStyle>
        <a:fill>
          <a:solidFill>
            <a:schemeClr val="accent4"/>
          </a:solidFill>
        </a:fill>
      </a:tcStyle>
    </a:lastCol>
    <a:firstCol>
      <a:tcTxStyle b="on" i="off">
        <a:font>
          <a:latin typeface="Verdana"/>
          <a:ea typeface="Verdana"/>
          <a:cs typeface="Verdana"/>
        </a:font>
        <a:schemeClr val="lt1"/>
      </a:tcTxStyle>
      <a:tcStyle>
        <a:fill>
          <a:solidFill>
            <a:schemeClr val="accent4"/>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Verdana"/>
          <a:ea typeface="Verdana"/>
          <a:cs typeface="Verdana"/>
        </a:font>
        <a:schemeClr val="dk1"/>
      </a:tcTxStyle>
    </a:seCell>
    <a:swCell>
      <a:tcTxStyle b="on" i="off">
        <a:font>
          <a:latin typeface="Verdana"/>
          <a:ea typeface="Verdana"/>
          <a:cs typeface="Verdana"/>
        </a:font>
        <a:schemeClr val="dk1"/>
      </a:tcTxStyle>
    </a:swCell>
    <a:firstRow>
      <a:tcTxStyle b="on" i="off">
        <a:font>
          <a:latin typeface="Verdana"/>
          <a:ea typeface="Verdana"/>
          <a:cs typeface="Verdana"/>
        </a:font>
        <a:schemeClr val="lt1"/>
      </a:tcTxStyle>
      <a:tcStyle>
        <a:tcBdr>
          <a:bottom>
            <a:ln cap="flat" cmpd="sng" w="25400">
              <a:solidFill>
                <a:schemeClr val="dk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5b63693b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305b63693b0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305b63693b0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dc09b1d5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fdc09b1d5b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fdc09b1d5b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dc09b1d5b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fdc09b1d5b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fdc09b1d5b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5b63693b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305b63693b0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305b63693b0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15daeb608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815daeb608_3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2815daeb608_3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8e407eff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8e407eff6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f8e407eff6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5e8c8730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305e8c87307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305e8c87307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5e8c8730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05e8c8730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305e8c87307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dc09b1d5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fdc09b1d5b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fdc09b1d5b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dc09b1d5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fdc09b1d5b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fdc09b1d5b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dc09b1d5b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fdc09b1d5b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fdc09b1d5b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61442c2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61442c26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061442c26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8e407eff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8e407eff6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f8e407eff6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8e407eff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8e407eff6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f8e407eff6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61442c26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61442c260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3061442c260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8e407eff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8e407eff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f8e407eff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8e407eff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8e407eff6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2f8e407eff6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8e407eff6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8e407eff6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f8e407eff6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3c0baab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313c0baab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3c0baab94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313c0baab9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3c0baab94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313c0baab9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3c0baab94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313c0baab94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3c0baab94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313c0baab9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8f35f231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8f35f231a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318f35f231a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8f35f231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8f35f231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318f35f231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fdc09b1d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fdc09b1d5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2fdc09b1d5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15daeb608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815daeb608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2815daeb608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fdc09b1d5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fdc09b1d5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2fdc09b1d5b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dc09b1d5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fdc09b1d5b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2fdc09b1d5b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dcfbd0d9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2fdcfbd0d9b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fdcfbd0d9b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761d67c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761d67c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31761d67c0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93235ee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31893235e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15"/>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 type="subTitle"/>
          </p:nvPr>
        </p:nvSpPr>
        <p:spPr>
          <a:xfrm>
            <a:off x="1930400" y="3429000"/>
            <a:ext cx="93471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15"/>
          <p:cNvSpPr txBox="1"/>
          <p:nvPr>
            <p:ph idx="10" type="dt"/>
          </p:nvPr>
        </p:nvSpPr>
        <p:spPr>
          <a:xfrm>
            <a:off x="914400" y="6248400"/>
            <a:ext cx="25401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1" type="ftr"/>
          </p:nvPr>
        </p:nvSpPr>
        <p:spPr>
          <a:xfrm>
            <a:off x="4165600" y="6248400"/>
            <a:ext cx="38607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2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5"/>
          <p:cNvSpPr txBox="1"/>
          <p:nvPr>
            <p:ph type="title"/>
          </p:nvPr>
        </p:nvSpPr>
        <p:spPr>
          <a:xfrm rot="5400000">
            <a:off x="7242184" y="1827750"/>
            <a:ext cx="5715000" cy="2669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 type="body"/>
          </p:nvPr>
        </p:nvSpPr>
        <p:spPr>
          <a:xfrm rot="5400000">
            <a:off x="1801268" y="-740849"/>
            <a:ext cx="5715000" cy="7806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2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1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8"/>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38" name="Google Shape;38;p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755651" y="1752600"/>
            <a:ext cx="5232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4" name="Google Shape;44;p19"/>
          <p:cNvSpPr txBox="1"/>
          <p:nvPr>
            <p:ph idx="2" type="body"/>
          </p:nvPr>
        </p:nvSpPr>
        <p:spPr>
          <a:xfrm>
            <a:off x="6191251" y="1752600"/>
            <a:ext cx="5232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5" name="Google Shape;45;p1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0"/>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1" name="Google Shape;51;p20"/>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2" name="Google Shape;52;p20"/>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3" name="Google Shape;53;p20"/>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4" name="Google Shape;54;p2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22"/>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2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p:nvPr>
            <p:ph idx="2" type="pic"/>
          </p:nvPr>
        </p:nvSpPr>
        <p:spPr>
          <a:xfrm>
            <a:off x="2389717" y="612775"/>
            <a:ext cx="7315200" cy="4114800"/>
          </a:xfrm>
          <a:prstGeom prst="rect">
            <a:avLst/>
          </a:prstGeom>
          <a:noFill/>
          <a:ln>
            <a:noFill/>
          </a:ln>
        </p:spPr>
      </p:sp>
      <p:sp>
        <p:nvSpPr>
          <p:cNvPr id="71" name="Google Shape;71;p23"/>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2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3" ty="0" sy="100003"/>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4"/>
          <p:cNvSpPr/>
          <p:nvPr/>
        </p:nvSpPr>
        <p:spPr>
          <a:xfrm>
            <a:off x="812800" y="1566864"/>
            <a:ext cx="10610850" cy="109538"/>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14"/>
          <p:cNvCxnSpPr/>
          <p:nvPr/>
        </p:nvCxnSpPr>
        <p:spPr>
          <a:xfrm>
            <a:off x="812800" y="6172200"/>
            <a:ext cx="105663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1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1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0"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27.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eeexplore.ieee.org/author/37089489289" TargetMode="External"/><Relationship Id="rId4" Type="http://schemas.openxmlformats.org/officeDocument/2006/relationships/hyperlink" Target="https://ieeexplore.ieee.org/author/37089489811" TargetMode="External"/><Relationship Id="rId5" Type="http://schemas.openxmlformats.org/officeDocument/2006/relationships/hyperlink" Target="https://ieeexplore.ieee.org/author/3708948439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838212" y="3063556"/>
            <a:ext cx="105156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i="0" lang="en-US" sz="4000" u="none" cap="none" strike="noStrike">
                <a:solidFill>
                  <a:srgbClr val="7030A0"/>
                </a:solidFill>
                <a:latin typeface="Verdana"/>
                <a:ea typeface="Verdana"/>
                <a:cs typeface="Verdana"/>
                <a:sym typeface="Verdana"/>
              </a:rPr>
              <a:t> </a:t>
            </a:r>
            <a:r>
              <a:rPr b="1" lang="en-US" sz="4000">
                <a:solidFill>
                  <a:srgbClr val="7030A0"/>
                </a:solidFill>
                <a:latin typeface="Verdana"/>
                <a:ea typeface="Verdana"/>
                <a:cs typeface="Verdana"/>
                <a:sym typeface="Verdana"/>
              </a:rPr>
              <a:t>INVENTORY OPTIMIZATION USING AI CHATBOT</a:t>
            </a:r>
            <a:endParaRPr b="1" i="0" sz="4000" u="none" cap="none" strike="noStrike">
              <a:solidFill>
                <a:srgbClr val="7030A0"/>
              </a:solidFill>
              <a:latin typeface="Verdana"/>
              <a:ea typeface="Verdana"/>
              <a:cs typeface="Verdana"/>
              <a:sym typeface="Verdana"/>
            </a:endParaRPr>
          </a:p>
        </p:txBody>
      </p:sp>
      <p:sp>
        <p:nvSpPr>
          <p:cNvPr id="94" name="Google Shape;94;p1"/>
          <p:cNvSpPr txBox="1"/>
          <p:nvPr/>
        </p:nvSpPr>
        <p:spPr>
          <a:xfrm>
            <a:off x="80375" y="5517225"/>
            <a:ext cx="38064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Supervisor</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Dr.V.SaravanaKumar</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t/>
            </a:r>
            <a:endParaRPr b="1" i="0" sz="2400" u="none" cap="none" strike="noStrike">
              <a:solidFill>
                <a:srgbClr val="FF0000"/>
              </a:solidFill>
              <a:latin typeface="Verdana"/>
              <a:ea typeface="Verdana"/>
              <a:cs typeface="Verdana"/>
              <a:sym typeface="Verdana"/>
            </a:endParaRPr>
          </a:p>
        </p:txBody>
      </p:sp>
      <p:sp>
        <p:nvSpPr>
          <p:cNvPr id="95" name="Google Shape;95;p1"/>
          <p:cNvSpPr txBox="1"/>
          <p:nvPr/>
        </p:nvSpPr>
        <p:spPr>
          <a:xfrm>
            <a:off x="7208225" y="5179725"/>
            <a:ext cx="5673300" cy="18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                    Akshaya M</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                 (221801002)</a:t>
            </a:r>
            <a:endParaRPr b="1" i="0" sz="2400" u="none" cap="none" strike="noStrike">
              <a:solidFill>
                <a:srgbClr val="FF0000"/>
              </a:solidFill>
              <a:latin typeface="Verdana"/>
              <a:ea typeface="Verdana"/>
              <a:cs typeface="Verdana"/>
              <a:sym typeface="Verdana"/>
            </a:endParaRPr>
          </a:p>
          <a:p>
            <a:pPr indent="0" lvl="0" marL="137160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  Bharath Kumar S</a:t>
            </a:r>
            <a:endParaRPr b="1" i="0" sz="2400" u="none" cap="none" strike="noStrike">
              <a:solidFill>
                <a:srgbClr val="FF0000"/>
              </a:solidFill>
              <a:latin typeface="Verdana"/>
              <a:ea typeface="Verdana"/>
              <a:cs typeface="Verdana"/>
              <a:sym typeface="Verdana"/>
            </a:endParaRPr>
          </a:p>
          <a:p>
            <a:pPr indent="0" lvl="0" marL="137160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     (221801006)</a:t>
            </a:r>
            <a:endParaRPr b="1" i="0" sz="2400" u="none" cap="none" strike="noStrik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002060"/>
              </a:buClr>
              <a:buSzPts val="2800"/>
              <a:buFont typeface="Verdana"/>
              <a:buNone/>
            </a:pPr>
            <a:r>
              <a:rPr b="1" i="0" lang="en-US" sz="2800" u="none" cap="none" strike="noStrike">
                <a:solidFill>
                  <a:srgbClr val="002060"/>
                </a:solidFill>
                <a:latin typeface="Verdana"/>
                <a:ea typeface="Verdana"/>
                <a:cs typeface="Verdana"/>
                <a:sym typeface="Verdana"/>
              </a:rPr>
              <a:t>Department of Artificial Intelligence and Data Science </a:t>
            </a:r>
            <a:endParaRPr b="1" i="0" sz="2800" u="none" cap="none" strike="noStrik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chemeClr val="accent2"/>
                </a:solidFill>
              </a:rPr>
              <a:t>Proposed System</a:t>
            </a:r>
            <a:endParaRPr b="1">
              <a:solidFill>
                <a:schemeClr val="accent2"/>
              </a:solidFill>
            </a:endParaRPr>
          </a:p>
        </p:txBody>
      </p:sp>
      <p:sp>
        <p:nvSpPr>
          <p:cNvPr id="177" name="Google Shape;177;p9"/>
          <p:cNvSpPr txBox="1"/>
          <p:nvPr>
            <p:ph idx="1" type="body"/>
          </p:nvPr>
        </p:nvSpPr>
        <p:spPr>
          <a:xfrm>
            <a:off x="766225" y="1626750"/>
            <a:ext cx="11062800" cy="439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400">
                <a:latin typeface="Times New Roman"/>
                <a:ea typeface="Times New Roman"/>
                <a:cs typeface="Times New Roman"/>
                <a:sym typeface="Times New Roman"/>
              </a:rPr>
              <a:t>Objective</a:t>
            </a:r>
            <a:r>
              <a:rPr lang="en-US" sz="2400">
                <a:latin typeface="Times New Roman"/>
                <a:ea typeface="Times New Roman"/>
                <a:cs typeface="Times New Roman"/>
                <a:sym typeface="Times New Roman"/>
              </a:rPr>
              <a:t>: Predicting the high sales and low sales using demand forecasting to avoid overstock situation and prevent stockouts</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b="1" lang="en-US" sz="2400">
                <a:latin typeface="Times New Roman"/>
                <a:ea typeface="Times New Roman"/>
                <a:cs typeface="Times New Roman"/>
                <a:sym typeface="Times New Roman"/>
              </a:rPr>
              <a:t>Data collection and integration: </a:t>
            </a:r>
            <a:r>
              <a:rPr lang="en-US" sz="2400">
                <a:latin typeface="Times New Roman"/>
                <a:ea typeface="Times New Roman"/>
                <a:cs typeface="Times New Roman"/>
                <a:sym typeface="Times New Roman"/>
              </a:rPr>
              <a:t>Collecting the massive historical sales by integrating the external factor such as holidays festival economic trend.</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b="1" lang="en-US" sz="2400">
                <a:latin typeface="Times New Roman"/>
                <a:ea typeface="Times New Roman"/>
                <a:cs typeface="Times New Roman"/>
                <a:sym typeface="Times New Roman"/>
              </a:rPr>
              <a:t>Algorithm: </a:t>
            </a:r>
            <a:r>
              <a:rPr lang="en-US" sz="2400">
                <a:latin typeface="Times New Roman"/>
                <a:ea typeface="Times New Roman"/>
                <a:cs typeface="Times New Roman"/>
                <a:sym typeface="Times New Roman"/>
              </a:rPr>
              <a:t>Using demand forecasting in time series analysis and moving average</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sz="2400">
                <a:latin typeface="Times New Roman"/>
                <a:ea typeface="Times New Roman"/>
                <a:cs typeface="Times New Roman"/>
                <a:sym typeface="Times New Roman"/>
              </a:rPr>
              <a:t> is used to find the sales trends and patterns for massive sale and low sale products with more accuracy</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b="1" lang="en-US" sz="2400">
                <a:latin typeface="Times New Roman"/>
                <a:ea typeface="Times New Roman"/>
                <a:cs typeface="Times New Roman"/>
                <a:sym typeface="Times New Roman"/>
              </a:rPr>
              <a:t>Visualization: </a:t>
            </a:r>
            <a:r>
              <a:rPr lang="en-US" sz="2400">
                <a:latin typeface="Times New Roman"/>
                <a:ea typeface="Times New Roman"/>
                <a:cs typeface="Times New Roman"/>
                <a:sym typeface="Times New Roman"/>
              </a:rPr>
              <a:t>By using tableau we visualize the data of inventory so that it would help to identify the trend and pattern to maintain stock prevention and overflow </a:t>
            </a:r>
            <a:endParaRPr sz="2400">
              <a:latin typeface="Times New Roman"/>
              <a:ea typeface="Times New Roman"/>
              <a:cs typeface="Times New Roman"/>
              <a:sym typeface="Times New Roman"/>
            </a:endParaRPr>
          </a:p>
        </p:txBody>
      </p:sp>
      <p:sp>
        <p:nvSpPr>
          <p:cNvPr id="178" name="Google Shape;178;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80" name="Google Shape;180;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List of modules</a:t>
            </a:r>
            <a:endParaRPr b="1" sz="3200">
              <a:solidFill>
                <a:srgbClr val="FF0000"/>
              </a:solidFill>
            </a:endParaRPr>
          </a:p>
        </p:txBody>
      </p:sp>
      <p:sp>
        <p:nvSpPr>
          <p:cNvPr id="186" name="Google Shape;186;p11"/>
          <p:cNvSpPr txBox="1"/>
          <p:nvPr>
            <p:ph idx="1" type="body"/>
          </p:nvPr>
        </p:nvSpPr>
        <p:spPr>
          <a:xfrm>
            <a:off x="762000" y="1981400"/>
            <a:ext cx="10668000" cy="5763900"/>
          </a:xfrm>
          <a:prstGeom prst="rect">
            <a:avLst/>
          </a:prstGeom>
          <a:noFill/>
          <a:ln>
            <a:noFill/>
          </a:ln>
        </p:spPr>
        <p:txBody>
          <a:bodyPr anchorCtr="0" anchor="t" bIns="45700" lIns="91425" spcFirstLastPara="1" rIns="91425" wrap="square" tIns="45700">
            <a:noAutofit/>
          </a:bodyPr>
          <a:lstStyle/>
          <a:p>
            <a:pPr indent="-425450" lvl="0" marL="457200" rtl="0" algn="just">
              <a:lnSpc>
                <a:spcPct val="10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Data Collection and Preprocessing Module  </a:t>
            </a:r>
            <a:endParaRPr sz="3100">
              <a:latin typeface="Times New Roman"/>
              <a:ea typeface="Times New Roman"/>
              <a:cs typeface="Times New Roman"/>
              <a:sym typeface="Times New Roman"/>
            </a:endParaRPr>
          </a:p>
          <a:p>
            <a:pPr indent="-425450" lvl="0" marL="457200" rtl="0" algn="just">
              <a:lnSpc>
                <a:spcPct val="10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Forecasting and Optimization Module </a:t>
            </a:r>
            <a:endParaRPr sz="3100">
              <a:latin typeface="Times New Roman"/>
              <a:ea typeface="Times New Roman"/>
              <a:cs typeface="Times New Roman"/>
              <a:sym typeface="Times New Roman"/>
            </a:endParaRPr>
          </a:p>
          <a:p>
            <a:pPr indent="-425450" lvl="0" marL="457200" rtl="0" algn="just">
              <a:lnSpc>
                <a:spcPct val="10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Reporting and Visualization  Module</a:t>
            </a:r>
            <a:endParaRPr sz="3100">
              <a:latin typeface="Times New Roman"/>
              <a:ea typeface="Times New Roman"/>
              <a:cs typeface="Times New Roman"/>
              <a:sym typeface="Times New Roman"/>
            </a:endParaRPr>
          </a:p>
          <a:p>
            <a:pPr indent="-425450" lvl="0" marL="457200" rtl="0" algn="just">
              <a:lnSpc>
                <a:spcPct val="10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System Integration and Improvement Module</a:t>
            </a:r>
            <a:endParaRPr sz="3100">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000">
              <a:latin typeface="Times New Roman"/>
              <a:ea typeface="Times New Roman"/>
              <a:cs typeface="Times New Roman"/>
              <a:sym typeface="Times New Roman"/>
            </a:endParaRPr>
          </a:p>
        </p:txBody>
      </p:sp>
      <p:sp>
        <p:nvSpPr>
          <p:cNvPr id="187" name="Google Shape;18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89" name="Google Shape;18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05b63693b0_1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Module 1: Data Colection and Pre-Processing</a:t>
            </a:r>
            <a:endParaRPr b="1" sz="3200">
              <a:solidFill>
                <a:srgbClr val="FF0000"/>
              </a:solidFill>
            </a:endParaRPr>
          </a:p>
        </p:txBody>
      </p:sp>
      <p:sp>
        <p:nvSpPr>
          <p:cNvPr id="196" name="Google Shape;196;g305b63693b0_1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sz="1800"/>
              <a:t>1. Data Acquisition:</a:t>
            </a:r>
            <a:r>
              <a:rPr lang="en-US" sz="1800"/>
              <a:t> Collecting raw data from various sources, such as databases, APIs, or CSV files, ensuring a diverse and comprehensive dataset for analysis.</a:t>
            </a:r>
            <a:endParaRPr sz="1800"/>
          </a:p>
          <a:p>
            <a:pPr indent="0" lvl="0" marL="0" rtl="0" algn="l">
              <a:lnSpc>
                <a:spcPct val="100000"/>
              </a:lnSpc>
              <a:spcBef>
                <a:spcPts val="360"/>
              </a:spcBef>
              <a:spcAft>
                <a:spcPts val="0"/>
              </a:spcAft>
              <a:buClr>
                <a:schemeClr val="dk1"/>
              </a:buClr>
              <a:buSzPts val="1100"/>
              <a:buFont typeface="Arial"/>
              <a:buNone/>
            </a:pPr>
            <a:r>
              <a:rPr lang="en-US" sz="1800"/>
              <a:t>  </a:t>
            </a:r>
            <a:endParaRPr sz="1800"/>
          </a:p>
          <a:p>
            <a:pPr indent="0" lvl="0" marL="0" rtl="0" algn="l">
              <a:lnSpc>
                <a:spcPct val="100000"/>
              </a:lnSpc>
              <a:spcBef>
                <a:spcPts val="360"/>
              </a:spcBef>
              <a:spcAft>
                <a:spcPts val="0"/>
              </a:spcAft>
              <a:buClr>
                <a:schemeClr val="dk1"/>
              </a:buClr>
              <a:buSzPts val="1100"/>
              <a:buFont typeface="Arial"/>
              <a:buNone/>
            </a:pPr>
            <a:r>
              <a:rPr b="1" lang="en-US" sz="1800"/>
              <a:t>2. Data Cleaning:</a:t>
            </a:r>
            <a:r>
              <a:rPr lang="en-US" sz="1800"/>
              <a:t> Handling missing, incorrect, or inconsistent data by removing duplicates, filling in missing values, and correcting errors to improve data quality.</a:t>
            </a:r>
            <a:endParaRPr sz="1800"/>
          </a:p>
          <a:p>
            <a:pPr indent="0" lvl="0" marL="0" rtl="0" algn="l">
              <a:lnSpc>
                <a:spcPct val="100000"/>
              </a:lnSpc>
              <a:spcBef>
                <a:spcPts val="360"/>
              </a:spcBef>
              <a:spcAft>
                <a:spcPts val="0"/>
              </a:spcAft>
              <a:buClr>
                <a:schemeClr val="dk1"/>
              </a:buClr>
              <a:buSzPts val="1100"/>
              <a:buFont typeface="Arial"/>
              <a:buNone/>
            </a:pPr>
            <a:r>
              <a:t/>
            </a:r>
            <a:endParaRPr sz="1800"/>
          </a:p>
          <a:p>
            <a:pPr indent="0" lvl="0" marL="0" rtl="0" algn="l">
              <a:lnSpc>
                <a:spcPct val="100000"/>
              </a:lnSpc>
              <a:spcBef>
                <a:spcPts val="360"/>
              </a:spcBef>
              <a:spcAft>
                <a:spcPts val="0"/>
              </a:spcAft>
              <a:buClr>
                <a:schemeClr val="dk1"/>
              </a:buClr>
              <a:buSzPts val="1100"/>
              <a:buFont typeface="Arial"/>
              <a:buNone/>
            </a:pPr>
            <a:r>
              <a:rPr b="1" lang="en-US" sz="1800"/>
              <a:t>3. Data Transformation:</a:t>
            </a:r>
            <a:r>
              <a:rPr lang="en-US" sz="1800"/>
              <a:t> Normalizing or standardizing data, converting formats, and encoding categorical variables to ensure consistency across the dataset for modeling.</a:t>
            </a:r>
            <a:endParaRPr sz="1800"/>
          </a:p>
          <a:p>
            <a:pPr indent="0" lvl="0" marL="0" rtl="0" algn="l">
              <a:lnSpc>
                <a:spcPct val="100000"/>
              </a:lnSpc>
              <a:spcBef>
                <a:spcPts val="360"/>
              </a:spcBef>
              <a:spcAft>
                <a:spcPts val="0"/>
              </a:spcAft>
              <a:buClr>
                <a:schemeClr val="dk1"/>
              </a:buClr>
              <a:buSzPts val="1100"/>
              <a:buFont typeface="Arial"/>
              <a:buNone/>
            </a:pPr>
            <a:r>
              <a:t/>
            </a:r>
            <a:endParaRPr b="1" sz="1800"/>
          </a:p>
          <a:p>
            <a:pPr indent="0" lvl="0" marL="0" rtl="0" algn="l">
              <a:lnSpc>
                <a:spcPct val="100000"/>
              </a:lnSpc>
              <a:spcBef>
                <a:spcPts val="360"/>
              </a:spcBef>
              <a:spcAft>
                <a:spcPts val="0"/>
              </a:spcAft>
              <a:buClr>
                <a:schemeClr val="dk1"/>
              </a:buClr>
              <a:buSzPts val="1100"/>
              <a:buFont typeface="Arial"/>
              <a:buNone/>
            </a:pPr>
            <a:r>
              <a:rPr b="1" lang="en-US" sz="1800"/>
              <a:t>4. Feature Extraction and Selection:</a:t>
            </a:r>
            <a:r>
              <a:rPr lang="en-US" sz="1800"/>
              <a:t> Identifying and selecting the most relevant features (attributes) from the dataset that contribute significantly to the problem, improving the model’s performance and reducing complexity.</a:t>
            </a:r>
            <a:endParaRPr sz="1800"/>
          </a:p>
          <a:p>
            <a:pPr indent="0" lvl="0" marL="0" rtl="0" algn="l">
              <a:lnSpc>
                <a:spcPct val="100000"/>
              </a:lnSpc>
              <a:spcBef>
                <a:spcPts val="360"/>
              </a:spcBef>
              <a:spcAft>
                <a:spcPts val="0"/>
              </a:spcAft>
              <a:buSzPts val="1800"/>
              <a:buNone/>
            </a:pPr>
            <a:r>
              <a:t/>
            </a:r>
            <a:endParaRPr sz="1800"/>
          </a:p>
        </p:txBody>
      </p:sp>
      <p:sp>
        <p:nvSpPr>
          <p:cNvPr id="197" name="Google Shape;197;g305b63693b0_1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fdc09b1d5b_0_1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DATA FLOW DIAGRAM</a:t>
            </a:r>
            <a:endParaRPr>
              <a:latin typeface="Times New Roman"/>
              <a:ea typeface="Times New Roman"/>
              <a:cs typeface="Times New Roman"/>
              <a:sym typeface="Times New Roman"/>
            </a:endParaRPr>
          </a:p>
        </p:txBody>
      </p:sp>
      <p:sp>
        <p:nvSpPr>
          <p:cNvPr id="204" name="Google Shape;204;g2fdc09b1d5b_0_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205" name="Google Shape;205;g2fdc09b1d5b_0_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06" name="Google Shape;206;g2fdc09b1d5b_0_18"/>
          <p:cNvPicPr preferRelativeResize="0"/>
          <p:nvPr/>
        </p:nvPicPr>
        <p:blipFill rotWithShape="1">
          <a:blip r:embed="rId3">
            <a:alphaModFix/>
          </a:blip>
          <a:srcRect b="0" l="0" r="0" t="0"/>
          <a:stretch/>
        </p:blipFill>
        <p:spPr>
          <a:xfrm>
            <a:off x="766225" y="1752600"/>
            <a:ext cx="10612875" cy="443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fdc09b1d5b_0_6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OUTPUT</a:t>
            </a:r>
            <a:endParaRPr/>
          </a:p>
        </p:txBody>
      </p:sp>
      <p:sp>
        <p:nvSpPr>
          <p:cNvPr id="213" name="Google Shape;213;g2fdc09b1d5b_0_6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214" name="Google Shape;214;g2fdc09b1d5b_0_6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15" name="Google Shape;215;g2fdc09b1d5b_0_63"/>
          <p:cNvPicPr preferRelativeResize="0"/>
          <p:nvPr/>
        </p:nvPicPr>
        <p:blipFill rotWithShape="1">
          <a:blip r:embed="rId3">
            <a:alphaModFix/>
          </a:blip>
          <a:srcRect b="0" l="0" r="0" t="0"/>
          <a:stretch/>
        </p:blipFill>
        <p:spPr>
          <a:xfrm>
            <a:off x="766225" y="1742775"/>
            <a:ext cx="5381625" cy="4437975"/>
          </a:xfrm>
          <a:prstGeom prst="rect">
            <a:avLst/>
          </a:prstGeom>
          <a:noFill/>
          <a:ln>
            <a:noFill/>
          </a:ln>
        </p:spPr>
      </p:pic>
      <p:pic>
        <p:nvPicPr>
          <p:cNvPr id="216" name="Google Shape;216;g2fdc09b1d5b_0_63"/>
          <p:cNvPicPr preferRelativeResize="0"/>
          <p:nvPr/>
        </p:nvPicPr>
        <p:blipFill rotWithShape="1">
          <a:blip r:embed="rId4">
            <a:alphaModFix/>
          </a:blip>
          <a:srcRect b="0" l="0" r="0" t="0"/>
          <a:stretch/>
        </p:blipFill>
        <p:spPr>
          <a:xfrm>
            <a:off x="6222950" y="1657375"/>
            <a:ext cx="5200700" cy="443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05b63693b0_1_8"/>
          <p:cNvSpPr txBox="1"/>
          <p:nvPr>
            <p:ph type="title"/>
          </p:nvPr>
        </p:nvSpPr>
        <p:spPr>
          <a:xfrm>
            <a:off x="766224" y="304800"/>
            <a:ext cx="114258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Module 2: Forecasting and Optimization Module </a:t>
            </a:r>
            <a:endParaRPr b="1" sz="3300">
              <a:solidFill>
                <a:srgbClr val="FF0000"/>
              </a:solidFill>
            </a:endParaRPr>
          </a:p>
        </p:txBody>
      </p:sp>
      <p:sp>
        <p:nvSpPr>
          <p:cNvPr id="223" name="Google Shape;223;g305b63693b0_1_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sz="2200">
                <a:latin typeface="Times New Roman"/>
                <a:ea typeface="Times New Roman"/>
                <a:cs typeface="Times New Roman"/>
                <a:sym typeface="Times New Roman"/>
              </a:rPr>
              <a:t>1. Moving Avereage:</a:t>
            </a:r>
            <a:r>
              <a:rPr lang="en-US" sz="2200">
                <a:latin typeface="Times New Roman"/>
                <a:ea typeface="Times New Roman"/>
                <a:cs typeface="Times New Roman"/>
                <a:sym typeface="Times New Roman"/>
              </a:rPr>
              <a:t> Predicting future trends using historical data and models like time series or regression.</a:t>
            </a:r>
            <a:endParaRPr sz="22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2200">
                <a:latin typeface="Times New Roman"/>
                <a:ea typeface="Times New Roman"/>
                <a:cs typeface="Times New Roman"/>
                <a:sym typeface="Times New Roman"/>
              </a:rPr>
              <a:t>2. Model Selection:</a:t>
            </a:r>
            <a:r>
              <a:rPr lang="en-US" sz="2200">
                <a:latin typeface="Times New Roman"/>
                <a:ea typeface="Times New Roman"/>
                <a:cs typeface="Times New Roman"/>
                <a:sym typeface="Times New Roman"/>
              </a:rPr>
              <a:t> Choosing and tuning demand forecasting and moving average for better accuracy.</a:t>
            </a:r>
            <a:endParaRPr sz="22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2200">
                <a:latin typeface="Times New Roman"/>
                <a:ea typeface="Times New Roman"/>
                <a:cs typeface="Times New Roman"/>
                <a:sym typeface="Times New Roman"/>
              </a:rPr>
              <a:t>3. Optimization:</a:t>
            </a:r>
            <a:r>
              <a:rPr lang="en-US" sz="2200">
                <a:latin typeface="Times New Roman"/>
                <a:ea typeface="Times New Roman"/>
                <a:cs typeface="Times New Roman"/>
                <a:sym typeface="Times New Roman"/>
              </a:rPr>
              <a:t> Applying algorithms like linear programming to optimize inventory, costs, or resources.</a:t>
            </a:r>
            <a:endParaRPr sz="22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b="1" sz="22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2200">
                <a:latin typeface="Times New Roman"/>
                <a:ea typeface="Times New Roman"/>
                <a:cs typeface="Times New Roman"/>
                <a:sym typeface="Times New Roman"/>
              </a:rPr>
              <a:t>4. Scenario Analysis: </a:t>
            </a:r>
            <a:r>
              <a:rPr lang="en-US" sz="2200">
                <a:latin typeface="Times New Roman"/>
                <a:ea typeface="Times New Roman"/>
                <a:cs typeface="Times New Roman"/>
                <a:sym typeface="Times New Roman"/>
              </a:rPr>
              <a:t>Exploring "what-if" scenarios to guide decision-making and improve resource management.</a:t>
            </a:r>
            <a:endParaRPr sz="22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p:txBody>
      </p:sp>
      <p:sp>
        <p:nvSpPr>
          <p:cNvPr id="224" name="Google Shape;224;g305b63693b0_1_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815daeb608_3_9"/>
          <p:cNvSpPr txBox="1"/>
          <p:nvPr>
            <p:ph type="title"/>
          </p:nvPr>
        </p:nvSpPr>
        <p:spPr>
          <a:xfrm>
            <a:off x="766225" y="304800"/>
            <a:ext cx="10668000" cy="985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ALGORITHM</a:t>
            </a:r>
            <a:endParaRPr/>
          </a:p>
        </p:txBody>
      </p:sp>
      <p:sp>
        <p:nvSpPr>
          <p:cNvPr id="231" name="Google Shape;231;g2815daeb608_3_9"/>
          <p:cNvSpPr txBox="1"/>
          <p:nvPr>
            <p:ph idx="1" type="body"/>
          </p:nvPr>
        </p:nvSpPr>
        <p:spPr>
          <a:xfrm>
            <a:off x="839175" y="1741750"/>
            <a:ext cx="10590900" cy="464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Moving Average Algorithm for Time Series Analysis</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1. Define Time Series Data:</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   Let ( X = [x1, x2,......, xn] ), where ( xi ) is the value at time ( i ).</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2. Select Window Size (k):</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   Choose a window size ( k ), typically 3, 5, or 10, based on the desired smoothness.</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3. Calculate the Moving Average:</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4. Handle Edge Cases:</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   - For ( i &lt; k ), use:Simple Average: Average available points,Padding: Use zeros or the first value,Partial Window:Average available data.</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5. Analyze the Result:</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900">
                <a:latin typeface="Times New Roman"/>
                <a:ea typeface="Times New Roman"/>
                <a:cs typeface="Times New Roman"/>
                <a:sym typeface="Times New Roman"/>
              </a:rPr>
              <a:t>   - The smoothed series ( MA ) reduces random fluctuations, aiding in trend analysis and anomaly detection.</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000">
              <a:latin typeface="Times New Roman"/>
              <a:ea typeface="Times New Roman"/>
              <a:cs typeface="Times New Roman"/>
              <a:sym typeface="Times New Roman"/>
            </a:endParaRPr>
          </a:p>
        </p:txBody>
      </p:sp>
      <p:sp>
        <p:nvSpPr>
          <p:cNvPr id="232" name="Google Shape;232;g2815daeb608_3_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33" name="Google Shape;233;g2815daeb608_3_9"/>
          <p:cNvPicPr preferRelativeResize="0"/>
          <p:nvPr/>
        </p:nvPicPr>
        <p:blipFill rotWithShape="1">
          <a:blip r:embed="rId3">
            <a:alphaModFix/>
          </a:blip>
          <a:srcRect b="0" l="0" r="0" t="0"/>
          <a:stretch/>
        </p:blipFill>
        <p:spPr>
          <a:xfrm>
            <a:off x="4411900" y="3615963"/>
            <a:ext cx="3162300" cy="73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f8e407eff6_0_4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0" name="Google Shape;240;g2f8e407eff6_0_44"/>
          <p:cNvPicPr preferRelativeResize="0"/>
          <p:nvPr/>
        </p:nvPicPr>
        <p:blipFill>
          <a:blip r:embed="rId3">
            <a:alphaModFix/>
          </a:blip>
          <a:stretch>
            <a:fillRect/>
          </a:stretch>
        </p:blipFill>
        <p:spPr>
          <a:xfrm>
            <a:off x="430425" y="481250"/>
            <a:ext cx="11276300" cy="587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05e8c87307_0_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DATA FLOW DIAGRAM</a:t>
            </a:r>
            <a:endParaRPr>
              <a:latin typeface="Times New Roman"/>
              <a:ea typeface="Times New Roman"/>
              <a:cs typeface="Times New Roman"/>
              <a:sym typeface="Times New Roman"/>
            </a:endParaRPr>
          </a:p>
        </p:txBody>
      </p:sp>
      <p:sp>
        <p:nvSpPr>
          <p:cNvPr id="247" name="Google Shape;247;g305e8c87307_0_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48" name="Google Shape;248;g305e8c87307_0_4"/>
          <p:cNvPicPr preferRelativeResize="0"/>
          <p:nvPr/>
        </p:nvPicPr>
        <p:blipFill>
          <a:blip r:embed="rId3">
            <a:alphaModFix/>
          </a:blip>
          <a:stretch>
            <a:fillRect/>
          </a:stretch>
        </p:blipFill>
        <p:spPr>
          <a:xfrm>
            <a:off x="152400" y="2445700"/>
            <a:ext cx="11887202" cy="287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05e8c87307_0_1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Output</a:t>
            </a:r>
            <a:endParaRPr/>
          </a:p>
        </p:txBody>
      </p:sp>
      <p:sp>
        <p:nvSpPr>
          <p:cNvPr id="255" name="Google Shape;255;g305e8c87307_0_1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56" name="Google Shape;256;g305e8c87307_0_11"/>
          <p:cNvPicPr preferRelativeResize="0"/>
          <p:nvPr/>
        </p:nvPicPr>
        <p:blipFill>
          <a:blip r:embed="rId3">
            <a:alphaModFix/>
          </a:blip>
          <a:stretch>
            <a:fillRect/>
          </a:stretch>
        </p:blipFill>
        <p:spPr>
          <a:xfrm>
            <a:off x="2343225" y="1776338"/>
            <a:ext cx="6987399" cy="421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Problem Statement and Motivation</a:t>
            </a:r>
            <a:endParaRPr sz="2800"/>
          </a:p>
        </p:txBody>
      </p:sp>
      <p:sp>
        <p:nvSpPr>
          <p:cNvPr id="102" name="Google Shape;102;p2"/>
          <p:cNvSpPr txBox="1"/>
          <p:nvPr>
            <p:ph idx="1" type="body"/>
          </p:nvPr>
        </p:nvSpPr>
        <p:spPr>
          <a:xfrm>
            <a:off x="252326" y="1749425"/>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0" lvl="0" marL="469900" rtl="0" algn="just">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A leading online retailer wants to optimize its inventory management system by analyzing historical sales data. They aim to reduce stockouts and overstock situations while improving inventory turnover rates.</a:t>
            </a:r>
            <a:endParaRPr sz="2400">
              <a:latin typeface="Times New Roman"/>
              <a:ea typeface="Times New Roman"/>
              <a:cs typeface="Times New Roman"/>
              <a:sym typeface="Times New Roman"/>
            </a:endParaRPr>
          </a:p>
          <a:p>
            <a:pPr indent="0" lvl="0" marL="469900" rtl="0" algn="just">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469900" rtl="0" algn="just">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MOTIVATION</a:t>
            </a:r>
            <a:endParaRPr sz="2400">
              <a:latin typeface="Times New Roman"/>
              <a:ea typeface="Times New Roman"/>
              <a:cs typeface="Times New Roman"/>
              <a:sym typeface="Times New Roman"/>
            </a:endParaRPr>
          </a:p>
          <a:p>
            <a:pPr indent="0" lvl="0" marL="469900" rtl="0" algn="just">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Optimizing inventory management by analyzing historical sales data will enable the retailer to minimize costly stockouts and overstock situations, thereby enhancing customer satisfaction and operational efficiency.</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03" name="Google Shape;103;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05" name="Google Shape;105;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fdc09b1d5b_0_3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3000">
                <a:latin typeface="Times New Roman"/>
                <a:ea typeface="Times New Roman"/>
                <a:cs typeface="Times New Roman"/>
                <a:sym typeface="Times New Roman"/>
              </a:rPr>
              <a:t>ALGORITHM FOR MODULE 2 </a:t>
            </a:r>
            <a:endParaRPr sz="3000">
              <a:latin typeface="Times New Roman"/>
              <a:ea typeface="Times New Roman"/>
              <a:cs typeface="Times New Roman"/>
              <a:sym typeface="Times New Roman"/>
            </a:endParaRPr>
          </a:p>
        </p:txBody>
      </p:sp>
      <p:sp>
        <p:nvSpPr>
          <p:cNvPr id="263" name="Google Shape;263;g2fdc09b1d5b_0_3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1: Create a function named `forecast_demand` that takes in `product_sales` data as input.</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2: Check if the length of `product_sales` is at least 24 periods (e.g., 2 years of monthly data) to ensure sufficient data for seasonal analysis.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3: Apply Holt-Winters Model</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 If the data length condition is met, apply the Holt-Winters Exponential Smoothing model with:</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  - Additive trend (`trend='add'`)</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  - Additive seasonal component (`seasonal='add'`)</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  - Seasonal period set to 12 (assuming monthly data).</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p:txBody>
      </p:sp>
      <p:sp>
        <p:nvSpPr>
          <p:cNvPr id="264" name="Google Shape;264;g2fdc09b1d5b_0_3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fdc09b1d5b_0_46"/>
          <p:cNvSpPr txBox="1"/>
          <p:nvPr>
            <p:ph type="title"/>
          </p:nvPr>
        </p:nvSpPr>
        <p:spPr>
          <a:xfrm>
            <a:off x="711108" y="304826"/>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2900">
                <a:latin typeface="Times New Roman"/>
                <a:ea typeface="Times New Roman"/>
                <a:cs typeface="Times New Roman"/>
                <a:sym typeface="Times New Roman"/>
              </a:rPr>
              <a:t>ALGORITHM FOR MODULE 2 </a:t>
            </a:r>
            <a:endParaRPr sz="2900">
              <a:latin typeface="Times New Roman"/>
              <a:ea typeface="Times New Roman"/>
              <a:cs typeface="Times New Roman"/>
              <a:sym typeface="Times New Roman"/>
            </a:endParaRPr>
          </a:p>
        </p:txBody>
      </p:sp>
      <p:sp>
        <p:nvSpPr>
          <p:cNvPr id="271" name="Google Shape;271;g2fdc09b1d5b_0_46"/>
          <p:cNvSpPr txBox="1"/>
          <p:nvPr>
            <p:ph idx="1" type="body"/>
          </p:nvPr>
        </p:nvSpPr>
        <p:spPr>
          <a:xfrm>
            <a:off x="711101" y="1749363"/>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4:  Fit the model to the `product_sales` data.</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5:  Forecast the next 12 periods using the fitted model.</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6: Handle Insufficient Data:</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 If data length is less than 24 periods, use a simple moving average:</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Apply a rolling window of 3 periods.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Use a forward shift (`shift(-1)`) to align the forecast with future periods.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Fill any missing values forward (`fillna(method='ffill')`).</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Select the last 12 periods of the moving average as the forecast.</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7:  Return the forecasted values from the function.</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 Return the aggregated forecasts for all products.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272" name="Google Shape;272;g2fdc09b1d5b_0_4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fdc09b1d5b_0_5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2fdc09b1d5b_0_5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Step 8: Create a function named `apply_forecasting` that takes `sales_data` as input.</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9: Apply Forecasting Across Products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Use the `.apply()` method to apply the `forecast_demand` function across each product (axis=0) in the `sales_data`.</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10: Return Forecasts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Return the aggregated forecasts for all products.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280" name="Google Shape;280;g2fdc09b1d5b_0_5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061442c260_0_0"/>
          <p:cNvSpPr txBox="1"/>
          <p:nvPr>
            <p:ph type="ctrTitle"/>
          </p:nvPr>
        </p:nvSpPr>
        <p:spPr>
          <a:xfrm>
            <a:off x="755500" y="904375"/>
            <a:ext cx="109908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Module 3:</a:t>
            </a:r>
            <a:r>
              <a:rPr b="1" lang="en-US" sz="3200">
                <a:solidFill>
                  <a:srgbClr val="FF0000"/>
                </a:solidFill>
              </a:rPr>
              <a:t>Reporting and Visualization  Module</a:t>
            </a:r>
            <a:endParaRPr b="1" sz="3200">
              <a:solidFill>
                <a:srgbClr val="FF0000"/>
              </a:solidFill>
            </a:endParaRPr>
          </a:p>
          <a:p>
            <a:pPr indent="0" lvl="0" marL="0" rtl="0" algn="l">
              <a:spcBef>
                <a:spcPts val="0"/>
              </a:spcBef>
              <a:spcAft>
                <a:spcPts val="0"/>
              </a:spcAft>
              <a:buNone/>
            </a:pPr>
            <a:r>
              <a:t/>
            </a:r>
            <a:endParaRPr/>
          </a:p>
        </p:txBody>
      </p:sp>
      <p:sp>
        <p:nvSpPr>
          <p:cNvPr id="287" name="Google Shape;287;g3061442c260_0_0"/>
          <p:cNvSpPr txBox="1"/>
          <p:nvPr>
            <p:ph idx="1" type="subTitle"/>
          </p:nvPr>
        </p:nvSpPr>
        <p:spPr>
          <a:xfrm>
            <a:off x="755500" y="2481825"/>
            <a:ext cx="11105400" cy="39135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US" sz="1900"/>
              <a:t>1. Data Aggregation: Collect and clean data from multiple sources for accurate insights.</a:t>
            </a:r>
            <a:endParaRPr sz="1900"/>
          </a:p>
          <a:p>
            <a:pPr indent="0" lvl="0" marL="0" rtl="0" algn="l">
              <a:spcBef>
                <a:spcPts val="560"/>
              </a:spcBef>
              <a:spcAft>
                <a:spcPts val="0"/>
              </a:spcAft>
              <a:buClr>
                <a:schemeClr val="dk1"/>
              </a:buClr>
              <a:buSzPts val="1100"/>
              <a:buFont typeface="Arial"/>
              <a:buNone/>
            </a:pPr>
            <a:r>
              <a:t/>
            </a:r>
            <a:endParaRPr sz="1900"/>
          </a:p>
          <a:p>
            <a:pPr indent="0" lvl="0" marL="0" rtl="0" algn="l">
              <a:spcBef>
                <a:spcPts val="560"/>
              </a:spcBef>
              <a:spcAft>
                <a:spcPts val="0"/>
              </a:spcAft>
              <a:buClr>
                <a:schemeClr val="dk1"/>
              </a:buClr>
              <a:buSzPts val="1100"/>
              <a:buFont typeface="Arial"/>
              <a:buNone/>
            </a:pPr>
            <a:r>
              <a:rPr lang="en-US" sz="1900"/>
              <a:t>2. Customizable Dashboards: Allow users to create personalized dashboards with interactive filters and KPIs.</a:t>
            </a:r>
            <a:endParaRPr sz="1900"/>
          </a:p>
          <a:p>
            <a:pPr indent="0" lvl="0" marL="0" rtl="0" algn="l">
              <a:spcBef>
                <a:spcPts val="560"/>
              </a:spcBef>
              <a:spcAft>
                <a:spcPts val="0"/>
              </a:spcAft>
              <a:buClr>
                <a:schemeClr val="dk1"/>
              </a:buClr>
              <a:buSzPts val="1100"/>
              <a:buFont typeface="Arial"/>
              <a:buNone/>
            </a:pPr>
            <a:r>
              <a:t/>
            </a:r>
            <a:endParaRPr sz="1900"/>
          </a:p>
          <a:p>
            <a:pPr indent="0" lvl="0" marL="0" rtl="0" algn="l">
              <a:spcBef>
                <a:spcPts val="560"/>
              </a:spcBef>
              <a:spcAft>
                <a:spcPts val="0"/>
              </a:spcAft>
              <a:buClr>
                <a:schemeClr val="dk1"/>
              </a:buClr>
              <a:buSzPts val="1100"/>
              <a:buFont typeface="Arial"/>
              <a:buNone/>
            </a:pPr>
            <a:r>
              <a:rPr lang="en-US" sz="1900"/>
              <a:t>3. Real-time Analytics: Provide real-time data monitoring for quick decision-making.</a:t>
            </a:r>
            <a:endParaRPr sz="1900"/>
          </a:p>
          <a:p>
            <a:pPr indent="0" lvl="0" marL="0" rtl="0" algn="l">
              <a:spcBef>
                <a:spcPts val="560"/>
              </a:spcBef>
              <a:spcAft>
                <a:spcPts val="0"/>
              </a:spcAft>
              <a:buClr>
                <a:schemeClr val="dk1"/>
              </a:buClr>
              <a:buSzPts val="1100"/>
              <a:buFont typeface="Arial"/>
              <a:buNone/>
            </a:pPr>
            <a:r>
              <a:t/>
            </a:r>
            <a:endParaRPr sz="1900"/>
          </a:p>
          <a:p>
            <a:pPr indent="0" lvl="0" marL="0" rtl="0" algn="l">
              <a:spcBef>
                <a:spcPts val="560"/>
              </a:spcBef>
              <a:spcAft>
                <a:spcPts val="0"/>
              </a:spcAft>
              <a:buClr>
                <a:schemeClr val="dk1"/>
              </a:buClr>
              <a:buSzPts val="1100"/>
              <a:buFont typeface="Arial"/>
              <a:buNone/>
            </a:pPr>
            <a:r>
              <a:rPr lang="en-US" sz="1900"/>
              <a:t>4. Export &amp; Sharing: Support exporting reports in various formats and automate their distribution.</a:t>
            </a:r>
            <a:endParaRPr sz="1900"/>
          </a:p>
          <a:p>
            <a:pPr indent="0" lvl="0" marL="0" rtl="0" algn="l">
              <a:spcBef>
                <a:spcPts val="560"/>
              </a:spcBef>
              <a:spcAft>
                <a:spcPts val="0"/>
              </a:spcAft>
              <a:buNone/>
            </a:pPr>
            <a:r>
              <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f8e407eff6_0_23"/>
          <p:cNvSpPr txBox="1"/>
          <p:nvPr>
            <p:ph type="ctrTitle"/>
          </p:nvPr>
        </p:nvSpPr>
        <p:spPr>
          <a:xfrm>
            <a:off x="438150" y="293225"/>
            <a:ext cx="103632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Flow Diagram</a:t>
            </a:r>
            <a:endParaRPr/>
          </a:p>
        </p:txBody>
      </p:sp>
      <p:pic>
        <p:nvPicPr>
          <p:cNvPr id="294" name="Google Shape;294;g2f8e407eff6_0_23"/>
          <p:cNvPicPr preferRelativeResize="0"/>
          <p:nvPr/>
        </p:nvPicPr>
        <p:blipFill>
          <a:blip r:embed="rId3">
            <a:alphaModFix/>
          </a:blip>
          <a:stretch>
            <a:fillRect/>
          </a:stretch>
        </p:blipFill>
        <p:spPr>
          <a:xfrm>
            <a:off x="152400" y="3177950"/>
            <a:ext cx="11887199" cy="267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f8e407eff6_0_9"/>
          <p:cNvSpPr txBox="1"/>
          <p:nvPr>
            <p:ph type="ctrTitle"/>
          </p:nvPr>
        </p:nvSpPr>
        <p:spPr>
          <a:xfrm>
            <a:off x="825000" y="428675"/>
            <a:ext cx="103632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Output</a:t>
            </a:r>
            <a:endParaRPr/>
          </a:p>
        </p:txBody>
      </p:sp>
      <p:pic>
        <p:nvPicPr>
          <p:cNvPr id="301" name="Google Shape;301;g2f8e407eff6_0_9"/>
          <p:cNvPicPr preferRelativeResize="0"/>
          <p:nvPr/>
        </p:nvPicPr>
        <p:blipFill>
          <a:blip r:embed="rId3">
            <a:alphaModFix/>
          </a:blip>
          <a:stretch>
            <a:fillRect/>
          </a:stretch>
        </p:blipFill>
        <p:spPr>
          <a:xfrm>
            <a:off x="945325" y="2118700"/>
            <a:ext cx="10242874" cy="419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061442c260_0_13"/>
          <p:cNvSpPr txBox="1"/>
          <p:nvPr>
            <p:ph type="ctrTitle"/>
          </p:nvPr>
        </p:nvSpPr>
        <p:spPr>
          <a:xfrm>
            <a:off x="704700" y="1238025"/>
            <a:ext cx="113151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200"/>
              <a:t>Module 4:</a:t>
            </a:r>
            <a:r>
              <a:rPr lang="en-US" sz="3200">
                <a:solidFill>
                  <a:schemeClr val="dk1"/>
                </a:solidFill>
              </a:rPr>
              <a:t>System Integration and Improvement Module</a:t>
            </a:r>
            <a:endParaRPr sz="3200">
              <a:solidFill>
                <a:schemeClr val="dk1"/>
              </a:solidFill>
            </a:endParaRPr>
          </a:p>
          <a:p>
            <a:pPr indent="0" lvl="0" marL="0" rtl="0" algn="l">
              <a:spcBef>
                <a:spcPts val="0"/>
              </a:spcBef>
              <a:spcAft>
                <a:spcPts val="0"/>
              </a:spcAft>
              <a:buNone/>
            </a:pPr>
            <a:r>
              <a:t/>
            </a:r>
            <a:endParaRPr/>
          </a:p>
        </p:txBody>
      </p:sp>
      <p:sp>
        <p:nvSpPr>
          <p:cNvPr id="308" name="Google Shape;308;g3061442c260_0_13"/>
          <p:cNvSpPr txBox="1"/>
          <p:nvPr>
            <p:ph idx="1" type="subTitle"/>
          </p:nvPr>
        </p:nvSpPr>
        <p:spPr>
          <a:xfrm>
            <a:off x="914400" y="2609625"/>
            <a:ext cx="11105400" cy="39135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US" sz="1900"/>
              <a:t>1. Seamless Integration: Connects various software, hardware, and systems to work together as one.</a:t>
            </a:r>
            <a:endParaRPr sz="1900"/>
          </a:p>
          <a:p>
            <a:pPr indent="0" lvl="0" marL="0" rtl="0" algn="l">
              <a:spcBef>
                <a:spcPts val="560"/>
              </a:spcBef>
              <a:spcAft>
                <a:spcPts val="0"/>
              </a:spcAft>
              <a:buClr>
                <a:schemeClr val="dk1"/>
              </a:buClr>
              <a:buSzPts val="1100"/>
              <a:buFont typeface="Arial"/>
              <a:buNone/>
            </a:pPr>
            <a:r>
              <a:rPr lang="en-US" sz="1900"/>
              <a:t>2. Performance Optimization: Enhances efficiency by refining processes and reducing bottlenecks.</a:t>
            </a:r>
            <a:endParaRPr sz="1900"/>
          </a:p>
          <a:p>
            <a:pPr indent="0" lvl="0" marL="0" rtl="0" algn="l">
              <a:spcBef>
                <a:spcPts val="560"/>
              </a:spcBef>
              <a:spcAft>
                <a:spcPts val="0"/>
              </a:spcAft>
              <a:buClr>
                <a:schemeClr val="dk1"/>
              </a:buClr>
              <a:buSzPts val="1100"/>
              <a:buFont typeface="Arial"/>
              <a:buNone/>
            </a:pPr>
            <a:r>
              <a:rPr lang="en-US" sz="1900"/>
              <a:t>3. Scalability and Flexibility: Ensures the system can grow and adapt to future needs.</a:t>
            </a:r>
            <a:endParaRPr sz="1900"/>
          </a:p>
          <a:p>
            <a:pPr indent="0" lvl="0" marL="0" rtl="0" algn="l">
              <a:spcBef>
                <a:spcPts val="560"/>
              </a:spcBef>
              <a:spcAft>
                <a:spcPts val="0"/>
              </a:spcAft>
              <a:buClr>
                <a:schemeClr val="dk1"/>
              </a:buClr>
              <a:buSzPts val="1100"/>
              <a:buFont typeface="Arial"/>
              <a:buNone/>
            </a:pPr>
            <a:r>
              <a:rPr lang="en-US" sz="1900"/>
              <a:t>4. Monitoring &amp; Improvement: Tracks performance and continuously improves through feedback and optimization.</a:t>
            </a:r>
            <a:endParaRPr sz="1900"/>
          </a:p>
          <a:p>
            <a:pPr indent="0" lvl="0" marL="0" rtl="0" algn="l">
              <a:spcBef>
                <a:spcPts val="560"/>
              </a:spcBef>
              <a:spcAft>
                <a:spcPts val="0"/>
              </a:spcAft>
              <a:buNone/>
            </a:pPr>
            <a:r>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f8e407eff6_0_30"/>
          <p:cNvSpPr txBox="1"/>
          <p:nvPr>
            <p:ph type="ctrTitle"/>
          </p:nvPr>
        </p:nvSpPr>
        <p:spPr>
          <a:xfrm>
            <a:off x="914400" y="990600"/>
            <a:ext cx="103632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Flow Diagram</a:t>
            </a:r>
            <a:endParaRPr/>
          </a:p>
        </p:txBody>
      </p:sp>
      <p:pic>
        <p:nvPicPr>
          <p:cNvPr id="315" name="Google Shape;315;g2f8e407eff6_0_30"/>
          <p:cNvPicPr preferRelativeResize="0"/>
          <p:nvPr/>
        </p:nvPicPr>
        <p:blipFill>
          <a:blip r:embed="rId3">
            <a:alphaModFix/>
          </a:blip>
          <a:stretch>
            <a:fillRect/>
          </a:stretch>
        </p:blipFill>
        <p:spPr>
          <a:xfrm>
            <a:off x="152400" y="2932349"/>
            <a:ext cx="11887201" cy="2449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f8e407eff6_0_16"/>
          <p:cNvSpPr txBox="1"/>
          <p:nvPr>
            <p:ph type="ctrTitle"/>
          </p:nvPr>
        </p:nvSpPr>
        <p:spPr>
          <a:xfrm>
            <a:off x="914400" y="514350"/>
            <a:ext cx="103632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Output</a:t>
            </a:r>
            <a:endParaRPr/>
          </a:p>
        </p:txBody>
      </p:sp>
      <p:pic>
        <p:nvPicPr>
          <p:cNvPr id="322" name="Google Shape;322;g2f8e407eff6_0_16"/>
          <p:cNvPicPr preferRelativeResize="0"/>
          <p:nvPr/>
        </p:nvPicPr>
        <p:blipFill>
          <a:blip r:embed="rId3">
            <a:alphaModFix/>
          </a:blip>
          <a:stretch>
            <a:fillRect/>
          </a:stretch>
        </p:blipFill>
        <p:spPr>
          <a:xfrm>
            <a:off x="916300" y="2328200"/>
            <a:ext cx="10359396" cy="419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f8e407eff6_0_37"/>
          <p:cNvSpPr txBox="1"/>
          <p:nvPr>
            <p:ph type="ctrTitle"/>
          </p:nvPr>
        </p:nvSpPr>
        <p:spPr>
          <a:xfrm>
            <a:off x="914400" y="378275"/>
            <a:ext cx="103632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Output</a:t>
            </a:r>
            <a:endParaRPr/>
          </a:p>
        </p:txBody>
      </p:sp>
      <p:pic>
        <p:nvPicPr>
          <p:cNvPr id="329" name="Google Shape;329;g2f8e407eff6_0_37"/>
          <p:cNvPicPr preferRelativeResize="0"/>
          <p:nvPr/>
        </p:nvPicPr>
        <p:blipFill>
          <a:blip r:embed="rId3">
            <a:alphaModFix/>
          </a:blip>
          <a:stretch>
            <a:fillRect/>
          </a:stretch>
        </p:blipFill>
        <p:spPr>
          <a:xfrm>
            <a:off x="652100" y="2073525"/>
            <a:ext cx="11029799" cy="4595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Abstract</a:t>
            </a:r>
            <a:endParaRPr sz="2800"/>
          </a:p>
        </p:txBody>
      </p:sp>
      <p:sp>
        <p:nvSpPr>
          <p:cNvPr id="112" name="Google Shape;112;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Stock out and overstocking of products have been a major issue for all e-commerce websites.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overcome this, we use time series forecasting models, like Exponential Smoothing and Moving average, and calculating EOQ and MAE to optimize inventory management. By analyzing historical sales data, it aims to improve demand predictions, reducing the risk of stockouts and overstock. This will enhance inventory turnover and overall operational efficiency.</a:t>
            </a:r>
            <a:endParaRPr/>
          </a:p>
        </p:txBody>
      </p:sp>
      <p:sp>
        <p:nvSpPr>
          <p:cNvPr id="113" name="Google Shape;113;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15" name="Google Shape;115;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33" name="Shape 333"/>
        <p:cNvGrpSpPr/>
        <p:nvPr/>
      </p:nvGrpSpPr>
      <p:grpSpPr>
        <a:xfrm>
          <a:off x="0" y="0"/>
          <a:ext cx="0" cy="0"/>
          <a:chOff x="0" y="0"/>
          <a:chExt cx="0" cy="0"/>
        </a:xfrm>
      </p:grpSpPr>
      <p:sp>
        <p:nvSpPr>
          <p:cNvPr id="334" name="Google Shape;334;g313c0baab94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Website Outcome</a:t>
            </a:r>
            <a:endParaRPr sz="2800"/>
          </a:p>
        </p:txBody>
      </p:sp>
      <p:sp>
        <p:nvSpPr>
          <p:cNvPr id="335" name="Google Shape;335;g313c0baab94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313c0baab94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37" name="Google Shape;337;g313c0baab94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8" name="Google Shape;338;g313c0baab94_0_0"/>
          <p:cNvPicPr preferRelativeResize="0"/>
          <p:nvPr/>
        </p:nvPicPr>
        <p:blipFill>
          <a:blip r:embed="rId4">
            <a:alphaModFix/>
          </a:blip>
          <a:stretch>
            <a:fillRect/>
          </a:stretch>
        </p:blipFill>
        <p:spPr>
          <a:xfrm>
            <a:off x="3241925" y="1955475"/>
            <a:ext cx="5708050" cy="3539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42" name="Shape 342"/>
        <p:cNvGrpSpPr/>
        <p:nvPr/>
      </p:nvGrpSpPr>
      <p:grpSpPr>
        <a:xfrm>
          <a:off x="0" y="0"/>
          <a:ext cx="0" cy="0"/>
          <a:chOff x="0" y="0"/>
          <a:chExt cx="0" cy="0"/>
        </a:xfrm>
      </p:grpSpPr>
      <p:sp>
        <p:nvSpPr>
          <p:cNvPr id="343" name="Google Shape;343;g313c0baab94_0_1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Website Outcome</a:t>
            </a:r>
            <a:endParaRPr sz="2800"/>
          </a:p>
        </p:txBody>
      </p:sp>
      <p:sp>
        <p:nvSpPr>
          <p:cNvPr id="344" name="Google Shape;344;g313c0baab94_0_1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313c0baab94_0_1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46" name="Google Shape;346;g313c0baab94_0_1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47" name="Google Shape;347;g313c0baab94_0_10"/>
          <p:cNvPicPr preferRelativeResize="0"/>
          <p:nvPr/>
        </p:nvPicPr>
        <p:blipFill>
          <a:blip r:embed="rId4">
            <a:alphaModFix/>
          </a:blip>
          <a:stretch>
            <a:fillRect/>
          </a:stretch>
        </p:blipFill>
        <p:spPr>
          <a:xfrm>
            <a:off x="3554088" y="1855750"/>
            <a:ext cx="5083725" cy="405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51" name="Shape 351"/>
        <p:cNvGrpSpPr/>
        <p:nvPr/>
      </p:nvGrpSpPr>
      <p:grpSpPr>
        <a:xfrm>
          <a:off x="0" y="0"/>
          <a:ext cx="0" cy="0"/>
          <a:chOff x="0" y="0"/>
          <a:chExt cx="0" cy="0"/>
        </a:xfrm>
      </p:grpSpPr>
      <p:sp>
        <p:nvSpPr>
          <p:cNvPr id="352" name="Google Shape;352;g313c0baab94_0_1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Website Outcome</a:t>
            </a:r>
            <a:endParaRPr sz="2800"/>
          </a:p>
        </p:txBody>
      </p:sp>
      <p:sp>
        <p:nvSpPr>
          <p:cNvPr id="353" name="Google Shape;353;g313c0baab94_0_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313c0baab94_0_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55" name="Google Shape;355;g313c0baab94_0_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6" name="Google Shape;356;g313c0baab94_0_18"/>
          <p:cNvPicPr preferRelativeResize="0"/>
          <p:nvPr/>
        </p:nvPicPr>
        <p:blipFill>
          <a:blip r:embed="rId4">
            <a:alphaModFix/>
          </a:blip>
          <a:stretch>
            <a:fillRect/>
          </a:stretch>
        </p:blipFill>
        <p:spPr>
          <a:xfrm>
            <a:off x="3752400" y="1786275"/>
            <a:ext cx="4668885" cy="4169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Results and Discussion</a:t>
            </a:r>
            <a:endParaRPr b="1" sz="3200">
              <a:solidFill>
                <a:srgbClr val="FF0000"/>
              </a:solidFill>
            </a:endParaRPr>
          </a:p>
        </p:txBody>
      </p:sp>
      <p:sp>
        <p:nvSpPr>
          <p:cNvPr id="362" name="Google Shape;362;p1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The chatbot for inventory management, utilizing time series analysis and demand forecasting, provides accurate and real-time insights into stock levels and demand trends. Using techniques like moving averages, exponential smoothing, and Economic Order Quantity (EOQ), it effectively predicts which products have high or low sales, reducing overstock and understock situations. The chatbot evaluates forecast accuracy through Mean Absolute Error (MAE) and integrates user-uploaded data to refine its predictions continually. This system not only automates inventory suggestions but also assists managers in making informed decisions to maintain optimal stock levels. Additionally, the </a:t>
            </a:r>
            <a:r>
              <a:rPr lang="en-US" sz="2000">
                <a:latin typeface="Times New Roman"/>
                <a:ea typeface="Times New Roman"/>
                <a:cs typeface="Times New Roman"/>
                <a:sym typeface="Times New Roman"/>
              </a:rPr>
              <a:t>chatbot</a:t>
            </a:r>
            <a:r>
              <a:rPr lang="en-US" sz="2000">
                <a:latin typeface="Times New Roman"/>
                <a:ea typeface="Times New Roman"/>
                <a:cs typeface="Times New Roman"/>
                <a:sym typeface="Times New Roman"/>
              </a:rPr>
              <a:t> interactive nature makes it user-friendly, allowing managers to query specific product performance, streamline replenishment schedules, and adapt to changing market demands efficiently.</a:t>
            </a:r>
            <a:endParaRPr sz="20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23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3300">
              <a:latin typeface="Times New Roman"/>
              <a:ea typeface="Times New Roman"/>
              <a:cs typeface="Times New Roman"/>
              <a:sym typeface="Times New Roman"/>
            </a:endParaRPr>
          </a:p>
        </p:txBody>
      </p:sp>
      <p:sp>
        <p:nvSpPr>
          <p:cNvPr id="363" name="Google Shape;363;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65" name="Google Shape;365;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13c0baab94_0_3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Conclusion </a:t>
            </a:r>
            <a:endParaRPr b="1" sz="3200">
              <a:solidFill>
                <a:srgbClr val="FF0000"/>
              </a:solidFill>
            </a:endParaRPr>
          </a:p>
        </p:txBody>
      </p:sp>
      <p:sp>
        <p:nvSpPr>
          <p:cNvPr id="371" name="Google Shape;371;g313c0baab94_0_3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The chatbot for inventory management, powered by time series analysis and demand forecasting, has proven to be an effective tool for maintaining optimal inventory levels. By automating the prediction of high and low-demand products, it reduces risks of overstock and understock, improving operational efficiency and reducing costs. The system’s ability to analyze historical sales data and generate actionable insights makes it a valuable asset for decision-making in inventory control, providing a scalable solution adaptable to various inventory scenarios.</a:t>
            </a:r>
            <a:endParaRPr sz="22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22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2200">
              <a:latin typeface="Times New Roman"/>
              <a:ea typeface="Times New Roman"/>
              <a:cs typeface="Times New Roman"/>
              <a:sym typeface="Times New Roman"/>
            </a:endParaRPr>
          </a:p>
        </p:txBody>
      </p:sp>
      <p:sp>
        <p:nvSpPr>
          <p:cNvPr id="372" name="Google Shape;372;g313c0baab94_0_3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313c0baab94_0_3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74" name="Google Shape;374;g313c0baab94_0_3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313c0baab94_0_2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rPr b="1" lang="en-US" sz="3600">
                <a:solidFill>
                  <a:srgbClr val="FF0000"/>
                </a:solidFill>
              </a:rPr>
              <a:t>References</a:t>
            </a:r>
            <a:endParaRPr b="1" sz="3600">
              <a:solidFill>
                <a:srgbClr val="FF0000"/>
              </a:solidFill>
            </a:endParaRPr>
          </a:p>
        </p:txBody>
      </p:sp>
      <p:sp>
        <p:nvSpPr>
          <p:cNvPr id="380" name="Google Shape;380;g313c0baab94_0_2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AutoNum type="arabicPeriod"/>
            </a:pPr>
            <a:r>
              <a:rPr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Mediavilla, M.A., Dietrich, F., Palm, D.: Review and analysis of artificial intelligence methods for demand forecasting in supply chain management. In: CIRP Conference on Manufacturing Systems, pp. 1126–1131 (2022)</a:t>
            </a:r>
            <a:endParaRPr sz="22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AutoNum type="arabicPeriod"/>
            </a:pPr>
            <a:r>
              <a:rPr lang="en-US" sz="2200">
                <a:latin typeface="Times New Roman"/>
                <a:ea typeface="Times New Roman"/>
                <a:cs typeface="Times New Roman"/>
                <a:sym typeface="Times New Roman"/>
              </a:rPr>
              <a:t> Manal Loukili1 ,Fayçal Messaoudi ,Mohammed El Ghazi1 and Hanane Azirar: </a:t>
            </a:r>
            <a:r>
              <a:rPr lang="en-US" sz="2300">
                <a:latin typeface="Times New Roman"/>
                <a:ea typeface="Times New Roman"/>
                <a:cs typeface="Times New Roman"/>
                <a:sym typeface="Times New Roman"/>
              </a:rPr>
              <a:t>Predicting Future Sales: A Machine Learning Algorithm Showdown</a:t>
            </a:r>
            <a:endParaRPr sz="23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US" sz="2300">
                <a:latin typeface="Times New Roman"/>
                <a:ea typeface="Times New Roman"/>
                <a:cs typeface="Times New Roman"/>
                <a:sym typeface="Times New Roman"/>
              </a:rPr>
              <a:t>Loukili, M., Messaoudi, F., El Ghazi, M.: Supervised learning algorithms for predicting cus tomer churn with hyperparameter optimization. Int. J. Adv. Soft Comput. Appl. 14(3), 49–63 (2022).</a:t>
            </a:r>
            <a:endParaRPr sz="23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AutoNum type="arabicPeriod"/>
            </a:pPr>
            <a:r>
              <a:rPr lang="en-US" sz="2300">
                <a:latin typeface="Times New Roman"/>
                <a:ea typeface="Times New Roman"/>
                <a:cs typeface="Times New Roman"/>
                <a:sym typeface="Times New Roman"/>
              </a:rPr>
              <a:t>Farhaoui, Y., et al.: Big data mining and analytics 5(4), I–II (2022)</a:t>
            </a:r>
            <a:endParaRPr sz="23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23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3300">
              <a:latin typeface="Times New Roman"/>
              <a:ea typeface="Times New Roman"/>
              <a:cs typeface="Times New Roman"/>
              <a:sym typeface="Times New Roman"/>
            </a:endParaRPr>
          </a:p>
        </p:txBody>
      </p:sp>
      <p:sp>
        <p:nvSpPr>
          <p:cNvPr id="381" name="Google Shape;381;g313c0baab94_0_2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313c0baab94_0_2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83" name="Google Shape;383;g313c0baab94_0_2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3"/>
          <p:cNvSpPr txBox="1"/>
          <p:nvPr>
            <p:ph type="title"/>
          </p:nvPr>
        </p:nvSpPr>
        <p:spPr>
          <a:xfrm>
            <a:off x="622450" y="2820987"/>
            <a:ext cx="10668000" cy="1215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solidFill>
                  <a:srgbClr val="FF0000"/>
                </a:solidFill>
              </a:rPr>
              <a:t>Thank You</a:t>
            </a:r>
            <a:endParaRPr/>
          </a:p>
        </p:txBody>
      </p:sp>
      <p:sp>
        <p:nvSpPr>
          <p:cNvPr id="389" name="Google Shape;38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90" name="Google Shape;390;p1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1" name="Google Shape;391;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318f35f231a_0_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318f35f231a_0_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18f35f231a_0_7"/>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318f35f231a_0_7"/>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fdc09b1d5b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3400">
                <a:latin typeface="Times New Roman"/>
                <a:ea typeface="Times New Roman"/>
                <a:cs typeface="Times New Roman"/>
                <a:sym typeface="Times New Roman"/>
              </a:rPr>
              <a:t>ALGORITHM FOR MODULE 1: PANDAS</a:t>
            </a:r>
            <a:endParaRPr sz="3400">
              <a:latin typeface="Times New Roman"/>
              <a:ea typeface="Times New Roman"/>
              <a:cs typeface="Times New Roman"/>
              <a:sym typeface="Times New Roman"/>
            </a:endParaRPr>
          </a:p>
        </p:txBody>
      </p:sp>
      <p:sp>
        <p:nvSpPr>
          <p:cNvPr id="412" name="Google Shape;412;g2fdc09b1d5b_0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1: Load the Excel file from the given file path into a pandas DataFrame.</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Step 2: Eliminate any duplicate entries in the dataset to ensure data uniqueness.</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Step 3: Drop rows where `retail_price`, `discounted_price`, or `crawl_timestamp` columns have missing values to maintain data integrity.</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4:Convert the `crawl_timestamp` column to a datetime format for accurate date handling.</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Step 5: Compute the discount percentage using the formula:</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p:txBody>
      </p:sp>
      <p:sp>
        <p:nvSpPr>
          <p:cNvPr id="413" name="Google Shape;413;g2fdc09b1d5b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14" name="Google Shape;414;g2fdc09b1d5b_0_0"/>
          <p:cNvPicPr preferRelativeResize="0"/>
          <p:nvPr/>
        </p:nvPicPr>
        <p:blipFill rotWithShape="1">
          <a:blip r:embed="rId3">
            <a:alphaModFix/>
          </a:blip>
          <a:srcRect b="0" l="0" r="0" t="0"/>
          <a:stretch/>
        </p:blipFill>
        <p:spPr>
          <a:xfrm>
            <a:off x="2115775" y="4778725"/>
            <a:ext cx="6292574" cy="105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Objectives</a:t>
            </a:r>
            <a:endParaRPr sz="2800"/>
          </a:p>
        </p:txBody>
      </p:sp>
      <p:sp>
        <p:nvSpPr>
          <p:cNvPr id="121" name="Google Shape;121;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en-US" sz="2400">
                <a:latin typeface="Times New Roman"/>
                <a:ea typeface="Times New Roman"/>
                <a:cs typeface="Times New Roman"/>
                <a:sym typeface="Times New Roman"/>
              </a:rPr>
              <a:t>To leverage Moving Average and Time series forecasting models to accurately predict future sales demand, pattern,trends for each products thereby minimizing stockouts and overstock situations, and enhancing inventory turnover rates.</a:t>
            </a:r>
            <a:br>
              <a:rPr i="0" lang="en-US" sz="2800" u="none" cap="none" strike="noStrike">
                <a:solidFill>
                  <a:srgbClr val="000000"/>
                </a:solidFill>
                <a:latin typeface="Times New Roman"/>
                <a:ea typeface="Times New Roman"/>
                <a:cs typeface="Times New Roman"/>
                <a:sym typeface="Times New Roman"/>
              </a:rPr>
            </a:br>
            <a:endParaRPr i="0" sz="2800" u="none" cap="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a:p>
        </p:txBody>
      </p:sp>
      <p:sp>
        <p:nvSpPr>
          <p:cNvPr id="122" name="Google Shape;122;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24" name="Google Shape;124;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815daeb608_3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MODULES </a:t>
            </a:r>
            <a:endParaRPr/>
          </a:p>
        </p:txBody>
      </p:sp>
      <p:sp>
        <p:nvSpPr>
          <p:cNvPr id="421" name="Google Shape;421;g2815daeb608_3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sz="2600">
              <a:latin typeface="Times New Roman"/>
              <a:ea typeface="Times New Roman"/>
              <a:cs typeface="Times New Roman"/>
              <a:sym typeface="Times New Roman"/>
            </a:endParaRPr>
          </a:p>
        </p:txBody>
      </p:sp>
      <p:sp>
        <p:nvSpPr>
          <p:cNvPr id="422" name="Google Shape;422;g2815daeb608_3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23" name="Google Shape;423;g2815daeb608_3_0"/>
          <p:cNvPicPr preferRelativeResize="0"/>
          <p:nvPr/>
        </p:nvPicPr>
        <p:blipFill rotWithShape="1">
          <a:blip r:embed="rId3">
            <a:alphaModFix/>
          </a:blip>
          <a:srcRect b="0" l="0" r="0" t="0"/>
          <a:stretch/>
        </p:blipFill>
        <p:spPr>
          <a:xfrm>
            <a:off x="783213" y="1752612"/>
            <a:ext cx="10612876" cy="452518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fdc09b1d5b_0_11"/>
          <p:cNvSpPr txBox="1"/>
          <p:nvPr>
            <p:ph idx="1" type="body"/>
          </p:nvPr>
        </p:nvSpPr>
        <p:spPr>
          <a:xfrm>
            <a:off x="711100" y="1789175"/>
            <a:ext cx="10668000" cy="402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Step 6: Extract the year and month from `crawl_timestamp` to create a `year_month` column, which simplifies time-based grouping.</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Step 7: Group the data by `year_month` and `product_name`.</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Sum the `discounted_price` for each group to get the total monthly sales for each product.</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Step 8: Reshape the aggregated data into a wide format with `product_name` as columns, filling any missing values with zero.</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p:txBody>
      </p:sp>
      <p:sp>
        <p:nvSpPr>
          <p:cNvPr id="430" name="Google Shape;430;g2fdc09b1d5b_0_1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31" name="Google Shape;431;g2fdc09b1d5b_0_11"/>
          <p:cNvSpPr txBox="1"/>
          <p:nvPr/>
        </p:nvSpPr>
        <p:spPr>
          <a:xfrm>
            <a:off x="711100" y="904725"/>
            <a:ext cx="10439400" cy="95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400" u="none" cap="none" strike="noStrike">
                <a:solidFill>
                  <a:schemeClr val="dk1"/>
                </a:solidFill>
                <a:latin typeface="Times New Roman"/>
                <a:ea typeface="Times New Roman"/>
                <a:cs typeface="Times New Roman"/>
                <a:sym typeface="Times New Roman"/>
              </a:rPr>
              <a:t>ALGORITHM FOR MODULE 1: PANDAS</a:t>
            </a:r>
            <a:endParaRPr b="0" i="0" sz="3000" u="none" cap="none" strike="noStrike">
              <a:solidFill>
                <a:schemeClr val="dk1"/>
              </a:solidFill>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fdc09b1d5b_0_25"/>
          <p:cNvSpPr txBox="1"/>
          <p:nvPr>
            <p:ph type="title"/>
          </p:nvPr>
        </p:nvSpPr>
        <p:spPr>
          <a:xfrm>
            <a:off x="762008" y="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3500">
                <a:latin typeface="Times New Roman"/>
                <a:ea typeface="Times New Roman"/>
                <a:cs typeface="Times New Roman"/>
                <a:sym typeface="Times New Roman"/>
              </a:rPr>
              <a:t>OUTPUT</a:t>
            </a:r>
            <a:endParaRPr sz="3500">
              <a:latin typeface="Times New Roman"/>
              <a:ea typeface="Times New Roman"/>
              <a:cs typeface="Times New Roman"/>
              <a:sym typeface="Times New Roman"/>
            </a:endParaRPr>
          </a:p>
        </p:txBody>
      </p:sp>
      <p:sp>
        <p:nvSpPr>
          <p:cNvPr id="438" name="Google Shape;438;g2fdc09b1d5b_0_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439" name="Google Shape;439;g2fdc09b1d5b_0_2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40" name="Google Shape;440;g2fdc09b1d5b_0_25"/>
          <p:cNvPicPr preferRelativeResize="0"/>
          <p:nvPr/>
        </p:nvPicPr>
        <p:blipFill rotWithShape="1">
          <a:blip r:embed="rId3">
            <a:alphaModFix/>
          </a:blip>
          <a:srcRect b="0" l="0" r="0" t="0"/>
          <a:stretch/>
        </p:blipFill>
        <p:spPr>
          <a:xfrm>
            <a:off x="762000" y="1532100"/>
            <a:ext cx="10612875" cy="471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fdcfbd0d9b_0_2"/>
          <p:cNvSpPr txBox="1"/>
          <p:nvPr>
            <p:ph idx="1" type="body"/>
          </p:nvPr>
        </p:nvSpPr>
        <p:spPr>
          <a:xfrm>
            <a:off x="755650" y="383025"/>
            <a:ext cx="10668000" cy="563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447" name="Google Shape;447;g2fdcfbd0d9b_0_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48" name="Google Shape;448;g2fdcfbd0d9b_0_2"/>
          <p:cNvPicPr preferRelativeResize="0"/>
          <p:nvPr/>
        </p:nvPicPr>
        <p:blipFill rotWithShape="1">
          <a:blip r:embed="rId3">
            <a:alphaModFix/>
          </a:blip>
          <a:srcRect b="0" l="0" r="0" t="0"/>
          <a:stretch/>
        </p:blipFill>
        <p:spPr>
          <a:xfrm>
            <a:off x="783225" y="383025"/>
            <a:ext cx="10612851" cy="5636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31761d67c0a_0_0"/>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31761d67c0a_0_0"/>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6" name="Google Shape;456;g31761d67c0a_0_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57" name="Google Shape;457;g31761d67c0a_0_0"/>
          <p:cNvPicPr preferRelativeResize="0"/>
          <p:nvPr/>
        </p:nvPicPr>
        <p:blipFill rotWithShape="1">
          <a:blip r:embed="rId3">
            <a:alphaModFix/>
          </a:blip>
          <a:srcRect b="0" l="0" r="0" t="0"/>
          <a:stretch/>
        </p:blipFill>
        <p:spPr>
          <a:xfrm>
            <a:off x="626050" y="2466225"/>
            <a:ext cx="10797598" cy="35535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0"/>
          <p:cNvSpPr txBox="1"/>
          <p:nvPr>
            <p:ph type="title"/>
          </p:nvPr>
        </p:nvSpPr>
        <p:spPr>
          <a:xfrm>
            <a:off x="249300" y="80275"/>
            <a:ext cx="10668000" cy="906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System Architecture</a:t>
            </a:r>
            <a:endParaRPr/>
          </a:p>
        </p:txBody>
      </p:sp>
      <p:sp>
        <p:nvSpPr>
          <p:cNvPr id="463" name="Google Shape;463;p10"/>
          <p:cNvSpPr txBox="1"/>
          <p:nvPr>
            <p:ph idx="1" type="body"/>
          </p:nvPr>
        </p:nvSpPr>
        <p:spPr>
          <a:xfrm>
            <a:off x="494676" y="1752600"/>
            <a:ext cx="10668000" cy="4267200"/>
          </a:xfrm>
          <a:prstGeom prst="rect">
            <a:avLst/>
          </a:prstGeom>
          <a:noFill/>
          <a:ln>
            <a:noFill/>
          </a:ln>
        </p:spPr>
        <p:txBody>
          <a:bodyPr anchorCtr="0" anchor="t" bIns="45700" lIns="91425" spcFirstLastPara="1" rIns="91425" wrap="square" tIns="45700">
            <a:noAutofit/>
          </a:bodyPr>
          <a:lstStyle/>
          <a:p>
            <a:pPr indent="-279400" lvl="0" marL="469900" rtl="0" algn="l">
              <a:lnSpc>
                <a:spcPct val="100000"/>
              </a:lnSpc>
              <a:spcBef>
                <a:spcPts val="0"/>
              </a:spcBef>
              <a:spcAft>
                <a:spcPts val="0"/>
              </a:spcAft>
              <a:buSzPts val="3000"/>
              <a:buNone/>
            </a:pPr>
            <a:r>
              <a:t/>
            </a:r>
            <a:endParaRPr/>
          </a:p>
        </p:txBody>
      </p:sp>
      <p:sp>
        <p:nvSpPr>
          <p:cNvPr id="464" name="Google Shape;464;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466" name="Google Shape;466;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7" name="Google Shape;467;p10"/>
          <p:cNvPicPr preferRelativeResize="0"/>
          <p:nvPr/>
        </p:nvPicPr>
        <p:blipFill rotWithShape="1">
          <a:blip r:embed="rId3">
            <a:alphaModFix/>
          </a:blip>
          <a:srcRect b="0" l="0" r="0" t="0"/>
          <a:stretch/>
        </p:blipFill>
        <p:spPr>
          <a:xfrm>
            <a:off x="96975" y="1304575"/>
            <a:ext cx="12095024" cy="4774749"/>
          </a:xfrm>
          <a:prstGeom prst="rect">
            <a:avLst/>
          </a:prstGeom>
          <a:noFill/>
          <a:ln>
            <a:noFill/>
          </a:ln>
        </p:spPr>
      </p:pic>
      <p:pic>
        <p:nvPicPr>
          <p:cNvPr id="468" name="Google Shape;468;p10"/>
          <p:cNvPicPr preferRelativeResize="0"/>
          <p:nvPr/>
        </p:nvPicPr>
        <p:blipFill rotWithShape="1">
          <a:blip r:embed="rId4">
            <a:alphaModFix/>
          </a:blip>
          <a:srcRect b="0" l="0" r="0" t="0"/>
          <a:stretch/>
        </p:blipFill>
        <p:spPr>
          <a:xfrm>
            <a:off x="942800" y="2580125"/>
            <a:ext cx="848875" cy="848875"/>
          </a:xfrm>
          <a:prstGeom prst="rect">
            <a:avLst/>
          </a:prstGeom>
          <a:noFill/>
          <a:ln>
            <a:noFill/>
          </a:ln>
        </p:spPr>
      </p:pic>
      <p:pic>
        <p:nvPicPr>
          <p:cNvPr id="469" name="Google Shape;469;p10"/>
          <p:cNvPicPr preferRelativeResize="0"/>
          <p:nvPr/>
        </p:nvPicPr>
        <p:blipFill rotWithShape="1">
          <a:blip r:embed="rId5">
            <a:alphaModFix/>
          </a:blip>
          <a:srcRect b="0" l="0" r="0" t="0"/>
          <a:stretch/>
        </p:blipFill>
        <p:spPr>
          <a:xfrm>
            <a:off x="1143423" y="4136050"/>
            <a:ext cx="793150" cy="793150"/>
          </a:xfrm>
          <a:prstGeom prst="rect">
            <a:avLst/>
          </a:prstGeom>
          <a:noFill/>
          <a:ln>
            <a:noFill/>
          </a:ln>
        </p:spPr>
      </p:pic>
      <p:pic>
        <p:nvPicPr>
          <p:cNvPr id="470" name="Google Shape;470;p10"/>
          <p:cNvPicPr preferRelativeResize="0"/>
          <p:nvPr/>
        </p:nvPicPr>
        <p:blipFill rotWithShape="1">
          <a:blip r:embed="rId6">
            <a:alphaModFix/>
          </a:blip>
          <a:srcRect b="0" l="0" r="0" t="0"/>
          <a:stretch/>
        </p:blipFill>
        <p:spPr>
          <a:xfrm>
            <a:off x="3404250" y="2865739"/>
            <a:ext cx="1082050" cy="563262"/>
          </a:xfrm>
          <a:prstGeom prst="rect">
            <a:avLst/>
          </a:prstGeom>
          <a:noFill/>
          <a:ln>
            <a:noFill/>
          </a:ln>
        </p:spPr>
      </p:pic>
      <p:pic>
        <p:nvPicPr>
          <p:cNvPr id="471" name="Google Shape;471;p10"/>
          <p:cNvPicPr preferRelativeResize="0"/>
          <p:nvPr/>
        </p:nvPicPr>
        <p:blipFill rotWithShape="1">
          <a:blip r:embed="rId7">
            <a:alphaModFix/>
          </a:blip>
          <a:srcRect b="0" l="0" r="0" t="0"/>
          <a:stretch/>
        </p:blipFill>
        <p:spPr>
          <a:xfrm>
            <a:off x="5001425" y="2827850"/>
            <a:ext cx="1019075" cy="601150"/>
          </a:xfrm>
          <a:prstGeom prst="rect">
            <a:avLst/>
          </a:prstGeom>
          <a:noFill/>
          <a:ln>
            <a:noFill/>
          </a:ln>
        </p:spPr>
      </p:pic>
      <p:pic>
        <p:nvPicPr>
          <p:cNvPr id="472" name="Google Shape;472;p10"/>
          <p:cNvPicPr preferRelativeResize="0"/>
          <p:nvPr/>
        </p:nvPicPr>
        <p:blipFill rotWithShape="1">
          <a:blip r:embed="rId8">
            <a:alphaModFix/>
          </a:blip>
          <a:srcRect b="0" l="0" r="0" t="0"/>
          <a:stretch/>
        </p:blipFill>
        <p:spPr>
          <a:xfrm>
            <a:off x="8125450" y="3088025"/>
            <a:ext cx="793150" cy="681950"/>
          </a:xfrm>
          <a:prstGeom prst="rect">
            <a:avLst/>
          </a:prstGeom>
          <a:noFill/>
          <a:ln>
            <a:noFill/>
          </a:ln>
        </p:spPr>
      </p:pic>
      <p:pic>
        <p:nvPicPr>
          <p:cNvPr id="473" name="Google Shape;473;p10"/>
          <p:cNvPicPr preferRelativeResize="0"/>
          <p:nvPr/>
        </p:nvPicPr>
        <p:blipFill rotWithShape="1">
          <a:blip r:embed="rId9">
            <a:alphaModFix/>
          </a:blip>
          <a:srcRect b="0" l="0" r="0" t="0"/>
          <a:stretch/>
        </p:blipFill>
        <p:spPr>
          <a:xfrm>
            <a:off x="6480150" y="2787450"/>
            <a:ext cx="793150" cy="681950"/>
          </a:xfrm>
          <a:prstGeom prst="rect">
            <a:avLst/>
          </a:prstGeom>
          <a:noFill/>
          <a:ln>
            <a:noFill/>
          </a:ln>
        </p:spPr>
      </p:pic>
      <p:pic>
        <p:nvPicPr>
          <p:cNvPr id="474" name="Google Shape;474;p10"/>
          <p:cNvPicPr preferRelativeResize="0"/>
          <p:nvPr/>
        </p:nvPicPr>
        <p:blipFill rotWithShape="1">
          <a:blip r:embed="rId10">
            <a:alphaModFix/>
          </a:blip>
          <a:srcRect b="0" l="0" r="0" t="0"/>
          <a:stretch/>
        </p:blipFill>
        <p:spPr>
          <a:xfrm>
            <a:off x="10435525" y="2343150"/>
            <a:ext cx="1151250" cy="681950"/>
          </a:xfrm>
          <a:prstGeom prst="rect">
            <a:avLst/>
          </a:prstGeom>
          <a:noFill/>
          <a:ln>
            <a:noFill/>
          </a:ln>
        </p:spPr>
      </p:pic>
      <p:sp>
        <p:nvSpPr>
          <p:cNvPr id="475" name="Google Shape;475;p10"/>
          <p:cNvSpPr/>
          <p:nvPr/>
        </p:nvSpPr>
        <p:spPr>
          <a:xfrm>
            <a:off x="812788" y="3450900"/>
            <a:ext cx="1203600" cy="329700"/>
          </a:xfrm>
          <a:prstGeom prst="rect">
            <a:avLst/>
          </a:prstGeom>
          <a:solidFill>
            <a:srgbClr val="FDFBF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
        <p:nvSpPr>
          <p:cNvPr id="476" name="Google Shape;476;p10"/>
          <p:cNvSpPr txBox="1"/>
          <p:nvPr/>
        </p:nvSpPr>
        <p:spPr>
          <a:xfrm>
            <a:off x="826188" y="3334950"/>
            <a:ext cx="1082100" cy="18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Verdana"/>
                <a:ea typeface="Verdana"/>
                <a:cs typeface="Verdana"/>
                <a:sym typeface="Verdana"/>
              </a:rPr>
              <a:t>Raw Data Source</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chemeClr val="accent2"/>
                </a:solidFill>
              </a:rPr>
              <a:t> </a:t>
            </a:r>
            <a:r>
              <a:rPr b="1" lang="en-US" sz="3200">
                <a:solidFill>
                  <a:srgbClr val="FF0000"/>
                </a:solidFill>
              </a:rPr>
              <a:t>Introduction and Overview of the Project.</a:t>
            </a:r>
            <a:endParaRPr b="1" sz="3200">
              <a:solidFill>
                <a:srgbClr val="FF0000"/>
              </a:solidFill>
            </a:endParaRPr>
          </a:p>
        </p:txBody>
      </p:sp>
      <p:sp>
        <p:nvSpPr>
          <p:cNvPr id="130" name="Google Shape;130;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279400" lvl="0" marL="469900" rtl="0" algn="just">
              <a:lnSpc>
                <a:spcPct val="100000"/>
              </a:lnSpc>
              <a:spcBef>
                <a:spcPts val="0"/>
              </a:spcBef>
              <a:spcAft>
                <a:spcPts val="0"/>
              </a:spcAft>
              <a:buClr>
                <a:schemeClr val="dk1"/>
              </a:buClr>
              <a:buSzPts val="3000"/>
              <a:buFont typeface="Arial"/>
              <a:buNone/>
            </a:pPr>
            <a:r>
              <a:rPr lang="en-US" sz="2400">
                <a:latin typeface="Times New Roman"/>
                <a:ea typeface="Times New Roman"/>
                <a:cs typeface="Times New Roman"/>
                <a:sym typeface="Times New Roman"/>
              </a:rPr>
              <a:t>   Inventory management involves supervising inventory and stock items to ensure that the right amount of products is available at the right time, maintaining the balance between supply and demand. </a:t>
            </a:r>
            <a:endParaRPr sz="2400">
              <a:latin typeface="Times New Roman"/>
              <a:ea typeface="Times New Roman"/>
              <a:cs typeface="Times New Roman"/>
              <a:sym typeface="Times New Roman"/>
            </a:endParaRPr>
          </a:p>
          <a:p>
            <a:pPr indent="-279400" lvl="0" marL="469900" rtl="0" algn="just">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79400" lvl="0" marL="469900" rtl="0" algn="just">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   The project aims to optimize the inventory management system of a leading online retailer by analyzing historical sales data to reduce stockouts and overstock situations, improving inventory turnover rates. It includes assessing demand uncertainty and evaluating EOQ, MAE models for effective management using moving averages</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SzPts val="3000"/>
              <a:buNone/>
            </a:pPr>
            <a:r>
              <a:t/>
            </a:r>
            <a:endParaRPr/>
          </a:p>
        </p:txBody>
      </p:sp>
      <p:sp>
        <p:nvSpPr>
          <p:cNvPr id="131" name="Google Shape;13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33" name="Google Shape;13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7" name="Shape 137"/>
        <p:cNvGrpSpPr/>
        <p:nvPr/>
      </p:nvGrpSpPr>
      <p:grpSpPr>
        <a:xfrm>
          <a:off x="0" y="0"/>
          <a:ext cx="0" cy="0"/>
          <a:chOff x="0" y="0"/>
          <a:chExt cx="0" cy="0"/>
        </a:xfrm>
      </p:grpSpPr>
      <p:sp>
        <p:nvSpPr>
          <p:cNvPr id="138" name="Google Shape;138;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Existing System</a:t>
            </a:r>
            <a:endParaRPr b="1" sz="3200">
              <a:solidFill>
                <a:srgbClr val="FF0000"/>
              </a:solidFill>
            </a:endParaRPr>
          </a:p>
        </p:txBody>
      </p:sp>
      <p:sp>
        <p:nvSpPr>
          <p:cNvPr id="139" name="Google Shape;139;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ARIMA (AutoRegressive Integrated Moving Average), XG Boost and Demand Forecasting models are commonly used in inventory management to predict future demand by analyzing historical sales data.</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It helps in optimizing stock levels, reducing overstock and understock situations, and minimizing costs.</a:t>
            </a:r>
            <a:endParaRPr sz="2400">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They make accurate demand predictions by incorporating multiple features, such as price changes, promotions, and external factors like holidays or economic conditions</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a:p>
        </p:txBody>
      </p:sp>
      <p:sp>
        <p:nvSpPr>
          <p:cNvPr id="140" name="Google Shape;140;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42" name="Google Shape;142;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Drawback of Existing System</a:t>
            </a:r>
            <a:endParaRPr b="1" sz="3200">
              <a:solidFill>
                <a:srgbClr val="FF0000"/>
              </a:solidFill>
            </a:endParaRPr>
          </a:p>
        </p:txBody>
      </p:sp>
      <p:sp>
        <p:nvSpPr>
          <p:cNvPr id="148" name="Google Shape;148;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279400" lvl="0" marL="46990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1. </a:t>
            </a:r>
            <a:r>
              <a:rPr lang="en-US" sz="2400">
                <a:latin typeface="Times New Roman"/>
                <a:ea typeface="Times New Roman"/>
                <a:cs typeface="Times New Roman"/>
                <a:sym typeface="Times New Roman"/>
              </a:rPr>
              <a:t>XGBoost and D</a:t>
            </a:r>
            <a:r>
              <a:rPr lang="en-US" sz="2400">
                <a:latin typeface="Times New Roman"/>
                <a:ea typeface="Times New Roman"/>
                <a:cs typeface="Times New Roman"/>
                <a:sym typeface="Times New Roman"/>
              </a:rPr>
              <a:t>emand Forecasting</a:t>
            </a:r>
            <a:r>
              <a:rPr lang="en-US" sz="2400">
                <a:latin typeface="Times New Roman"/>
                <a:ea typeface="Times New Roman"/>
                <a:cs typeface="Times New Roman"/>
                <a:sym typeface="Times New Roman"/>
              </a:rPr>
              <a:t> are prone to overfitting, especially if not tuned properly</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2. They</a:t>
            </a:r>
            <a:r>
              <a:rPr lang="en-US" sz="2400">
                <a:latin typeface="Times New Roman"/>
                <a:ea typeface="Times New Roman"/>
                <a:cs typeface="Times New Roman"/>
                <a:sym typeface="Times New Roman"/>
              </a:rPr>
              <a:t> might struggle with highly sporadic or irregular demand patterns typical of slow-moving inventory item</a:t>
            </a:r>
            <a:r>
              <a:rPr lang="en-US" sz="2400">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3. Implementing them for real-time inventory management can be challenging due to its computational requirements.</a:t>
            </a:r>
            <a:endParaRPr sz="2400">
              <a:latin typeface="Times New Roman"/>
              <a:ea typeface="Times New Roman"/>
              <a:cs typeface="Times New Roman"/>
              <a:sym typeface="Times New Roman"/>
            </a:endParaRPr>
          </a:p>
          <a:p>
            <a:pPr indent="0" lvl="0" marL="190500" rtl="0" algn="l">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4. </a:t>
            </a:r>
            <a:r>
              <a:rPr lang="en-US" sz="2400">
                <a:latin typeface="Times New Roman"/>
                <a:ea typeface="Times New Roman"/>
                <a:cs typeface="Times New Roman"/>
                <a:sym typeface="Times New Roman"/>
              </a:rPr>
              <a:t>Proper implementation and interpretation of forecasting systems often depend on the availability of skilled personnel</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79400" lvl="0" marL="469900" rtl="0" algn="l">
              <a:lnSpc>
                <a:spcPct val="100000"/>
              </a:lnSpc>
              <a:spcBef>
                <a:spcPts val="0"/>
              </a:spcBef>
              <a:spcAft>
                <a:spcPts val="0"/>
              </a:spcAft>
              <a:buSzPts val="3000"/>
              <a:buNone/>
            </a:pPr>
            <a:r>
              <a:t/>
            </a:r>
            <a:endParaRPr/>
          </a:p>
        </p:txBody>
      </p:sp>
      <p:sp>
        <p:nvSpPr>
          <p:cNvPr id="149" name="Google Shape;149;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51" name="Google Shape;151;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628325" y="79126"/>
            <a:ext cx="10668000" cy="527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Literature Survey</a:t>
            </a:r>
            <a:endParaRPr b="1" sz="3200">
              <a:solidFill>
                <a:srgbClr val="FF0000"/>
              </a:solidFill>
            </a:endParaRPr>
          </a:p>
        </p:txBody>
      </p:sp>
      <p:graphicFrame>
        <p:nvGraphicFramePr>
          <p:cNvPr id="157" name="Google Shape;157;p6"/>
          <p:cNvGraphicFramePr/>
          <p:nvPr/>
        </p:nvGraphicFramePr>
        <p:xfrm>
          <a:off x="723900" y="674350"/>
          <a:ext cx="3000000" cy="3000000"/>
        </p:xfrm>
        <a:graphic>
          <a:graphicData uri="http://schemas.openxmlformats.org/drawingml/2006/table">
            <a:tbl>
              <a:tblPr bandRow="1" firstRow="1">
                <a:noFill/>
                <a:tableStyleId>{A71FDD0D-65CE-44B6-A4E6-9E0A967D8B84}</a:tableStyleId>
              </a:tblPr>
              <a:tblGrid>
                <a:gridCol w="900525"/>
                <a:gridCol w="2204450"/>
                <a:gridCol w="2267125"/>
                <a:gridCol w="2306525"/>
                <a:gridCol w="1500550"/>
                <a:gridCol w="1565025"/>
              </a:tblGrid>
              <a:tr h="761750">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Author Name</a:t>
                      </a:r>
                      <a:endParaRPr sz="1800" u="none" cap="none" strike="noStrike"/>
                    </a:p>
                  </a:txBody>
                  <a:tcPr marT="45725" marB="45725" marR="91450" marL="91450">
                    <a:lnB cap="flat" cmpd="sng" w="25400">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Paper Title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Description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Journal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Volume/</a:t>
                      </a:r>
                      <a:endParaRPr sz="1800" u="none" cap="none" strike="noStrike"/>
                    </a:p>
                    <a:p>
                      <a:pPr indent="0" lvl="0" marL="0" marR="0" rtl="0" algn="l">
                        <a:lnSpc>
                          <a:spcPct val="100000"/>
                        </a:lnSpc>
                        <a:spcBef>
                          <a:spcPts val="0"/>
                        </a:spcBef>
                        <a:spcAft>
                          <a:spcPts val="0"/>
                        </a:spcAft>
                        <a:buClr>
                          <a:schemeClr val="dk1"/>
                        </a:buClr>
                        <a:buSzPts val="1800"/>
                        <a:buFont typeface="Verdana"/>
                        <a:buNone/>
                      </a:pPr>
                      <a:r>
                        <a:rPr lang="en-US" sz="1800" u="none" cap="none" strike="noStrike"/>
                        <a:t>Year</a:t>
                      </a:r>
                      <a:endParaRPr sz="1800" u="none" cap="none" strike="noStrike"/>
                    </a:p>
                  </a:txBody>
                  <a:tcPr marT="45725" marB="45725" marR="91450" marL="91450"/>
                </a:tc>
              </a:tr>
              <a:tr h="979375">
                <a:tc>
                  <a:txBody>
                    <a:bodyPr/>
                    <a:lstStyle/>
                    <a:p>
                      <a:pPr indent="-304800" lvl="0" marL="457200" marR="0" rtl="0" algn="l">
                        <a:lnSpc>
                          <a:spcPct val="100000"/>
                        </a:lnSpc>
                        <a:spcBef>
                          <a:spcPts val="0"/>
                        </a:spcBef>
                        <a:spcAft>
                          <a:spcPts val="0"/>
                        </a:spcAft>
                        <a:buClr>
                          <a:srgbClr val="000000"/>
                        </a:buClr>
                        <a:buSzPts val="1200"/>
                        <a:buFont typeface="Arial"/>
                        <a:buAutoNum type="arabicPeriod"/>
                      </a:pPr>
                      <a:r>
                        <a:rPr lang="en-US" sz="1200" u="none" cap="none" strike="noStrike"/>
                        <a:t>     </a:t>
                      </a:r>
                      <a:endParaRPr sz="1200" u="none" cap="none" strike="noStrike"/>
                    </a:p>
                  </a:txBody>
                  <a:tcPr marT="45725" marB="45725" marR="91450" marL="91450">
                    <a:lnR cap="flat" cmpd="sng" w="9525">
                      <a:solidFill>
                        <a:srgbClr val="000000">
                          <a:alpha val="0"/>
                        </a:srgbClr>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1. Manal Loukili</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2.Fayçal Messaoudi</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3.Mohammed El Ghazi</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4.Hanane Azirar</a:t>
                      </a:r>
                      <a:endParaRPr sz="12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Predicting Future Sales: A Machine Learning Algorithm Showdown</a:t>
                      </a:r>
                      <a:endParaRPr sz="12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This paper uses machine learning models, including XGBoost and LSTM, to forecast sales, with XGBoost achieving the highest accuracy, highlighting its value in improving sales predictions and inventory management.</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FORMAT</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202</a:t>
                      </a:r>
                      <a:r>
                        <a:rPr lang="en-US" sz="1200">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45725" marB="45725" marR="91450" marL="91450"/>
                </a:tc>
              </a:tr>
              <a:tr h="164975">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t>2.</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highlight>
                            <a:srgbClr val="FFFFFF"/>
                          </a:highlight>
                          <a:latin typeface="Times New Roman"/>
                          <a:ea typeface="Times New Roman"/>
                          <a:cs typeface="Times New Roman"/>
                          <a:sym typeface="Times New Roman"/>
                        </a:rPr>
                        <a:t>1.</a:t>
                      </a:r>
                      <a:r>
                        <a:rPr lang="en-US" sz="1200" u="none" cap="none" strike="noStrike">
                          <a:solidFill>
                            <a:schemeClr val="hlink"/>
                          </a:solidFill>
                          <a:highlight>
                            <a:srgbClr val="FFFFFF"/>
                          </a:highlight>
                          <a:uFill>
                            <a:noFill/>
                          </a:uFill>
                          <a:latin typeface="Times New Roman"/>
                          <a:ea typeface="Times New Roman"/>
                          <a:cs typeface="Times New Roman"/>
                          <a:sym typeface="Times New Roman"/>
                          <a:hlinkClick r:id="rId3"/>
                        </a:rPr>
                        <a:t>Devesh Yadav</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a:t>
                      </a:r>
                      <a:r>
                        <a:rPr lang="en-US" sz="1200" u="none" cap="none" strike="noStrike">
                          <a:solidFill>
                            <a:schemeClr val="hlink"/>
                          </a:solidFill>
                          <a:highlight>
                            <a:srgbClr val="FFFFFF"/>
                          </a:highlight>
                          <a:uFill>
                            <a:noFill/>
                          </a:uFill>
                          <a:latin typeface="Times New Roman"/>
                          <a:ea typeface="Times New Roman"/>
                          <a:cs typeface="Times New Roman"/>
                          <a:sym typeface="Times New Roman"/>
                          <a:hlinkClick r:id="rId4"/>
                        </a:rPr>
                        <a:t>Deepak Jaiswal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3.</a:t>
                      </a:r>
                      <a:r>
                        <a:rPr lang="en-US" sz="1200" u="none" cap="none" strike="noStrike">
                          <a:solidFill>
                            <a:schemeClr val="hlink"/>
                          </a:solidFill>
                          <a:highlight>
                            <a:srgbClr val="FFFFFF"/>
                          </a:highlight>
                          <a:uFill>
                            <a:noFill/>
                          </a:uFill>
                          <a:latin typeface="Times New Roman"/>
                          <a:ea typeface="Times New Roman"/>
                          <a:cs typeface="Times New Roman"/>
                          <a:sym typeface="Times New Roman"/>
                          <a:hlinkClick r:id="rId5"/>
                        </a:rPr>
                        <a:t>Ashutosh Mishra</a:t>
                      </a:r>
                      <a:endParaRPr sz="1200" u="none" cap="none" strike="noStrike">
                        <a:latin typeface="Times New Roman"/>
                        <a:ea typeface="Times New Roman"/>
                        <a:cs typeface="Times New Roman"/>
                        <a:sym typeface="Times New Roman"/>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l">
                        <a:lnSpc>
                          <a:spcPct val="123913"/>
                        </a:lnSpc>
                        <a:spcBef>
                          <a:spcPts val="0"/>
                        </a:spcBef>
                        <a:spcAft>
                          <a:spcPts val="0"/>
                        </a:spcAft>
                        <a:buClr>
                          <a:schemeClr val="dk1"/>
                        </a:buClr>
                        <a:buSzPts val="1100"/>
                        <a:buFont typeface="Arial"/>
                        <a:buNone/>
                      </a:pPr>
                      <a:r>
                        <a:rPr lang="en-US" sz="1200" u="none" cap="none" strike="noStrike">
                          <a:solidFill>
                            <a:srgbClr val="333333"/>
                          </a:solidFill>
                          <a:latin typeface="Times New Roman"/>
                          <a:ea typeface="Times New Roman"/>
                          <a:cs typeface="Times New Roman"/>
                          <a:sym typeface="Times New Roman"/>
                        </a:rPr>
                        <a:t>Store-sales Forecasting Model to Determine Inventory Stock Levels using Machine Learning</a:t>
                      </a:r>
                      <a:endParaRPr sz="1200" u="none" cap="none" strike="noStrike">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This study uses Random Forest and XGBoost to predict store sales, with XGBoost delivering the highest accuracy.</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IEEE FORMAT</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2022</a:t>
                      </a:r>
                      <a:endParaRPr sz="1200" u="none" cap="none" strike="noStrike">
                        <a:latin typeface="Times New Roman"/>
                        <a:ea typeface="Times New Roman"/>
                        <a:cs typeface="Times New Roman"/>
                        <a:sym typeface="Times New Roman"/>
                      </a:endParaRPr>
                    </a:p>
                  </a:txBody>
                  <a:tcPr marT="45725" marB="45725" marR="91450" marL="91450"/>
                </a:tc>
              </a:tr>
              <a:tr h="314900">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t>3</a:t>
                      </a: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1.Praveen KB</a:t>
                      </a:r>
                      <a:endParaRPr sz="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2.Pradyumna kumar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3.Pragathi G</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Inventory management using machine learning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Inventory management for small/medium businesses by reducing costs and minimizing overstock and stockouts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Research Gate</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200" u="none" cap="none" strike="noStrike">
                          <a:latin typeface="Times New Roman"/>
                          <a:ea typeface="Times New Roman"/>
                          <a:cs typeface="Times New Roman"/>
                          <a:sym typeface="Times New Roman"/>
                        </a:rPr>
                        <a:t>2020</a:t>
                      </a:r>
                      <a:endParaRPr sz="1200" u="none" cap="none" strike="noStrike">
                        <a:latin typeface="Times New Roman"/>
                        <a:ea typeface="Times New Roman"/>
                        <a:cs typeface="Times New Roman"/>
                        <a:sym typeface="Times New Roman"/>
                      </a:endParaRPr>
                    </a:p>
                  </a:txBody>
                  <a:tcPr marT="45725" marB="45725" marR="91450" marL="91450"/>
                </a:tc>
              </a:tr>
              <a:tr h="8701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222222"/>
                          </a:solidFill>
                          <a:highlight>
                            <a:srgbClr val="FFFFFF"/>
                          </a:highlight>
                          <a:latin typeface="Arial"/>
                          <a:ea typeface="Arial"/>
                          <a:cs typeface="Arial"/>
                          <a:sym typeface="Arial"/>
                        </a:rPr>
                        <a:t>1.Mediavilla, M.A</a:t>
                      </a:r>
                      <a:endParaRPr sz="11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222222"/>
                          </a:solidFill>
                          <a:highlight>
                            <a:srgbClr val="FFFFFF"/>
                          </a:highlight>
                          <a:latin typeface="Arial"/>
                          <a:ea typeface="Arial"/>
                          <a:cs typeface="Arial"/>
                          <a:sym typeface="Arial"/>
                        </a:rPr>
                        <a:t>2.Dietrich, F</a:t>
                      </a:r>
                      <a:endParaRPr sz="11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222222"/>
                          </a:solidFill>
                          <a:highlight>
                            <a:srgbClr val="FFFFFF"/>
                          </a:highlight>
                          <a:latin typeface="Arial"/>
                          <a:ea typeface="Arial"/>
                          <a:cs typeface="Arial"/>
                          <a:sym typeface="Arial"/>
                        </a:rPr>
                        <a:t>3.Palm, D</a:t>
                      </a:r>
                      <a:endParaRPr sz="1100" u="none" cap="none" strike="noStrike">
                        <a:solidFill>
                          <a:srgbClr val="222222"/>
                        </a:solidFill>
                        <a:highlight>
                          <a:srgbClr val="FFFFFF"/>
                        </a:highlight>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Analysis of Demand Forecasting Method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paper reviews AI-based demand forecasting in supply chains, comparing it to traditional models, and highlights its benefits for inventory management, cost reduction, and customer satisfaction.</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CIRP</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2022</a:t>
                      </a:r>
                      <a:endParaRPr sz="12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58" name="Google Shape;158;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0" name="Google Shape;160;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893235eeb_0_0"/>
          <p:cNvSpPr txBox="1"/>
          <p:nvPr>
            <p:ph type="title"/>
          </p:nvPr>
        </p:nvSpPr>
        <p:spPr>
          <a:xfrm>
            <a:off x="249300" y="80275"/>
            <a:ext cx="10668000" cy="906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chemeClr val="accent2"/>
                </a:solidFill>
              </a:rPr>
              <a:t>System Architecture</a:t>
            </a:r>
            <a:endParaRPr b="1">
              <a:solidFill>
                <a:schemeClr val="accent2"/>
              </a:solidFill>
            </a:endParaRPr>
          </a:p>
        </p:txBody>
      </p:sp>
      <p:sp>
        <p:nvSpPr>
          <p:cNvPr id="166" name="Google Shape;166;g31893235eeb_0_0"/>
          <p:cNvSpPr txBox="1"/>
          <p:nvPr>
            <p:ph idx="1" type="body"/>
          </p:nvPr>
        </p:nvSpPr>
        <p:spPr>
          <a:xfrm>
            <a:off x="494676" y="1752600"/>
            <a:ext cx="10668000" cy="4267200"/>
          </a:xfrm>
          <a:prstGeom prst="rect">
            <a:avLst/>
          </a:prstGeom>
          <a:noFill/>
          <a:ln>
            <a:noFill/>
          </a:ln>
        </p:spPr>
        <p:txBody>
          <a:bodyPr anchorCtr="0" anchor="t" bIns="45700" lIns="91425" spcFirstLastPara="1" rIns="91425" wrap="square" tIns="45700">
            <a:noAutofit/>
          </a:bodyPr>
          <a:lstStyle/>
          <a:p>
            <a:pPr indent="-279400" lvl="0" marL="469900" rtl="0" algn="l">
              <a:lnSpc>
                <a:spcPct val="100000"/>
              </a:lnSpc>
              <a:spcBef>
                <a:spcPts val="0"/>
              </a:spcBef>
              <a:spcAft>
                <a:spcPts val="0"/>
              </a:spcAft>
              <a:buSzPts val="3000"/>
              <a:buNone/>
            </a:pPr>
            <a:r>
              <a:t/>
            </a:r>
            <a:endParaRPr/>
          </a:p>
        </p:txBody>
      </p:sp>
      <p:sp>
        <p:nvSpPr>
          <p:cNvPr id="167" name="Google Shape;167;g31893235eeb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31893235eeb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9" name="Google Shape;169;g31893235eeb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0" name="Google Shape;170;g31893235eeb_0_0"/>
          <p:cNvSpPr txBox="1"/>
          <p:nvPr/>
        </p:nvSpPr>
        <p:spPr>
          <a:xfrm>
            <a:off x="826188" y="3334950"/>
            <a:ext cx="1082100" cy="18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pic>
        <p:nvPicPr>
          <p:cNvPr id="171" name="Google Shape;171;g31893235eeb_0_0"/>
          <p:cNvPicPr preferRelativeResize="0"/>
          <p:nvPr/>
        </p:nvPicPr>
        <p:blipFill rotWithShape="1">
          <a:blip r:embed="rId3">
            <a:alphaModFix/>
          </a:blip>
          <a:srcRect b="0" l="-42287" r="0" t="-17744"/>
          <a:stretch/>
        </p:blipFill>
        <p:spPr>
          <a:xfrm>
            <a:off x="-591825" y="1076663"/>
            <a:ext cx="9795025" cy="5078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2023-08-03T04:32:00Z</dcterms:created>
  <dc:creator>DURAI MURUGAN 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