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Lst>
  <p:sldSz cx="18288000" cy="10287000"/>
  <p:notesSz cx="6858000" cy="9144000"/>
  <p:embeddedFontLst>
    <p:embeddedFont>
      <p:font typeface="Lora" pitchFamily="2" charset="0"/>
      <p:regular r:id="rId32"/>
    </p:embeddedFont>
    <p:embeddedFont>
      <p:font typeface="Times New Roman Bold" panose="02020803070505020304" pitchFamily="18" charset="0"/>
      <p:regular r:id="rId33"/>
      <p:bold r:id="rId3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52" d="100"/>
          <a:sy n="52" d="100"/>
        </p:scale>
        <p:origin x="1032"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2.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1.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11/25/2024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11/25/2024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11/25/2024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11/25/2024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11/25/2024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11/25/2024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10.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7.sv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7.sv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7.svg"/><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7.svg"/><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7.svg"/><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7.svg"/><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7.svg"/><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7.svg"/><Relationship Id="rId4" Type="http://schemas.openxmlformats.org/officeDocument/2006/relationships/image" Target="../media/image6.png"/></Relationships>
</file>

<file path=ppt/slides/_rels/slide18.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9.jpg"/><Relationship Id="rId5" Type="http://schemas.openxmlformats.org/officeDocument/2006/relationships/image" Target="../media/image7.svg"/><Relationship Id="rId4" Type="http://schemas.openxmlformats.org/officeDocument/2006/relationships/image" Target="../media/image6.png"/></Relationships>
</file>

<file path=ppt/slides/_rels/slide19.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7.svg"/><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image" Target="../media/image3.sv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11.jpeg"/><Relationship Id="rId5" Type="http://schemas.openxmlformats.org/officeDocument/2006/relationships/image" Target="../media/image7.svg"/><Relationship Id="rId4" Type="http://schemas.openxmlformats.org/officeDocument/2006/relationships/image" Target="../media/image6.png"/></Relationships>
</file>

<file path=ppt/slides/_rels/slide2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12.png"/></Relationships>
</file>

<file path=ppt/slides/_rels/slide2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7.svg"/><Relationship Id="rId4" Type="http://schemas.openxmlformats.org/officeDocument/2006/relationships/image" Target="../media/image6.png"/></Relationships>
</file>

<file path=ppt/slides/_rels/slide2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14.jpeg"/><Relationship Id="rId5" Type="http://schemas.openxmlformats.org/officeDocument/2006/relationships/image" Target="../media/image7.svg"/><Relationship Id="rId4" Type="http://schemas.openxmlformats.org/officeDocument/2006/relationships/image" Target="../media/image6.png"/></Relationships>
</file>

<file path=ppt/slides/_rels/slide2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15.jpeg"/><Relationship Id="rId5" Type="http://schemas.openxmlformats.org/officeDocument/2006/relationships/image" Target="../media/image7.svg"/><Relationship Id="rId4" Type="http://schemas.openxmlformats.org/officeDocument/2006/relationships/image" Target="../media/image6.png"/></Relationships>
</file>

<file path=ppt/slides/_rels/slide25.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16.jpeg"/><Relationship Id="rId5" Type="http://schemas.openxmlformats.org/officeDocument/2006/relationships/image" Target="../media/image7.svg"/><Relationship Id="rId4" Type="http://schemas.openxmlformats.org/officeDocument/2006/relationships/image" Target="../media/image6.png"/></Relationships>
</file>

<file path=ppt/slides/_rels/slide26.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17.jpeg"/><Relationship Id="rId5" Type="http://schemas.openxmlformats.org/officeDocument/2006/relationships/image" Target="../media/image7.svg"/><Relationship Id="rId4" Type="http://schemas.openxmlformats.org/officeDocument/2006/relationships/image" Target="../media/image6.png"/></Relationships>
</file>

<file path=ppt/slides/_rels/slide27.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18.jpeg"/><Relationship Id="rId5" Type="http://schemas.openxmlformats.org/officeDocument/2006/relationships/image" Target="../media/image7.svg"/><Relationship Id="rId4" Type="http://schemas.openxmlformats.org/officeDocument/2006/relationships/image" Target="../media/image6.png"/></Relationships>
</file>

<file path=ppt/slides/_rels/slide28.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7.svg"/><Relationship Id="rId4" Type="http://schemas.openxmlformats.org/officeDocument/2006/relationships/image" Target="../media/image6.png"/></Relationships>
</file>

<file path=ppt/slides/_rels/slide29.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7.svg"/><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7.svg"/><Relationship Id="rId4" Type="http://schemas.openxmlformats.org/officeDocument/2006/relationships/image" Target="../media/image6.png"/></Relationships>
</file>

<file path=ppt/slides/_rels/slide30.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7.sv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7.sv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7.sv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7.sv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7.sv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7.sv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AFFF0"/>
        </a:solidFill>
        <a:effectLst/>
      </p:bgPr>
    </p:bg>
    <p:spTree>
      <p:nvGrpSpPr>
        <p:cNvPr id="1" name=""/>
        <p:cNvGrpSpPr/>
        <p:nvPr/>
      </p:nvGrpSpPr>
      <p:grpSpPr>
        <a:xfrm>
          <a:off x="0" y="0"/>
          <a:ext cx="0" cy="0"/>
          <a:chOff x="0" y="0"/>
          <a:chExt cx="0" cy="0"/>
        </a:xfrm>
      </p:grpSpPr>
      <p:grpSp>
        <p:nvGrpSpPr>
          <p:cNvPr id="2" name="Group 2"/>
          <p:cNvGrpSpPr/>
          <p:nvPr/>
        </p:nvGrpSpPr>
        <p:grpSpPr>
          <a:xfrm>
            <a:off x="10416078" y="469365"/>
            <a:ext cx="6998751" cy="7663902"/>
            <a:chOff x="0" y="0"/>
            <a:chExt cx="5759450" cy="6306820"/>
          </a:xfrm>
        </p:grpSpPr>
        <p:sp>
          <p:nvSpPr>
            <p:cNvPr id="3" name="Freeform 3"/>
            <p:cNvSpPr/>
            <p:nvPr/>
          </p:nvSpPr>
          <p:spPr>
            <a:xfrm>
              <a:off x="0" y="-109220"/>
              <a:ext cx="5759450" cy="6416040"/>
            </a:xfrm>
            <a:custGeom>
              <a:avLst/>
              <a:gdLst/>
              <a:ahLst/>
              <a:cxnLst/>
              <a:rect l="l" t="t" r="r" b="b"/>
              <a:pathLst>
                <a:path w="5759450" h="6416040">
                  <a:moveTo>
                    <a:pt x="3689350" y="2145030"/>
                  </a:moveTo>
                  <a:lnTo>
                    <a:pt x="5759450" y="1197610"/>
                  </a:lnTo>
                  <a:lnTo>
                    <a:pt x="5759450" y="2886710"/>
                  </a:lnTo>
                  <a:lnTo>
                    <a:pt x="4556760" y="3754120"/>
                  </a:lnTo>
                  <a:cubicBezTo>
                    <a:pt x="4946650" y="3728720"/>
                    <a:pt x="5336540" y="3740150"/>
                    <a:pt x="5723890" y="3787140"/>
                  </a:cubicBezTo>
                  <a:lnTo>
                    <a:pt x="5585460" y="5309870"/>
                  </a:lnTo>
                  <a:cubicBezTo>
                    <a:pt x="3920490" y="5110480"/>
                    <a:pt x="871220" y="6416040"/>
                    <a:pt x="871220" y="6416040"/>
                  </a:cubicBezTo>
                  <a:lnTo>
                    <a:pt x="871220" y="5125720"/>
                  </a:lnTo>
                  <a:lnTo>
                    <a:pt x="833120" y="5143500"/>
                  </a:lnTo>
                  <a:cubicBezTo>
                    <a:pt x="538480" y="5278120"/>
                    <a:pt x="189230" y="5148580"/>
                    <a:pt x="54610" y="4852670"/>
                  </a:cubicBezTo>
                  <a:cubicBezTo>
                    <a:pt x="17780" y="4776470"/>
                    <a:pt x="0" y="4692650"/>
                    <a:pt x="0" y="4607560"/>
                  </a:cubicBezTo>
                  <a:cubicBezTo>
                    <a:pt x="0" y="4114800"/>
                    <a:pt x="207010" y="3644900"/>
                    <a:pt x="570230" y="3310890"/>
                  </a:cubicBezTo>
                  <a:lnTo>
                    <a:pt x="1681480" y="2293620"/>
                  </a:lnTo>
                  <a:cubicBezTo>
                    <a:pt x="1130300" y="2419350"/>
                    <a:pt x="563880" y="2466340"/>
                    <a:pt x="0" y="2437130"/>
                  </a:cubicBezTo>
                  <a:lnTo>
                    <a:pt x="0" y="1084580"/>
                  </a:lnTo>
                  <a:cubicBezTo>
                    <a:pt x="1257300" y="1145540"/>
                    <a:pt x="2424430" y="811530"/>
                    <a:pt x="3529330" y="203200"/>
                  </a:cubicBezTo>
                  <a:cubicBezTo>
                    <a:pt x="3896360" y="0"/>
                    <a:pt x="4358640" y="133350"/>
                    <a:pt x="4561840" y="500380"/>
                  </a:cubicBezTo>
                  <a:cubicBezTo>
                    <a:pt x="4624070" y="613410"/>
                    <a:pt x="4657090" y="739140"/>
                    <a:pt x="4657090" y="867410"/>
                  </a:cubicBezTo>
                  <a:lnTo>
                    <a:pt x="4657090" y="923290"/>
                  </a:lnTo>
                  <a:cubicBezTo>
                    <a:pt x="4657090" y="1136650"/>
                    <a:pt x="4568190" y="1339850"/>
                    <a:pt x="4410710" y="1483360"/>
                  </a:cubicBezTo>
                  <a:cubicBezTo>
                    <a:pt x="4122420" y="1747520"/>
                    <a:pt x="3689350" y="2145030"/>
                    <a:pt x="3689350" y="2145030"/>
                  </a:cubicBezTo>
                  <a:close/>
                </a:path>
              </a:pathLst>
            </a:custGeom>
            <a:blipFill>
              <a:blip r:embed="rId2"/>
              <a:stretch>
                <a:fillRect l="-50295" r="-50295"/>
              </a:stretch>
            </a:blipFill>
          </p:spPr>
        </p:sp>
      </p:grpSp>
      <p:sp>
        <p:nvSpPr>
          <p:cNvPr id="4" name="TextBox 4"/>
          <p:cNvSpPr txBox="1"/>
          <p:nvPr/>
        </p:nvSpPr>
        <p:spPr>
          <a:xfrm>
            <a:off x="2833851" y="981075"/>
            <a:ext cx="6657730" cy="4867650"/>
          </a:xfrm>
          <a:prstGeom prst="rect">
            <a:avLst/>
          </a:prstGeom>
        </p:spPr>
        <p:txBody>
          <a:bodyPr lIns="0" tIns="0" rIns="0" bIns="0" rtlCol="0" anchor="t">
            <a:spAutoFit/>
          </a:bodyPr>
          <a:lstStyle/>
          <a:p>
            <a:pPr algn="ctr">
              <a:lnSpc>
                <a:spcPts val="6371"/>
              </a:lnSpc>
            </a:pPr>
            <a:r>
              <a:rPr lang="en-US" sz="5899" spc="194">
                <a:solidFill>
                  <a:srgbClr val="6CC612"/>
                </a:solidFill>
                <a:latin typeface="Times New Roman"/>
                <a:ea typeface="Times New Roman"/>
                <a:cs typeface="Times New Roman"/>
                <a:sym typeface="Times New Roman"/>
              </a:rPr>
              <a:t>PULLVELI</a:t>
            </a:r>
            <a:r>
              <a:rPr lang="en-US" sz="5899" spc="194">
                <a:solidFill>
                  <a:srgbClr val="349D42"/>
                </a:solidFill>
                <a:latin typeface="Times New Roman"/>
                <a:ea typeface="Times New Roman"/>
                <a:cs typeface="Times New Roman"/>
                <a:sym typeface="Times New Roman"/>
              </a:rPr>
              <a:t> </a:t>
            </a:r>
          </a:p>
          <a:p>
            <a:pPr algn="ctr">
              <a:lnSpc>
                <a:spcPts val="6371"/>
              </a:lnSpc>
            </a:pPr>
            <a:endParaRPr lang="en-US" sz="5899" spc="194">
              <a:solidFill>
                <a:srgbClr val="349D42"/>
              </a:solidFill>
              <a:latin typeface="Times New Roman"/>
              <a:ea typeface="Times New Roman"/>
              <a:cs typeface="Times New Roman"/>
              <a:sym typeface="Times New Roman"/>
            </a:endParaRPr>
          </a:p>
          <a:p>
            <a:pPr algn="ctr">
              <a:lnSpc>
                <a:spcPts val="6371"/>
              </a:lnSpc>
            </a:pPr>
            <a:r>
              <a:rPr lang="en-US" sz="5899" spc="194">
                <a:solidFill>
                  <a:srgbClr val="000000"/>
                </a:solidFill>
                <a:latin typeface="Times New Roman"/>
                <a:ea typeface="Times New Roman"/>
                <a:cs typeface="Times New Roman"/>
                <a:sym typeface="Times New Roman"/>
              </a:rPr>
              <a:t>A personalized Turf Booking Website</a:t>
            </a:r>
          </a:p>
          <a:p>
            <a:pPr algn="ctr">
              <a:lnSpc>
                <a:spcPts val="5831"/>
              </a:lnSpc>
            </a:pPr>
            <a:endParaRPr lang="en-US" sz="5899" spc="194">
              <a:solidFill>
                <a:srgbClr val="000000"/>
              </a:solidFill>
              <a:latin typeface="Times New Roman"/>
              <a:ea typeface="Times New Roman"/>
              <a:cs typeface="Times New Roman"/>
              <a:sym typeface="Times New Roman"/>
            </a:endParaRPr>
          </a:p>
        </p:txBody>
      </p:sp>
      <p:sp>
        <p:nvSpPr>
          <p:cNvPr id="5" name="TextBox 5"/>
          <p:cNvSpPr txBox="1"/>
          <p:nvPr/>
        </p:nvSpPr>
        <p:spPr>
          <a:xfrm>
            <a:off x="2516403" y="7368993"/>
            <a:ext cx="6627597" cy="1889307"/>
          </a:xfrm>
          <a:prstGeom prst="rect">
            <a:avLst/>
          </a:prstGeom>
        </p:spPr>
        <p:txBody>
          <a:bodyPr lIns="0" tIns="0" rIns="0" bIns="0" rtlCol="0" anchor="t">
            <a:spAutoFit/>
          </a:bodyPr>
          <a:lstStyle/>
          <a:p>
            <a:pPr algn="l">
              <a:lnSpc>
                <a:spcPts val="5064"/>
              </a:lnSpc>
            </a:pPr>
            <a:r>
              <a:rPr lang="en-US" sz="3617">
                <a:solidFill>
                  <a:srgbClr val="010101"/>
                </a:solidFill>
                <a:latin typeface="Lora"/>
                <a:ea typeface="Lora"/>
                <a:cs typeface="Lora"/>
                <a:sym typeface="Lora"/>
              </a:rPr>
              <a:t>Akshaya M (221801002)</a:t>
            </a:r>
          </a:p>
          <a:p>
            <a:pPr algn="l">
              <a:lnSpc>
                <a:spcPts val="5064"/>
              </a:lnSpc>
            </a:pPr>
            <a:r>
              <a:rPr lang="en-US" sz="3617">
                <a:solidFill>
                  <a:srgbClr val="010101"/>
                </a:solidFill>
                <a:latin typeface="Lora"/>
                <a:ea typeface="Lora"/>
                <a:cs typeface="Lora"/>
                <a:sym typeface="Lora"/>
              </a:rPr>
              <a:t>Bharath Kumar S (221801006)</a:t>
            </a:r>
          </a:p>
          <a:p>
            <a:pPr marL="0" lvl="0" indent="0" algn="l">
              <a:lnSpc>
                <a:spcPts val="5064"/>
              </a:lnSpc>
              <a:spcBef>
                <a:spcPct val="0"/>
              </a:spcBef>
            </a:pPr>
            <a:r>
              <a:rPr lang="en-US" sz="3617">
                <a:solidFill>
                  <a:srgbClr val="010101"/>
                </a:solidFill>
                <a:latin typeface="Lora"/>
                <a:ea typeface="Lora"/>
                <a:cs typeface="Lora"/>
                <a:sym typeface="Lora"/>
              </a:rPr>
              <a:t>Deepak S (221801008)</a:t>
            </a:r>
          </a:p>
        </p:txBody>
      </p:sp>
      <p:sp>
        <p:nvSpPr>
          <p:cNvPr id="6" name="Freeform 6"/>
          <p:cNvSpPr/>
          <p:nvPr/>
        </p:nvSpPr>
        <p:spPr>
          <a:xfrm rot="5400000">
            <a:off x="-5652723" y="2441726"/>
            <a:ext cx="11610246" cy="6167943"/>
          </a:xfrm>
          <a:custGeom>
            <a:avLst/>
            <a:gdLst/>
            <a:ahLst/>
            <a:cxnLst/>
            <a:rect l="l" t="t" r="r" b="b"/>
            <a:pathLst>
              <a:path w="11610246" h="6167943">
                <a:moveTo>
                  <a:pt x="0" y="0"/>
                </a:moveTo>
                <a:lnTo>
                  <a:pt x="11610246" y="0"/>
                </a:lnTo>
                <a:lnTo>
                  <a:pt x="11610246" y="6167943"/>
                </a:lnTo>
                <a:lnTo>
                  <a:pt x="0" y="6167943"/>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AFFF0"/>
        </a:solidFill>
        <a:effectLst/>
      </p:bgPr>
    </p:bg>
    <p:spTree>
      <p:nvGrpSpPr>
        <p:cNvPr id="1" name=""/>
        <p:cNvGrpSpPr/>
        <p:nvPr/>
      </p:nvGrpSpPr>
      <p:grpSpPr>
        <a:xfrm>
          <a:off x="0" y="0"/>
          <a:ext cx="0" cy="0"/>
          <a:chOff x="0" y="0"/>
          <a:chExt cx="0" cy="0"/>
        </a:xfrm>
      </p:grpSpPr>
      <p:sp>
        <p:nvSpPr>
          <p:cNvPr id="2" name="Freeform 2"/>
          <p:cNvSpPr/>
          <p:nvPr/>
        </p:nvSpPr>
        <p:spPr>
          <a:xfrm rot="5400000">
            <a:off x="-5805123" y="2059528"/>
            <a:ext cx="11610246" cy="6167943"/>
          </a:xfrm>
          <a:custGeom>
            <a:avLst/>
            <a:gdLst/>
            <a:ahLst/>
            <a:cxnLst/>
            <a:rect l="l" t="t" r="r" b="b"/>
            <a:pathLst>
              <a:path w="11610246" h="6167943">
                <a:moveTo>
                  <a:pt x="0" y="0"/>
                </a:moveTo>
                <a:lnTo>
                  <a:pt x="11610246" y="0"/>
                </a:lnTo>
                <a:lnTo>
                  <a:pt x="11610246" y="6167944"/>
                </a:lnTo>
                <a:lnTo>
                  <a:pt x="0" y="616794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rot="384610">
            <a:off x="1568028" y="312219"/>
            <a:ext cx="9813385" cy="2266000"/>
          </a:xfrm>
          <a:custGeom>
            <a:avLst/>
            <a:gdLst/>
            <a:ahLst/>
            <a:cxnLst/>
            <a:rect l="l" t="t" r="r" b="b"/>
            <a:pathLst>
              <a:path w="9813385" h="2266000">
                <a:moveTo>
                  <a:pt x="0" y="0"/>
                </a:moveTo>
                <a:lnTo>
                  <a:pt x="9813385" y="0"/>
                </a:lnTo>
                <a:lnTo>
                  <a:pt x="9813385" y="2266000"/>
                </a:lnTo>
                <a:lnTo>
                  <a:pt x="0" y="22660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TextBox 4"/>
          <p:cNvSpPr txBox="1"/>
          <p:nvPr/>
        </p:nvSpPr>
        <p:spPr>
          <a:xfrm>
            <a:off x="0" y="-238125"/>
            <a:ext cx="14924774" cy="4482468"/>
          </a:xfrm>
          <a:prstGeom prst="rect">
            <a:avLst/>
          </a:prstGeom>
        </p:spPr>
        <p:txBody>
          <a:bodyPr lIns="0" tIns="0" rIns="0" bIns="0" rtlCol="0" anchor="t">
            <a:spAutoFit/>
          </a:bodyPr>
          <a:lstStyle/>
          <a:p>
            <a:pPr algn="ctr">
              <a:lnSpc>
                <a:spcPts val="8698"/>
              </a:lnSpc>
            </a:pPr>
            <a:endParaRPr/>
          </a:p>
          <a:p>
            <a:pPr algn="ctr">
              <a:lnSpc>
                <a:spcPts val="8698"/>
              </a:lnSpc>
            </a:pPr>
            <a:r>
              <a:rPr lang="en-US" sz="6213" b="1">
                <a:solidFill>
                  <a:srgbClr val="000000"/>
                </a:solidFill>
                <a:latin typeface="Times New Roman Bold"/>
                <a:ea typeface="Times New Roman Bold"/>
                <a:cs typeface="Times New Roman Bold"/>
                <a:sym typeface="Times New Roman Bold"/>
              </a:rPr>
              <a:t>1. User Authentication Module</a:t>
            </a:r>
          </a:p>
          <a:p>
            <a:pPr algn="ctr">
              <a:lnSpc>
                <a:spcPts val="8698"/>
              </a:lnSpc>
            </a:pPr>
            <a:endParaRPr lang="en-US" sz="6213" b="1">
              <a:solidFill>
                <a:srgbClr val="000000"/>
              </a:solidFill>
              <a:latin typeface="Times New Roman Bold"/>
              <a:ea typeface="Times New Roman Bold"/>
              <a:cs typeface="Times New Roman Bold"/>
              <a:sym typeface="Times New Roman Bold"/>
            </a:endParaRPr>
          </a:p>
          <a:p>
            <a:pPr algn="ctr">
              <a:lnSpc>
                <a:spcPts val="8698"/>
              </a:lnSpc>
            </a:pPr>
            <a:endParaRPr lang="en-US" sz="6213" b="1">
              <a:solidFill>
                <a:srgbClr val="000000"/>
              </a:solidFill>
              <a:latin typeface="Times New Roman Bold"/>
              <a:ea typeface="Times New Roman Bold"/>
              <a:cs typeface="Times New Roman Bold"/>
              <a:sym typeface="Times New Roman Bold"/>
            </a:endParaRPr>
          </a:p>
        </p:txBody>
      </p:sp>
      <p:sp>
        <p:nvSpPr>
          <p:cNvPr id="5" name="TextBox 5"/>
          <p:cNvSpPr txBox="1"/>
          <p:nvPr/>
        </p:nvSpPr>
        <p:spPr>
          <a:xfrm>
            <a:off x="2456386" y="3347781"/>
            <a:ext cx="15416696" cy="4572575"/>
          </a:xfrm>
          <a:prstGeom prst="rect">
            <a:avLst/>
          </a:prstGeom>
        </p:spPr>
        <p:txBody>
          <a:bodyPr lIns="0" tIns="0" rIns="0" bIns="0" rtlCol="0" anchor="t">
            <a:spAutoFit/>
          </a:bodyPr>
          <a:lstStyle/>
          <a:p>
            <a:pPr algn="just">
              <a:lnSpc>
                <a:spcPts val="4500"/>
              </a:lnSpc>
            </a:pPr>
            <a:r>
              <a:rPr lang="en-US" sz="3214">
                <a:solidFill>
                  <a:srgbClr val="000000"/>
                </a:solidFill>
                <a:latin typeface="Times New Roman"/>
                <a:ea typeface="Times New Roman"/>
                <a:cs typeface="Times New Roman"/>
                <a:sym typeface="Times New Roman"/>
              </a:rPr>
              <a:t>The user authentication module is designed to provide a secure and streamlined login process for users. It includes a registration system where users can create an account by entering their details, such as email, phone number, and password. To ensure data security, passwords are encrypted and stored securely in the database. The module supports multi-factor authentication for an added layer of protection, such as verification codes sent via email or SMS. Administrators and regular users are differentiated by role-based access control, ensuring that sensitive functionalities are only accessible to authorized personnel.</a:t>
            </a:r>
          </a:p>
        </p:txBody>
      </p:sp>
    </p:spTree>
  </p:cSld>
  <p:clrMapOvr>
    <a:masterClrMapping/>
  </p:clrMapOvr>
  <p:transition spd="slow">
    <p:push/>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AFFF0"/>
        </a:solidFill>
        <a:effectLst/>
      </p:bgPr>
    </p:bg>
    <p:spTree>
      <p:nvGrpSpPr>
        <p:cNvPr id="1" name=""/>
        <p:cNvGrpSpPr/>
        <p:nvPr/>
      </p:nvGrpSpPr>
      <p:grpSpPr>
        <a:xfrm>
          <a:off x="0" y="0"/>
          <a:ext cx="0" cy="0"/>
          <a:chOff x="0" y="0"/>
          <a:chExt cx="0" cy="0"/>
        </a:xfrm>
      </p:grpSpPr>
      <p:sp>
        <p:nvSpPr>
          <p:cNvPr id="2" name="Freeform 2"/>
          <p:cNvSpPr/>
          <p:nvPr/>
        </p:nvSpPr>
        <p:spPr>
          <a:xfrm rot="5400000">
            <a:off x="-5805123" y="2059528"/>
            <a:ext cx="11610246" cy="6167943"/>
          </a:xfrm>
          <a:custGeom>
            <a:avLst/>
            <a:gdLst/>
            <a:ahLst/>
            <a:cxnLst/>
            <a:rect l="l" t="t" r="r" b="b"/>
            <a:pathLst>
              <a:path w="11610246" h="6167943">
                <a:moveTo>
                  <a:pt x="0" y="0"/>
                </a:moveTo>
                <a:lnTo>
                  <a:pt x="11610246" y="0"/>
                </a:lnTo>
                <a:lnTo>
                  <a:pt x="11610246" y="6167944"/>
                </a:lnTo>
                <a:lnTo>
                  <a:pt x="0" y="616794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rot="384610">
            <a:off x="1568028" y="312219"/>
            <a:ext cx="9813385" cy="2266000"/>
          </a:xfrm>
          <a:custGeom>
            <a:avLst/>
            <a:gdLst/>
            <a:ahLst/>
            <a:cxnLst/>
            <a:rect l="l" t="t" r="r" b="b"/>
            <a:pathLst>
              <a:path w="9813385" h="2266000">
                <a:moveTo>
                  <a:pt x="0" y="0"/>
                </a:moveTo>
                <a:lnTo>
                  <a:pt x="9813385" y="0"/>
                </a:lnTo>
                <a:lnTo>
                  <a:pt x="9813385" y="2266000"/>
                </a:lnTo>
                <a:lnTo>
                  <a:pt x="0" y="22660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TextBox 4"/>
          <p:cNvSpPr txBox="1"/>
          <p:nvPr/>
        </p:nvSpPr>
        <p:spPr>
          <a:xfrm>
            <a:off x="0" y="790575"/>
            <a:ext cx="14924774" cy="1180851"/>
          </a:xfrm>
          <a:prstGeom prst="rect">
            <a:avLst/>
          </a:prstGeom>
        </p:spPr>
        <p:txBody>
          <a:bodyPr lIns="0" tIns="0" rIns="0" bIns="0" rtlCol="0" anchor="t">
            <a:spAutoFit/>
          </a:bodyPr>
          <a:lstStyle/>
          <a:p>
            <a:pPr algn="ctr">
              <a:lnSpc>
                <a:spcPts val="8698"/>
              </a:lnSpc>
            </a:pPr>
            <a:r>
              <a:rPr lang="en-US" sz="6213">
                <a:solidFill>
                  <a:srgbClr val="000000"/>
                </a:solidFill>
                <a:latin typeface="Times New Roman"/>
                <a:ea typeface="Times New Roman"/>
                <a:cs typeface="Times New Roman"/>
                <a:sym typeface="Times New Roman"/>
              </a:rPr>
              <a:t>2. Facility Management Module</a:t>
            </a:r>
          </a:p>
        </p:txBody>
      </p:sp>
      <p:sp>
        <p:nvSpPr>
          <p:cNvPr id="5" name="TextBox 5"/>
          <p:cNvSpPr txBox="1"/>
          <p:nvPr/>
        </p:nvSpPr>
        <p:spPr>
          <a:xfrm>
            <a:off x="2456386" y="3347781"/>
            <a:ext cx="15416696" cy="4572575"/>
          </a:xfrm>
          <a:prstGeom prst="rect">
            <a:avLst/>
          </a:prstGeom>
        </p:spPr>
        <p:txBody>
          <a:bodyPr lIns="0" tIns="0" rIns="0" bIns="0" rtlCol="0" anchor="t">
            <a:spAutoFit/>
          </a:bodyPr>
          <a:lstStyle/>
          <a:p>
            <a:pPr algn="just">
              <a:lnSpc>
                <a:spcPts val="4500"/>
              </a:lnSpc>
            </a:pPr>
            <a:r>
              <a:rPr lang="en-US" sz="3214">
                <a:solidFill>
                  <a:srgbClr val="000000"/>
                </a:solidFill>
                <a:latin typeface="Times New Roman"/>
                <a:ea typeface="Times New Roman"/>
                <a:cs typeface="Times New Roman"/>
                <a:sym typeface="Times New Roman"/>
              </a:rPr>
              <a:t>This module empowers turf owners and administrators to manage turf-related operations efficiently. It includes a comprehensive dashboard where they can add new turfs, edit existing listings, and remove inactive ones. Turfs can be categorized by sport type, amenities, and location, making them easier for users to find. Admins can also define available time slots, set dynamic pricing, and update turf statuses to reflect maintenance or availability changes. Additionally, this module tracks booking histories, allowing administrators to monitor usage patterns and receive valuable feedback from users for continuous improvement.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AFFF0"/>
        </a:solidFill>
        <a:effectLst/>
      </p:bgPr>
    </p:bg>
    <p:spTree>
      <p:nvGrpSpPr>
        <p:cNvPr id="1" name=""/>
        <p:cNvGrpSpPr/>
        <p:nvPr/>
      </p:nvGrpSpPr>
      <p:grpSpPr>
        <a:xfrm>
          <a:off x="0" y="0"/>
          <a:ext cx="0" cy="0"/>
          <a:chOff x="0" y="0"/>
          <a:chExt cx="0" cy="0"/>
        </a:xfrm>
      </p:grpSpPr>
      <p:sp>
        <p:nvSpPr>
          <p:cNvPr id="2" name="Freeform 2"/>
          <p:cNvSpPr/>
          <p:nvPr/>
        </p:nvSpPr>
        <p:spPr>
          <a:xfrm rot="5400000">
            <a:off x="-5805123" y="2059528"/>
            <a:ext cx="11610246" cy="6167943"/>
          </a:xfrm>
          <a:custGeom>
            <a:avLst/>
            <a:gdLst/>
            <a:ahLst/>
            <a:cxnLst/>
            <a:rect l="l" t="t" r="r" b="b"/>
            <a:pathLst>
              <a:path w="11610246" h="6167943">
                <a:moveTo>
                  <a:pt x="0" y="0"/>
                </a:moveTo>
                <a:lnTo>
                  <a:pt x="11610246" y="0"/>
                </a:lnTo>
                <a:lnTo>
                  <a:pt x="11610246" y="6167944"/>
                </a:lnTo>
                <a:lnTo>
                  <a:pt x="0" y="616794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rot="384610">
            <a:off x="1568028" y="312219"/>
            <a:ext cx="9813385" cy="2266000"/>
          </a:xfrm>
          <a:custGeom>
            <a:avLst/>
            <a:gdLst/>
            <a:ahLst/>
            <a:cxnLst/>
            <a:rect l="l" t="t" r="r" b="b"/>
            <a:pathLst>
              <a:path w="9813385" h="2266000">
                <a:moveTo>
                  <a:pt x="0" y="0"/>
                </a:moveTo>
                <a:lnTo>
                  <a:pt x="9813385" y="0"/>
                </a:lnTo>
                <a:lnTo>
                  <a:pt x="9813385" y="2266000"/>
                </a:lnTo>
                <a:lnTo>
                  <a:pt x="0" y="22660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TextBox 4"/>
          <p:cNvSpPr txBox="1"/>
          <p:nvPr/>
        </p:nvSpPr>
        <p:spPr>
          <a:xfrm>
            <a:off x="-599243" y="735731"/>
            <a:ext cx="14924774" cy="1180851"/>
          </a:xfrm>
          <a:prstGeom prst="rect">
            <a:avLst/>
          </a:prstGeom>
        </p:spPr>
        <p:txBody>
          <a:bodyPr lIns="0" tIns="0" rIns="0" bIns="0" rtlCol="0" anchor="t">
            <a:spAutoFit/>
          </a:bodyPr>
          <a:lstStyle/>
          <a:p>
            <a:pPr algn="ctr">
              <a:lnSpc>
                <a:spcPts val="8698"/>
              </a:lnSpc>
            </a:pPr>
            <a:r>
              <a:rPr lang="en-US" sz="6213">
                <a:solidFill>
                  <a:srgbClr val="000000"/>
                </a:solidFill>
                <a:latin typeface="Times New Roman"/>
                <a:ea typeface="Times New Roman"/>
                <a:cs typeface="Times New Roman"/>
                <a:sym typeface="Times New Roman"/>
              </a:rPr>
              <a:t>3. Booking System Module</a:t>
            </a:r>
          </a:p>
        </p:txBody>
      </p:sp>
      <p:sp>
        <p:nvSpPr>
          <p:cNvPr id="5" name="TextBox 5"/>
          <p:cNvSpPr txBox="1"/>
          <p:nvPr/>
        </p:nvSpPr>
        <p:spPr>
          <a:xfrm>
            <a:off x="2456386" y="3347781"/>
            <a:ext cx="15416696" cy="4572575"/>
          </a:xfrm>
          <a:prstGeom prst="rect">
            <a:avLst/>
          </a:prstGeom>
        </p:spPr>
        <p:txBody>
          <a:bodyPr lIns="0" tIns="0" rIns="0" bIns="0" rtlCol="0" anchor="t">
            <a:spAutoFit/>
          </a:bodyPr>
          <a:lstStyle/>
          <a:p>
            <a:pPr algn="just">
              <a:lnSpc>
                <a:spcPts val="4500"/>
              </a:lnSpc>
            </a:pPr>
            <a:r>
              <a:rPr lang="en-US" sz="3214">
                <a:solidFill>
                  <a:srgbClr val="000000"/>
                </a:solidFill>
                <a:latin typeface="Times New Roman"/>
                <a:ea typeface="Times New Roman"/>
                <a:cs typeface="Times New Roman"/>
                <a:sym typeface="Times New Roman"/>
              </a:rPr>
              <a:t>The booking system module provides an intuitive interface for users to search and book turfs. It includes advanced filtering options based on location, sport, availability, and price range, enabling users to quickly find turfs that match their preferences. Real-time availability updates ensure no double bookings occur, and a secure payment gateway facilitates seamless transactions. Users can customize their bookings, selecting specific dates, time slots, and additional services. The module also supports booking modifications, including rescheduling or cancellations, while notifying users about changes or penalties involved.</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AFFF0"/>
        </a:solidFill>
        <a:effectLst/>
      </p:bgPr>
    </p:bg>
    <p:spTree>
      <p:nvGrpSpPr>
        <p:cNvPr id="1" name=""/>
        <p:cNvGrpSpPr/>
        <p:nvPr/>
      </p:nvGrpSpPr>
      <p:grpSpPr>
        <a:xfrm>
          <a:off x="0" y="0"/>
          <a:ext cx="0" cy="0"/>
          <a:chOff x="0" y="0"/>
          <a:chExt cx="0" cy="0"/>
        </a:xfrm>
      </p:grpSpPr>
      <p:sp>
        <p:nvSpPr>
          <p:cNvPr id="2" name="Freeform 2"/>
          <p:cNvSpPr/>
          <p:nvPr/>
        </p:nvSpPr>
        <p:spPr>
          <a:xfrm rot="5400000">
            <a:off x="-5805123" y="2059528"/>
            <a:ext cx="11610246" cy="6167943"/>
          </a:xfrm>
          <a:custGeom>
            <a:avLst/>
            <a:gdLst/>
            <a:ahLst/>
            <a:cxnLst/>
            <a:rect l="l" t="t" r="r" b="b"/>
            <a:pathLst>
              <a:path w="11610246" h="6167943">
                <a:moveTo>
                  <a:pt x="0" y="0"/>
                </a:moveTo>
                <a:lnTo>
                  <a:pt x="11610246" y="0"/>
                </a:lnTo>
                <a:lnTo>
                  <a:pt x="11610246" y="6167944"/>
                </a:lnTo>
                <a:lnTo>
                  <a:pt x="0" y="616794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rot="384610">
            <a:off x="1568028" y="312219"/>
            <a:ext cx="9813385" cy="2266000"/>
          </a:xfrm>
          <a:custGeom>
            <a:avLst/>
            <a:gdLst/>
            <a:ahLst/>
            <a:cxnLst/>
            <a:rect l="l" t="t" r="r" b="b"/>
            <a:pathLst>
              <a:path w="9813385" h="2266000">
                <a:moveTo>
                  <a:pt x="0" y="0"/>
                </a:moveTo>
                <a:lnTo>
                  <a:pt x="9813385" y="0"/>
                </a:lnTo>
                <a:lnTo>
                  <a:pt x="9813385" y="2266000"/>
                </a:lnTo>
                <a:lnTo>
                  <a:pt x="0" y="22660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TextBox 4"/>
          <p:cNvSpPr txBox="1"/>
          <p:nvPr/>
        </p:nvSpPr>
        <p:spPr>
          <a:xfrm>
            <a:off x="-399495" y="790575"/>
            <a:ext cx="14924774" cy="1180851"/>
          </a:xfrm>
          <a:prstGeom prst="rect">
            <a:avLst/>
          </a:prstGeom>
        </p:spPr>
        <p:txBody>
          <a:bodyPr lIns="0" tIns="0" rIns="0" bIns="0" rtlCol="0" anchor="t">
            <a:spAutoFit/>
          </a:bodyPr>
          <a:lstStyle/>
          <a:p>
            <a:pPr algn="ctr">
              <a:lnSpc>
                <a:spcPts val="8698"/>
              </a:lnSpc>
            </a:pPr>
            <a:r>
              <a:rPr lang="en-US" sz="6213">
                <a:solidFill>
                  <a:srgbClr val="000000"/>
                </a:solidFill>
                <a:latin typeface="Times New Roman"/>
                <a:ea typeface="Times New Roman"/>
                <a:cs typeface="Times New Roman"/>
                <a:sym typeface="Times New Roman"/>
              </a:rPr>
              <a:t>4. Review and Rating Module</a:t>
            </a:r>
          </a:p>
        </p:txBody>
      </p:sp>
      <p:sp>
        <p:nvSpPr>
          <p:cNvPr id="5" name="TextBox 5"/>
          <p:cNvSpPr txBox="1"/>
          <p:nvPr/>
        </p:nvSpPr>
        <p:spPr>
          <a:xfrm>
            <a:off x="2456386" y="3347781"/>
            <a:ext cx="15416696" cy="3439975"/>
          </a:xfrm>
          <a:prstGeom prst="rect">
            <a:avLst/>
          </a:prstGeom>
        </p:spPr>
        <p:txBody>
          <a:bodyPr lIns="0" tIns="0" rIns="0" bIns="0" rtlCol="0" anchor="t">
            <a:spAutoFit/>
          </a:bodyPr>
          <a:lstStyle/>
          <a:p>
            <a:pPr algn="just">
              <a:lnSpc>
                <a:spcPts val="4500"/>
              </a:lnSpc>
            </a:pPr>
            <a:r>
              <a:rPr lang="en-US" sz="3214">
                <a:solidFill>
                  <a:srgbClr val="000000"/>
                </a:solidFill>
                <a:latin typeface="Times New Roman"/>
                <a:ea typeface="Times New Roman"/>
                <a:cs typeface="Times New Roman"/>
                <a:sym typeface="Times New Roman"/>
              </a:rPr>
              <a:t>This module enhances transparency and trust by allowing users to leave detailed reviews and ratings after their bookings. Ratings are aggregated and displayed as an average score, while user reviews provide qualitative feedback that helps other users make informed choices. Turf owners can respond to reviews to address concerns or thank users, fostering open communication. This feature also helps admins identify and address common issues, ensuring continuous service improvement and user satisfaction.</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AFFF0"/>
        </a:solidFill>
        <a:effectLst/>
      </p:bgPr>
    </p:bg>
    <p:spTree>
      <p:nvGrpSpPr>
        <p:cNvPr id="1" name=""/>
        <p:cNvGrpSpPr/>
        <p:nvPr/>
      </p:nvGrpSpPr>
      <p:grpSpPr>
        <a:xfrm>
          <a:off x="0" y="0"/>
          <a:ext cx="0" cy="0"/>
          <a:chOff x="0" y="0"/>
          <a:chExt cx="0" cy="0"/>
        </a:xfrm>
      </p:grpSpPr>
      <p:sp>
        <p:nvSpPr>
          <p:cNvPr id="2" name="Freeform 2"/>
          <p:cNvSpPr/>
          <p:nvPr/>
        </p:nvSpPr>
        <p:spPr>
          <a:xfrm rot="5400000">
            <a:off x="-5805123" y="2059528"/>
            <a:ext cx="11610246" cy="6167943"/>
          </a:xfrm>
          <a:custGeom>
            <a:avLst/>
            <a:gdLst/>
            <a:ahLst/>
            <a:cxnLst/>
            <a:rect l="l" t="t" r="r" b="b"/>
            <a:pathLst>
              <a:path w="11610246" h="6167943">
                <a:moveTo>
                  <a:pt x="0" y="0"/>
                </a:moveTo>
                <a:lnTo>
                  <a:pt x="11610246" y="0"/>
                </a:lnTo>
                <a:lnTo>
                  <a:pt x="11610246" y="6167944"/>
                </a:lnTo>
                <a:lnTo>
                  <a:pt x="0" y="616794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rot="384610">
            <a:off x="1568028" y="312219"/>
            <a:ext cx="9813385" cy="2266000"/>
          </a:xfrm>
          <a:custGeom>
            <a:avLst/>
            <a:gdLst/>
            <a:ahLst/>
            <a:cxnLst/>
            <a:rect l="l" t="t" r="r" b="b"/>
            <a:pathLst>
              <a:path w="9813385" h="2266000">
                <a:moveTo>
                  <a:pt x="0" y="0"/>
                </a:moveTo>
                <a:lnTo>
                  <a:pt x="9813385" y="0"/>
                </a:lnTo>
                <a:lnTo>
                  <a:pt x="9813385" y="2266000"/>
                </a:lnTo>
                <a:lnTo>
                  <a:pt x="0" y="22660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TextBox 4"/>
          <p:cNvSpPr txBox="1"/>
          <p:nvPr/>
        </p:nvSpPr>
        <p:spPr>
          <a:xfrm>
            <a:off x="-299621" y="790575"/>
            <a:ext cx="14924774" cy="1180851"/>
          </a:xfrm>
          <a:prstGeom prst="rect">
            <a:avLst/>
          </a:prstGeom>
        </p:spPr>
        <p:txBody>
          <a:bodyPr lIns="0" tIns="0" rIns="0" bIns="0" rtlCol="0" anchor="t">
            <a:spAutoFit/>
          </a:bodyPr>
          <a:lstStyle/>
          <a:p>
            <a:pPr algn="ctr">
              <a:lnSpc>
                <a:spcPts val="8698"/>
              </a:lnSpc>
            </a:pPr>
            <a:r>
              <a:rPr lang="en-US" sz="6213">
                <a:solidFill>
                  <a:srgbClr val="000000"/>
                </a:solidFill>
                <a:latin typeface="Times New Roman"/>
                <a:ea typeface="Times New Roman"/>
                <a:cs typeface="Times New Roman"/>
                <a:sym typeface="Times New Roman"/>
              </a:rPr>
              <a:t>5. Community Forum Module</a:t>
            </a:r>
          </a:p>
        </p:txBody>
      </p:sp>
      <p:sp>
        <p:nvSpPr>
          <p:cNvPr id="5" name="TextBox 5"/>
          <p:cNvSpPr txBox="1"/>
          <p:nvPr/>
        </p:nvSpPr>
        <p:spPr>
          <a:xfrm>
            <a:off x="2456386" y="3347781"/>
            <a:ext cx="15416696" cy="4006275"/>
          </a:xfrm>
          <a:prstGeom prst="rect">
            <a:avLst/>
          </a:prstGeom>
        </p:spPr>
        <p:txBody>
          <a:bodyPr lIns="0" tIns="0" rIns="0" bIns="0" rtlCol="0" anchor="t">
            <a:spAutoFit/>
          </a:bodyPr>
          <a:lstStyle/>
          <a:p>
            <a:pPr algn="just">
              <a:lnSpc>
                <a:spcPts val="4500"/>
              </a:lnSpc>
            </a:pPr>
            <a:r>
              <a:rPr lang="en-US" sz="3214">
                <a:solidFill>
                  <a:srgbClr val="000000"/>
                </a:solidFill>
                <a:latin typeface="Times New Roman"/>
                <a:ea typeface="Times New Roman"/>
                <a:cs typeface="Times New Roman"/>
                <a:sym typeface="Times New Roman"/>
              </a:rPr>
              <a:t>The community forum module promotes interaction among users by providing a platform for discussions and event organization. Users can create or join groups based on shared interests, sports preferences, or localities. The forum supports posting and commenting, enabling users to discuss topics like sports strategies, training sessions, or match schedules. Event management tools within the module allow users to organize matches, send invitations, and track participant responses. This feature builds a sense of camaraderie among users and drives engagement within the platform.</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AFFF0"/>
        </a:solidFill>
        <a:effectLst/>
      </p:bgPr>
    </p:bg>
    <p:spTree>
      <p:nvGrpSpPr>
        <p:cNvPr id="1" name=""/>
        <p:cNvGrpSpPr/>
        <p:nvPr/>
      </p:nvGrpSpPr>
      <p:grpSpPr>
        <a:xfrm>
          <a:off x="0" y="0"/>
          <a:ext cx="0" cy="0"/>
          <a:chOff x="0" y="0"/>
          <a:chExt cx="0" cy="0"/>
        </a:xfrm>
      </p:grpSpPr>
      <p:sp>
        <p:nvSpPr>
          <p:cNvPr id="2" name="Freeform 2"/>
          <p:cNvSpPr/>
          <p:nvPr/>
        </p:nvSpPr>
        <p:spPr>
          <a:xfrm rot="5400000">
            <a:off x="-5805123" y="2059528"/>
            <a:ext cx="11610246" cy="6167943"/>
          </a:xfrm>
          <a:custGeom>
            <a:avLst/>
            <a:gdLst/>
            <a:ahLst/>
            <a:cxnLst/>
            <a:rect l="l" t="t" r="r" b="b"/>
            <a:pathLst>
              <a:path w="11610246" h="6167943">
                <a:moveTo>
                  <a:pt x="0" y="0"/>
                </a:moveTo>
                <a:lnTo>
                  <a:pt x="11610246" y="0"/>
                </a:lnTo>
                <a:lnTo>
                  <a:pt x="11610246" y="6167944"/>
                </a:lnTo>
                <a:lnTo>
                  <a:pt x="0" y="616794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rot="384610">
            <a:off x="1568028" y="312219"/>
            <a:ext cx="9813385" cy="2266000"/>
          </a:xfrm>
          <a:custGeom>
            <a:avLst/>
            <a:gdLst/>
            <a:ahLst/>
            <a:cxnLst/>
            <a:rect l="l" t="t" r="r" b="b"/>
            <a:pathLst>
              <a:path w="9813385" h="2266000">
                <a:moveTo>
                  <a:pt x="0" y="0"/>
                </a:moveTo>
                <a:lnTo>
                  <a:pt x="9813385" y="0"/>
                </a:lnTo>
                <a:lnTo>
                  <a:pt x="9813385" y="2266000"/>
                </a:lnTo>
                <a:lnTo>
                  <a:pt x="0" y="22660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TextBox 4"/>
          <p:cNvSpPr txBox="1"/>
          <p:nvPr/>
        </p:nvSpPr>
        <p:spPr>
          <a:xfrm>
            <a:off x="-266330" y="790575"/>
            <a:ext cx="14924774" cy="1180851"/>
          </a:xfrm>
          <a:prstGeom prst="rect">
            <a:avLst/>
          </a:prstGeom>
        </p:spPr>
        <p:txBody>
          <a:bodyPr lIns="0" tIns="0" rIns="0" bIns="0" rtlCol="0" anchor="t">
            <a:spAutoFit/>
          </a:bodyPr>
          <a:lstStyle/>
          <a:p>
            <a:pPr algn="ctr">
              <a:lnSpc>
                <a:spcPts val="8698"/>
              </a:lnSpc>
            </a:pPr>
            <a:r>
              <a:rPr lang="en-US" sz="6213">
                <a:solidFill>
                  <a:srgbClr val="000000"/>
                </a:solidFill>
                <a:latin typeface="Times New Roman"/>
                <a:ea typeface="Times New Roman"/>
                <a:cs typeface="Times New Roman"/>
                <a:sym typeface="Times New Roman"/>
              </a:rPr>
              <a:t>6. Notification System Module</a:t>
            </a:r>
          </a:p>
        </p:txBody>
      </p:sp>
      <p:sp>
        <p:nvSpPr>
          <p:cNvPr id="5" name="TextBox 5"/>
          <p:cNvSpPr txBox="1"/>
          <p:nvPr/>
        </p:nvSpPr>
        <p:spPr>
          <a:xfrm>
            <a:off x="2456386" y="3347781"/>
            <a:ext cx="15416696" cy="4006275"/>
          </a:xfrm>
          <a:prstGeom prst="rect">
            <a:avLst/>
          </a:prstGeom>
        </p:spPr>
        <p:txBody>
          <a:bodyPr lIns="0" tIns="0" rIns="0" bIns="0" rtlCol="0" anchor="t">
            <a:spAutoFit/>
          </a:bodyPr>
          <a:lstStyle/>
          <a:p>
            <a:pPr algn="just">
              <a:lnSpc>
                <a:spcPts val="4500"/>
              </a:lnSpc>
            </a:pPr>
            <a:r>
              <a:rPr lang="en-US" sz="3214">
                <a:solidFill>
                  <a:srgbClr val="000000"/>
                </a:solidFill>
                <a:latin typeface="Times New Roman"/>
                <a:ea typeface="Times New Roman"/>
                <a:cs typeface="Times New Roman"/>
                <a:sym typeface="Times New Roman"/>
              </a:rPr>
              <a:t>The notification system ensures users stay updated with real-time alerts and reminders. Notifications include booking confirmations, payment receipts, reminders for upcoming reservations, and alerts for special offers or discounts. The module also supports targeted notifications, such as informing users about new turfs in their area or updates on their favorite venues. Users can customize notification preferences to receive updates via email, SMS, or app notifications, ensuring timely communication without being intrusive.</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AFFF0"/>
        </a:solidFill>
        <a:effectLst/>
      </p:bgPr>
    </p:bg>
    <p:spTree>
      <p:nvGrpSpPr>
        <p:cNvPr id="1" name=""/>
        <p:cNvGrpSpPr/>
        <p:nvPr/>
      </p:nvGrpSpPr>
      <p:grpSpPr>
        <a:xfrm>
          <a:off x="0" y="0"/>
          <a:ext cx="0" cy="0"/>
          <a:chOff x="0" y="0"/>
          <a:chExt cx="0" cy="0"/>
        </a:xfrm>
      </p:grpSpPr>
      <p:sp>
        <p:nvSpPr>
          <p:cNvPr id="2" name="Freeform 2"/>
          <p:cNvSpPr/>
          <p:nvPr/>
        </p:nvSpPr>
        <p:spPr>
          <a:xfrm rot="5400000">
            <a:off x="-5805123" y="2059528"/>
            <a:ext cx="11610246" cy="6167943"/>
          </a:xfrm>
          <a:custGeom>
            <a:avLst/>
            <a:gdLst/>
            <a:ahLst/>
            <a:cxnLst/>
            <a:rect l="l" t="t" r="r" b="b"/>
            <a:pathLst>
              <a:path w="11610246" h="6167943">
                <a:moveTo>
                  <a:pt x="0" y="0"/>
                </a:moveTo>
                <a:lnTo>
                  <a:pt x="11610246" y="0"/>
                </a:lnTo>
                <a:lnTo>
                  <a:pt x="11610246" y="6167944"/>
                </a:lnTo>
                <a:lnTo>
                  <a:pt x="0" y="616794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rot="384610">
            <a:off x="1568028" y="312219"/>
            <a:ext cx="9813385" cy="2266000"/>
          </a:xfrm>
          <a:custGeom>
            <a:avLst/>
            <a:gdLst/>
            <a:ahLst/>
            <a:cxnLst/>
            <a:rect l="l" t="t" r="r" b="b"/>
            <a:pathLst>
              <a:path w="9813385" h="2266000">
                <a:moveTo>
                  <a:pt x="0" y="0"/>
                </a:moveTo>
                <a:lnTo>
                  <a:pt x="9813385" y="0"/>
                </a:lnTo>
                <a:lnTo>
                  <a:pt x="9813385" y="2266000"/>
                </a:lnTo>
                <a:lnTo>
                  <a:pt x="0" y="22660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TextBox 4"/>
          <p:cNvSpPr txBox="1"/>
          <p:nvPr/>
        </p:nvSpPr>
        <p:spPr>
          <a:xfrm>
            <a:off x="432786" y="790575"/>
            <a:ext cx="14924774" cy="1180851"/>
          </a:xfrm>
          <a:prstGeom prst="rect">
            <a:avLst/>
          </a:prstGeom>
        </p:spPr>
        <p:txBody>
          <a:bodyPr lIns="0" tIns="0" rIns="0" bIns="0" rtlCol="0" anchor="t">
            <a:spAutoFit/>
          </a:bodyPr>
          <a:lstStyle/>
          <a:p>
            <a:pPr algn="ctr">
              <a:lnSpc>
                <a:spcPts val="8698"/>
              </a:lnSpc>
            </a:pPr>
            <a:r>
              <a:rPr lang="en-US" sz="6213">
                <a:solidFill>
                  <a:srgbClr val="000000"/>
                </a:solidFill>
                <a:latin typeface="Times New Roman"/>
                <a:ea typeface="Times New Roman"/>
                <a:cs typeface="Times New Roman"/>
                <a:sym typeface="Times New Roman"/>
              </a:rPr>
              <a:t>7. Analytics and Reporting Module</a:t>
            </a:r>
          </a:p>
        </p:txBody>
      </p:sp>
      <p:sp>
        <p:nvSpPr>
          <p:cNvPr id="5" name="TextBox 5"/>
          <p:cNvSpPr txBox="1"/>
          <p:nvPr/>
        </p:nvSpPr>
        <p:spPr>
          <a:xfrm>
            <a:off x="2256638" y="2995120"/>
            <a:ext cx="15416696" cy="4572575"/>
          </a:xfrm>
          <a:prstGeom prst="rect">
            <a:avLst/>
          </a:prstGeom>
        </p:spPr>
        <p:txBody>
          <a:bodyPr lIns="0" tIns="0" rIns="0" bIns="0" rtlCol="0" anchor="t">
            <a:spAutoFit/>
          </a:bodyPr>
          <a:lstStyle/>
          <a:p>
            <a:pPr algn="just">
              <a:lnSpc>
                <a:spcPts val="4500"/>
              </a:lnSpc>
            </a:pPr>
            <a:r>
              <a:rPr lang="en-US" sz="3214">
                <a:solidFill>
                  <a:srgbClr val="000000"/>
                </a:solidFill>
                <a:latin typeface="Times New Roman"/>
                <a:ea typeface="Times New Roman"/>
                <a:cs typeface="Times New Roman"/>
                <a:sym typeface="Times New Roman"/>
              </a:rPr>
              <a:t>This module provides turf owners and administrators with a powerful tool to analyze platform performance and make data-driven decisions. It includes dashboards with visual reports on metrics like booking trends, revenue generation, peak usage times, and user demographics. Predictive analytics capabilities help forecast demand during specific periods, enabling proactive resource management. For administrators, this module highlights underperforming turfs or services and suggests actionable improvements. These insights help optimize operations, improve customer satisfaction, and increase revenue.</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AFFF0"/>
        </a:solidFill>
        <a:effectLst/>
      </p:bgPr>
    </p:bg>
    <p:spTree>
      <p:nvGrpSpPr>
        <p:cNvPr id="1" name=""/>
        <p:cNvGrpSpPr/>
        <p:nvPr/>
      </p:nvGrpSpPr>
      <p:grpSpPr>
        <a:xfrm>
          <a:off x="0" y="0"/>
          <a:ext cx="0" cy="0"/>
          <a:chOff x="0" y="0"/>
          <a:chExt cx="0" cy="0"/>
        </a:xfrm>
      </p:grpSpPr>
      <p:sp>
        <p:nvSpPr>
          <p:cNvPr id="2" name="Freeform 2"/>
          <p:cNvSpPr/>
          <p:nvPr/>
        </p:nvSpPr>
        <p:spPr>
          <a:xfrm rot="5400000">
            <a:off x="-5805123" y="2059528"/>
            <a:ext cx="11610246" cy="6167943"/>
          </a:xfrm>
          <a:custGeom>
            <a:avLst/>
            <a:gdLst/>
            <a:ahLst/>
            <a:cxnLst/>
            <a:rect l="l" t="t" r="r" b="b"/>
            <a:pathLst>
              <a:path w="11610246" h="6167943">
                <a:moveTo>
                  <a:pt x="0" y="0"/>
                </a:moveTo>
                <a:lnTo>
                  <a:pt x="11610246" y="0"/>
                </a:lnTo>
                <a:lnTo>
                  <a:pt x="11610246" y="6167944"/>
                </a:lnTo>
                <a:lnTo>
                  <a:pt x="0" y="616794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3" name="Group 3"/>
          <p:cNvGrpSpPr/>
          <p:nvPr/>
        </p:nvGrpSpPr>
        <p:grpSpPr>
          <a:xfrm>
            <a:off x="1688804" y="88608"/>
            <a:ext cx="5893079" cy="1880184"/>
            <a:chOff x="0" y="0"/>
            <a:chExt cx="7857438" cy="2506912"/>
          </a:xfrm>
        </p:grpSpPr>
        <p:sp>
          <p:nvSpPr>
            <p:cNvPr id="4" name="Freeform 4"/>
            <p:cNvSpPr/>
            <p:nvPr/>
          </p:nvSpPr>
          <p:spPr>
            <a:xfrm rot="326120">
              <a:off x="67099" y="361773"/>
              <a:ext cx="7723239" cy="1783366"/>
            </a:xfrm>
            <a:custGeom>
              <a:avLst/>
              <a:gdLst/>
              <a:ahLst/>
              <a:cxnLst/>
              <a:rect l="l" t="t" r="r" b="b"/>
              <a:pathLst>
                <a:path w="7723239" h="1783366">
                  <a:moveTo>
                    <a:pt x="0" y="0"/>
                  </a:moveTo>
                  <a:lnTo>
                    <a:pt x="7723240" y="0"/>
                  </a:lnTo>
                  <a:lnTo>
                    <a:pt x="7723240" y="1783366"/>
                  </a:lnTo>
                  <a:lnTo>
                    <a:pt x="0" y="178336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5" name="TextBox 5"/>
            <p:cNvSpPr txBox="1"/>
            <p:nvPr/>
          </p:nvSpPr>
          <p:spPr>
            <a:xfrm>
              <a:off x="217116" y="450531"/>
              <a:ext cx="7423207" cy="1386776"/>
            </a:xfrm>
            <a:prstGeom prst="rect">
              <a:avLst/>
            </a:prstGeom>
          </p:spPr>
          <p:txBody>
            <a:bodyPr lIns="0" tIns="0" rIns="0" bIns="0" rtlCol="0" anchor="t">
              <a:spAutoFit/>
            </a:bodyPr>
            <a:lstStyle/>
            <a:p>
              <a:pPr algn="ctr">
                <a:lnSpc>
                  <a:spcPts val="8068"/>
                </a:lnSpc>
              </a:pPr>
              <a:r>
                <a:rPr lang="en-US" sz="5763" b="1">
                  <a:solidFill>
                    <a:srgbClr val="000000"/>
                  </a:solidFill>
                  <a:latin typeface="Times New Roman Bold"/>
                  <a:ea typeface="Times New Roman Bold"/>
                  <a:cs typeface="Times New Roman Bold"/>
                  <a:sym typeface="Times New Roman Bold"/>
                </a:rPr>
                <a:t>TESTING</a:t>
              </a:r>
            </a:p>
          </p:txBody>
        </p:sp>
      </p:grpSp>
      <p:sp>
        <p:nvSpPr>
          <p:cNvPr id="6" name="TextBox 6"/>
          <p:cNvSpPr txBox="1"/>
          <p:nvPr/>
        </p:nvSpPr>
        <p:spPr>
          <a:xfrm>
            <a:off x="2476020" y="1854492"/>
            <a:ext cx="15262748" cy="6214490"/>
          </a:xfrm>
          <a:prstGeom prst="rect">
            <a:avLst/>
          </a:prstGeom>
        </p:spPr>
        <p:txBody>
          <a:bodyPr lIns="0" tIns="0" rIns="0" bIns="0" rtlCol="0" anchor="t">
            <a:spAutoFit/>
          </a:bodyPr>
          <a:lstStyle/>
          <a:p>
            <a:pPr algn="just">
              <a:lnSpc>
                <a:spcPts val="4494"/>
              </a:lnSpc>
            </a:pPr>
            <a:r>
              <a:rPr lang="en-US" sz="3210">
                <a:solidFill>
                  <a:srgbClr val="000000"/>
                </a:solidFill>
                <a:latin typeface="Times New Roman"/>
                <a:ea typeface="Times New Roman"/>
                <a:cs typeface="Times New Roman"/>
                <a:sym typeface="Times New Roman"/>
              </a:rPr>
              <a:t>Unit testing is a fundamental software testing methodology where individual components, functions, or modules of an application are tested in isolation to verify their correctness. In Flask applications, this encompasses testing routes to verify HTTP endpoints and request handling, validating database models including CRUD operations and relationships, and ensuring utility functions perform as expected. This systematic approach serves as the foundation of modern software development, offering benefits such as early bug detection, improved code quality, and enhanced maintainability. Best practices involve using testing frameworks like pytest, maintaining high test coverage, and implementing fixtures and mocks to isolate dependencies, enabling development teams to confidently refactor code and maintain reliable deployment pipelines.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AFFF0"/>
        </a:solidFill>
        <a:effectLst/>
      </p:bgPr>
    </p:bg>
    <p:spTree>
      <p:nvGrpSpPr>
        <p:cNvPr id="1" name=""/>
        <p:cNvGrpSpPr/>
        <p:nvPr/>
      </p:nvGrpSpPr>
      <p:grpSpPr>
        <a:xfrm>
          <a:off x="0" y="0"/>
          <a:ext cx="0" cy="0"/>
          <a:chOff x="0" y="0"/>
          <a:chExt cx="0" cy="0"/>
        </a:xfrm>
      </p:grpSpPr>
      <p:sp>
        <p:nvSpPr>
          <p:cNvPr id="2" name="Freeform 2"/>
          <p:cNvSpPr/>
          <p:nvPr/>
        </p:nvSpPr>
        <p:spPr>
          <a:xfrm rot="5400000">
            <a:off x="-5805123" y="2059528"/>
            <a:ext cx="11610246" cy="6167943"/>
          </a:xfrm>
          <a:custGeom>
            <a:avLst/>
            <a:gdLst/>
            <a:ahLst/>
            <a:cxnLst/>
            <a:rect l="l" t="t" r="r" b="b"/>
            <a:pathLst>
              <a:path w="11610246" h="6167943">
                <a:moveTo>
                  <a:pt x="0" y="0"/>
                </a:moveTo>
                <a:lnTo>
                  <a:pt x="11610246" y="0"/>
                </a:lnTo>
                <a:lnTo>
                  <a:pt x="11610246" y="6167944"/>
                </a:lnTo>
                <a:lnTo>
                  <a:pt x="0" y="616794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3" name="Group 3"/>
          <p:cNvGrpSpPr/>
          <p:nvPr/>
        </p:nvGrpSpPr>
        <p:grpSpPr>
          <a:xfrm>
            <a:off x="1536404" y="381547"/>
            <a:ext cx="5893079" cy="1880184"/>
            <a:chOff x="0" y="0"/>
            <a:chExt cx="7857438" cy="2506912"/>
          </a:xfrm>
        </p:grpSpPr>
        <p:sp>
          <p:nvSpPr>
            <p:cNvPr id="4" name="Freeform 4"/>
            <p:cNvSpPr/>
            <p:nvPr/>
          </p:nvSpPr>
          <p:spPr>
            <a:xfrm rot="326120">
              <a:off x="67099" y="361773"/>
              <a:ext cx="7723239" cy="1783366"/>
            </a:xfrm>
            <a:custGeom>
              <a:avLst/>
              <a:gdLst/>
              <a:ahLst/>
              <a:cxnLst/>
              <a:rect l="l" t="t" r="r" b="b"/>
              <a:pathLst>
                <a:path w="7723239" h="1783366">
                  <a:moveTo>
                    <a:pt x="0" y="0"/>
                  </a:moveTo>
                  <a:lnTo>
                    <a:pt x="7723240" y="0"/>
                  </a:lnTo>
                  <a:lnTo>
                    <a:pt x="7723240" y="1783366"/>
                  </a:lnTo>
                  <a:lnTo>
                    <a:pt x="0" y="178336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5" name="TextBox 5"/>
            <p:cNvSpPr txBox="1"/>
            <p:nvPr/>
          </p:nvSpPr>
          <p:spPr>
            <a:xfrm>
              <a:off x="217116" y="450531"/>
              <a:ext cx="7423207" cy="1372236"/>
            </a:xfrm>
            <a:prstGeom prst="rect">
              <a:avLst/>
            </a:prstGeom>
          </p:spPr>
          <p:txBody>
            <a:bodyPr lIns="0" tIns="0" rIns="0" bIns="0" rtlCol="0" anchor="t">
              <a:spAutoFit/>
            </a:bodyPr>
            <a:lstStyle/>
            <a:p>
              <a:pPr algn="ctr">
                <a:lnSpc>
                  <a:spcPts val="7979"/>
                </a:lnSpc>
              </a:pPr>
              <a:r>
                <a:rPr lang="en-US" sz="5699" b="1">
                  <a:solidFill>
                    <a:srgbClr val="000000"/>
                  </a:solidFill>
                  <a:latin typeface="Times New Roman Bold"/>
                  <a:ea typeface="Times New Roman Bold"/>
                  <a:cs typeface="Times New Roman Bold"/>
                  <a:sym typeface="Times New Roman Bold"/>
                </a:rPr>
                <a:t>TESTING</a:t>
              </a:r>
            </a:p>
          </p:txBody>
        </p:sp>
      </p:grpSp>
      <p:sp>
        <p:nvSpPr>
          <p:cNvPr id="11" name="TextBox 11"/>
          <p:cNvSpPr txBox="1"/>
          <p:nvPr/>
        </p:nvSpPr>
        <p:spPr>
          <a:xfrm>
            <a:off x="2460569" y="1855198"/>
            <a:ext cx="4889430" cy="670190"/>
          </a:xfrm>
          <a:prstGeom prst="rect">
            <a:avLst/>
          </a:prstGeom>
        </p:spPr>
        <p:txBody>
          <a:bodyPr lIns="0" tIns="0" rIns="0" bIns="0" rtlCol="0" anchor="t">
            <a:spAutoFit/>
          </a:bodyPr>
          <a:lstStyle/>
          <a:p>
            <a:pPr algn="just">
              <a:lnSpc>
                <a:spcPts val="4906"/>
              </a:lnSpc>
            </a:pPr>
            <a:r>
              <a:rPr lang="en-US" sz="3504">
                <a:solidFill>
                  <a:srgbClr val="000000"/>
                </a:solidFill>
                <a:latin typeface="Times New Roman"/>
                <a:ea typeface="Times New Roman"/>
                <a:cs typeface="Times New Roman"/>
                <a:sym typeface="Times New Roman"/>
              </a:rPr>
              <a:t>OUTPUT</a:t>
            </a:r>
          </a:p>
        </p:txBody>
      </p:sp>
      <p:pic>
        <p:nvPicPr>
          <p:cNvPr id="13" name="Picture 12">
            <a:extLst>
              <a:ext uri="{FF2B5EF4-FFF2-40B4-BE49-F238E27FC236}">
                <a16:creationId xmlns:a16="http://schemas.microsoft.com/office/drawing/2014/main" id="{19826747-277D-9E7D-75E3-F26BC355140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119312" y="3738562"/>
            <a:ext cx="14049375" cy="2809875"/>
          </a:xfrm>
          <a:prstGeom prst="rect">
            <a:avLst/>
          </a:prstGeom>
        </p:spPr>
      </p:pic>
    </p:spTree>
  </p:cSld>
  <p:clrMapOvr>
    <a:masterClrMapping/>
  </p:clrMapOvr>
  <p:transition>
    <p:push/>
  </p:transition>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AFFF0"/>
        </a:solidFill>
        <a:effectLst/>
      </p:bgPr>
    </p:bg>
    <p:spTree>
      <p:nvGrpSpPr>
        <p:cNvPr id="1" name=""/>
        <p:cNvGrpSpPr/>
        <p:nvPr/>
      </p:nvGrpSpPr>
      <p:grpSpPr>
        <a:xfrm>
          <a:off x="0" y="0"/>
          <a:ext cx="0" cy="0"/>
          <a:chOff x="0" y="0"/>
          <a:chExt cx="0" cy="0"/>
        </a:xfrm>
      </p:grpSpPr>
      <p:sp>
        <p:nvSpPr>
          <p:cNvPr id="2" name="Freeform 2"/>
          <p:cNvSpPr/>
          <p:nvPr/>
        </p:nvSpPr>
        <p:spPr>
          <a:xfrm rot="5400000">
            <a:off x="-5805123" y="2059528"/>
            <a:ext cx="11610246" cy="6167943"/>
          </a:xfrm>
          <a:custGeom>
            <a:avLst/>
            <a:gdLst/>
            <a:ahLst/>
            <a:cxnLst/>
            <a:rect l="l" t="t" r="r" b="b"/>
            <a:pathLst>
              <a:path w="11610246" h="6167943">
                <a:moveTo>
                  <a:pt x="0" y="0"/>
                </a:moveTo>
                <a:lnTo>
                  <a:pt x="11610246" y="0"/>
                </a:lnTo>
                <a:lnTo>
                  <a:pt x="11610246" y="6167944"/>
                </a:lnTo>
                <a:lnTo>
                  <a:pt x="0" y="616794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3" name="Group 3"/>
          <p:cNvGrpSpPr/>
          <p:nvPr/>
        </p:nvGrpSpPr>
        <p:grpSpPr>
          <a:xfrm>
            <a:off x="1536404" y="381547"/>
            <a:ext cx="5893079" cy="1880184"/>
            <a:chOff x="0" y="0"/>
            <a:chExt cx="7857438" cy="2506912"/>
          </a:xfrm>
        </p:grpSpPr>
        <p:sp>
          <p:nvSpPr>
            <p:cNvPr id="4" name="Freeform 4"/>
            <p:cNvSpPr/>
            <p:nvPr/>
          </p:nvSpPr>
          <p:spPr>
            <a:xfrm rot="326120">
              <a:off x="67099" y="361773"/>
              <a:ext cx="7723239" cy="1783366"/>
            </a:xfrm>
            <a:custGeom>
              <a:avLst/>
              <a:gdLst/>
              <a:ahLst/>
              <a:cxnLst/>
              <a:rect l="l" t="t" r="r" b="b"/>
              <a:pathLst>
                <a:path w="7723239" h="1783366">
                  <a:moveTo>
                    <a:pt x="0" y="0"/>
                  </a:moveTo>
                  <a:lnTo>
                    <a:pt x="7723240" y="0"/>
                  </a:lnTo>
                  <a:lnTo>
                    <a:pt x="7723240" y="1783366"/>
                  </a:lnTo>
                  <a:lnTo>
                    <a:pt x="0" y="178336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5" name="TextBox 5"/>
            <p:cNvSpPr txBox="1"/>
            <p:nvPr/>
          </p:nvSpPr>
          <p:spPr>
            <a:xfrm>
              <a:off x="217116" y="450531"/>
              <a:ext cx="7423207" cy="1372236"/>
            </a:xfrm>
            <a:prstGeom prst="rect">
              <a:avLst/>
            </a:prstGeom>
          </p:spPr>
          <p:txBody>
            <a:bodyPr lIns="0" tIns="0" rIns="0" bIns="0" rtlCol="0" anchor="t">
              <a:spAutoFit/>
            </a:bodyPr>
            <a:lstStyle/>
            <a:p>
              <a:pPr algn="ctr">
                <a:lnSpc>
                  <a:spcPts val="7979"/>
                </a:lnSpc>
              </a:pPr>
              <a:r>
                <a:rPr lang="en-US" sz="5699" b="1">
                  <a:solidFill>
                    <a:srgbClr val="000000"/>
                  </a:solidFill>
                  <a:latin typeface="Times New Roman Bold"/>
                  <a:ea typeface="Times New Roman Bold"/>
                  <a:cs typeface="Times New Roman Bold"/>
                  <a:sym typeface="Times New Roman Bold"/>
                </a:rPr>
                <a:t>TESTING</a:t>
              </a:r>
            </a:p>
          </p:txBody>
        </p:sp>
      </p:grpSp>
      <p:grpSp>
        <p:nvGrpSpPr>
          <p:cNvPr id="6" name="Group 6"/>
          <p:cNvGrpSpPr/>
          <p:nvPr/>
        </p:nvGrpSpPr>
        <p:grpSpPr>
          <a:xfrm>
            <a:off x="4224141" y="3840282"/>
            <a:ext cx="11740476" cy="2935924"/>
            <a:chOff x="0" y="0"/>
            <a:chExt cx="15653968" cy="3914566"/>
          </a:xfrm>
        </p:grpSpPr>
        <p:grpSp>
          <p:nvGrpSpPr>
            <p:cNvPr id="7" name="Group 7"/>
            <p:cNvGrpSpPr/>
            <p:nvPr/>
          </p:nvGrpSpPr>
          <p:grpSpPr>
            <a:xfrm>
              <a:off x="0" y="0"/>
              <a:ext cx="15653968" cy="3914566"/>
              <a:chOff x="0" y="0"/>
              <a:chExt cx="3092142" cy="773248"/>
            </a:xfrm>
          </p:grpSpPr>
          <p:sp>
            <p:nvSpPr>
              <p:cNvPr id="8" name="Freeform 8"/>
              <p:cNvSpPr/>
              <p:nvPr/>
            </p:nvSpPr>
            <p:spPr>
              <a:xfrm>
                <a:off x="0" y="0"/>
                <a:ext cx="3092142" cy="773248"/>
              </a:xfrm>
              <a:custGeom>
                <a:avLst/>
                <a:gdLst/>
                <a:ahLst/>
                <a:cxnLst/>
                <a:rect l="l" t="t" r="r" b="b"/>
                <a:pathLst>
                  <a:path w="3092142" h="773248">
                    <a:moveTo>
                      <a:pt x="31652" y="0"/>
                    </a:moveTo>
                    <a:lnTo>
                      <a:pt x="3060490" y="0"/>
                    </a:lnTo>
                    <a:cubicBezTo>
                      <a:pt x="3077970" y="0"/>
                      <a:pt x="3092142" y="14171"/>
                      <a:pt x="3092142" y="31652"/>
                    </a:cubicBezTo>
                    <a:lnTo>
                      <a:pt x="3092142" y="741595"/>
                    </a:lnTo>
                    <a:cubicBezTo>
                      <a:pt x="3092142" y="759076"/>
                      <a:pt x="3077970" y="773248"/>
                      <a:pt x="3060490" y="773248"/>
                    </a:cubicBezTo>
                    <a:lnTo>
                      <a:pt x="31652" y="773248"/>
                    </a:lnTo>
                    <a:cubicBezTo>
                      <a:pt x="14171" y="773248"/>
                      <a:pt x="0" y="759076"/>
                      <a:pt x="0" y="741595"/>
                    </a:cubicBezTo>
                    <a:lnTo>
                      <a:pt x="0" y="31652"/>
                    </a:lnTo>
                    <a:cubicBezTo>
                      <a:pt x="0" y="14171"/>
                      <a:pt x="14171" y="0"/>
                      <a:pt x="31652" y="0"/>
                    </a:cubicBezTo>
                    <a:close/>
                  </a:path>
                </a:pathLst>
              </a:custGeom>
              <a:solidFill>
                <a:srgbClr val="000000">
                  <a:alpha val="0"/>
                </a:srgbClr>
              </a:solidFill>
              <a:ln w="38100" cap="rnd">
                <a:solidFill>
                  <a:srgbClr val="226A2B"/>
                </a:solidFill>
                <a:prstDash val="solid"/>
                <a:round/>
              </a:ln>
            </p:spPr>
          </p:sp>
          <p:sp>
            <p:nvSpPr>
              <p:cNvPr id="9" name="TextBox 9"/>
              <p:cNvSpPr txBox="1"/>
              <p:nvPr/>
            </p:nvSpPr>
            <p:spPr>
              <a:xfrm>
                <a:off x="0" y="-76200"/>
                <a:ext cx="3092142" cy="849448"/>
              </a:xfrm>
              <a:prstGeom prst="rect">
                <a:avLst/>
              </a:prstGeom>
            </p:spPr>
            <p:txBody>
              <a:bodyPr lIns="50800" tIns="50800" rIns="50800" bIns="50800" rtlCol="0" anchor="ctr"/>
              <a:lstStyle/>
              <a:p>
                <a:pPr algn="ctr">
                  <a:lnSpc>
                    <a:spcPts val="2659"/>
                  </a:lnSpc>
                  <a:spcBef>
                    <a:spcPct val="0"/>
                  </a:spcBef>
                </a:pPr>
                <a:endParaRPr/>
              </a:p>
            </p:txBody>
          </p:sp>
        </p:grpSp>
        <p:sp>
          <p:nvSpPr>
            <p:cNvPr id="10" name="Freeform 10"/>
            <p:cNvSpPr/>
            <p:nvPr/>
          </p:nvSpPr>
          <p:spPr>
            <a:xfrm>
              <a:off x="389005" y="509094"/>
              <a:ext cx="14875958" cy="2896378"/>
            </a:xfrm>
            <a:custGeom>
              <a:avLst/>
              <a:gdLst/>
              <a:ahLst/>
              <a:cxnLst/>
              <a:rect l="l" t="t" r="r" b="b"/>
              <a:pathLst>
                <a:path w="14875958" h="2896378">
                  <a:moveTo>
                    <a:pt x="0" y="0"/>
                  </a:moveTo>
                  <a:lnTo>
                    <a:pt x="14875958" y="0"/>
                  </a:lnTo>
                  <a:lnTo>
                    <a:pt x="14875958" y="2896378"/>
                  </a:lnTo>
                  <a:lnTo>
                    <a:pt x="0" y="2896378"/>
                  </a:lnTo>
                  <a:lnTo>
                    <a:pt x="0" y="0"/>
                  </a:lnTo>
                  <a:close/>
                </a:path>
              </a:pathLst>
            </a:custGeom>
            <a:blipFill>
              <a:blip r:embed="rId6"/>
              <a:stretch>
                <a:fillRect/>
              </a:stretch>
            </a:blipFill>
          </p:spPr>
        </p:sp>
      </p:grpSp>
      <p:sp>
        <p:nvSpPr>
          <p:cNvPr id="11" name="TextBox 11"/>
          <p:cNvSpPr txBox="1"/>
          <p:nvPr/>
        </p:nvSpPr>
        <p:spPr>
          <a:xfrm>
            <a:off x="2460569" y="1855198"/>
            <a:ext cx="4889430" cy="670190"/>
          </a:xfrm>
          <a:prstGeom prst="rect">
            <a:avLst/>
          </a:prstGeom>
        </p:spPr>
        <p:txBody>
          <a:bodyPr lIns="0" tIns="0" rIns="0" bIns="0" rtlCol="0" anchor="t">
            <a:spAutoFit/>
          </a:bodyPr>
          <a:lstStyle/>
          <a:p>
            <a:pPr algn="just">
              <a:lnSpc>
                <a:spcPts val="4906"/>
              </a:lnSpc>
            </a:pPr>
            <a:r>
              <a:rPr lang="en-US" sz="3504">
                <a:solidFill>
                  <a:srgbClr val="000000"/>
                </a:solidFill>
                <a:latin typeface="Times New Roman"/>
                <a:ea typeface="Times New Roman"/>
                <a:cs typeface="Times New Roman"/>
                <a:sym typeface="Times New Roman"/>
              </a:rPr>
              <a:t>OUTPUT</a:t>
            </a:r>
          </a:p>
        </p:txBody>
      </p:sp>
    </p:spTree>
  </p:cSld>
  <p:clrMapOvr>
    <a:masterClrMapping/>
  </p:clrMapOvr>
  <p:transition spd="slow">
    <p:push/>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AFFF0"/>
        </a:solidFill>
        <a:effectLst/>
      </p:bgPr>
    </p:bg>
    <p:spTree>
      <p:nvGrpSpPr>
        <p:cNvPr id="1" name=""/>
        <p:cNvGrpSpPr/>
        <p:nvPr/>
      </p:nvGrpSpPr>
      <p:grpSpPr>
        <a:xfrm>
          <a:off x="0" y="0"/>
          <a:ext cx="0" cy="0"/>
          <a:chOff x="0" y="0"/>
          <a:chExt cx="0" cy="0"/>
        </a:xfrm>
      </p:grpSpPr>
      <p:sp>
        <p:nvSpPr>
          <p:cNvPr id="2" name="Freeform 2"/>
          <p:cNvSpPr/>
          <p:nvPr/>
        </p:nvSpPr>
        <p:spPr>
          <a:xfrm>
            <a:off x="3430491" y="1028700"/>
            <a:ext cx="1568164" cy="1576765"/>
          </a:xfrm>
          <a:custGeom>
            <a:avLst/>
            <a:gdLst/>
            <a:ahLst/>
            <a:cxnLst/>
            <a:rect l="l" t="t" r="r" b="b"/>
            <a:pathLst>
              <a:path w="1568164" h="1576765">
                <a:moveTo>
                  <a:pt x="0" y="0"/>
                </a:moveTo>
                <a:lnTo>
                  <a:pt x="1568165" y="0"/>
                </a:lnTo>
                <a:lnTo>
                  <a:pt x="1568165" y="1576765"/>
                </a:lnTo>
                <a:lnTo>
                  <a:pt x="0" y="1576765"/>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sp>
      <p:sp>
        <p:nvSpPr>
          <p:cNvPr id="3" name="TextBox 3"/>
          <p:cNvSpPr txBox="1"/>
          <p:nvPr/>
        </p:nvSpPr>
        <p:spPr>
          <a:xfrm>
            <a:off x="5345155" y="1331147"/>
            <a:ext cx="2008382" cy="809947"/>
          </a:xfrm>
          <a:prstGeom prst="rect">
            <a:avLst/>
          </a:prstGeom>
        </p:spPr>
        <p:txBody>
          <a:bodyPr lIns="0" tIns="0" rIns="0" bIns="0" rtlCol="0" anchor="t">
            <a:spAutoFit/>
          </a:bodyPr>
          <a:lstStyle/>
          <a:p>
            <a:pPr algn="ctr">
              <a:lnSpc>
                <a:spcPts val="5988"/>
              </a:lnSpc>
            </a:pPr>
            <a:r>
              <a:rPr lang="en-US" sz="4277">
                <a:solidFill>
                  <a:srgbClr val="000000"/>
                </a:solidFill>
                <a:latin typeface="Times New Roman"/>
                <a:ea typeface="Times New Roman"/>
                <a:cs typeface="Times New Roman"/>
                <a:sym typeface="Times New Roman"/>
              </a:rPr>
              <a:t>Abstract</a:t>
            </a:r>
          </a:p>
        </p:txBody>
      </p:sp>
      <p:sp>
        <p:nvSpPr>
          <p:cNvPr id="4" name="Freeform 4"/>
          <p:cNvSpPr/>
          <p:nvPr/>
        </p:nvSpPr>
        <p:spPr>
          <a:xfrm>
            <a:off x="3430491" y="4702557"/>
            <a:ext cx="1682322" cy="1691549"/>
          </a:xfrm>
          <a:custGeom>
            <a:avLst/>
            <a:gdLst/>
            <a:ahLst/>
            <a:cxnLst/>
            <a:rect l="l" t="t" r="r" b="b"/>
            <a:pathLst>
              <a:path w="1682322" h="1691549">
                <a:moveTo>
                  <a:pt x="0" y="0"/>
                </a:moveTo>
                <a:lnTo>
                  <a:pt x="1682323" y="0"/>
                </a:lnTo>
                <a:lnTo>
                  <a:pt x="1682323" y="1691549"/>
                </a:lnTo>
                <a:lnTo>
                  <a:pt x="0" y="1691549"/>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sp>
      <p:sp>
        <p:nvSpPr>
          <p:cNvPr id="5" name="TextBox 5"/>
          <p:cNvSpPr txBox="1"/>
          <p:nvPr/>
        </p:nvSpPr>
        <p:spPr>
          <a:xfrm>
            <a:off x="3950598" y="5036901"/>
            <a:ext cx="642109" cy="733794"/>
          </a:xfrm>
          <a:prstGeom prst="rect">
            <a:avLst/>
          </a:prstGeom>
        </p:spPr>
        <p:txBody>
          <a:bodyPr lIns="0" tIns="0" rIns="0" bIns="0" rtlCol="0" anchor="t">
            <a:spAutoFit/>
          </a:bodyPr>
          <a:lstStyle/>
          <a:p>
            <a:pPr algn="ctr">
              <a:lnSpc>
                <a:spcPts val="6008"/>
              </a:lnSpc>
              <a:spcBef>
                <a:spcPct val="0"/>
              </a:spcBef>
            </a:pPr>
            <a:r>
              <a:rPr lang="en-US" sz="4291">
                <a:solidFill>
                  <a:srgbClr val="000000"/>
                </a:solidFill>
                <a:latin typeface="Lora"/>
                <a:ea typeface="Lora"/>
                <a:cs typeface="Lora"/>
                <a:sym typeface="Lora"/>
              </a:rPr>
              <a:t>03</a:t>
            </a:r>
          </a:p>
        </p:txBody>
      </p:sp>
      <p:sp>
        <p:nvSpPr>
          <p:cNvPr id="6" name="TextBox 6"/>
          <p:cNvSpPr txBox="1"/>
          <p:nvPr/>
        </p:nvSpPr>
        <p:spPr>
          <a:xfrm>
            <a:off x="4786122" y="4700878"/>
            <a:ext cx="3589847" cy="1693228"/>
          </a:xfrm>
          <a:prstGeom prst="rect">
            <a:avLst/>
          </a:prstGeom>
        </p:spPr>
        <p:txBody>
          <a:bodyPr lIns="0" tIns="0" rIns="0" bIns="0" rtlCol="0" anchor="t">
            <a:spAutoFit/>
          </a:bodyPr>
          <a:lstStyle/>
          <a:p>
            <a:pPr algn="ctr">
              <a:lnSpc>
                <a:spcPts val="4348"/>
              </a:lnSpc>
            </a:pPr>
            <a:r>
              <a:rPr lang="en-US" sz="3106">
                <a:solidFill>
                  <a:srgbClr val="000000"/>
                </a:solidFill>
                <a:latin typeface="Times New Roman"/>
                <a:ea typeface="Times New Roman"/>
                <a:cs typeface="Times New Roman"/>
                <a:sym typeface="Times New Roman"/>
              </a:rPr>
              <a:t>Existing System</a:t>
            </a:r>
          </a:p>
          <a:p>
            <a:pPr algn="ctr">
              <a:lnSpc>
                <a:spcPts val="4348"/>
              </a:lnSpc>
            </a:pPr>
            <a:r>
              <a:rPr lang="en-US" sz="3106">
                <a:solidFill>
                  <a:srgbClr val="000000"/>
                </a:solidFill>
                <a:latin typeface="Times New Roman"/>
                <a:ea typeface="Times New Roman"/>
                <a:cs typeface="Times New Roman"/>
                <a:sym typeface="Times New Roman"/>
              </a:rPr>
              <a:t> and </a:t>
            </a:r>
          </a:p>
          <a:p>
            <a:pPr algn="ctr">
              <a:lnSpc>
                <a:spcPts val="4348"/>
              </a:lnSpc>
            </a:pPr>
            <a:r>
              <a:rPr lang="en-US" sz="3106">
                <a:solidFill>
                  <a:srgbClr val="000000"/>
                </a:solidFill>
                <a:latin typeface="Times New Roman"/>
                <a:ea typeface="Times New Roman"/>
                <a:cs typeface="Times New Roman"/>
                <a:sym typeface="Times New Roman"/>
              </a:rPr>
              <a:t>Its Drawbacks</a:t>
            </a:r>
          </a:p>
        </p:txBody>
      </p:sp>
      <p:sp>
        <p:nvSpPr>
          <p:cNvPr id="7" name="Freeform 7"/>
          <p:cNvSpPr/>
          <p:nvPr/>
        </p:nvSpPr>
        <p:spPr>
          <a:xfrm>
            <a:off x="3430491" y="2720249"/>
            <a:ext cx="1682322" cy="1691549"/>
          </a:xfrm>
          <a:custGeom>
            <a:avLst/>
            <a:gdLst/>
            <a:ahLst/>
            <a:cxnLst/>
            <a:rect l="l" t="t" r="r" b="b"/>
            <a:pathLst>
              <a:path w="1682322" h="1691549">
                <a:moveTo>
                  <a:pt x="0" y="0"/>
                </a:moveTo>
                <a:lnTo>
                  <a:pt x="1682323" y="0"/>
                </a:lnTo>
                <a:lnTo>
                  <a:pt x="1682323" y="1691549"/>
                </a:lnTo>
                <a:lnTo>
                  <a:pt x="0" y="1691549"/>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sp>
      <p:sp>
        <p:nvSpPr>
          <p:cNvPr id="8" name="TextBox 8"/>
          <p:cNvSpPr txBox="1"/>
          <p:nvPr/>
        </p:nvSpPr>
        <p:spPr>
          <a:xfrm>
            <a:off x="3956036" y="3156264"/>
            <a:ext cx="631233" cy="733794"/>
          </a:xfrm>
          <a:prstGeom prst="rect">
            <a:avLst/>
          </a:prstGeom>
        </p:spPr>
        <p:txBody>
          <a:bodyPr lIns="0" tIns="0" rIns="0" bIns="0" rtlCol="0" anchor="t">
            <a:spAutoFit/>
          </a:bodyPr>
          <a:lstStyle/>
          <a:p>
            <a:pPr algn="ctr">
              <a:lnSpc>
                <a:spcPts val="6008"/>
              </a:lnSpc>
              <a:spcBef>
                <a:spcPct val="0"/>
              </a:spcBef>
            </a:pPr>
            <a:r>
              <a:rPr lang="en-US" sz="4291">
                <a:solidFill>
                  <a:srgbClr val="000000"/>
                </a:solidFill>
                <a:latin typeface="Lora"/>
                <a:ea typeface="Lora"/>
                <a:cs typeface="Lora"/>
                <a:sym typeface="Lora"/>
              </a:rPr>
              <a:t>02</a:t>
            </a:r>
          </a:p>
        </p:txBody>
      </p:sp>
      <p:sp>
        <p:nvSpPr>
          <p:cNvPr id="9" name="TextBox 9"/>
          <p:cNvSpPr txBox="1"/>
          <p:nvPr/>
        </p:nvSpPr>
        <p:spPr>
          <a:xfrm>
            <a:off x="5392014" y="3070539"/>
            <a:ext cx="2240724" cy="837673"/>
          </a:xfrm>
          <a:prstGeom prst="rect">
            <a:avLst/>
          </a:prstGeom>
        </p:spPr>
        <p:txBody>
          <a:bodyPr lIns="0" tIns="0" rIns="0" bIns="0" rtlCol="0" anchor="t">
            <a:spAutoFit/>
          </a:bodyPr>
          <a:lstStyle/>
          <a:p>
            <a:pPr algn="ctr">
              <a:lnSpc>
                <a:spcPts val="6156"/>
              </a:lnSpc>
            </a:pPr>
            <a:r>
              <a:rPr lang="en-US" sz="4397">
                <a:solidFill>
                  <a:srgbClr val="000000"/>
                </a:solidFill>
                <a:latin typeface="Times New Roman"/>
                <a:ea typeface="Times New Roman"/>
                <a:cs typeface="Times New Roman"/>
                <a:sym typeface="Times New Roman"/>
              </a:rPr>
              <a:t>Objective</a:t>
            </a:r>
          </a:p>
        </p:txBody>
      </p:sp>
      <p:sp>
        <p:nvSpPr>
          <p:cNvPr id="10" name="Freeform 10"/>
          <p:cNvSpPr/>
          <p:nvPr/>
        </p:nvSpPr>
        <p:spPr>
          <a:xfrm>
            <a:off x="11783833" y="4808056"/>
            <a:ext cx="1472476" cy="1480552"/>
          </a:xfrm>
          <a:custGeom>
            <a:avLst/>
            <a:gdLst/>
            <a:ahLst/>
            <a:cxnLst/>
            <a:rect l="l" t="t" r="r" b="b"/>
            <a:pathLst>
              <a:path w="1472476" h="1480552">
                <a:moveTo>
                  <a:pt x="0" y="0"/>
                </a:moveTo>
                <a:lnTo>
                  <a:pt x="1472476" y="0"/>
                </a:lnTo>
                <a:lnTo>
                  <a:pt x="1472476" y="1480552"/>
                </a:lnTo>
                <a:lnTo>
                  <a:pt x="0" y="1480552"/>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sp>
      <p:sp>
        <p:nvSpPr>
          <p:cNvPr id="11" name="TextBox 11"/>
          <p:cNvSpPr txBox="1"/>
          <p:nvPr/>
        </p:nvSpPr>
        <p:spPr>
          <a:xfrm>
            <a:off x="12242154" y="5091441"/>
            <a:ext cx="555834" cy="643432"/>
          </a:xfrm>
          <a:prstGeom prst="rect">
            <a:avLst/>
          </a:prstGeom>
        </p:spPr>
        <p:txBody>
          <a:bodyPr lIns="0" tIns="0" rIns="0" bIns="0" rtlCol="0" anchor="t">
            <a:spAutoFit/>
          </a:bodyPr>
          <a:lstStyle/>
          <a:p>
            <a:pPr algn="ctr">
              <a:lnSpc>
                <a:spcPts val="5259"/>
              </a:lnSpc>
              <a:spcBef>
                <a:spcPct val="0"/>
              </a:spcBef>
            </a:pPr>
            <a:r>
              <a:rPr lang="en-US" sz="3756">
                <a:solidFill>
                  <a:srgbClr val="000000"/>
                </a:solidFill>
                <a:latin typeface="Lora"/>
                <a:ea typeface="Lora"/>
                <a:cs typeface="Lora"/>
                <a:sym typeface="Lora"/>
              </a:rPr>
              <a:t>07</a:t>
            </a:r>
          </a:p>
        </p:txBody>
      </p:sp>
      <p:sp>
        <p:nvSpPr>
          <p:cNvPr id="12" name="TextBox 12"/>
          <p:cNvSpPr txBox="1"/>
          <p:nvPr/>
        </p:nvSpPr>
        <p:spPr>
          <a:xfrm>
            <a:off x="13449724" y="5103961"/>
            <a:ext cx="3099064" cy="736341"/>
          </a:xfrm>
          <a:prstGeom prst="rect">
            <a:avLst/>
          </a:prstGeom>
        </p:spPr>
        <p:txBody>
          <a:bodyPr lIns="0" tIns="0" rIns="0" bIns="0" rtlCol="0" anchor="t">
            <a:spAutoFit/>
          </a:bodyPr>
          <a:lstStyle/>
          <a:p>
            <a:pPr algn="ctr">
              <a:lnSpc>
                <a:spcPts val="5380"/>
              </a:lnSpc>
            </a:pPr>
            <a:r>
              <a:rPr lang="en-US" sz="3843">
                <a:solidFill>
                  <a:srgbClr val="000000"/>
                </a:solidFill>
                <a:latin typeface="Times New Roman"/>
                <a:ea typeface="Times New Roman"/>
                <a:cs typeface="Times New Roman"/>
                <a:sym typeface="Times New Roman"/>
              </a:rPr>
              <a:t>UML Design</a:t>
            </a:r>
          </a:p>
        </p:txBody>
      </p:sp>
      <p:sp>
        <p:nvSpPr>
          <p:cNvPr id="13" name="Freeform 13"/>
          <p:cNvSpPr/>
          <p:nvPr/>
        </p:nvSpPr>
        <p:spPr>
          <a:xfrm>
            <a:off x="3430491" y="6974352"/>
            <a:ext cx="1670842" cy="1680006"/>
          </a:xfrm>
          <a:custGeom>
            <a:avLst/>
            <a:gdLst/>
            <a:ahLst/>
            <a:cxnLst/>
            <a:rect l="l" t="t" r="r" b="b"/>
            <a:pathLst>
              <a:path w="1670842" h="1680006">
                <a:moveTo>
                  <a:pt x="0" y="0"/>
                </a:moveTo>
                <a:lnTo>
                  <a:pt x="1670842" y="0"/>
                </a:lnTo>
                <a:lnTo>
                  <a:pt x="1670842" y="1680006"/>
                </a:lnTo>
                <a:lnTo>
                  <a:pt x="0" y="1680006"/>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sp>
      <p:sp>
        <p:nvSpPr>
          <p:cNvPr id="14" name="TextBox 14"/>
          <p:cNvSpPr txBox="1"/>
          <p:nvPr/>
        </p:nvSpPr>
        <p:spPr>
          <a:xfrm>
            <a:off x="3951117" y="7406334"/>
            <a:ext cx="629591" cy="719847"/>
          </a:xfrm>
          <a:prstGeom prst="rect">
            <a:avLst/>
          </a:prstGeom>
        </p:spPr>
        <p:txBody>
          <a:bodyPr lIns="0" tIns="0" rIns="0" bIns="0" rtlCol="0" anchor="t">
            <a:spAutoFit/>
          </a:bodyPr>
          <a:lstStyle/>
          <a:p>
            <a:pPr algn="ctr">
              <a:lnSpc>
                <a:spcPts val="5967"/>
              </a:lnSpc>
              <a:spcBef>
                <a:spcPct val="0"/>
              </a:spcBef>
            </a:pPr>
            <a:r>
              <a:rPr lang="en-US" sz="4262">
                <a:solidFill>
                  <a:srgbClr val="000000"/>
                </a:solidFill>
                <a:latin typeface="Lora"/>
                <a:ea typeface="Lora"/>
                <a:cs typeface="Lora"/>
                <a:sym typeface="Lora"/>
              </a:rPr>
              <a:t>04</a:t>
            </a:r>
          </a:p>
        </p:txBody>
      </p:sp>
      <p:sp>
        <p:nvSpPr>
          <p:cNvPr id="15" name="TextBox 15"/>
          <p:cNvSpPr txBox="1"/>
          <p:nvPr/>
        </p:nvSpPr>
        <p:spPr>
          <a:xfrm>
            <a:off x="5432767" y="6925821"/>
            <a:ext cx="2943203" cy="1848636"/>
          </a:xfrm>
          <a:prstGeom prst="rect">
            <a:avLst/>
          </a:prstGeom>
        </p:spPr>
        <p:txBody>
          <a:bodyPr lIns="0" tIns="0" rIns="0" bIns="0" rtlCol="0" anchor="t">
            <a:spAutoFit/>
          </a:bodyPr>
          <a:lstStyle/>
          <a:p>
            <a:pPr algn="ctr">
              <a:lnSpc>
                <a:spcPts val="4752"/>
              </a:lnSpc>
            </a:pPr>
            <a:r>
              <a:rPr lang="en-US" sz="3394">
                <a:solidFill>
                  <a:srgbClr val="000000"/>
                </a:solidFill>
                <a:latin typeface="Times New Roman"/>
                <a:ea typeface="Times New Roman"/>
                <a:cs typeface="Times New Roman"/>
                <a:sym typeface="Times New Roman"/>
              </a:rPr>
              <a:t>Proposed  System and  Its Advantages</a:t>
            </a:r>
          </a:p>
        </p:txBody>
      </p:sp>
      <p:grpSp>
        <p:nvGrpSpPr>
          <p:cNvPr id="16" name="Group 16"/>
          <p:cNvGrpSpPr/>
          <p:nvPr/>
        </p:nvGrpSpPr>
        <p:grpSpPr>
          <a:xfrm>
            <a:off x="11783833" y="6974352"/>
            <a:ext cx="5475467" cy="1480552"/>
            <a:chOff x="0" y="0"/>
            <a:chExt cx="7300623" cy="1974069"/>
          </a:xfrm>
        </p:grpSpPr>
        <p:sp>
          <p:nvSpPr>
            <p:cNvPr id="17" name="Freeform 17"/>
            <p:cNvSpPr/>
            <p:nvPr/>
          </p:nvSpPr>
          <p:spPr>
            <a:xfrm>
              <a:off x="0" y="0"/>
              <a:ext cx="1963302" cy="1974069"/>
            </a:xfrm>
            <a:custGeom>
              <a:avLst/>
              <a:gdLst/>
              <a:ahLst/>
              <a:cxnLst/>
              <a:rect l="l" t="t" r="r" b="b"/>
              <a:pathLst>
                <a:path w="1963302" h="1974069">
                  <a:moveTo>
                    <a:pt x="0" y="0"/>
                  </a:moveTo>
                  <a:lnTo>
                    <a:pt x="1963302" y="0"/>
                  </a:lnTo>
                  <a:lnTo>
                    <a:pt x="1963302" y="1974069"/>
                  </a:lnTo>
                  <a:lnTo>
                    <a:pt x="0" y="1974069"/>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sp>
        <p:sp>
          <p:nvSpPr>
            <p:cNvPr id="18" name="TextBox 18"/>
            <p:cNvSpPr txBox="1"/>
            <p:nvPr/>
          </p:nvSpPr>
          <p:spPr>
            <a:xfrm>
              <a:off x="539326" y="521540"/>
              <a:ext cx="884649" cy="832509"/>
            </a:xfrm>
            <a:prstGeom prst="rect">
              <a:avLst/>
            </a:prstGeom>
          </p:spPr>
          <p:txBody>
            <a:bodyPr lIns="0" tIns="0" rIns="0" bIns="0" rtlCol="0" anchor="t">
              <a:spAutoFit/>
            </a:bodyPr>
            <a:lstStyle/>
            <a:p>
              <a:pPr algn="ctr">
                <a:lnSpc>
                  <a:spcPts val="5259"/>
                </a:lnSpc>
                <a:spcBef>
                  <a:spcPct val="0"/>
                </a:spcBef>
              </a:pPr>
              <a:r>
                <a:rPr lang="en-US" sz="3756">
                  <a:solidFill>
                    <a:srgbClr val="000000"/>
                  </a:solidFill>
                  <a:latin typeface="Lora"/>
                  <a:ea typeface="Lora"/>
                  <a:cs typeface="Lora"/>
                  <a:sym typeface="Lora"/>
                </a:rPr>
                <a:t>08</a:t>
              </a:r>
            </a:p>
          </p:txBody>
        </p:sp>
        <p:sp>
          <p:nvSpPr>
            <p:cNvPr id="19" name="TextBox 19"/>
            <p:cNvSpPr txBox="1"/>
            <p:nvPr/>
          </p:nvSpPr>
          <p:spPr>
            <a:xfrm>
              <a:off x="2163773" y="-20172"/>
              <a:ext cx="5136849" cy="1839733"/>
            </a:xfrm>
            <a:prstGeom prst="rect">
              <a:avLst/>
            </a:prstGeom>
          </p:spPr>
          <p:txBody>
            <a:bodyPr lIns="0" tIns="0" rIns="0" bIns="0" rtlCol="0" anchor="t">
              <a:spAutoFit/>
            </a:bodyPr>
            <a:lstStyle/>
            <a:p>
              <a:pPr algn="ctr">
                <a:lnSpc>
                  <a:spcPts val="5380"/>
                </a:lnSpc>
              </a:pPr>
              <a:r>
                <a:rPr lang="en-US" sz="3843">
                  <a:solidFill>
                    <a:srgbClr val="000000"/>
                  </a:solidFill>
                  <a:latin typeface="Times New Roman"/>
                  <a:ea typeface="Times New Roman"/>
                  <a:cs typeface="Times New Roman"/>
                  <a:sym typeface="Times New Roman"/>
                </a:rPr>
                <a:t>Results and Conclusions</a:t>
              </a:r>
            </a:p>
          </p:txBody>
        </p:sp>
      </p:grpSp>
      <p:sp>
        <p:nvSpPr>
          <p:cNvPr id="20" name="Freeform 20"/>
          <p:cNvSpPr/>
          <p:nvPr/>
        </p:nvSpPr>
        <p:spPr>
          <a:xfrm>
            <a:off x="11783833" y="1124913"/>
            <a:ext cx="1472476" cy="1480552"/>
          </a:xfrm>
          <a:custGeom>
            <a:avLst/>
            <a:gdLst/>
            <a:ahLst/>
            <a:cxnLst/>
            <a:rect l="l" t="t" r="r" b="b"/>
            <a:pathLst>
              <a:path w="1472476" h="1480552">
                <a:moveTo>
                  <a:pt x="0" y="0"/>
                </a:moveTo>
                <a:lnTo>
                  <a:pt x="1472476" y="0"/>
                </a:lnTo>
                <a:lnTo>
                  <a:pt x="1472476" y="1480552"/>
                </a:lnTo>
                <a:lnTo>
                  <a:pt x="0" y="1480552"/>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sp>
      <p:sp>
        <p:nvSpPr>
          <p:cNvPr id="21" name="TextBox 21"/>
          <p:cNvSpPr txBox="1"/>
          <p:nvPr/>
        </p:nvSpPr>
        <p:spPr>
          <a:xfrm>
            <a:off x="12242154" y="1408298"/>
            <a:ext cx="555834" cy="643432"/>
          </a:xfrm>
          <a:prstGeom prst="rect">
            <a:avLst/>
          </a:prstGeom>
        </p:spPr>
        <p:txBody>
          <a:bodyPr lIns="0" tIns="0" rIns="0" bIns="0" rtlCol="0" anchor="t">
            <a:spAutoFit/>
          </a:bodyPr>
          <a:lstStyle/>
          <a:p>
            <a:pPr algn="ctr">
              <a:lnSpc>
                <a:spcPts val="5259"/>
              </a:lnSpc>
              <a:spcBef>
                <a:spcPct val="0"/>
              </a:spcBef>
            </a:pPr>
            <a:r>
              <a:rPr lang="en-US" sz="3756">
                <a:solidFill>
                  <a:srgbClr val="000000"/>
                </a:solidFill>
                <a:latin typeface="Lora"/>
                <a:ea typeface="Lora"/>
                <a:cs typeface="Lora"/>
                <a:sym typeface="Lora"/>
              </a:rPr>
              <a:t>05</a:t>
            </a:r>
          </a:p>
        </p:txBody>
      </p:sp>
      <p:sp>
        <p:nvSpPr>
          <p:cNvPr id="22" name="TextBox 22"/>
          <p:cNvSpPr txBox="1"/>
          <p:nvPr/>
        </p:nvSpPr>
        <p:spPr>
          <a:xfrm>
            <a:off x="12991403" y="1340973"/>
            <a:ext cx="3099064" cy="867458"/>
          </a:xfrm>
          <a:prstGeom prst="rect">
            <a:avLst/>
          </a:prstGeom>
        </p:spPr>
        <p:txBody>
          <a:bodyPr lIns="0" tIns="0" rIns="0" bIns="0" rtlCol="0" anchor="t">
            <a:spAutoFit/>
          </a:bodyPr>
          <a:lstStyle/>
          <a:p>
            <a:pPr algn="ctr">
              <a:lnSpc>
                <a:spcPts val="6328"/>
              </a:lnSpc>
            </a:pPr>
            <a:r>
              <a:rPr lang="en-US" sz="4520">
                <a:solidFill>
                  <a:srgbClr val="000000"/>
                </a:solidFill>
                <a:latin typeface="Times New Roman"/>
                <a:ea typeface="Times New Roman"/>
                <a:cs typeface="Times New Roman"/>
                <a:sym typeface="Times New Roman"/>
              </a:rPr>
              <a:t>Modules</a:t>
            </a:r>
          </a:p>
        </p:txBody>
      </p:sp>
      <p:sp>
        <p:nvSpPr>
          <p:cNvPr id="23" name="Freeform 23"/>
          <p:cNvSpPr/>
          <p:nvPr/>
        </p:nvSpPr>
        <p:spPr>
          <a:xfrm>
            <a:off x="11783833" y="2931246"/>
            <a:ext cx="1472476" cy="1480552"/>
          </a:xfrm>
          <a:custGeom>
            <a:avLst/>
            <a:gdLst/>
            <a:ahLst/>
            <a:cxnLst/>
            <a:rect l="l" t="t" r="r" b="b"/>
            <a:pathLst>
              <a:path w="1472476" h="1480552">
                <a:moveTo>
                  <a:pt x="0" y="0"/>
                </a:moveTo>
                <a:lnTo>
                  <a:pt x="1472476" y="0"/>
                </a:lnTo>
                <a:lnTo>
                  <a:pt x="1472476" y="1480552"/>
                </a:lnTo>
                <a:lnTo>
                  <a:pt x="0" y="1480552"/>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sp>
      <p:sp>
        <p:nvSpPr>
          <p:cNvPr id="24" name="TextBox 24"/>
          <p:cNvSpPr txBox="1"/>
          <p:nvPr/>
        </p:nvSpPr>
        <p:spPr>
          <a:xfrm>
            <a:off x="12145446" y="3252081"/>
            <a:ext cx="749249" cy="643432"/>
          </a:xfrm>
          <a:prstGeom prst="rect">
            <a:avLst/>
          </a:prstGeom>
        </p:spPr>
        <p:txBody>
          <a:bodyPr lIns="0" tIns="0" rIns="0" bIns="0" rtlCol="0" anchor="t">
            <a:spAutoFit/>
          </a:bodyPr>
          <a:lstStyle/>
          <a:p>
            <a:pPr algn="ctr">
              <a:lnSpc>
                <a:spcPts val="5259"/>
              </a:lnSpc>
              <a:spcBef>
                <a:spcPct val="0"/>
              </a:spcBef>
            </a:pPr>
            <a:r>
              <a:rPr lang="en-US" sz="3756">
                <a:solidFill>
                  <a:srgbClr val="000000"/>
                </a:solidFill>
                <a:latin typeface="Lora"/>
                <a:ea typeface="Lora"/>
                <a:cs typeface="Lora"/>
                <a:sym typeface="Lora"/>
              </a:rPr>
              <a:t>06</a:t>
            </a:r>
          </a:p>
        </p:txBody>
      </p:sp>
      <p:sp>
        <p:nvSpPr>
          <p:cNvPr id="25" name="Freeform 25"/>
          <p:cNvSpPr/>
          <p:nvPr/>
        </p:nvSpPr>
        <p:spPr>
          <a:xfrm rot="5400000">
            <a:off x="-5805123" y="2289326"/>
            <a:ext cx="11610246" cy="6167943"/>
          </a:xfrm>
          <a:custGeom>
            <a:avLst/>
            <a:gdLst/>
            <a:ahLst/>
            <a:cxnLst/>
            <a:rect l="l" t="t" r="r" b="b"/>
            <a:pathLst>
              <a:path w="11610246" h="6167943">
                <a:moveTo>
                  <a:pt x="0" y="0"/>
                </a:moveTo>
                <a:lnTo>
                  <a:pt x="11610246" y="0"/>
                </a:lnTo>
                <a:lnTo>
                  <a:pt x="11610246" y="6167943"/>
                </a:lnTo>
                <a:lnTo>
                  <a:pt x="0" y="6167943"/>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26" name="TextBox 26"/>
          <p:cNvSpPr txBox="1"/>
          <p:nvPr/>
        </p:nvSpPr>
        <p:spPr>
          <a:xfrm>
            <a:off x="8148486" y="406832"/>
            <a:ext cx="3912352" cy="1034186"/>
          </a:xfrm>
          <a:prstGeom prst="rect">
            <a:avLst/>
          </a:prstGeom>
        </p:spPr>
        <p:txBody>
          <a:bodyPr lIns="0" tIns="0" rIns="0" bIns="0" rtlCol="0" anchor="t">
            <a:spAutoFit/>
          </a:bodyPr>
          <a:lstStyle/>
          <a:p>
            <a:pPr algn="ctr">
              <a:lnSpc>
                <a:spcPts val="7581"/>
              </a:lnSpc>
            </a:pPr>
            <a:r>
              <a:rPr lang="en-US" sz="5415" b="1">
                <a:solidFill>
                  <a:srgbClr val="000000"/>
                </a:solidFill>
                <a:latin typeface="Times New Roman Bold"/>
                <a:ea typeface="Times New Roman Bold"/>
                <a:cs typeface="Times New Roman Bold"/>
                <a:sym typeface="Times New Roman Bold"/>
              </a:rPr>
              <a:t>CONTENTS</a:t>
            </a:r>
          </a:p>
        </p:txBody>
      </p:sp>
      <p:sp>
        <p:nvSpPr>
          <p:cNvPr id="27" name="TextBox 27"/>
          <p:cNvSpPr txBox="1"/>
          <p:nvPr/>
        </p:nvSpPr>
        <p:spPr>
          <a:xfrm>
            <a:off x="13237595" y="3135576"/>
            <a:ext cx="3204971" cy="890917"/>
          </a:xfrm>
          <a:prstGeom prst="rect">
            <a:avLst/>
          </a:prstGeom>
        </p:spPr>
        <p:txBody>
          <a:bodyPr lIns="0" tIns="0" rIns="0" bIns="0" rtlCol="0" anchor="t">
            <a:spAutoFit/>
          </a:bodyPr>
          <a:lstStyle/>
          <a:p>
            <a:pPr algn="ctr">
              <a:lnSpc>
                <a:spcPts val="6544"/>
              </a:lnSpc>
            </a:pPr>
            <a:r>
              <a:rPr lang="en-US" sz="4674">
                <a:solidFill>
                  <a:srgbClr val="000000"/>
                </a:solidFill>
                <a:latin typeface="Times New Roman"/>
                <a:ea typeface="Times New Roman"/>
                <a:cs typeface="Times New Roman"/>
                <a:sym typeface="Times New Roman"/>
              </a:rPr>
              <a:t>Testing</a:t>
            </a:r>
          </a:p>
        </p:txBody>
      </p:sp>
      <p:sp>
        <p:nvSpPr>
          <p:cNvPr id="28" name="TextBox 28"/>
          <p:cNvSpPr txBox="1"/>
          <p:nvPr/>
        </p:nvSpPr>
        <p:spPr>
          <a:xfrm>
            <a:off x="3898957" y="1436223"/>
            <a:ext cx="631233" cy="733794"/>
          </a:xfrm>
          <a:prstGeom prst="rect">
            <a:avLst/>
          </a:prstGeom>
        </p:spPr>
        <p:txBody>
          <a:bodyPr lIns="0" tIns="0" rIns="0" bIns="0" rtlCol="0" anchor="t">
            <a:spAutoFit/>
          </a:bodyPr>
          <a:lstStyle/>
          <a:p>
            <a:pPr algn="ctr">
              <a:lnSpc>
                <a:spcPts val="6008"/>
              </a:lnSpc>
              <a:spcBef>
                <a:spcPct val="0"/>
              </a:spcBef>
            </a:pPr>
            <a:r>
              <a:rPr lang="en-US" sz="4291">
                <a:solidFill>
                  <a:srgbClr val="000000"/>
                </a:solidFill>
                <a:latin typeface="Lora"/>
                <a:ea typeface="Lora"/>
                <a:cs typeface="Lora"/>
                <a:sym typeface="Lora"/>
              </a:rPr>
              <a:t>01</a:t>
            </a:r>
          </a:p>
        </p:txBody>
      </p:sp>
      <p:sp>
        <p:nvSpPr>
          <p:cNvPr id="29" name="Freeform 29"/>
          <p:cNvSpPr/>
          <p:nvPr/>
        </p:nvSpPr>
        <p:spPr>
          <a:xfrm>
            <a:off x="7044604" y="8822083"/>
            <a:ext cx="1472476" cy="1480552"/>
          </a:xfrm>
          <a:custGeom>
            <a:avLst/>
            <a:gdLst/>
            <a:ahLst/>
            <a:cxnLst/>
            <a:rect l="l" t="t" r="r" b="b"/>
            <a:pathLst>
              <a:path w="1472476" h="1480552">
                <a:moveTo>
                  <a:pt x="0" y="0"/>
                </a:moveTo>
                <a:lnTo>
                  <a:pt x="1472476" y="0"/>
                </a:lnTo>
                <a:lnTo>
                  <a:pt x="1472476" y="1480552"/>
                </a:lnTo>
                <a:lnTo>
                  <a:pt x="0" y="1480552"/>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sp>
      <p:sp>
        <p:nvSpPr>
          <p:cNvPr id="30" name="TextBox 30"/>
          <p:cNvSpPr txBox="1"/>
          <p:nvPr/>
        </p:nvSpPr>
        <p:spPr>
          <a:xfrm>
            <a:off x="7449098" y="9194188"/>
            <a:ext cx="663487" cy="643432"/>
          </a:xfrm>
          <a:prstGeom prst="rect">
            <a:avLst/>
          </a:prstGeom>
        </p:spPr>
        <p:txBody>
          <a:bodyPr lIns="0" tIns="0" rIns="0" bIns="0" rtlCol="0" anchor="t">
            <a:spAutoFit/>
          </a:bodyPr>
          <a:lstStyle/>
          <a:p>
            <a:pPr algn="ctr">
              <a:lnSpc>
                <a:spcPts val="5259"/>
              </a:lnSpc>
              <a:spcBef>
                <a:spcPct val="0"/>
              </a:spcBef>
            </a:pPr>
            <a:r>
              <a:rPr lang="en-US" sz="3756">
                <a:solidFill>
                  <a:srgbClr val="000000"/>
                </a:solidFill>
                <a:latin typeface="Lora"/>
                <a:ea typeface="Lora"/>
                <a:cs typeface="Lora"/>
                <a:sym typeface="Lora"/>
              </a:rPr>
              <a:t>09</a:t>
            </a:r>
          </a:p>
        </p:txBody>
      </p:sp>
      <p:sp>
        <p:nvSpPr>
          <p:cNvPr id="31" name="TextBox 31"/>
          <p:cNvSpPr txBox="1"/>
          <p:nvPr/>
        </p:nvSpPr>
        <p:spPr>
          <a:xfrm>
            <a:off x="8517080" y="9117988"/>
            <a:ext cx="3852637" cy="736341"/>
          </a:xfrm>
          <a:prstGeom prst="rect">
            <a:avLst/>
          </a:prstGeom>
        </p:spPr>
        <p:txBody>
          <a:bodyPr lIns="0" tIns="0" rIns="0" bIns="0" rtlCol="0" anchor="t">
            <a:spAutoFit/>
          </a:bodyPr>
          <a:lstStyle/>
          <a:p>
            <a:pPr algn="ctr">
              <a:lnSpc>
                <a:spcPts val="5380"/>
              </a:lnSpc>
            </a:pPr>
            <a:r>
              <a:rPr lang="en-US" sz="3843">
                <a:solidFill>
                  <a:srgbClr val="000000"/>
                </a:solidFill>
                <a:latin typeface="Times New Roman"/>
                <a:ea typeface="Times New Roman"/>
                <a:cs typeface="Times New Roman"/>
                <a:sym typeface="Times New Roman"/>
              </a:rPr>
              <a:t>Reference</a:t>
            </a:r>
          </a:p>
        </p:txBody>
      </p:sp>
    </p:spTree>
  </p:cSld>
  <p:clrMapOvr>
    <a:masterClrMapping/>
  </p:clrMapOvr>
  <p:transition spd="slow">
    <p:push/>
  </p:transition>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AFFF0"/>
        </a:solidFill>
        <a:effectLst/>
      </p:bgPr>
    </p:bg>
    <p:spTree>
      <p:nvGrpSpPr>
        <p:cNvPr id="1" name=""/>
        <p:cNvGrpSpPr/>
        <p:nvPr/>
      </p:nvGrpSpPr>
      <p:grpSpPr>
        <a:xfrm>
          <a:off x="0" y="0"/>
          <a:ext cx="0" cy="0"/>
          <a:chOff x="0" y="0"/>
          <a:chExt cx="0" cy="0"/>
        </a:xfrm>
      </p:grpSpPr>
      <p:sp>
        <p:nvSpPr>
          <p:cNvPr id="2" name="Freeform 2"/>
          <p:cNvSpPr/>
          <p:nvPr/>
        </p:nvSpPr>
        <p:spPr>
          <a:xfrm rot="5400000">
            <a:off x="-5805123" y="2059528"/>
            <a:ext cx="11610246" cy="6167943"/>
          </a:xfrm>
          <a:custGeom>
            <a:avLst/>
            <a:gdLst/>
            <a:ahLst/>
            <a:cxnLst/>
            <a:rect l="l" t="t" r="r" b="b"/>
            <a:pathLst>
              <a:path w="11610246" h="6167943">
                <a:moveTo>
                  <a:pt x="0" y="0"/>
                </a:moveTo>
                <a:lnTo>
                  <a:pt x="11610246" y="0"/>
                </a:lnTo>
                <a:lnTo>
                  <a:pt x="11610246" y="6167944"/>
                </a:lnTo>
                <a:lnTo>
                  <a:pt x="0" y="616794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3" name="Group 3"/>
          <p:cNvGrpSpPr/>
          <p:nvPr/>
        </p:nvGrpSpPr>
        <p:grpSpPr>
          <a:xfrm>
            <a:off x="1536404" y="381547"/>
            <a:ext cx="5893079" cy="1880184"/>
            <a:chOff x="0" y="0"/>
            <a:chExt cx="7857438" cy="2506912"/>
          </a:xfrm>
        </p:grpSpPr>
        <p:sp>
          <p:nvSpPr>
            <p:cNvPr id="4" name="Freeform 4"/>
            <p:cNvSpPr/>
            <p:nvPr/>
          </p:nvSpPr>
          <p:spPr>
            <a:xfrm rot="326120">
              <a:off x="67099" y="361773"/>
              <a:ext cx="7723239" cy="1783366"/>
            </a:xfrm>
            <a:custGeom>
              <a:avLst/>
              <a:gdLst/>
              <a:ahLst/>
              <a:cxnLst/>
              <a:rect l="l" t="t" r="r" b="b"/>
              <a:pathLst>
                <a:path w="7723239" h="1783366">
                  <a:moveTo>
                    <a:pt x="0" y="0"/>
                  </a:moveTo>
                  <a:lnTo>
                    <a:pt x="7723240" y="0"/>
                  </a:lnTo>
                  <a:lnTo>
                    <a:pt x="7723240" y="1783366"/>
                  </a:lnTo>
                  <a:lnTo>
                    <a:pt x="0" y="178336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5" name="TextBox 5"/>
            <p:cNvSpPr txBox="1"/>
            <p:nvPr/>
          </p:nvSpPr>
          <p:spPr>
            <a:xfrm>
              <a:off x="217116" y="450531"/>
              <a:ext cx="7423207" cy="1372236"/>
            </a:xfrm>
            <a:prstGeom prst="rect">
              <a:avLst/>
            </a:prstGeom>
          </p:spPr>
          <p:txBody>
            <a:bodyPr lIns="0" tIns="0" rIns="0" bIns="0" rtlCol="0" anchor="t">
              <a:spAutoFit/>
            </a:bodyPr>
            <a:lstStyle/>
            <a:p>
              <a:pPr algn="ctr">
                <a:lnSpc>
                  <a:spcPts val="7979"/>
                </a:lnSpc>
              </a:pPr>
              <a:r>
                <a:rPr lang="en-US" sz="5699" b="1">
                  <a:solidFill>
                    <a:srgbClr val="000000"/>
                  </a:solidFill>
                  <a:latin typeface="Times New Roman Bold"/>
                  <a:ea typeface="Times New Roman Bold"/>
                  <a:cs typeface="Times New Roman Bold"/>
                  <a:sym typeface="Times New Roman Bold"/>
                </a:rPr>
                <a:t>UML DESIGN</a:t>
              </a:r>
            </a:p>
          </p:txBody>
        </p:sp>
      </p:grpSp>
      <p:sp>
        <p:nvSpPr>
          <p:cNvPr id="6" name="Freeform 6"/>
          <p:cNvSpPr/>
          <p:nvPr/>
        </p:nvSpPr>
        <p:spPr>
          <a:xfrm>
            <a:off x="7349999" y="3080935"/>
            <a:ext cx="4817833" cy="6821380"/>
          </a:xfrm>
          <a:custGeom>
            <a:avLst/>
            <a:gdLst/>
            <a:ahLst/>
            <a:cxnLst/>
            <a:rect l="l" t="t" r="r" b="b"/>
            <a:pathLst>
              <a:path w="4817833" h="6821380">
                <a:moveTo>
                  <a:pt x="0" y="0"/>
                </a:moveTo>
                <a:lnTo>
                  <a:pt x="4817833" y="0"/>
                </a:lnTo>
                <a:lnTo>
                  <a:pt x="4817833" y="6821380"/>
                </a:lnTo>
                <a:lnTo>
                  <a:pt x="0" y="6821380"/>
                </a:lnTo>
                <a:lnTo>
                  <a:pt x="0" y="0"/>
                </a:lnTo>
                <a:close/>
              </a:path>
            </a:pathLst>
          </a:custGeom>
          <a:blipFill>
            <a:blip r:embed="rId6"/>
            <a:stretch>
              <a:fillRect/>
            </a:stretch>
          </a:blipFill>
        </p:spPr>
      </p:sp>
      <p:sp>
        <p:nvSpPr>
          <p:cNvPr id="7" name="TextBox 7"/>
          <p:cNvSpPr txBox="1"/>
          <p:nvPr/>
        </p:nvSpPr>
        <p:spPr>
          <a:xfrm>
            <a:off x="7278402" y="2118856"/>
            <a:ext cx="4889430" cy="670190"/>
          </a:xfrm>
          <a:prstGeom prst="rect">
            <a:avLst/>
          </a:prstGeom>
        </p:spPr>
        <p:txBody>
          <a:bodyPr lIns="0" tIns="0" rIns="0" bIns="0" rtlCol="0" anchor="t">
            <a:spAutoFit/>
          </a:bodyPr>
          <a:lstStyle/>
          <a:p>
            <a:pPr algn="just">
              <a:lnSpc>
                <a:spcPts val="4906"/>
              </a:lnSpc>
            </a:pPr>
            <a:r>
              <a:rPr lang="en-US" sz="3504">
                <a:solidFill>
                  <a:srgbClr val="000000"/>
                </a:solidFill>
                <a:latin typeface="Times New Roman"/>
                <a:ea typeface="Times New Roman"/>
                <a:cs typeface="Times New Roman"/>
                <a:sym typeface="Times New Roman"/>
              </a:rPr>
              <a:t>USE CASE DIAGRAM</a:t>
            </a:r>
          </a:p>
        </p:txBody>
      </p:sp>
      <p:grpSp>
        <p:nvGrpSpPr>
          <p:cNvPr id="8" name="Group 8"/>
          <p:cNvGrpSpPr/>
          <p:nvPr/>
        </p:nvGrpSpPr>
        <p:grpSpPr>
          <a:xfrm>
            <a:off x="6610623" y="2874363"/>
            <a:ext cx="6254372" cy="7145457"/>
            <a:chOff x="0" y="0"/>
            <a:chExt cx="1647242" cy="1881931"/>
          </a:xfrm>
        </p:grpSpPr>
        <p:sp>
          <p:nvSpPr>
            <p:cNvPr id="9" name="Freeform 9"/>
            <p:cNvSpPr/>
            <p:nvPr/>
          </p:nvSpPr>
          <p:spPr>
            <a:xfrm>
              <a:off x="0" y="0"/>
              <a:ext cx="1647242" cy="1881931"/>
            </a:xfrm>
            <a:custGeom>
              <a:avLst/>
              <a:gdLst/>
              <a:ahLst/>
              <a:cxnLst/>
              <a:rect l="l" t="t" r="r" b="b"/>
              <a:pathLst>
                <a:path w="1647242" h="1881931">
                  <a:moveTo>
                    <a:pt x="59416" y="0"/>
                  </a:moveTo>
                  <a:lnTo>
                    <a:pt x="1587826" y="0"/>
                  </a:lnTo>
                  <a:cubicBezTo>
                    <a:pt x="1620641" y="0"/>
                    <a:pt x="1647242" y="26602"/>
                    <a:pt x="1647242" y="59416"/>
                  </a:cubicBezTo>
                  <a:lnTo>
                    <a:pt x="1647242" y="1822515"/>
                  </a:lnTo>
                  <a:cubicBezTo>
                    <a:pt x="1647242" y="1855329"/>
                    <a:pt x="1620641" y="1881931"/>
                    <a:pt x="1587826" y="1881931"/>
                  </a:cubicBezTo>
                  <a:lnTo>
                    <a:pt x="59416" y="1881931"/>
                  </a:lnTo>
                  <a:cubicBezTo>
                    <a:pt x="26602" y="1881931"/>
                    <a:pt x="0" y="1855329"/>
                    <a:pt x="0" y="1822515"/>
                  </a:cubicBezTo>
                  <a:lnTo>
                    <a:pt x="0" y="59416"/>
                  </a:lnTo>
                  <a:cubicBezTo>
                    <a:pt x="0" y="26602"/>
                    <a:pt x="26602" y="0"/>
                    <a:pt x="59416" y="0"/>
                  </a:cubicBezTo>
                  <a:close/>
                </a:path>
              </a:pathLst>
            </a:custGeom>
            <a:solidFill>
              <a:srgbClr val="000000">
                <a:alpha val="0"/>
              </a:srgbClr>
            </a:solidFill>
            <a:ln w="38100" cap="rnd">
              <a:solidFill>
                <a:srgbClr val="226A2B"/>
              </a:solidFill>
              <a:prstDash val="solid"/>
              <a:round/>
            </a:ln>
          </p:spPr>
        </p:sp>
        <p:sp>
          <p:nvSpPr>
            <p:cNvPr id="10" name="TextBox 10"/>
            <p:cNvSpPr txBox="1"/>
            <p:nvPr/>
          </p:nvSpPr>
          <p:spPr>
            <a:xfrm>
              <a:off x="0" y="-76200"/>
              <a:ext cx="1647242" cy="1958131"/>
            </a:xfrm>
            <a:prstGeom prst="rect">
              <a:avLst/>
            </a:prstGeom>
          </p:spPr>
          <p:txBody>
            <a:bodyPr lIns="50800" tIns="50800" rIns="50800" bIns="50800" rtlCol="0" anchor="ctr"/>
            <a:lstStyle/>
            <a:p>
              <a:pPr algn="ctr">
                <a:lnSpc>
                  <a:spcPts val="2659"/>
                </a:lnSpc>
                <a:spcBef>
                  <a:spcPct val="0"/>
                </a:spcBef>
              </a:pPr>
              <a:endParaRPr/>
            </a:p>
          </p:txBody>
        </p:sp>
      </p:grpSp>
    </p:spTree>
  </p:cSld>
  <p:clrMapOvr>
    <a:masterClrMapping/>
  </p:clrMapOvr>
  <p:transition spd="slow">
    <p:push/>
  </p:transition>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FAFFF0"/>
        </a:solidFill>
        <a:effectLst/>
      </p:bgPr>
    </p:bg>
    <p:spTree>
      <p:nvGrpSpPr>
        <p:cNvPr id="1" name=""/>
        <p:cNvGrpSpPr/>
        <p:nvPr/>
      </p:nvGrpSpPr>
      <p:grpSpPr>
        <a:xfrm>
          <a:off x="0" y="0"/>
          <a:ext cx="0" cy="0"/>
          <a:chOff x="0" y="0"/>
          <a:chExt cx="0" cy="0"/>
        </a:xfrm>
      </p:grpSpPr>
      <p:sp>
        <p:nvSpPr>
          <p:cNvPr id="2" name="Freeform 2"/>
          <p:cNvSpPr/>
          <p:nvPr/>
        </p:nvSpPr>
        <p:spPr>
          <a:xfrm rot="5400000">
            <a:off x="-5805123" y="2059528"/>
            <a:ext cx="11610246" cy="6167943"/>
          </a:xfrm>
          <a:custGeom>
            <a:avLst/>
            <a:gdLst/>
            <a:ahLst/>
            <a:cxnLst/>
            <a:rect l="l" t="t" r="r" b="b"/>
            <a:pathLst>
              <a:path w="11610246" h="6167943">
                <a:moveTo>
                  <a:pt x="0" y="0"/>
                </a:moveTo>
                <a:lnTo>
                  <a:pt x="11610246" y="0"/>
                </a:lnTo>
                <a:lnTo>
                  <a:pt x="11610246" y="6167944"/>
                </a:lnTo>
                <a:lnTo>
                  <a:pt x="0" y="616794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TextBox 3"/>
          <p:cNvSpPr txBox="1"/>
          <p:nvPr/>
        </p:nvSpPr>
        <p:spPr>
          <a:xfrm>
            <a:off x="7581883" y="1825917"/>
            <a:ext cx="5260292" cy="710187"/>
          </a:xfrm>
          <a:prstGeom prst="rect">
            <a:avLst/>
          </a:prstGeom>
        </p:spPr>
        <p:txBody>
          <a:bodyPr lIns="0" tIns="0" rIns="0" bIns="0" rtlCol="0" anchor="t">
            <a:spAutoFit/>
          </a:bodyPr>
          <a:lstStyle/>
          <a:p>
            <a:pPr algn="just">
              <a:lnSpc>
                <a:spcPts val="5278"/>
              </a:lnSpc>
            </a:pPr>
            <a:r>
              <a:rPr lang="en-US" sz="3770">
                <a:solidFill>
                  <a:srgbClr val="000000"/>
                </a:solidFill>
                <a:latin typeface="Times New Roman"/>
                <a:ea typeface="Times New Roman"/>
                <a:cs typeface="Times New Roman"/>
                <a:sym typeface="Times New Roman"/>
              </a:rPr>
              <a:t>CLASS DIAGRAM</a:t>
            </a:r>
          </a:p>
        </p:txBody>
      </p:sp>
      <p:sp>
        <p:nvSpPr>
          <p:cNvPr id="4" name="Freeform 4"/>
          <p:cNvSpPr/>
          <p:nvPr/>
        </p:nvSpPr>
        <p:spPr>
          <a:xfrm>
            <a:off x="4812282" y="2805848"/>
            <a:ext cx="10220683" cy="6724849"/>
          </a:xfrm>
          <a:custGeom>
            <a:avLst/>
            <a:gdLst/>
            <a:ahLst/>
            <a:cxnLst/>
            <a:rect l="l" t="t" r="r" b="b"/>
            <a:pathLst>
              <a:path w="10220683" h="6724849">
                <a:moveTo>
                  <a:pt x="0" y="0"/>
                </a:moveTo>
                <a:lnTo>
                  <a:pt x="10220683" y="0"/>
                </a:lnTo>
                <a:lnTo>
                  <a:pt x="10220683" y="6724849"/>
                </a:lnTo>
                <a:lnTo>
                  <a:pt x="0" y="6724849"/>
                </a:lnTo>
                <a:lnTo>
                  <a:pt x="0" y="0"/>
                </a:lnTo>
                <a:close/>
              </a:path>
            </a:pathLst>
          </a:custGeom>
          <a:blipFill>
            <a:blip r:embed="rId4"/>
            <a:stretch>
              <a:fillRect l="-1683" r="-3208"/>
            </a:stretch>
          </a:blipFill>
          <a:ln cap="sq">
            <a:noFill/>
            <a:prstDash val="solid"/>
            <a:miter/>
          </a:ln>
        </p:spPr>
      </p:sp>
      <p:grpSp>
        <p:nvGrpSpPr>
          <p:cNvPr id="5" name="Group 5"/>
          <p:cNvGrpSpPr/>
          <p:nvPr/>
        </p:nvGrpSpPr>
        <p:grpSpPr>
          <a:xfrm>
            <a:off x="4104413" y="2643507"/>
            <a:ext cx="11636420" cy="7049530"/>
            <a:chOff x="0" y="0"/>
            <a:chExt cx="3064736" cy="1856666"/>
          </a:xfrm>
        </p:grpSpPr>
        <p:sp>
          <p:nvSpPr>
            <p:cNvPr id="6" name="Freeform 6"/>
            <p:cNvSpPr/>
            <p:nvPr/>
          </p:nvSpPr>
          <p:spPr>
            <a:xfrm>
              <a:off x="0" y="0"/>
              <a:ext cx="3064736" cy="1856666"/>
            </a:xfrm>
            <a:custGeom>
              <a:avLst/>
              <a:gdLst/>
              <a:ahLst/>
              <a:cxnLst/>
              <a:rect l="l" t="t" r="r" b="b"/>
              <a:pathLst>
                <a:path w="3064736" h="1856666">
                  <a:moveTo>
                    <a:pt x="31935" y="0"/>
                  </a:moveTo>
                  <a:lnTo>
                    <a:pt x="3032801" y="0"/>
                  </a:lnTo>
                  <a:cubicBezTo>
                    <a:pt x="3050438" y="0"/>
                    <a:pt x="3064736" y="14298"/>
                    <a:pt x="3064736" y="31935"/>
                  </a:cubicBezTo>
                  <a:lnTo>
                    <a:pt x="3064736" y="1824731"/>
                  </a:lnTo>
                  <a:cubicBezTo>
                    <a:pt x="3064736" y="1842368"/>
                    <a:pt x="3050438" y="1856666"/>
                    <a:pt x="3032801" y="1856666"/>
                  </a:cubicBezTo>
                  <a:lnTo>
                    <a:pt x="31935" y="1856666"/>
                  </a:lnTo>
                  <a:cubicBezTo>
                    <a:pt x="14298" y="1856666"/>
                    <a:pt x="0" y="1842368"/>
                    <a:pt x="0" y="1824731"/>
                  </a:cubicBezTo>
                  <a:lnTo>
                    <a:pt x="0" y="31935"/>
                  </a:lnTo>
                  <a:cubicBezTo>
                    <a:pt x="0" y="14298"/>
                    <a:pt x="14298" y="0"/>
                    <a:pt x="31935" y="0"/>
                  </a:cubicBezTo>
                  <a:close/>
                </a:path>
              </a:pathLst>
            </a:custGeom>
            <a:solidFill>
              <a:srgbClr val="000000">
                <a:alpha val="0"/>
              </a:srgbClr>
            </a:solidFill>
            <a:ln w="38100" cap="rnd">
              <a:solidFill>
                <a:srgbClr val="226A2B"/>
              </a:solidFill>
              <a:prstDash val="solid"/>
              <a:round/>
            </a:ln>
          </p:spPr>
        </p:sp>
        <p:sp>
          <p:nvSpPr>
            <p:cNvPr id="7" name="TextBox 7"/>
            <p:cNvSpPr txBox="1"/>
            <p:nvPr/>
          </p:nvSpPr>
          <p:spPr>
            <a:xfrm>
              <a:off x="0" y="-76200"/>
              <a:ext cx="3064736" cy="1932866"/>
            </a:xfrm>
            <a:prstGeom prst="rect">
              <a:avLst/>
            </a:prstGeom>
          </p:spPr>
          <p:txBody>
            <a:bodyPr lIns="50800" tIns="50800" rIns="50800" bIns="50800" rtlCol="0" anchor="ctr"/>
            <a:lstStyle/>
            <a:p>
              <a:pPr algn="ctr">
                <a:lnSpc>
                  <a:spcPts val="2659"/>
                </a:lnSpc>
                <a:spcBef>
                  <a:spcPct val="0"/>
                </a:spcBef>
              </a:pPr>
              <a:endParaRPr/>
            </a:p>
          </p:txBody>
        </p:sp>
      </p:grpSp>
      <p:grpSp>
        <p:nvGrpSpPr>
          <p:cNvPr id="8" name="Group 8"/>
          <p:cNvGrpSpPr/>
          <p:nvPr/>
        </p:nvGrpSpPr>
        <p:grpSpPr>
          <a:xfrm>
            <a:off x="1688804" y="88608"/>
            <a:ext cx="5893079" cy="1880184"/>
            <a:chOff x="0" y="0"/>
            <a:chExt cx="7857438" cy="2506912"/>
          </a:xfrm>
        </p:grpSpPr>
        <p:sp>
          <p:nvSpPr>
            <p:cNvPr id="9" name="Freeform 9"/>
            <p:cNvSpPr/>
            <p:nvPr/>
          </p:nvSpPr>
          <p:spPr>
            <a:xfrm rot="326120">
              <a:off x="67099" y="361773"/>
              <a:ext cx="7723239" cy="1783366"/>
            </a:xfrm>
            <a:custGeom>
              <a:avLst/>
              <a:gdLst/>
              <a:ahLst/>
              <a:cxnLst/>
              <a:rect l="l" t="t" r="r" b="b"/>
              <a:pathLst>
                <a:path w="7723239" h="1783366">
                  <a:moveTo>
                    <a:pt x="0" y="0"/>
                  </a:moveTo>
                  <a:lnTo>
                    <a:pt x="7723240" y="0"/>
                  </a:lnTo>
                  <a:lnTo>
                    <a:pt x="7723240" y="1783366"/>
                  </a:lnTo>
                  <a:lnTo>
                    <a:pt x="0" y="1783366"/>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10" name="TextBox 10"/>
            <p:cNvSpPr txBox="1"/>
            <p:nvPr/>
          </p:nvSpPr>
          <p:spPr>
            <a:xfrm>
              <a:off x="217116" y="450531"/>
              <a:ext cx="7423207" cy="1372236"/>
            </a:xfrm>
            <a:prstGeom prst="rect">
              <a:avLst/>
            </a:prstGeom>
          </p:spPr>
          <p:txBody>
            <a:bodyPr lIns="0" tIns="0" rIns="0" bIns="0" rtlCol="0" anchor="t">
              <a:spAutoFit/>
            </a:bodyPr>
            <a:lstStyle/>
            <a:p>
              <a:pPr algn="ctr">
                <a:lnSpc>
                  <a:spcPts val="7979"/>
                </a:lnSpc>
              </a:pPr>
              <a:r>
                <a:rPr lang="en-US" sz="5699" b="1">
                  <a:solidFill>
                    <a:srgbClr val="000000"/>
                  </a:solidFill>
                  <a:latin typeface="Times New Roman Bold"/>
                  <a:ea typeface="Times New Roman Bold"/>
                  <a:cs typeface="Times New Roman Bold"/>
                  <a:sym typeface="Times New Roman Bold"/>
                </a:rPr>
                <a:t>UML DESIGN</a:t>
              </a:r>
            </a:p>
          </p:txBody>
        </p:sp>
      </p:grpSp>
    </p:spTree>
  </p:cSld>
  <p:clrMapOvr>
    <a:masterClrMapping/>
  </p:clrMapOvr>
  <p:transition spd="slow">
    <p:push/>
  </p:transition>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FAFFF0"/>
        </a:solidFill>
        <a:effectLst/>
      </p:bgPr>
    </p:bg>
    <p:spTree>
      <p:nvGrpSpPr>
        <p:cNvPr id="1" name=""/>
        <p:cNvGrpSpPr/>
        <p:nvPr/>
      </p:nvGrpSpPr>
      <p:grpSpPr>
        <a:xfrm>
          <a:off x="0" y="0"/>
          <a:ext cx="0" cy="0"/>
          <a:chOff x="0" y="0"/>
          <a:chExt cx="0" cy="0"/>
        </a:xfrm>
      </p:grpSpPr>
      <p:sp>
        <p:nvSpPr>
          <p:cNvPr id="2" name="Freeform 2"/>
          <p:cNvSpPr/>
          <p:nvPr/>
        </p:nvSpPr>
        <p:spPr>
          <a:xfrm rot="5400000">
            <a:off x="-5805123" y="2059528"/>
            <a:ext cx="11610246" cy="6167943"/>
          </a:xfrm>
          <a:custGeom>
            <a:avLst/>
            <a:gdLst/>
            <a:ahLst/>
            <a:cxnLst/>
            <a:rect l="l" t="t" r="r" b="b"/>
            <a:pathLst>
              <a:path w="11610246" h="6167943">
                <a:moveTo>
                  <a:pt x="0" y="0"/>
                </a:moveTo>
                <a:lnTo>
                  <a:pt x="11610246" y="0"/>
                </a:lnTo>
                <a:lnTo>
                  <a:pt x="11610246" y="6167944"/>
                </a:lnTo>
                <a:lnTo>
                  <a:pt x="0" y="616794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3" name="Group 3"/>
          <p:cNvGrpSpPr/>
          <p:nvPr/>
        </p:nvGrpSpPr>
        <p:grpSpPr>
          <a:xfrm>
            <a:off x="1688804" y="88608"/>
            <a:ext cx="5893079" cy="1880184"/>
            <a:chOff x="0" y="0"/>
            <a:chExt cx="7857438" cy="2506912"/>
          </a:xfrm>
        </p:grpSpPr>
        <p:sp>
          <p:nvSpPr>
            <p:cNvPr id="4" name="Freeform 4"/>
            <p:cNvSpPr/>
            <p:nvPr/>
          </p:nvSpPr>
          <p:spPr>
            <a:xfrm rot="326120">
              <a:off x="67099" y="361773"/>
              <a:ext cx="7723239" cy="1783366"/>
            </a:xfrm>
            <a:custGeom>
              <a:avLst/>
              <a:gdLst/>
              <a:ahLst/>
              <a:cxnLst/>
              <a:rect l="l" t="t" r="r" b="b"/>
              <a:pathLst>
                <a:path w="7723239" h="1783366">
                  <a:moveTo>
                    <a:pt x="0" y="0"/>
                  </a:moveTo>
                  <a:lnTo>
                    <a:pt x="7723240" y="0"/>
                  </a:lnTo>
                  <a:lnTo>
                    <a:pt x="7723240" y="1783366"/>
                  </a:lnTo>
                  <a:lnTo>
                    <a:pt x="0" y="178336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5" name="TextBox 5"/>
            <p:cNvSpPr txBox="1"/>
            <p:nvPr/>
          </p:nvSpPr>
          <p:spPr>
            <a:xfrm>
              <a:off x="217116" y="450531"/>
              <a:ext cx="7423207" cy="1372236"/>
            </a:xfrm>
            <a:prstGeom prst="rect">
              <a:avLst/>
            </a:prstGeom>
          </p:spPr>
          <p:txBody>
            <a:bodyPr lIns="0" tIns="0" rIns="0" bIns="0" rtlCol="0" anchor="t">
              <a:spAutoFit/>
            </a:bodyPr>
            <a:lstStyle/>
            <a:p>
              <a:pPr algn="ctr">
                <a:lnSpc>
                  <a:spcPts val="7979"/>
                </a:lnSpc>
              </a:pPr>
              <a:r>
                <a:rPr lang="en-US" sz="5699" b="1">
                  <a:solidFill>
                    <a:srgbClr val="000000"/>
                  </a:solidFill>
                  <a:latin typeface="Times New Roman Bold"/>
                  <a:ea typeface="Times New Roman Bold"/>
                  <a:cs typeface="Times New Roman Bold"/>
                  <a:sym typeface="Times New Roman Bold"/>
                </a:rPr>
                <a:t>UML DESIGN</a:t>
              </a:r>
            </a:p>
          </p:txBody>
        </p:sp>
      </p:grpSp>
      <p:grpSp>
        <p:nvGrpSpPr>
          <p:cNvPr id="6" name="Group 6"/>
          <p:cNvGrpSpPr/>
          <p:nvPr/>
        </p:nvGrpSpPr>
        <p:grpSpPr>
          <a:xfrm>
            <a:off x="3993081" y="2532175"/>
            <a:ext cx="12438013" cy="7071796"/>
            <a:chOff x="0" y="0"/>
            <a:chExt cx="16584017" cy="9429062"/>
          </a:xfrm>
        </p:grpSpPr>
        <p:grpSp>
          <p:nvGrpSpPr>
            <p:cNvPr id="7" name="Group 7"/>
            <p:cNvGrpSpPr/>
            <p:nvPr/>
          </p:nvGrpSpPr>
          <p:grpSpPr>
            <a:xfrm>
              <a:off x="0" y="0"/>
              <a:ext cx="16584017" cy="9429062"/>
              <a:chOff x="0" y="0"/>
              <a:chExt cx="3275855" cy="1862531"/>
            </a:xfrm>
          </p:grpSpPr>
          <p:sp>
            <p:nvSpPr>
              <p:cNvPr id="8" name="Freeform 8"/>
              <p:cNvSpPr/>
              <p:nvPr/>
            </p:nvSpPr>
            <p:spPr>
              <a:xfrm>
                <a:off x="0" y="0"/>
                <a:ext cx="3275855" cy="1862531"/>
              </a:xfrm>
              <a:custGeom>
                <a:avLst/>
                <a:gdLst/>
                <a:ahLst/>
                <a:cxnLst/>
                <a:rect l="l" t="t" r="r" b="b"/>
                <a:pathLst>
                  <a:path w="3275855" h="1862531">
                    <a:moveTo>
                      <a:pt x="29877" y="0"/>
                    </a:moveTo>
                    <a:lnTo>
                      <a:pt x="3245978" y="0"/>
                    </a:lnTo>
                    <a:cubicBezTo>
                      <a:pt x="3262479" y="0"/>
                      <a:pt x="3275855" y="13376"/>
                      <a:pt x="3275855" y="29877"/>
                    </a:cubicBezTo>
                    <a:lnTo>
                      <a:pt x="3275855" y="1832654"/>
                    </a:lnTo>
                    <a:cubicBezTo>
                      <a:pt x="3275855" y="1849154"/>
                      <a:pt x="3262479" y="1862531"/>
                      <a:pt x="3245978" y="1862531"/>
                    </a:cubicBezTo>
                    <a:lnTo>
                      <a:pt x="29877" y="1862531"/>
                    </a:lnTo>
                    <a:cubicBezTo>
                      <a:pt x="13376" y="1862531"/>
                      <a:pt x="0" y="1849154"/>
                      <a:pt x="0" y="1832654"/>
                    </a:cubicBezTo>
                    <a:lnTo>
                      <a:pt x="0" y="29877"/>
                    </a:lnTo>
                    <a:cubicBezTo>
                      <a:pt x="0" y="13376"/>
                      <a:pt x="13376" y="0"/>
                      <a:pt x="29877" y="0"/>
                    </a:cubicBezTo>
                    <a:close/>
                  </a:path>
                </a:pathLst>
              </a:custGeom>
              <a:solidFill>
                <a:srgbClr val="000000">
                  <a:alpha val="0"/>
                </a:srgbClr>
              </a:solidFill>
              <a:ln w="38100" cap="rnd">
                <a:solidFill>
                  <a:srgbClr val="226A2B"/>
                </a:solidFill>
                <a:prstDash val="solid"/>
                <a:round/>
              </a:ln>
            </p:spPr>
          </p:sp>
          <p:sp>
            <p:nvSpPr>
              <p:cNvPr id="9" name="TextBox 9"/>
              <p:cNvSpPr txBox="1"/>
              <p:nvPr/>
            </p:nvSpPr>
            <p:spPr>
              <a:xfrm>
                <a:off x="0" y="-38100"/>
                <a:ext cx="3275855" cy="1900631"/>
              </a:xfrm>
              <a:prstGeom prst="rect">
                <a:avLst/>
              </a:prstGeom>
            </p:spPr>
            <p:txBody>
              <a:bodyPr lIns="50800" tIns="50800" rIns="50800" bIns="50800" rtlCol="0" anchor="ctr"/>
              <a:lstStyle/>
              <a:p>
                <a:pPr algn="ctr">
                  <a:lnSpc>
                    <a:spcPts val="2659"/>
                  </a:lnSpc>
                  <a:spcBef>
                    <a:spcPct val="0"/>
                  </a:spcBef>
                </a:pPr>
                <a:endParaRPr/>
              </a:p>
            </p:txBody>
          </p:sp>
        </p:grpSp>
        <p:sp>
          <p:nvSpPr>
            <p:cNvPr id="10" name="Freeform 10"/>
            <p:cNvSpPr/>
            <p:nvPr/>
          </p:nvSpPr>
          <p:spPr>
            <a:xfrm>
              <a:off x="886038" y="308436"/>
              <a:ext cx="14815416" cy="8812190"/>
            </a:xfrm>
            <a:custGeom>
              <a:avLst/>
              <a:gdLst/>
              <a:ahLst/>
              <a:cxnLst/>
              <a:rect l="l" t="t" r="r" b="b"/>
              <a:pathLst>
                <a:path w="14815416" h="8812190">
                  <a:moveTo>
                    <a:pt x="0" y="0"/>
                  </a:moveTo>
                  <a:lnTo>
                    <a:pt x="14815416" y="0"/>
                  </a:lnTo>
                  <a:lnTo>
                    <a:pt x="14815416" y="8812190"/>
                  </a:lnTo>
                  <a:lnTo>
                    <a:pt x="0" y="8812190"/>
                  </a:lnTo>
                  <a:lnTo>
                    <a:pt x="0" y="0"/>
                  </a:lnTo>
                  <a:close/>
                </a:path>
              </a:pathLst>
            </a:custGeom>
            <a:blipFill>
              <a:blip r:embed="rId6"/>
              <a:stretch>
                <a:fillRect/>
              </a:stretch>
            </a:blipFill>
          </p:spPr>
        </p:sp>
      </p:grpSp>
      <p:sp>
        <p:nvSpPr>
          <p:cNvPr id="11" name="TextBox 11"/>
          <p:cNvSpPr txBox="1"/>
          <p:nvPr/>
        </p:nvSpPr>
        <p:spPr>
          <a:xfrm>
            <a:off x="7299660" y="1542261"/>
            <a:ext cx="5549756" cy="710187"/>
          </a:xfrm>
          <a:prstGeom prst="rect">
            <a:avLst/>
          </a:prstGeom>
        </p:spPr>
        <p:txBody>
          <a:bodyPr lIns="0" tIns="0" rIns="0" bIns="0" rtlCol="0" anchor="t">
            <a:spAutoFit/>
          </a:bodyPr>
          <a:lstStyle/>
          <a:p>
            <a:pPr algn="just">
              <a:lnSpc>
                <a:spcPts val="5278"/>
              </a:lnSpc>
            </a:pPr>
            <a:r>
              <a:rPr lang="en-US" sz="3770">
                <a:solidFill>
                  <a:srgbClr val="000000"/>
                </a:solidFill>
                <a:latin typeface="Times New Roman"/>
                <a:ea typeface="Times New Roman"/>
                <a:cs typeface="Times New Roman"/>
                <a:sym typeface="Times New Roman"/>
              </a:rPr>
              <a:t>SEQUENCE DIAGRAM</a:t>
            </a:r>
          </a:p>
        </p:txBody>
      </p:sp>
    </p:spTree>
  </p:cSld>
  <p:clrMapOvr>
    <a:masterClrMapping/>
  </p:clrMapOvr>
  <p:transition spd="slow">
    <p:push/>
  </p:transition>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FAFFF0"/>
        </a:solidFill>
        <a:effectLst/>
      </p:bgPr>
    </p:bg>
    <p:spTree>
      <p:nvGrpSpPr>
        <p:cNvPr id="1" name=""/>
        <p:cNvGrpSpPr/>
        <p:nvPr/>
      </p:nvGrpSpPr>
      <p:grpSpPr>
        <a:xfrm>
          <a:off x="0" y="0"/>
          <a:ext cx="0" cy="0"/>
          <a:chOff x="0" y="0"/>
          <a:chExt cx="0" cy="0"/>
        </a:xfrm>
      </p:grpSpPr>
      <p:sp>
        <p:nvSpPr>
          <p:cNvPr id="2" name="Freeform 2"/>
          <p:cNvSpPr/>
          <p:nvPr/>
        </p:nvSpPr>
        <p:spPr>
          <a:xfrm rot="5400000">
            <a:off x="-5805123" y="2059528"/>
            <a:ext cx="11610246" cy="6167943"/>
          </a:xfrm>
          <a:custGeom>
            <a:avLst/>
            <a:gdLst/>
            <a:ahLst/>
            <a:cxnLst/>
            <a:rect l="l" t="t" r="r" b="b"/>
            <a:pathLst>
              <a:path w="11610246" h="6167943">
                <a:moveTo>
                  <a:pt x="0" y="0"/>
                </a:moveTo>
                <a:lnTo>
                  <a:pt x="11610246" y="0"/>
                </a:lnTo>
                <a:lnTo>
                  <a:pt x="11610246" y="6167944"/>
                </a:lnTo>
                <a:lnTo>
                  <a:pt x="0" y="616794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TextBox 3"/>
          <p:cNvSpPr txBox="1"/>
          <p:nvPr/>
        </p:nvSpPr>
        <p:spPr>
          <a:xfrm>
            <a:off x="7114287" y="1542261"/>
            <a:ext cx="5816953" cy="710187"/>
          </a:xfrm>
          <a:prstGeom prst="rect">
            <a:avLst/>
          </a:prstGeom>
        </p:spPr>
        <p:txBody>
          <a:bodyPr lIns="0" tIns="0" rIns="0" bIns="0" rtlCol="0" anchor="t">
            <a:spAutoFit/>
          </a:bodyPr>
          <a:lstStyle/>
          <a:p>
            <a:pPr algn="just">
              <a:lnSpc>
                <a:spcPts val="5278"/>
              </a:lnSpc>
            </a:pPr>
            <a:r>
              <a:rPr lang="en-US" sz="3770">
                <a:solidFill>
                  <a:srgbClr val="000000"/>
                </a:solidFill>
                <a:latin typeface="Times New Roman"/>
                <a:ea typeface="Times New Roman"/>
                <a:cs typeface="Times New Roman"/>
                <a:sym typeface="Times New Roman"/>
              </a:rPr>
              <a:t>DATA FLOWDIAGRAM</a:t>
            </a:r>
          </a:p>
        </p:txBody>
      </p:sp>
      <p:grpSp>
        <p:nvGrpSpPr>
          <p:cNvPr id="4" name="Group 4"/>
          <p:cNvGrpSpPr/>
          <p:nvPr/>
        </p:nvGrpSpPr>
        <p:grpSpPr>
          <a:xfrm>
            <a:off x="1688804" y="88608"/>
            <a:ext cx="5893079" cy="1880184"/>
            <a:chOff x="0" y="0"/>
            <a:chExt cx="7857438" cy="2506912"/>
          </a:xfrm>
        </p:grpSpPr>
        <p:sp>
          <p:nvSpPr>
            <p:cNvPr id="5" name="Freeform 5"/>
            <p:cNvSpPr/>
            <p:nvPr/>
          </p:nvSpPr>
          <p:spPr>
            <a:xfrm rot="326120">
              <a:off x="67099" y="361773"/>
              <a:ext cx="7723239" cy="1783366"/>
            </a:xfrm>
            <a:custGeom>
              <a:avLst/>
              <a:gdLst/>
              <a:ahLst/>
              <a:cxnLst/>
              <a:rect l="l" t="t" r="r" b="b"/>
              <a:pathLst>
                <a:path w="7723239" h="1783366">
                  <a:moveTo>
                    <a:pt x="0" y="0"/>
                  </a:moveTo>
                  <a:lnTo>
                    <a:pt x="7723240" y="0"/>
                  </a:lnTo>
                  <a:lnTo>
                    <a:pt x="7723240" y="1783366"/>
                  </a:lnTo>
                  <a:lnTo>
                    <a:pt x="0" y="178336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6" name="TextBox 6"/>
            <p:cNvSpPr txBox="1"/>
            <p:nvPr/>
          </p:nvSpPr>
          <p:spPr>
            <a:xfrm>
              <a:off x="217116" y="450531"/>
              <a:ext cx="7423207" cy="1372236"/>
            </a:xfrm>
            <a:prstGeom prst="rect">
              <a:avLst/>
            </a:prstGeom>
          </p:spPr>
          <p:txBody>
            <a:bodyPr lIns="0" tIns="0" rIns="0" bIns="0" rtlCol="0" anchor="t">
              <a:spAutoFit/>
            </a:bodyPr>
            <a:lstStyle/>
            <a:p>
              <a:pPr algn="ctr">
                <a:lnSpc>
                  <a:spcPts val="7979"/>
                </a:lnSpc>
              </a:pPr>
              <a:r>
                <a:rPr lang="en-US" sz="5699" b="1">
                  <a:solidFill>
                    <a:srgbClr val="000000"/>
                  </a:solidFill>
                  <a:latin typeface="Times New Roman Bold"/>
                  <a:ea typeface="Times New Roman Bold"/>
                  <a:cs typeface="Times New Roman Bold"/>
                  <a:sym typeface="Times New Roman Bold"/>
                </a:rPr>
                <a:t>UML DESIGN</a:t>
              </a:r>
            </a:p>
          </p:txBody>
        </p:sp>
      </p:grpSp>
      <p:grpSp>
        <p:nvGrpSpPr>
          <p:cNvPr id="7" name="Group 7"/>
          <p:cNvGrpSpPr/>
          <p:nvPr/>
        </p:nvGrpSpPr>
        <p:grpSpPr>
          <a:xfrm>
            <a:off x="4547951" y="3071775"/>
            <a:ext cx="10949625" cy="6186525"/>
            <a:chOff x="0" y="0"/>
            <a:chExt cx="14599500" cy="8248700"/>
          </a:xfrm>
        </p:grpSpPr>
        <p:grpSp>
          <p:nvGrpSpPr>
            <p:cNvPr id="8" name="Group 8"/>
            <p:cNvGrpSpPr/>
            <p:nvPr/>
          </p:nvGrpSpPr>
          <p:grpSpPr>
            <a:xfrm>
              <a:off x="0" y="0"/>
              <a:ext cx="14599500" cy="8248700"/>
              <a:chOff x="0" y="0"/>
              <a:chExt cx="2883852" cy="1629373"/>
            </a:xfrm>
          </p:grpSpPr>
          <p:sp>
            <p:nvSpPr>
              <p:cNvPr id="9" name="Freeform 9"/>
              <p:cNvSpPr/>
              <p:nvPr/>
            </p:nvSpPr>
            <p:spPr>
              <a:xfrm>
                <a:off x="0" y="0"/>
                <a:ext cx="2883852" cy="1629373"/>
              </a:xfrm>
              <a:custGeom>
                <a:avLst/>
                <a:gdLst/>
                <a:ahLst/>
                <a:cxnLst/>
                <a:rect l="l" t="t" r="r" b="b"/>
                <a:pathLst>
                  <a:path w="2883852" h="1629373">
                    <a:moveTo>
                      <a:pt x="33938" y="0"/>
                    </a:moveTo>
                    <a:lnTo>
                      <a:pt x="2849913" y="0"/>
                    </a:lnTo>
                    <a:cubicBezTo>
                      <a:pt x="2868657" y="0"/>
                      <a:pt x="2883852" y="15195"/>
                      <a:pt x="2883852" y="33938"/>
                    </a:cubicBezTo>
                    <a:lnTo>
                      <a:pt x="2883852" y="1595434"/>
                    </a:lnTo>
                    <a:cubicBezTo>
                      <a:pt x="2883852" y="1614178"/>
                      <a:pt x="2868657" y="1629373"/>
                      <a:pt x="2849913" y="1629373"/>
                    </a:cubicBezTo>
                    <a:lnTo>
                      <a:pt x="33938" y="1629373"/>
                    </a:lnTo>
                    <a:cubicBezTo>
                      <a:pt x="15195" y="1629373"/>
                      <a:pt x="0" y="1614178"/>
                      <a:pt x="0" y="1595434"/>
                    </a:cubicBezTo>
                    <a:lnTo>
                      <a:pt x="0" y="33938"/>
                    </a:lnTo>
                    <a:cubicBezTo>
                      <a:pt x="0" y="15195"/>
                      <a:pt x="15195" y="0"/>
                      <a:pt x="33938" y="0"/>
                    </a:cubicBezTo>
                    <a:close/>
                  </a:path>
                </a:pathLst>
              </a:custGeom>
              <a:solidFill>
                <a:srgbClr val="000000">
                  <a:alpha val="0"/>
                </a:srgbClr>
              </a:solidFill>
              <a:ln w="38100" cap="rnd">
                <a:solidFill>
                  <a:srgbClr val="226A2B"/>
                </a:solidFill>
                <a:prstDash val="solid"/>
                <a:round/>
              </a:ln>
            </p:spPr>
          </p:sp>
          <p:sp>
            <p:nvSpPr>
              <p:cNvPr id="10" name="TextBox 10"/>
              <p:cNvSpPr txBox="1"/>
              <p:nvPr/>
            </p:nvSpPr>
            <p:spPr>
              <a:xfrm>
                <a:off x="0" y="-38100"/>
                <a:ext cx="2883852" cy="1667473"/>
              </a:xfrm>
              <a:prstGeom prst="rect">
                <a:avLst/>
              </a:prstGeom>
            </p:spPr>
            <p:txBody>
              <a:bodyPr lIns="50800" tIns="50800" rIns="50800" bIns="50800" rtlCol="0" anchor="ctr"/>
              <a:lstStyle/>
              <a:p>
                <a:pPr algn="ctr">
                  <a:lnSpc>
                    <a:spcPts val="2659"/>
                  </a:lnSpc>
                  <a:spcBef>
                    <a:spcPct val="0"/>
                  </a:spcBef>
                </a:pPr>
                <a:endParaRPr/>
              </a:p>
            </p:txBody>
          </p:sp>
        </p:grpSp>
        <p:sp>
          <p:nvSpPr>
            <p:cNvPr id="11" name="Freeform 11"/>
            <p:cNvSpPr/>
            <p:nvPr/>
          </p:nvSpPr>
          <p:spPr>
            <a:xfrm>
              <a:off x="806910" y="701013"/>
              <a:ext cx="12752634" cy="6705414"/>
            </a:xfrm>
            <a:custGeom>
              <a:avLst/>
              <a:gdLst/>
              <a:ahLst/>
              <a:cxnLst/>
              <a:rect l="l" t="t" r="r" b="b"/>
              <a:pathLst>
                <a:path w="12752634" h="6705414">
                  <a:moveTo>
                    <a:pt x="0" y="0"/>
                  </a:moveTo>
                  <a:lnTo>
                    <a:pt x="12752634" y="0"/>
                  </a:lnTo>
                  <a:lnTo>
                    <a:pt x="12752634" y="6705414"/>
                  </a:lnTo>
                  <a:lnTo>
                    <a:pt x="0" y="6705414"/>
                  </a:lnTo>
                  <a:lnTo>
                    <a:pt x="0" y="0"/>
                  </a:lnTo>
                  <a:close/>
                </a:path>
              </a:pathLst>
            </a:custGeom>
            <a:blipFill>
              <a:blip r:embed="rId6"/>
              <a:stretch>
                <a:fillRect t="-5" r="-18158" b="-5"/>
              </a:stretch>
            </a:blipFill>
          </p:spPr>
        </p:sp>
      </p:grpSp>
      <p:sp>
        <p:nvSpPr>
          <p:cNvPr id="12" name="TextBox 12"/>
          <p:cNvSpPr txBox="1"/>
          <p:nvPr/>
        </p:nvSpPr>
        <p:spPr>
          <a:xfrm>
            <a:off x="9144000" y="2247035"/>
            <a:ext cx="1322903" cy="647065"/>
          </a:xfrm>
          <a:prstGeom prst="rect">
            <a:avLst/>
          </a:prstGeom>
        </p:spPr>
        <p:txBody>
          <a:bodyPr lIns="0" tIns="0" rIns="0" bIns="0" rtlCol="0" anchor="t">
            <a:spAutoFit/>
          </a:bodyPr>
          <a:lstStyle/>
          <a:p>
            <a:pPr algn="ctr">
              <a:lnSpc>
                <a:spcPts val="4759"/>
              </a:lnSpc>
            </a:pPr>
            <a:r>
              <a:rPr lang="en-US" sz="3399">
                <a:solidFill>
                  <a:srgbClr val="000000"/>
                </a:solidFill>
                <a:latin typeface="Times New Roman"/>
                <a:ea typeface="Times New Roman"/>
                <a:cs typeface="Times New Roman"/>
                <a:sym typeface="Times New Roman"/>
              </a:rPr>
              <a:t>Level 0</a:t>
            </a:r>
          </a:p>
        </p:txBody>
      </p:sp>
    </p:spTree>
  </p:cSld>
  <p:clrMapOvr>
    <a:masterClrMapping/>
  </p:clrMapOvr>
  <p:transition spd="slow">
    <p:push/>
  </p:transition>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FAFFF0"/>
        </a:solidFill>
        <a:effectLst/>
      </p:bgPr>
    </p:bg>
    <p:spTree>
      <p:nvGrpSpPr>
        <p:cNvPr id="1" name=""/>
        <p:cNvGrpSpPr/>
        <p:nvPr/>
      </p:nvGrpSpPr>
      <p:grpSpPr>
        <a:xfrm>
          <a:off x="0" y="0"/>
          <a:ext cx="0" cy="0"/>
          <a:chOff x="0" y="0"/>
          <a:chExt cx="0" cy="0"/>
        </a:xfrm>
      </p:grpSpPr>
      <p:sp>
        <p:nvSpPr>
          <p:cNvPr id="2" name="Freeform 2"/>
          <p:cNvSpPr/>
          <p:nvPr/>
        </p:nvSpPr>
        <p:spPr>
          <a:xfrm rot="5400000">
            <a:off x="-5805123" y="2059528"/>
            <a:ext cx="11610246" cy="6167943"/>
          </a:xfrm>
          <a:custGeom>
            <a:avLst/>
            <a:gdLst/>
            <a:ahLst/>
            <a:cxnLst/>
            <a:rect l="l" t="t" r="r" b="b"/>
            <a:pathLst>
              <a:path w="11610246" h="6167943">
                <a:moveTo>
                  <a:pt x="0" y="0"/>
                </a:moveTo>
                <a:lnTo>
                  <a:pt x="11610246" y="0"/>
                </a:lnTo>
                <a:lnTo>
                  <a:pt x="11610246" y="6167944"/>
                </a:lnTo>
                <a:lnTo>
                  <a:pt x="0" y="616794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TextBox 3"/>
          <p:cNvSpPr txBox="1"/>
          <p:nvPr/>
        </p:nvSpPr>
        <p:spPr>
          <a:xfrm>
            <a:off x="7114287" y="1542261"/>
            <a:ext cx="5816953" cy="710187"/>
          </a:xfrm>
          <a:prstGeom prst="rect">
            <a:avLst/>
          </a:prstGeom>
        </p:spPr>
        <p:txBody>
          <a:bodyPr lIns="0" tIns="0" rIns="0" bIns="0" rtlCol="0" anchor="t">
            <a:spAutoFit/>
          </a:bodyPr>
          <a:lstStyle/>
          <a:p>
            <a:pPr algn="just">
              <a:lnSpc>
                <a:spcPts val="5278"/>
              </a:lnSpc>
            </a:pPr>
            <a:r>
              <a:rPr lang="en-US" sz="3770">
                <a:solidFill>
                  <a:srgbClr val="000000"/>
                </a:solidFill>
                <a:latin typeface="Times New Roman"/>
                <a:ea typeface="Times New Roman"/>
                <a:cs typeface="Times New Roman"/>
                <a:sym typeface="Times New Roman"/>
              </a:rPr>
              <a:t>DATA FLOWDIAGRAM</a:t>
            </a:r>
          </a:p>
        </p:txBody>
      </p:sp>
      <p:grpSp>
        <p:nvGrpSpPr>
          <p:cNvPr id="4" name="Group 4"/>
          <p:cNvGrpSpPr/>
          <p:nvPr/>
        </p:nvGrpSpPr>
        <p:grpSpPr>
          <a:xfrm>
            <a:off x="1688804" y="88608"/>
            <a:ext cx="5893079" cy="1880184"/>
            <a:chOff x="0" y="0"/>
            <a:chExt cx="7857438" cy="2506912"/>
          </a:xfrm>
        </p:grpSpPr>
        <p:sp>
          <p:nvSpPr>
            <p:cNvPr id="5" name="Freeform 5"/>
            <p:cNvSpPr/>
            <p:nvPr/>
          </p:nvSpPr>
          <p:spPr>
            <a:xfrm rot="326120">
              <a:off x="67099" y="361773"/>
              <a:ext cx="7723239" cy="1783366"/>
            </a:xfrm>
            <a:custGeom>
              <a:avLst/>
              <a:gdLst/>
              <a:ahLst/>
              <a:cxnLst/>
              <a:rect l="l" t="t" r="r" b="b"/>
              <a:pathLst>
                <a:path w="7723239" h="1783366">
                  <a:moveTo>
                    <a:pt x="0" y="0"/>
                  </a:moveTo>
                  <a:lnTo>
                    <a:pt x="7723240" y="0"/>
                  </a:lnTo>
                  <a:lnTo>
                    <a:pt x="7723240" y="1783366"/>
                  </a:lnTo>
                  <a:lnTo>
                    <a:pt x="0" y="178336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6" name="TextBox 6"/>
            <p:cNvSpPr txBox="1"/>
            <p:nvPr/>
          </p:nvSpPr>
          <p:spPr>
            <a:xfrm>
              <a:off x="217116" y="450531"/>
              <a:ext cx="7423207" cy="1386776"/>
            </a:xfrm>
            <a:prstGeom prst="rect">
              <a:avLst/>
            </a:prstGeom>
          </p:spPr>
          <p:txBody>
            <a:bodyPr lIns="0" tIns="0" rIns="0" bIns="0" rtlCol="0" anchor="t">
              <a:spAutoFit/>
            </a:bodyPr>
            <a:lstStyle/>
            <a:p>
              <a:pPr algn="ctr">
                <a:lnSpc>
                  <a:spcPts val="8068"/>
                </a:lnSpc>
              </a:pPr>
              <a:r>
                <a:rPr lang="en-US" sz="5763" b="1">
                  <a:solidFill>
                    <a:srgbClr val="000000"/>
                  </a:solidFill>
                  <a:latin typeface="Times New Roman Bold"/>
                  <a:ea typeface="Times New Roman Bold"/>
                  <a:cs typeface="Times New Roman Bold"/>
                  <a:sym typeface="Times New Roman Bold"/>
                </a:rPr>
                <a:t>UML DESIGN</a:t>
              </a:r>
            </a:p>
          </p:txBody>
        </p:sp>
      </p:grpSp>
      <p:sp>
        <p:nvSpPr>
          <p:cNvPr id="7" name="TextBox 7"/>
          <p:cNvSpPr txBox="1"/>
          <p:nvPr/>
        </p:nvSpPr>
        <p:spPr>
          <a:xfrm>
            <a:off x="9144000" y="2247035"/>
            <a:ext cx="1322903" cy="647065"/>
          </a:xfrm>
          <a:prstGeom prst="rect">
            <a:avLst/>
          </a:prstGeom>
        </p:spPr>
        <p:txBody>
          <a:bodyPr lIns="0" tIns="0" rIns="0" bIns="0" rtlCol="0" anchor="t">
            <a:spAutoFit/>
          </a:bodyPr>
          <a:lstStyle/>
          <a:p>
            <a:pPr algn="ctr">
              <a:lnSpc>
                <a:spcPts val="4759"/>
              </a:lnSpc>
            </a:pPr>
            <a:r>
              <a:rPr lang="en-US" sz="3399">
                <a:solidFill>
                  <a:srgbClr val="000000"/>
                </a:solidFill>
                <a:latin typeface="Times New Roman"/>
                <a:ea typeface="Times New Roman"/>
                <a:cs typeface="Times New Roman"/>
                <a:sym typeface="Times New Roman"/>
              </a:rPr>
              <a:t>Level 1</a:t>
            </a:r>
          </a:p>
        </p:txBody>
      </p:sp>
      <p:grpSp>
        <p:nvGrpSpPr>
          <p:cNvPr id="8" name="Group 8"/>
          <p:cNvGrpSpPr/>
          <p:nvPr/>
        </p:nvGrpSpPr>
        <p:grpSpPr>
          <a:xfrm>
            <a:off x="4547951" y="3017925"/>
            <a:ext cx="10949625" cy="6186525"/>
            <a:chOff x="0" y="0"/>
            <a:chExt cx="14599500" cy="8248700"/>
          </a:xfrm>
        </p:grpSpPr>
        <p:grpSp>
          <p:nvGrpSpPr>
            <p:cNvPr id="9" name="Group 9"/>
            <p:cNvGrpSpPr/>
            <p:nvPr/>
          </p:nvGrpSpPr>
          <p:grpSpPr>
            <a:xfrm>
              <a:off x="0" y="0"/>
              <a:ext cx="14599500" cy="8248700"/>
              <a:chOff x="0" y="0"/>
              <a:chExt cx="2883852" cy="1629373"/>
            </a:xfrm>
          </p:grpSpPr>
          <p:sp>
            <p:nvSpPr>
              <p:cNvPr id="10" name="Freeform 10"/>
              <p:cNvSpPr/>
              <p:nvPr/>
            </p:nvSpPr>
            <p:spPr>
              <a:xfrm>
                <a:off x="0" y="0"/>
                <a:ext cx="2883852" cy="1629373"/>
              </a:xfrm>
              <a:custGeom>
                <a:avLst/>
                <a:gdLst/>
                <a:ahLst/>
                <a:cxnLst/>
                <a:rect l="l" t="t" r="r" b="b"/>
                <a:pathLst>
                  <a:path w="2883852" h="1629373">
                    <a:moveTo>
                      <a:pt x="33938" y="0"/>
                    </a:moveTo>
                    <a:lnTo>
                      <a:pt x="2849913" y="0"/>
                    </a:lnTo>
                    <a:cubicBezTo>
                      <a:pt x="2868657" y="0"/>
                      <a:pt x="2883852" y="15195"/>
                      <a:pt x="2883852" y="33938"/>
                    </a:cubicBezTo>
                    <a:lnTo>
                      <a:pt x="2883852" y="1595434"/>
                    </a:lnTo>
                    <a:cubicBezTo>
                      <a:pt x="2883852" y="1614178"/>
                      <a:pt x="2868657" y="1629373"/>
                      <a:pt x="2849913" y="1629373"/>
                    </a:cubicBezTo>
                    <a:lnTo>
                      <a:pt x="33938" y="1629373"/>
                    </a:lnTo>
                    <a:cubicBezTo>
                      <a:pt x="15195" y="1629373"/>
                      <a:pt x="0" y="1614178"/>
                      <a:pt x="0" y="1595434"/>
                    </a:cubicBezTo>
                    <a:lnTo>
                      <a:pt x="0" y="33938"/>
                    </a:lnTo>
                    <a:cubicBezTo>
                      <a:pt x="0" y="15195"/>
                      <a:pt x="15195" y="0"/>
                      <a:pt x="33938" y="0"/>
                    </a:cubicBezTo>
                    <a:close/>
                  </a:path>
                </a:pathLst>
              </a:custGeom>
              <a:solidFill>
                <a:srgbClr val="000000">
                  <a:alpha val="0"/>
                </a:srgbClr>
              </a:solidFill>
              <a:ln w="38100" cap="rnd">
                <a:solidFill>
                  <a:srgbClr val="226A2B"/>
                </a:solidFill>
                <a:prstDash val="solid"/>
                <a:round/>
              </a:ln>
            </p:spPr>
          </p:sp>
          <p:sp>
            <p:nvSpPr>
              <p:cNvPr id="11" name="TextBox 11"/>
              <p:cNvSpPr txBox="1"/>
              <p:nvPr/>
            </p:nvSpPr>
            <p:spPr>
              <a:xfrm>
                <a:off x="0" y="-38100"/>
                <a:ext cx="2883852" cy="1667473"/>
              </a:xfrm>
              <a:prstGeom prst="rect">
                <a:avLst/>
              </a:prstGeom>
            </p:spPr>
            <p:txBody>
              <a:bodyPr lIns="50800" tIns="50800" rIns="50800" bIns="50800" rtlCol="0" anchor="ctr"/>
              <a:lstStyle/>
              <a:p>
                <a:pPr algn="ctr">
                  <a:lnSpc>
                    <a:spcPts val="2659"/>
                  </a:lnSpc>
                  <a:spcBef>
                    <a:spcPct val="0"/>
                  </a:spcBef>
                </a:pPr>
                <a:endParaRPr/>
              </a:p>
            </p:txBody>
          </p:sp>
        </p:grpSp>
        <p:sp>
          <p:nvSpPr>
            <p:cNvPr id="12" name="Freeform 12"/>
            <p:cNvSpPr/>
            <p:nvPr/>
          </p:nvSpPr>
          <p:spPr>
            <a:xfrm>
              <a:off x="329661" y="796361"/>
              <a:ext cx="13940178" cy="6655977"/>
            </a:xfrm>
            <a:custGeom>
              <a:avLst/>
              <a:gdLst/>
              <a:ahLst/>
              <a:cxnLst/>
              <a:rect l="l" t="t" r="r" b="b"/>
              <a:pathLst>
                <a:path w="13940178" h="6655977">
                  <a:moveTo>
                    <a:pt x="0" y="0"/>
                  </a:moveTo>
                  <a:lnTo>
                    <a:pt x="13940178" y="0"/>
                  </a:lnTo>
                  <a:lnTo>
                    <a:pt x="13940178" y="6655978"/>
                  </a:lnTo>
                  <a:lnTo>
                    <a:pt x="0" y="6655978"/>
                  </a:lnTo>
                  <a:lnTo>
                    <a:pt x="0" y="0"/>
                  </a:lnTo>
                  <a:close/>
                </a:path>
              </a:pathLst>
            </a:custGeom>
            <a:blipFill>
              <a:blip r:embed="rId6"/>
              <a:stretch>
                <a:fillRect t="-18287" r="-8092"/>
              </a:stretch>
            </a:blipFill>
          </p:spPr>
        </p:sp>
      </p:grpSp>
    </p:spTree>
  </p:cSld>
  <p:clrMapOvr>
    <a:masterClrMapping/>
  </p:clrMapOvr>
  <p:transition spd="slow">
    <p:push/>
  </p:transition>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FAFFF0"/>
        </a:solidFill>
        <a:effectLst/>
      </p:bgPr>
    </p:bg>
    <p:spTree>
      <p:nvGrpSpPr>
        <p:cNvPr id="1" name=""/>
        <p:cNvGrpSpPr/>
        <p:nvPr/>
      </p:nvGrpSpPr>
      <p:grpSpPr>
        <a:xfrm>
          <a:off x="0" y="0"/>
          <a:ext cx="0" cy="0"/>
          <a:chOff x="0" y="0"/>
          <a:chExt cx="0" cy="0"/>
        </a:xfrm>
      </p:grpSpPr>
      <p:sp>
        <p:nvSpPr>
          <p:cNvPr id="2" name="Freeform 2"/>
          <p:cNvSpPr/>
          <p:nvPr/>
        </p:nvSpPr>
        <p:spPr>
          <a:xfrm rot="5400000">
            <a:off x="-5805123" y="2059528"/>
            <a:ext cx="11610246" cy="6167943"/>
          </a:xfrm>
          <a:custGeom>
            <a:avLst/>
            <a:gdLst/>
            <a:ahLst/>
            <a:cxnLst/>
            <a:rect l="l" t="t" r="r" b="b"/>
            <a:pathLst>
              <a:path w="11610246" h="6167943">
                <a:moveTo>
                  <a:pt x="0" y="0"/>
                </a:moveTo>
                <a:lnTo>
                  <a:pt x="11610246" y="0"/>
                </a:lnTo>
                <a:lnTo>
                  <a:pt x="11610246" y="6167944"/>
                </a:lnTo>
                <a:lnTo>
                  <a:pt x="0" y="616794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TextBox 3"/>
          <p:cNvSpPr txBox="1"/>
          <p:nvPr/>
        </p:nvSpPr>
        <p:spPr>
          <a:xfrm>
            <a:off x="7114287" y="1542261"/>
            <a:ext cx="5816953" cy="710187"/>
          </a:xfrm>
          <a:prstGeom prst="rect">
            <a:avLst/>
          </a:prstGeom>
        </p:spPr>
        <p:txBody>
          <a:bodyPr lIns="0" tIns="0" rIns="0" bIns="0" rtlCol="0" anchor="t">
            <a:spAutoFit/>
          </a:bodyPr>
          <a:lstStyle/>
          <a:p>
            <a:pPr algn="just">
              <a:lnSpc>
                <a:spcPts val="5278"/>
              </a:lnSpc>
            </a:pPr>
            <a:r>
              <a:rPr lang="en-US" sz="3770">
                <a:solidFill>
                  <a:srgbClr val="000000"/>
                </a:solidFill>
                <a:latin typeface="Times New Roman"/>
                <a:ea typeface="Times New Roman"/>
                <a:cs typeface="Times New Roman"/>
                <a:sym typeface="Times New Roman"/>
              </a:rPr>
              <a:t>DATA FLOWDIAGRAM</a:t>
            </a:r>
          </a:p>
        </p:txBody>
      </p:sp>
      <p:grpSp>
        <p:nvGrpSpPr>
          <p:cNvPr id="4" name="Group 4"/>
          <p:cNvGrpSpPr/>
          <p:nvPr/>
        </p:nvGrpSpPr>
        <p:grpSpPr>
          <a:xfrm>
            <a:off x="1688804" y="88608"/>
            <a:ext cx="5893079" cy="1880184"/>
            <a:chOff x="0" y="0"/>
            <a:chExt cx="7857438" cy="2506912"/>
          </a:xfrm>
        </p:grpSpPr>
        <p:sp>
          <p:nvSpPr>
            <p:cNvPr id="5" name="Freeform 5"/>
            <p:cNvSpPr/>
            <p:nvPr/>
          </p:nvSpPr>
          <p:spPr>
            <a:xfrm rot="326120">
              <a:off x="67099" y="361773"/>
              <a:ext cx="7723239" cy="1783366"/>
            </a:xfrm>
            <a:custGeom>
              <a:avLst/>
              <a:gdLst/>
              <a:ahLst/>
              <a:cxnLst/>
              <a:rect l="l" t="t" r="r" b="b"/>
              <a:pathLst>
                <a:path w="7723239" h="1783366">
                  <a:moveTo>
                    <a:pt x="0" y="0"/>
                  </a:moveTo>
                  <a:lnTo>
                    <a:pt x="7723240" y="0"/>
                  </a:lnTo>
                  <a:lnTo>
                    <a:pt x="7723240" y="1783366"/>
                  </a:lnTo>
                  <a:lnTo>
                    <a:pt x="0" y="178336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6" name="TextBox 6"/>
            <p:cNvSpPr txBox="1"/>
            <p:nvPr/>
          </p:nvSpPr>
          <p:spPr>
            <a:xfrm>
              <a:off x="217116" y="450531"/>
              <a:ext cx="7423207" cy="1386776"/>
            </a:xfrm>
            <a:prstGeom prst="rect">
              <a:avLst/>
            </a:prstGeom>
          </p:spPr>
          <p:txBody>
            <a:bodyPr lIns="0" tIns="0" rIns="0" bIns="0" rtlCol="0" anchor="t">
              <a:spAutoFit/>
            </a:bodyPr>
            <a:lstStyle/>
            <a:p>
              <a:pPr algn="ctr">
                <a:lnSpc>
                  <a:spcPts val="8068"/>
                </a:lnSpc>
              </a:pPr>
              <a:r>
                <a:rPr lang="en-US" sz="5763" b="1">
                  <a:solidFill>
                    <a:srgbClr val="000000"/>
                  </a:solidFill>
                  <a:latin typeface="Times New Roman Bold"/>
                  <a:ea typeface="Times New Roman Bold"/>
                  <a:cs typeface="Times New Roman Bold"/>
                  <a:sym typeface="Times New Roman Bold"/>
                </a:rPr>
                <a:t>UML DESIGN</a:t>
              </a:r>
            </a:p>
          </p:txBody>
        </p:sp>
      </p:grpSp>
      <p:grpSp>
        <p:nvGrpSpPr>
          <p:cNvPr id="7" name="Group 7"/>
          <p:cNvGrpSpPr/>
          <p:nvPr/>
        </p:nvGrpSpPr>
        <p:grpSpPr>
          <a:xfrm>
            <a:off x="4547951" y="3017925"/>
            <a:ext cx="10949625" cy="6186525"/>
            <a:chOff x="0" y="0"/>
            <a:chExt cx="2883852" cy="1629373"/>
          </a:xfrm>
        </p:grpSpPr>
        <p:sp>
          <p:nvSpPr>
            <p:cNvPr id="8" name="Freeform 8"/>
            <p:cNvSpPr/>
            <p:nvPr/>
          </p:nvSpPr>
          <p:spPr>
            <a:xfrm>
              <a:off x="0" y="0"/>
              <a:ext cx="2883852" cy="1629373"/>
            </a:xfrm>
            <a:custGeom>
              <a:avLst/>
              <a:gdLst/>
              <a:ahLst/>
              <a:cxnLst/>
              <a:rect l="l" t="t" r="r" b="b"/>
              <a:pathLst>
                <a:path w="2883852" h="1629373">
                  <a:moveTo>
                    <a:pt x="33938" y="0"/>
                  </a:moveTo>
                  <a:lnTo>
                    <a:pt x="2849913" y="0"/>
                  </a:lnTo>
                  <a:cubicBezTo>
                    <a:pt x="2868657" y="0"/>
                    <a:pt x="2883852" y="15195"/>
                    <a:pt x="2883852" y="33938"/>
                  </a:cubicBezTo>
                  <a:lnTo>
                    <a:pt x="2883852" y="1595434"/>
                  </a:lnTo>
                  <a:cubicBezTo>
                    <a:pt x="2883852" y="1614178"/>
                    <a:pt x="2868657" y="1629373"/>
                    <a:pt x="2849913" y="1629373"/>
                  </a:cubicBezTo>
                  <a:lnTo>
                    <a:pt x="33938" y="1629373"/>
                  </a:lnTo>
                  <a:cubicBezTo>
                    <a:pt x="15195" y="1629373"/>
                    <a:pt x="0" y="1614178"/>
                    <a:pt x="0" y="1595434"/>
                  </a:cubicBezTo>
                  <a:lnTo>
                    <a:pt x="0" y="33938"/>
                  </a:lnTo>
                  <a:cubicBezTo>
                    <a:pt x="0" y="15195"/>
                    <a:pt x="15195" y="0"/>
                    <a:pt x="33938" y="0"/>
                  </a:cubicBezTo>
                  <a:close/>
                </a:path>
              </a:pathLst>
            </a:custGeom>
            <a:solidFill>
              <a:srgbClr val="000000">
                <a:alpha val="0"/>
              </a:srgbClr>
            </a:solidFill>
            <a:ln w="38100" cap="rnd">
              <a:solidFill>
                <a:srgbClr val="226A2B"/>
              </a:solidFill>
              <a:prstDash val="solid"/>
              <a:round/>
            </a:ln>
          </p:spPr>
        </p:sp>
        <p:sp>
          <p:nvSpPr>
            <p:cNvPr id="9" name="TextBox 9"/>
            <p:cNvSpPr txBox="1"/>
            <p:nvPr/>
          </p:nvSpPr>
          <p:spPr>
            <a:xfrm>
              <a:off x="0" y="-76200"/>
              <a:ext cx="2883852" cy="1705573"/>
            </a:xfrm>
            <a:prstGeom prst="rect">
              <a:avLst/>
            </a:prstGeom>
          </p:spPr>
          <p:txBody>
            <a:bodyPr lIns="50800" tIns="50800" rIns="50800" bIns="50800" rtlCol="0" anchor="ctr"/>
            <a:lstStyle/>
            <a:p>
              <a:pPr algn="ctr">
                <a:lnSpc>
                  <a:spcPts val="2659"/>
                </a:lnSpc>
                <a:spcBef>
                  <a:spcPct val="0"/>
                </a:spcBef>
              </a:pPr>
              <a:endParaRPr/>
            </a:p>
          </p:txBody>
        </p:sp>
      </p:grpSp>
      <p:sp>
        <p:nvSpPr>
          <p:cNvPr id="10" name="Freeform 10"/>
          <p:cNvSpPr/>
          <p:nvPr/>
        </p:nvSpPr>
        <p:spPr>
          <a:xfrm>
            <a:off x="5245280" y="3262613"/>
            <a:ext cx="9554968" cy="5697150"/>
          </a:xfrm>
          <a:custGeom>
            <a:avLst/>
            <a:gdLst/>
            <a:ahLst/>
            <a:cxnLst/>
            <a:rect l="l" t="t" r="r" b="b"/>
            <a:pathLst>
              <a:path w="9554968" h="5697150">
                <a:moveTo>
                  <a:pt x="0" y="0"/>
                </a:moveTo>
                <a:lnTo>
                  <a:pt x="9554968" y="0"/>
                </a:lnTo>
                <a:lnTo>
                  <a:pt x="9554968" y="5697149"/>
                </a:lnTo>
                <a:lnTo>
                  <a:pt x="0" y="5697149"/>
                </a:lnTo>
                <a:lnTo>
                  <a:pt x="0" y="0"/>
                </a:lnTo>
                <a:close/>
              </a:path>
            </a:pathLst>
          </a:custGeom>
          <a:blipFill>
            <a:blip r:embed="rId6"/>
            <a:stretch>
              <a:fillRect/>
            </a:stretch>
          </a:blipFill>
        </p:spPr>
      </p:sp>
      <p:sp>
        <p:nvSpPr>
          <p:cNvPr id="11" name="TextBox 11"/>
          <p:cNvSpPr txBox="1"/>
          <p:nvPr/>
        </p:nvSpPr>
        <p:spPr>
          <a:xfrm>
            <a:off x="8977551" y="2247035"/>
            <a:ext cx="1655802" cy="647065"/>
          </a:xfrm>
          <a:prstGeom prst="rect">
            <a:avLst/>
          </a:prstGeom>
        </p:spPr>
        <p:txBody>
          <a:bodyPr lIns="0" tIns="0" rIns="0" bIns="0" rtlCol="0" anchor="t">
            <a:spAutoFit/>
          </a:bodyPr>
          <a:lstStyle/>
          <a:p>
            <a:pPr algn="ctr">
              <a:lnSpc>
                <a:spcPts val="4759"/>
              </a:lnSpc>
            </a:pPr>
            <a:r>
              <a:rPr lang="en-US" sz="3399">
                <a:solidFill>
                  <a:srgbClr val="000000"/>
                </a:solidFill>
                <a:latin typeface="Times New Roman"/>
                <a:ea typeface="Times New Roman"/>
                <a:cs typeface="Times New Roman"/>
                <a:sym typeface="Times New Roman"/>
              </a:rPr>
              <a:t>Level 1.1</a:t>
            </a:r>
          </a:p>
        </p:txBody>
      </p:sp>
    </p:spTree>
  </p:cSld>
  <p:clrMapOvr>
    <a:masterClrMapping/>
  </p:clrMapOvr>
  <p:transition spd="slow">
    <p:push/>
  </p:transition>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FAFFF0"/>
        </a:solidFill>
        <a:effectLst/>
      </p:bgPr>
    </p:bg>
    <p:spTree>
      <p:nvGrpSpPr>
        <p:cNvPr id="1" name=""/>
        <p:cNvGrpSpPr/>
        <p:nvPr/>
      </p:nvGrpSpPr>
      <p:grpSpPr>
        <a:xfrm>
          <a:off x="0" y="0"/>
          <a:ext cx="0" cy="0"/>
          <a:chOff x="0" y="0"/>
          <a:chExt cx="0" cy="0"/>
        </a:xfrm>
      </p:grpSpPr>
      <p:sp>
        <p:nvSpPr>
          <p:cNvPr id="2" name="Freeform 2"/>
          <p:cNvSpPr/>
          <p:nvPr/>
        </p:nvSpPr>
        <p:spPr>
          <a:xfrm rot="5400000">
            <a:off x="-5805123" y="2059528"/>
            <a:ext cx="11610246" cy="6167943"/>
          </a:xfrm>
          <a:custGeom>
            <a:avLst/>
            <a:gdLst/>
            <a:ahLst/>
            <a:cxnLst/>
            <a:rect l="l" t="t" r="r" b="b"/>
            <a:pathLst>
              <a:path w="11610246" h="6167943">
                <a:moveTo>
                  <a:pt x="0" y="0"/>
                </a:moveTo>
                <a:lnTo>
                  <a:pt x="11610246" y="0"/>
                </a:lnTo>
                <a:lnTo>
                  <a:pt x="11610246" y="6167944"/>
                </a:lnTo>
                <a:lnTo>
                  <a:pt x="0" y="616794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TextBox 3"/>
          <p:cNvSpPr txBox="1"/>
          <p:nvPr/>
        </p:nvSpPr>
        <p:spPr>
          <a:xfrm>
            <a:off x="7114287" y="1542261"/>
            <a:ext cx="5816953" cy="710187"/>
          </a:xfrm>
          <a:prstGeom prst="rect">
            <a:avLst/>
          </a:prstGeom>
        </p:spPr>
        <p:txBody>
          <a:bodyPr lIns="0" tIns="0" rIns="0" bIns="0" rtlCol="0" anchor="t">
            <a:spAutoFit/>
          </a:bodyPr>
          <a:lstStyle/>
          <a:p>
            <a:pPr algn="just">
              <a:lnSpc>
                <a:spcPts val="5278"/>
              </a:lnSpc>
            </a:pPr>
            <a:r>
              <a:rPr lang="en-US" sz="3770">
                <a:solidFill>
                  <a:srgbClr val="000000"/>
                </a:solidFill>
                <a:latin typeface="Times New Roman"/>
                <a:ea typeface="Times New Roman"/>
                <a:cs typeface="Times New Roman"/>
                <a:sym typeface="Times New Roman"/>
              </a:rPr>
              <a:t>DATA FLOWDIAGRAM</a:t>
            </a:r>
          </a:p>
        </p:txBody>
      </p:sp>
      <p:grpSp>
        <p:nvGrpSpPr>
          <p:cNvPr id="4" name="Group 4"/>
          <p:cNvGrpSpPr/>
          <p:nvPr/>
        </p:nvGrpSpPr>
        <p:grpSpPr>
          <a:xfrm>
            <a:off x="1688804" y="88608"/>
            <a:ext cx="5893079" cy="1880184"/>
            <a:chOff x="0" y="0"/>
            <a:chExt cx="7857438" cy="2506912"/>
          </a:xfrm>
        </p:grpSpPr>
        <p:sp>
          <p:nvSpPr>
            <p:cNvPr id="5" name="Freeform 5"/>
            <p:cNvSpPr/>
            <p:nvPr/>
          </p:nvSpPr>
          <p:spPr>
            <a:xfrm rot="326120">
              <a:off x="67099" y="361773"/>
              <a:ext cx="7723239" cy="1783366"/>
            </a:xfrm>
            <a:custGeom>
              <a:avLst/>
              <a:gdLst/>
              <a:ahLst/>
              <a:cxnLst/>
              <a:rect l="l" t="t" r="r" b="b"/>
              <a:pathLst>
                <a:path w="7723239" h="1783366">
                  <a:moveTo>
                    <a:pt x="0" y="0"/>
                  </a:moveTo>
                  <a:lnTo>
                    <a:pt x="7723240" y="0"/>
                  </a:lnTo>
                  <a:lnTo>
                    <a:pt x="7723240" y="1783366"/>
                  </a:lnTo>
                  <a:lnTo>
                    <a:pt x="0" y="178336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6" name="TextBox 6"/>
            <p:cNvSpPr txBox="1"/>
            <p:nvPr/>
          </p:nvSpPr>
          <p:spPr>
            <a:xfrm>
              <a:off x="217116" y="450531"/>
              <a:ext cx="7423207" cy="1386776"/>
            </a:xfrm>
            <a:prstGeom prst="rect">
              <a:avLst/>
            </a:prstGeom>
          </p:spPr>
          <p:txBody>
            <a:bodyPr lIns="0" tIns="0" rIns="0" bIns="0" rtlCol="0" anchor="t">
              <a:spAutoFit/>
            </a:bodyPr>
            <a:lstStyle/>
            <a:p>
              <a:pPr algn="ctr">
                <a:lnSpc>
                  <a:spcPts val="8068"/>
                </a:lnSpc>
              </a:pPr>
              <a:r>
                <a:rPr lang="en-US" sz="5763" b="1">
                  <a:solidFill>
                    <a:srgbClr val="000000"/>
                  </a:solidFill>
                  <a:latin typeface="Times New Roman Bold"/>
                  <a:ea typeface="Times New Roman Bold"/>
                  <a:cs typeface="Times New Roman Bold"/>
                  <a:sym typeface="Times New Roman Bold"/>
                </a:rPr>
                <a:t>UML DESIGN</a:t>
              </a:r>
            </a:p>
          </p:txBody>
        </p:sp>
      </p:grpSp>
      <p:grpSp>
        <p:nvGrpSpPr>
          <p:cNvPr id="7" name="Group 7"/>
          <p:cNvGrpSpPr/>
          <p:nvPr/>
        </p:nvGrpSpPr>
        <p:grpSpPr>
          <a:xfrm>
            <a:off x="4547951" y="3017925"/>
            <a:ext cx="10949625" cy="6186525"/>
            <a:chOff x="0" y="0"/>
            <a:chExt cx="2883852" cy="1629373"/>
          </a:xfrm>
        </p:grpSpPr>
        <p:sp>
          <p:nvSpPr>
            <p:cNvPr id="8" name="Freeform 8"/>
            <p:cNvSpPr/>
            <p:nvPr/>
          </p:nvSpPr>
          <p:spPr>
            <a:xfrm>
              <a:off x="0" y="0"/>
              <a:ext cx="2883852" cy="1629373"/>
            </a:xfrm>
            <a:custGeom>
              <a:avLst/>
              <a:gdLst/>
              <a:ahLst/>
              <a:cxnLst/>
              <a:rect l="l" t="t" r="r" b="b"/>
              <a:pathLst>
                <a:path w="2883852" h="1629373">
                  <a:moveTo>
                    <a:pt x="33938" y="0"/>
                  </a:moveTo>
                  <a:lnTo>
                    <a:pt x="2849913" y="0"/>
                  </a:lnTo>
                  <a:cubicBezTo>
                    <a:pt x="2868657" y="0"/>
                    <a:pt x="2883852" y="15195"/>
                    <a:pt x="2883852" y="33938"/>
                  </a:cubicBezTo>
                  <a:lnTo>
                    <a:pt x="2883852" y="1595434"/>
                  </a:lnTo>
                  <a:cubicBezTo>
                    <a:pt x="2883852" y="1614178"/>
                    <a:pt x="2868657" y="1629373"/>
                    <a:pt x="2849913" y="1629373"/>
                  </a:cubicBezTo>
                  <a:lnTo>
                    <a:pt x="33938" y="1629373"/>
                  </a:lnTo>
                  <a:cubicBezTo>
                    <a:pt x="15195" y="1629373"/>
                    <a:pt x="0" y="1614178"/>
                    <a:pt x="0" y="1595434"/>
                  </a:cubicBezTo>
                  <a:lnTo>
                    <a:pt x="0" y="33938"/>
                  </a:lnTo>
                  <a:cubicBezTo>
                    <a:pt x="0" y="15195"/>
                    <a:pt x="15195" y="0"/>
                    <a:pt x="33938" y="0"/>
                  </a:cubicBezTo>
                  <a:close/>
                </a:path>
              </a:pathLst>
            </a:custGeom>
            <a:solidFill>
              <a:srgbClr val="000000">
                <a:alpha val="0"/>
              </a:srgbClr>
            </a:solidFill>
            <a:ln w="38100" cap="rnd">
              <a:solidFill>
                <a:srgbClr val="226A2B"/>
              </a:solidFill>
              <a:prstDash val="solid"/>
              <a:round/>
            </a:ln>
          </p:spPr>
        </p:sp>
        <p:sp>
          <p:nvSpPr>
            <p:cNvPr id="9" name="TextBox 9"/>
            <p:cNvSpPr txBox="1"/>
            <p:nvPr/>
          </p:nvSpPr>
          <p:spPr>
            <a:xfrm>
              <a:off x="0" y="-76200"/>
              <a:ext cx="2883852" cy="1705573"/>
            </a:xfrm>
            <a:prstGeom prst="rect">
              <a:avLst/>
            </a:prstGeom>
          </p:spPr>
          <p:txBody>
            <a:bodyPr lIns="50800" tIns="50800" rIns="50800" bIns="50800" rtlCol="0" anchor="ctr"/>
            <a:lstStyle/>
            <a:p>
              <a:pPr algn="ctr">
                <a:lnSpc>
                  <a:spcPts val="2659"/>
                </a:lnSpc>
                <a:spcBef>
                  <a:spcPct val="0"/>
                </a:spcBef>
              </a:pPr>
              <a:endParaRPr/>
            </a:p>
          </p:txBody>
        </p:sp>
      </p:grpSp>
      <p:sp>
        <p:nvSpPr>
          <p:cNvPr id="10" name="Freeform 10"/>
          <p:cNvSpPr/>
          <p:nvPr/>
        </p:nvSpPr>
        <p:spPr>
          <a:xfrm>
            <a:off x="4784064" y="3629086"/>
            <a:ext cx="10477400" cy="4964203"/>
          </a:xfrm>
          <a:custGeom>
            <a:avLst/>
            <a:gdLst/>
            <a:ahLst/>
            <a:cxnLst/>
            <a:rect l="l" t="t" r="r" b="b"/>
            <a:pathLst>
              <a:path w="10477400" h="4964203">
                <a:moveTo>
                  <a:pt x="0" y="0"/>
                </a:moveTo>
                <a:lnTo>
                  <a:pt x="10477400" y="0"/>
                </a:lnTo>
                <a:lnTo>
                  <a:pt x="10477400" y="4964203"/>
                </a:lnTo>
                <a:lnTo>
                  <a:pt x="0" y="4964203"/>
                </a:lnTo>
                <a:lnTo>
                  <a:pt x="0" y="0"/>
                </a:lnTo>
                <a:close/>
              </a:path>
            </a:pathLst>
          </a:custGeom>
          <a:blipFill>
            <a:blip r:embed="rId6"/>
            <a:stretch>
              <a:fillRect l="-3400" t="-15250" r="-4462"/>
            </a:stretch>
          </a:blipFill>
        </p:spPr>
      </p:sp>
      <p:sp>
        <p:nvSpPr>
          <p:cNvPr id="11" name="TextBox 11"/>
          <p:cNvSpPr txBox="1"/>
          <p:nvPr/>
        </p:nvSpPr>
        <p:spPr>
          <a:xfrm>
            <a:off x="8977551" y="2247035"/>
            <a:ext cx="1655802" cy="647065"/>
          </a:xfrm>
          <a:prstGeom prst="rect">
            <a:avLst/>
          </a:prstGeom>
        </p:spPr>
        <p:txBody>
          <a:bodyPr lIns="0" tIns="0" rIns="0" bIns="0" rtlCol="0" anchor="t">
            <a:spAutoFit/>
          </a:bodyPr>
          <a:lstStyle/>
          <a:p>
            <a:pPr algn="ctr">
              <a:lnSpc>
                <a:spcPts val="4759"/>
              </a:lnSpc>
            </a:pPr>
            <a:r>
              <a:rPr lang="en-US" sz="3399">
                <a:solidFill>
                  <a:srgbClr val="000000"/>
                </a:solidFill>
                <a:latin typeface="Times New Roman"/>
                <a:ea typeface="Times New Roman"/>
                <a:cs typeface="Times New Roman"/>
                <a:sym typeface="Times New Roman"/>
              </a:rPr>
              <a:t>Level 1.2</a:t>
            </a:r>
          </a:p>
        </p:txBody>
      </p:sp>
    </p:spTree>
  </p:cSld>
  <p:clrMapOvr>
    <a:masterClrMapping/>
  </p:clrMapOvr>
  <p:transition spd="slow">
    <p:push/>
  </p:transition>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FAFFF0"/>
        </a:solidFill>
        <a:effectLst/>
      </p:bgPr>
    </p:bg>
    <p:spTree>
      <p:nvGrpSpPr>
        <p:cNvPr id="1" name=""/>
        <p:cNvGrpSpPr/>
        <p:nvPr/>
      </p:nvGrpSpPr>
      <p:grpSpPr>
        <a:xfrm>
          <a:off x="0" y="0"/>
          <a:ext cx="0" cy="0"/>
          <a:chOff x="0" y="0"/>
          <a:chExt cx="0" cy="0"/>
        </a:xfrm>
      </p:grpSpPr>
      <p:sp>
        <p:nvSpPr>
          <p:cNvPr id="2" name="Freeform 2"/>
          <p:cNvSpPr/>
          <p:nvPr/>
        </p:nvSpPr>
        <p:spPr>
          <a:xfrm rot="5400000">
            <a:off x="-5805123" y="2059528"/>
            <a:ext cx="11610246" cy="6167943"/>
          </a:xfrm>
          <a:custGeom>
            <a:avLst/>
            <a:gdLst/>
            <a:ahLst/>
            <a:cxnLst/>
            <a:rect l="l" t="t" r="r" b="b"/>
            <a:pathLst>
              <a:path w="11610246" h="6167943">
                <a:moveTo>
                  <a:pt x="0" y="0"/>
                </a:moveTo>
                <a:lnTo>
                  <a:pt x="11610246" y="0"/>
                </a:lnTo>
                <a:lnTo>
                  <a:pt x="11610246" y="6167944"/>
                </a:lnTo>
                <a:lnTo>
                  <a:pt x="0" y="616794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TextBox 3"/>
          <p:cNvSpPr txBox="1"/>
          <p:nvPr/>
        </p:nvSpPr>
        <p:spPr>
          <a:xfrm>
            <a:off x="7114287" y="1542261"/>
            <a:ext cx="5816953" cy="710187"/>
          </a:xfrm>
          <a:prstGeom prst="rect">
            <a:avLst/>
          </a:prstGeom>
        </p:spPr>
        <p:txBody>
          <a:bodyPr lIns="0" tIns="0" rIns="0" bIns="0" rtlCol="0" anchor="t">
            <a:spAutoFit/>
          </a:bodyPr>
          <a:lstStyle/>
          <a:p>
            <a:pPr algn="just">
              <a:lnSpc>
                <a:spcPts val="5278"/>
              </a:lnSpc>
            </a:pPr>
            <a:r>
              <a:rPr lang="en-US" sz="3770">
                <a:solidFill>
                  <a:srgbClr val="000000"/>
                </a:solidFill>
                <a:latin typeface="Times New Roman"/>
                <a:ea typeface="Times New Roman"/>
                <a:cs typeface="Times New Roman"/>
                <a:sym typeface="Times New Roman"/>
              </a:rPr>
              <a:t>DATA FLOWDIAGRAM</a:t>
            </a:r>
          </a:p>
        </p:txBody>
      </p:sp>
      <p:grpSp>
        <p:nvGrpSpPr>
          <p:cNvPr id="4" name="Group 4"/>
          <p:cNvGrpSpPr/>
          <p:nvPr/>
        </p:nvGrpSpPr>
        <p:grpSpPr>
          <a:xfrm>
            <a:off x="1688804" y="88608"/>
            <a:ext cx="5893079" cy="1880184"/>
            <a:chOff x="0" y="0"/>
            <a:chExt cx="7857438" cy="2506912"/>
          </a:xfrm>
        </p:grpSpPr>
        <p:sp>
          <p:nvSpPr>
            <p:cNvPr id="5" name="Freeform 5"/>
            <p:cNvSpPr/>
            <p:nvPr/>
          </p:nvSpPr>
          <p:spPr>
            <a:xfrm rot="326120">
              <a:off x="67099" y="361773"/>
              <a:ext cx="7723239" cy="1783366"/>
            </a:xfrm>
            <a:custGeom>
              <a:avLst/>
              <a:gdLst/>
              <a:ahLst/>
              <a:cxnLst/>
              <a:rect l="l" t="t" r="r" b="b"/>
              <a:pathLst>
                <a:path w="7723239" h="1783366">
                  <a:moveTo>
                    <a:pt x="0" y="0"/>
                  </a:moveTo>
                  <a:lnTo>
                    <a:pt x="7723240" y="0"/>
                  </a:lnTo>
                  <a:lnTo>
                    <a:pt x="7723240" y="1783366"/>
                  </a:lnTo>
                  <a:lnTo>
                    <a:pt x="0" y="178336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6" name="TextBox 6"/>
            <p:cNvSpPr txBox="1"/>
            <p:nvPr/>
          </p:nvSpPr>
          <p:spPr>
            <a:xfrm>
              <a:off x="217116" y="450531"/>
              <a:ext cx="7423207" cy="1386776"/>
            </a:xfrm>
            <a:prstGeom prst="rect">
              <a:avLst/>
            </a:prstGeom>
          </p:spPr>
          <p:txBody>
            <a:bodyPr lIns="0" tIns="0" rIns="0" bIns="0" rtlCol="0" anchor="t">
              <a:spAutoFit/>
            </a:bodyPr>
            <a:lstStyle/>
            <a:p>
              <a:pPr algn="ctr">
                <a:lnSpc>
                  <a:spcPts val="8068"/>
                </a:lnSpc>
              </a:pPr>
              <a:r>
                <a:rPr lang="en-US" sz="5763" b="1">
                  <a:solidFill>
                    <a:srgbClr val="000000"/>
                  </a:solidFill>
                  <a:latin typeface="Times New Roman Bold"/>
                  <a:ea typeface="Times New Roman Bold"/>
                  <a:cs typeface="Times New Roman Bold"/>
                  <a:sym typeface="Times New Roman Bold"/>
                </a:rPr>
                <a:t>UML DESIGN</a:t>
              </a:r>
            </a:p>
          </p:txBody>
        </p:sp>
      </p:grpSp>
      <p:grpSp>
        <p:nvGrpSpPr>
          <p:cNvPr id="7" name="Group 7"/>
          <p:cNvGrpSpPr/>
          <p:nvPr/>
        </p:nvGrpSpPr>
        <p:grpSpPr>
          <a:xfrm>
            <a:off x="4547951" y="3017925"/>
            <a:ext cx="10949625" cy="6186525"/>
            <a:chOff x="0" y="0"/>
            <a:chExt cx="2883852" cy="1629373"/>
          </a:xfrm>
        </p:grpSpPr>
        <p:sp>
          <p:nvSpPr>
            <p:cNvPr id="8" name="Freeform 8"/>
            <p:cNvSpPr/>
            <p:nvPr/>
          </p:nvSpPr>
          <p:spPr>
            <a:xfrm>
              <a:off x="0" y="0"/>
              <a:ext cx="2883852" cy="1629373"/>
            </a:xfrm>
            <a:custGeom>
              <a:avLst/>
              <a:gdLst/>
              <a:ahLst/>
              <a:cxnLst/>
              <a:rect l="l" t="t" r="r" b="b"/>
              <a:pathLst>
                <a:path w="2883852" h="1629373">
                  <a:moveTo>
                    <a:pt x="33938" y="0"/>
                  </a:moveTo>
                  <a:lnTo>
                    <a:pt x="2849913" y="0"/>
                  </a:lnTo>
                  <a:cubicBezTo>
                    <a:pt x="2868657" y="0"/>
                    <a:pt x="2883852" y="15195"/>
                    <a:pt x="2883852" y="33938"/>
                  </a:cubicBezTo>
                  <a:lnTo>
                    <a:pt x="2883852" y="1595434"/>
                  </a:lnTo>
                  <a:cubicBezTo>
                    <a:pt x="2883852" y="1614178"/>
                    <a:pt x="2868657" y="1629373"/>
                    <a:pt x="2849913" y="1629373"/>
                  </a:cubicBezTo>
                  <a:lnTo>
                    <a:pt x="33938" y="1629373"/>
                  </a:lnTo>
                  <a:cubicBezTo>
                    <a:pt x="15195" y="1629373"/>
                    <a:pt x="0" y="1614178"/>
                    <a:pt x="0" y="1595434"/>
                  </a:cubicBezTo>
                  <a:lnTo>
                    <a:pt x="0" y="33938"/>
                  </a:lnTo>
                  <a:cubicBezTo>
                    <a:pt x="0" y="15195"/>
                    <a:pt x="15195" y="0"/>
                    <a:pt x="33938" y="0"/>
                  </a:cubicBezTo>
                  <a:close/>
                </a:path>
              </a:pathLst>
            </a:custGeom>
            <a:solidFill>
              <a:srgbClr val="000000">
                <a:alpha val="0"/>
              </a:srgbClr>
            </a:solidFill>
            <a:ln w="38100" cap="rnd">
              <a:solidFill>
                <a:srgbClr val="226A2B"/>
              </a:solidFill>
              <a:prstDash val="solid"/>
              <a:round/>
            </a:ln>
          </p:spPr>
        </p:sp>
        <p:sp>
          <p:nvSpPr>
            <p:cNvPr id="9" name="TextBox 9"/>
            <p:cNvSpPr txBox="1"/>
            <p:nvPr/>
          </p:nvSpPr>
          <p:spPr>
            <a:xfrm>
              <a:off x="0" y="-76200"/>
              <a:ext cx="2883852" cy="1705573"/>
            </a:xfrm>
            <a:prstGeom prst="rect">
              <a:avLst/>
            </a:prstGeom>
          </p:spPr>
          <p:txBody>
            <a:bodyPr lIns="50800" tIns="50800" rIns="50800" bIns="50800" rtlCol="0" anchor="ctr"/>
            <a:lstStyle/>
            <a:p>
              <a:pPr algn="ctr">
                <a:lnSpc>
                  <a:spcPts val="2659"/>
                </a:lnSpc>
                <a:spcBef>
                  <a:spcPct val="0"/>
                </a:spcBef>
              </a:pPr>
              <a:endParaRPr/>
            </a:p>
          </p:txBody>
        </p:sp>
      </p:grpSp>
      <p:sp>
        <p:nvSpPr>
          <p:cNvPr id="10" name="Freeform 10"/>
          <p:cNvSpPr/>
          <p:nvPr/>
        </p:nvSpPr>
        <p:spPr>
          <a:xfrm>
            <a:off x="5212837" y="3303675"/>
            <a:ext cx="9619853" cy="5687738"/>
          </a:xfrm>
          <a:custGeom>
            <a:avLst/>
            <a:gdLst/>
            <a:ahLst/>
            <a:cxnLst/>
            <a:rect l="l" t="t" r="r" b="b"/>
            <a:pathLst>
              <a:path w="9619853" h="5687738">
                <a:moveTo>
                  <a:pt x="0" y="0"/>
                </a:moveTo>
                <a:lnTo>
                  <a:pt x="9619853" y="0"/>
                </a:lnTo>
                <a:lnTo>
                  <a:pt x="9619853" y="5687739"/>
                </a:lnTo>
                <a:lnTo>
                  <a:pt x="0" y="5687739"/>
                </a:lnTo>
                <a:lnTo>
                  <a:pt x="0" y="0"/>
                </a:lnTo>
                <a:close/>
              </a:path>
            </a:pathLst>
          </a:custGeom>
          <a:blipFill>
            <a:blip r:embed="rId6"/>
            <a:stretch>
              <a:fillRect/>
            </a:stretch>
          </a:blipFill>
        </p:spPr>
      </p:sp>
      <p:sp>
        <p:nvSpPr>
          <p:cNvPr id="11" name="TextBox 11"/>
          <p:cNvSpPr txBox="1"/>
          <p:nvPr/>
        </p:nvSpPr>
        <p:spPr>
          <a:xfrm>
            <a:off x="8977551" y="2247035"/>
            <a:ext cx="1655802" cy="647065"/>
          </a:xfrm>
          <a:prstGeom prst="rect">
            <a:avLst/>
          </a:prstGeom>
        </p:spPr>
        <p:txBody>
          <a:bodyPr lIns="0" tIns="0" rIns="0" bIns="0" rtlCol="0" anchor="t">
            <a:spAutoFit/>
          </a:bodyPr>
          <a:lstStyle/>
          <a:p>
            <a:pPr algn="ctr">
              <a:lnSpc>
                <a:spcPts val="4759"/>
              </a:lnSpc>
            </a:pPr>
            <a:r>
              <a:rPr lang="en-US" sz="3399">
                <a:solidFill>
                  <a:srgbClr val="000000"/>
                </a:solidFill>
                <a:latin typeface="Times New Roman"/>
                <a:ea typeface="Times New Roman"/>
                <a:cs typeface="Times New Roman"/>
                <a:sym typeface="Times New Roman"/>
              </a:rPr>
              <a:t>Level 1.3</a:t>
            </a:r>
          </a:p>
        </p:txBody>
      </p:sp>
    </p:spTree>
  </p:cSld>
  <p:clrMapOvr>
    <a:masterClrMapping/>
  </p:clrMapOvr>
  <p:transition spd="slow">
    <p:push/>
  </p:transition>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FAFFF0"/>
        </a:solidFill>
        <a:effectLst/>
      </p:bgPr>
    </p:bg>
    <p:spTree>
      <p:nvGrpSpPr>
        <p:cNvPr id="1" name=""/>
        <p:cNvGrpSpPr/>
        <p:nvPr/>
      </p:nvGrpSpPr>
      <p:grpSpPr>
        <a:xfrm>
          <a:off x="0" y="0"/>
          <a:ext cx="0" cy="0"/>
          <a:chOff x="0" y="0"/>
          <a:chExt cx="0" cy="0"/>
        </a:xfrm>
      </p:grpSpPr>
      <p:sp>
        <p:nvSpPr>
          <p:cNvPr id="2" name="Freeform 2"/>
          <p:cNvSpPr/>
          <p:nvPr/>
        </p:nvSpPr>
        <p:spPr>
          <a:xfrm rot="5400000">
            <a:off x="-5805123" y="2059528"/>
            <a:ext cx="11610246" cy="6167943"/>
          </a:xfrm>
          <a:custGeom>
            <a:avLst/>
            <a:gdLst/>
            <a:ahLst/>
            <a:cxnLst/>
            <a:rect l="l" t="t" r="r" b="b"/>
            <a:pathLst>
              <a:path w="11610246" h="6167943">
                <a:moveTo>
                  <a:pt x="0" y="0"/>
                </a:moveTo>
                <a:lnTo>
                  <a:pt x="11610246" y="0"/>
                </a:lnTo>
                <a:lnTo>
                  <a:pt x="11610246" y="6167944"/>
                </a:lnTo>
                <a:lnTo>
                  <a:pt x="0" y="616794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3" name="Group 3"/>
          <p:cNvGrpSpPr/>
          <p:nvPr/>
        </p:nvGrpSpPr>
        <p:grpSpPr>
          <a:xfrm>
            <a:off x="1460046" y="-243305"/>
            <a:ext cx="10227733" cy="3263153"/>
            <a:chOff x="0" y="0"/>
            <a:chExt cx="13636978" cy="4350871"/>
          </a:xfrm>
        </p:grpSpPr>
        <p:sp>
          <p:nvSpPr>
            <p:cNvPr id="4" name="Freeform 4"/>
            <p:cNvSpPr/>
            <p:nvPr/>
          </p:nvSpPr>
          <p:spPr>
            <a:xfrm rot="326120">
              <a:off x="116455" y="627875"/>
              <a:ext cx="13404069" cy="3095121"/>
            </a:xfrm>
            <a:custGeom>
              <a:avLst/>
              <a:gdLst/>
              <a:ahLst/>
              <a:cxnLst/>
              <a:rect l="l" t="t" r="r" b="b"/>
              <a:pathLst>
                <a:path w="13404069" h="3095121">
                  <a:moveTo>
                    <a:pt x="0" y="0"/>
                  </a:moveTo>
                  <a:lnTo>
                    <a:pt x="13404068" y="0"/>
                  </a:lnTo>
                  <a:lnTo>
                    <a:pt x="13404068" y="3095121"/>
                  </a:lnTo>
                  <a:lnTo>
                    <a:pt x="0" y="3095121"/>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5" name="TextBox 5"/>
            <p:cNvSpPr txBox="1"/>
            <p:nvPr/>
          </p:nvSpPr>
          <p:spPr>
            <a:xfrm>
              <a:off x="304901" y="1209218"/>
              <a:ext cx="13210852" cy="1235019"/>
            </a:xfrm>
            <a:prstGeom prst="rect">
              <a:avLst/>
            </a:prstGeom>
          </p:spPr>
          <p:txBody>
            <a:bodyPr lIns="0" tIns="0" rIns="0" bIns="0" rtlCol="0" anchor="t">
              <a:spAutoFit/>
            </a:bodyPr>
            <a:lstStyle/>
            <a:p>
              <a:pPr algn="ctr">
                <a:lnSpc>
                  <a:spcPts val="7151"/>
                </a:lnSpc>
              </a:pPr>
              <a:r>
                <a:rPr lang="en-US" sz="5108" b="1">
                  <a:solidFill>
                    <a:srgbClr val="000000"/>
                  </a:solidFill>
                  <a:latin typeface="Times New Roman Bold"/>
                  <a:ea typeface="Times New Roman Bold"/>
                  <a:cs typeface="Times New Roman Bold"/>
                  <a:sym typeface="Times New Roman Bold"/>
                </a:rPr>
                <a:t>RESUTS AND CONCLUSIONS</a:t>
              </a:r>
            </a:p>
          </p:txBody>
        </p:sp>
      </p:grpSp>
      <p:sp>
        <p:nvSpPr>
          <p:cNvPr id="6" name="TextBox 6"/>
          <p:cNvSpPr txBox="1"/>
          <p:nvPr/>
        </p:nvSpPr>
        <p:spPr>
          <a:xfrm>
            <a:off x="2382511" y="2222191"/>
            <a:ext cx="15504693" cy="6864349"/>
          </a:xfrm>
          <a:prstGeom prst="rect">
            <a:avLst/>
          </a:prstGeom>
        </p:spPr>
        <p:txBody>
          <a:bodyPr lIns="0" tIns="0" rIns="0" bIns="0" rtlCol="0" anchor="t">
            <a:spAutoFit/>
          </a:bodyPr>
          <a:lstStyle/>
          <a:p>
            <a:pPr algn="just">
              <a:lnSpc>
                <a:spcPts val="4900"/>
              </a:lnSpc>
            </a:pPr>
            <a:r>
              <a:rPr lang="en-US" sz="3500">
                <a:solidFill>
                  <a:srgbClr val="000000"/>
                </a:solidFill>
                <a:latin typeface="Times New Roman"/>
                <a:ea typeface="Times New Roman"/>
                <a:cs typeface="Times New Roman"/>
                <a:sym typeface="Times New Roman"/>
              </a:rPr>
              <a:t>The secure user authentication in the turf booking system enables safe registration and login, with passwords stored in a hashed and encrypted format in MongoDB, ensuring compliance with data protection standards. The chatbot integration provides responsive support, reducing customer support load and enhancing user satisfaction. The streamlined booking system allows users to browse turfs, customize bookings, and receive timely email notifications, contributing to a smooth experience. The admin dashboard enables efficient user and booking management, with flexibility in service adjustments, while user-centric design and efficient navigation increase engagement. Ongoing chatbot improvements and potential insights into booking trends aim to optimize user and admin experiences further.</a:t>
            </a:r>
          </a:p>
        </p:txBody>
      </p:sp>
    </p:spTree>
  </p:cSld>
  <p:clrMapOvr>
    <a:masterClrMapping/>
  </p:clrMapOvr>
  <p:transition>
    <p:push/>
  </p:transition>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FAFFF0"/>
        </a:solidFill>
        <a:effectLst/>
      </p:bgPr>
    </p:bg>
    <p:spTree>
      <p:nvGrpSpPr>
        <p:cNvPr id="1" name=""/>
        <p:cNvGrpSpPr/>
        <p:nvPr/>
      </p:nvGrpSpPr>
      <p:grpSpPr>
        <a:xfrm>
          <a:off x="0" y="0"/>
          <a:ext cx="0" cy="0"/>
          <a:chOff x="0" y="0"/>
          <a:chExt cx="0" cy="0"/>
        </a:xfrm>
      </p:grpSpPr>
      <p:sp>
        <p:nvSpPr>
          <p:cNvPr id="2" name="Freeform 2"/>
          <p:cNvSpPr/>
          <p:nvPr/>
        </p:nvSpPr>
        <p:spPr>
          <a:xfrm rot="5400000">
            <a:off x="-5805123" y="2059528"/>
            <a:ext cx="11610246" cy="6167943"/>
          </a:xfrm>
          <a:custGeom>
            <a:avLst/>
            <a:gdLst/>
            <a:ahLst/>
            <a:cxnLst/>
            <a:rect l="l" t="t" r="r" b="b"/>
            <a:pathLst>
              <a:path w="11610246" h="6167943">
                <a:moveTo>
                  <a:pt x="0" y="0"/>
                </a:moveTo>
                <a:lnTo>
                  <a:pt x="11610246" y="0"/>
                </a:lnTo>
                <a:lnTo>
                  <a:pt x="11610246" y="6167944"/>
                </a:lnTo>
                <a:lnTo>
                  <a:pt x="0" y="616794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3" name="Group 3"/>
          <p:cNvGrpSpPr/>
          <p:nvPr/>
        </p:nvGrpSpPr>
        <p:grpSpPr>
          <a:xfrm>
            <a:off x="1483809" y="-334972"/>
            <a:ext cx="9816944" cy="3132091"/>
            <a:chOff x="0" y="0"/>
            <a:chExt cx="13089258" cy="4176121"/>
          </a:xfrm>
        </p:grpSpPr>
        <p:sp>
          <p:nvSpPr>
            <p:cNvPr id="4" name="Freeform 4"/>
            <p:cNvSpPr/>
            <p:nvPr/>
          </p:nvSpPr>
          <p:spPr>
            <a:xfrm rot="326120">
              <a:off x="111777" y="602657"/>
              <a:ext cx="12865704" cy="2970808"/>
            </a:xfrm>
            <a:custGeom>
              <a:avLst/>
              <a:gdLst/>
              <a:ahLst/>
              <a:cxnLst/>
              <a:rect l="l" t="t" r="r" b="b"/>
              <a:pathLst>
                <a:path w="12865704" h="2970808">
                  <a:moveTo>
                    <a:pt x="0" y="0"/>
                  </a:moveTo>
                  <a:lnTo>
                    <a:pt x="12865704" y="0"/>
                  </a:lnTo>
                  <a:lnTo>
                    <a:pt x="12865704" y="2970808"/>
                  </a:lnTo>
                  <a:lnTo>
                    <a:pt x="0" y="2970808"/>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5" name="TextBox 5"/>
            <p:cNvSpPr txBox="1"/>
            <p:nvPr/>
          </p:nvSpPr>
          <p:spPr>
            <a:xfrm>
              <a:off x="343838" y="1411764"/>
              <a:ext cx="12401582" cy="1162093"/>
            </a:xfrm>
            <a:prstGeom prst="rect">
              <a:avLst/>
            </a:prstGeom>
          </p:spPr>
          <p:txBody>
            <a:bodyPr lIns="0" tIns="0" rIns="0" bIns="0" rtlCol="0" anchor="t">
              <a:spAutoFit/>
            </a:bodyPr>
            <a:lstStyle/>
            <a:p>
              <a:pPr algn="ctr">
                <a:lnSpc>
                  <a:spcPts val="6713"/>
                </a:lnSpc>
              </a:pPr>
              <a:r>
                <a:rPr lang="en-US" sz="4795" b="1">
                  <a:solidFill>
                    <a:srgbClr val="000000"/>
                  </a:solidFill>
                  <a:latin typeface="Times New Roman Bold"/>
                  <a:ea typeface="Times New Roman Bold"/>
                  <a:cs typeface="Times New Roman Bold"/>
                  <a:sym typeface="Times New Roman Bold"/>
                </a:rPr>
                <a:t>RESUTS AND CONCLUSIONS</a:t>
              </a:r>
            </a:p>
          </p:txBody>
        </p:sp>
      </p:grpSp>
      <p:sp>
        <p:nvSpPr>
          <p:cNvPr id="6" name="TextBox 6"/>
          <p:cNvSpPr txBox="1"/>
          <p:nvPr/>
        </p:nvSpPr>
        <p:spPr>
          <a:xfrm>
            <a:off x="2583538" y="4044867"/>
            <a:ext cx="14942959" cy="4854158"/>
          </a:xfrm>
          <a:prstGeom prst="rect">
            <a:avLst/>
          </a:prstGeom>
        </p:spPr>
        <p:txBody>
          <a:bodyPr lIns="0" tIns="0" rIns="0" bIns="0" rtlCol="0" anchor="t">
            <a:spAutoFit/>
          </a:bodyPr>
          <a:lstStyle/>
          <a:p>
            <a:pPr algn="just">
              <a:lnSpc>
                <a:spcPts val="5447"/>
              </a:lnSpc>
            </a:pPr>
            <a:r>
              <a:rPr lang="en-US" sz="3891">
                <a:solidFill>
                  <a:srgbClr val="000000"/>
                </a:solidFill>
                <a:latin typeface="Times New Roman"/>
                <a:ea typeface="Times New Roman"/>
                <a:cs typeface="Times New Roman"/>
                <a:sym typeface="Times New Roman"/>
              </a:rPr>
              <a:t>In conclusion, Pullveli provides a user-centric turf booking experience that prioritizes convenience, flexibility, and personalization. By integrating features like user reviews and tailored recommendations, the platform not only simplifies the booking process but also ensures that each user's unique preferences are met. This approach fosters a hassle-free environment, making Pullveli a go-to solution for finding and booking nearby turfs with ease.</a:t>
            </a:r>
          </a:p>
        </p:txBody>
      </p:sp>
      <p:sp>
        <p:nvSpPr>
          <p:cNvPr id="7" name="TextBox 7"/>
          <p:cNvSpPr txBox="1"/>
          <p:nvPr/>
        </p:nvSpPr>
        <p:spPr>
          <a:xfrm>
            <a:off x="2383140" y="2597094"/>
            <a:ext cx="4678121" cy="991870"/>
          </a:xfrm>
          <a:prstGeom prst="rect">
            <a:avLst/>
          </a:prstGeom>
        </p:spPr>
        <p:txBody>
          <a:bodyPr lIns="0" tIns="0" rIns="0" bIns="0" rtlCol="0" anchor="t">
            <a:spAutoFit/>
          </a:bodyPr>
          <a:lstStyle/>
          <a:p>
            <a:pPr algn="ctr">
              <a:lnSpc>
                <a:spcPts val="7279"/>
              </a:lnSpc>
            </a:pPr>
            <a:r>
              <a:rPr lang="en-US" sz="5199" b="1">
                <a:solidFill>
                  <a:srgbClr val="000000"/>
                </a:solidFill>
                <a:latin typeface="Times New Roman Bold"/>
                <a:ea typeface="Times New Roman Bold"/>
                <a:cs typeface="Times New Roman Bold"/>
                <a:sym typeface="Times New Roman Bold"/>
              </a:rPr>
              <a:t>CONCLUSION</a:t>
            </a:r>
          </a:p>
        </p:txBody>
      </p:sp>
    </p:spTree>
  </p:cSld>
  <p:clrMapOvr>
    <a:masterClrMapping/>
  </p:clrMapOvr>
  <p:transition>
    <p:push/>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AFFF0"/>
        </a:solidFill>
        <a:effectLst/>
      </p:bgPr>
    </p:bg>
    <p:spTree>
      <p:nvGrpSpPr>
        <p:cNvPr id="1" name=""/>
        <p:cNvGrpSpPr/>
        <p:nvPr/>
      </p:nvGrpSpPr>
      <p:grpSpPr>
        <a:xfrm>
          <a:off x="0" y="0"/>
          <a:ext cx="0" cy="0"/>
          <a:chOff x="0" y="0"/>
          <a:chExt cx="0" cy="0"/>
        </a:xfrm>
      </p:grpSpPr>
      <p:sp>
        <p:nvSpPr>
          <p:cNvPr id="2" name="Freeform 2"/>
          <p:cNvSpPr/>
          <p:nvPr/>
        </p:nvSpPr>
        <p:spPr>
          <a:xfrm rot="5400000">
            <a:off x="-5805123" y="2059528"/>
            <a:ext cx="11610246" cy="6167943"/>
          </a:xfrm>
          <a:custGeom>
            <a:avLst/>
            <a:gdLst/>
            <a:ahLst/>
            <a:cxnLst/>
            <a:rect l="l" t="t" r="r" b="b"/>
            <a:pathLst>
              <a:path w="11610246" h="6167943">
                <a:moveTo>
                  <a:pt x="0" y="0"/>
                </a:moveTo>
                <a:lnTo>
                  <a:pt x="11610246" y="0"/>
                </a:lnTo>
                <a:lnTo>
                  <a:pt x="11610246" y="6167944"/>
                </a:lnTo>
                <a:lnTo>
                  <a:pt x="0" y="616794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TextBox 3"/>
          <p:cNvSpPr txBox="1"/>
          <p:nvPr/>
        </p:nvSpPr>
        <p:spPr>
          <a:xfrm>
            <a:off x="2719124" y="3102714"/>
            <a:ext cx="14740574" cy="4423948"/>
          </a:xfrm>
          <a:prstGeom prst="rect">
            <a:avLst/>
          </a:prstGeom>
        </p:spPr>
        <p:txBody>
          <a:bodyPr lIns="0" tIns="0" rIns="0" bIns="0" rtlCol="0" anchor="t">
            <a:spAutoFit/>
          </a:bodyPr>
          <a:lstStyle/>
          <a:p>
            <a:pPr algn="just">
              <a:lnSpc>
                <a:spcPts val="4345"/>
              </a:lnSpc>
            </a:pPr>
            <a:r>
              <a:rPr lang="en-US" sz="3103">
                <a:solidFill>
                  <a:srgbClr val="000000"/>
                </a:solidFill>
                <a:latin typeface="Times New Roman"/>
                <a:ea typeface="Times New Roman"/>
                <a:cs typeface="Times New Roman"/>
                <a:sym typeface="Times New Roman"/>
              </a:rPr>
              <a:t>The turf booking platform simplifies the process of reserving sports facilities for both individuals and groups. With an easy-to-use interface, users can quickly find available turfs, compare prices, and book their preferred time slots. The platform also includes secure payment options, flexible booking features, and notifications to keep users informed. For turf owners, it offers tools to better manage bookings and maximize usage. Overall, this platform makes it easier for people to access sports facilities, reduces the effort needed for booking, and encourages more active lifestyles.</a:t>
            </a:r>
          </a:p>
          <a:p>
            <a:pPr algn="just">
              <a:lnSpc>
                <a:spcPts val="4625"/>
              </a:lnSpc>
            </a:pPr>
            <a:endParaRPr lang="en-US" sz="3103">
              <a:solidFill>
                <a:srgbClr val="000000"/>
              </a:solidFill>
              <a:latin typeface="Times New Roman"/>
              <a:ea typeface="Times New Roman"/>
              <a:cs typeface="Times New Roman"/>
              <a:sym typeface="Times New Roman"/>
            </a:endParaRPr>
          </a:p>
        </p:txBody>
      </p:sp>
      <p:grpSp>
        <p:nvGrpSpPr>
          <p:cNvPr id="4" name="Group 4"/>
          <p:cNvGrpSpPr/>
          <p:nvPr/>
        </p:nvGrpSpPr>
        <p:grpSpPr>
          <a:xfrm>
            <a:off x="1391059" y="754491"/>
            <a:ext cx="5927091" cy="1891036"/>
            <a:chOff x="0" y="0"/>
            <a:chExt cx="7902789" cy="2521381"/>
          </a:xfrm>
        </p:grpSpPr>
        <p:sp>
          <p:nvSpPr>
            <p:cNvPr id="5" name="Freeform 5"/>
            <p:cNvSpPr/>
            <p:nvPr/>
          </p:nvSpPr>
          <p:spPr>
            <a:xfrm rot="326120">
              <a:off x="67487" y="363861"/>
              <a:ext cx="7767815" cy="1793659"/>
            </a:xfrm>
            <a:custGeom>
              <a:avLst/>
              <a:gdLst/>
              <a:ahLst/>
              <a:cxnLst/>
              <a:rect l="l" t="t" r="r" b="b"/>
              <a:pathLst>
                <a:path w="7767815" h="1793659">
                  <a:moveTo>
                    <a:pt x="0" y="0"/>
                  </a:moveTo>
                  <a:lnTo>
                    <a:pt x="7767815" y="0"/>
                  </a:lnTo>
                  <a:lnTo>
                    <a:pt x="7767815" y="1793659"/>
                  </a:lnTo>
                  <a:lnTo>
                    <a:pt x="0" y="179365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6" name="TextBox 6"/>
            <p:cNvSpPr txBox="1"/>
            <p:nvPr/>
          </p:nvSpPr>
          <p:spPr>
            <a:xfrm>
              <a:off x="703588" y="339682"/>
              <a:ext cx="6430699" cy="1372235"/>
            </a:xfrm>
            <a:prstGeom prst="rect">
              <a:avLst/>
            </a:prstGeom>
          </p:spPr>
          <p:txBody>
            <a:bodyPr lIns="0" tIns="0" rIns="0" bIns="0" rtlCol="0" anchor="t">
              <a:spAutoFit/>
            </a:bodyPr>
            <a:lstStyle/>
            <a:p>
              <a:pPr algn="ctr">
                <a:lnSpc>
                  <a:spcPts val="7980"/>
                </a:lnSpc>
              </a:pPr>
              <a:r>
                <a:rPr lang="en-US" sz="5700" b="1">
                  <a:solidFill>
                    <a:srgbClr val="000000"/>
                  </a:solidFill>
                  <a:latin typeface="Times New Roman Bold"/>
                  <a:ea typeface="Times New Roman Bold"/>
                  <a:cs typeface="Times New Roman Bold"/>
                  <a:sym typeface="Times New Roman Bold"/>
                </a:rPr>
                <a:t>ABSTRACT</a:t>
              </a:r>
            </a:p>
          </p:txBody>
        </p:sp>
      </p:grpSp>
    </p:spTree>
  </p:cSld>
  <p:clrMapOvr>
    <a:masterClrMapping/>
  </p:clrMapOvr>
  <p:transition spd="slow">
    <p:push/>
  </p:transition>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FAFFF0"/>
        </a:solidFill>
        <a:effectLst/>
      </p:bgPr>
    </p:bg>
    <p:spTree>
      <p:nvGrpSpPr>
        <p:cNvPr id="1" name=""/>
        <p:cNvGrpSpPr/>
        <p:nvPr/>
      </p:nvGrpSpPr>
      <p:grpSpPr>
        <a:xfrm>
          <a:off x="0" y="0"/>
          <a:ext cx="0" cy="0"/>
          <a:chOff x="0" y="0"/>
          <a:chExt cx="0" cy="0"/>
        </a:xfrm>
      </p:grpSpPr>
      <p:sp>
        <p:nvSpPr>
          <p:cNvPr id="2" name="Freeform 2"/>
          <p:cNvSpPr/>
          <p:nvPr/>
        </p:nvSpPr>
        <p:spPr>
          <a:xfrm rot="5400000">
            <a:off x="-5805123" y="2059528"/>
            <a:ext cx="11610246" cy="6167943"/>
          </a:xfrm>
          <a:custGeom>
            <a:avLst/>
            <a:gdLst/>
            <a:ahLst/>
            <a:cxnLst/>
            <a:rect l="l" t="t" r="r" b="b"/>
            <a:pathLst>
              <a:path w="11610246" h="6167943">
                <a:moveTo>
                  <a:pt x="0" y="0"/>
                </a:moveTo>
                <a:lnTo>
                  <a:pt x="11610246" y="0"/>
                </a:lnTo>
                <a:lnTo>
                  <a:pt x="11610246" y="6167944"/>
                </a:lnTo>
                <a:lnTo>
                  <a:pt x="0" y="616794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3" name="Group 3"/>
          <p:cNvGrpSpPr/>
          <p:nvPr/>
        </p:nvGrpSpPr>
        <p:grpSpPr>
          <a:xfrm>
            <a:off x="1715083" y="244048"/>
            <a:ext cx="6348794" cy="2025580"/>
            <a:chOff x="0" y="0"/>
            <a:chExt cx="8465058" cy="2700773"/>
          </a:xfrm>
        </p:grpSpPr>
        <p:sp>
          <p:nvSpPr>
            <p:cNvPr id="4" name="Freeform 4"/>
            <p:cNvSpPr/>
            <p:nvPr/>
          </p:nvSpPr>
          <p:spPr>
            <a:xfrm rot="326120">
              <a:off x="72288" y="389749"/>
              <a:ext cx="8320482" cy="1921275"/>
            </a:xfrm>
            <a:custGeom>
              <a:avLst/>
              <a:gdLst/>
              <a:ahLst/>
              <a:cxnLst/>
              <a:rect l="l" t="t" r="r" b="b"/>
              <a:pathLst>
                <a:path w="8320482" h="1921275">
                  <a:moveTo>
                    <a:pt x="0" y="0"/>
                  </a:moveTo>
                  <a:lnTo>
                    <a:pt x="8320482" y="0"/>
                  </a:lnTo>
                  <a:lnTo>
                    <a:pt x="8320482" y="1921275"/>
                  </a:lnTo>
                  <a:lnTo>
                    <a:pt x="0" y="192127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5" name="TextBox 5"/>
            <p:cNvSpPr txBox="1"/>
            <p:nvPr/>
          </p:nvSpPr>
          <p:spPr>
            <a:xfrm>
              <a:off x="653235" y="588111"/>
              <a:ext cx="6237495" cy="1255818"/>
            </a:xfrm>
            <a:prstGeom prst="rect">
              <a:avLst/>
            </a:prstGeom>
          </p:spPr>
          <p:txBody>
            <a:bodyPr lIns="0" tIns="0" rIns="0" bIns="0" rtlCol="0" anchor="t">
              <a:spAutoFit/>
            </a:bodyPr>
            <a:lstStyle/>
            <a:p>
              <a:pPr algn="ctr">
                <a:lnSpc>
                  <a:spcPts val="7279"/>
                </a:lnSpc>
              </a:pPr>
              <a:r>
                <a:rPr lang="en-US" sz="5199" b="1">
                  <a:solidFill>
                    <a:srgbClr val="000000"/>
                  </a:solidFill>
                  <a:latin typeface="Times New Roman Bold"/>
                  <a:ea typeface="Times New Roman Bold"/>
                  <a:cs typeface="Times New Roman Bold"/>
                  <a:sym typeface="Times New Roman Bold"/>
                </a:rPr>
                <a:t>REFERENCES</a:t>
              </a:r>
            </a:p>
          </p:txBody>
        </p:sp>
      </p:grpSp>
      <p:sp>
        <p:nvSpPr>
          <p:cNvPr id="6" name="TextBox 6"/>
          <p:cNvSpPr txBox="1"/>
          <p:nvPr/>
        </p:nvSpPr>
        <p:spPr>
          <a:xfrm>
            <a:off x="2337978" y="2136278"/>
            <a:ext cx="15526959" cy="7247890"/>
          </a:xfrm>
          <a:prstGeom prst="rect">
            <a:avLst/>
          </a:prstGeom>
        </p:spPr>
        <p:txBody>
          <a:bodyPr lIns="0" tIns="0" rIns="0" bIns="0" rtlCol="0" anchor="t">
            <a:spAutoFit/>
          </a:bodyPr>
          <a:lstStyle/>
          <a:p>
            <a:pPr algn="just">
              <a:lnSpc>
                <a:spcPts val="4759"/>
              </a:lnSpc>
            </a:pPr>
            <a:r>
              <a:rPr lang="en-US" sz="3399">
                <a:solidFill>
                  <a:srgbClr val="000000"/>
                </a:solidFill>
                <a:latin typeface="Times New Roman"/>
                <a:ea typeface="Times New Roman"/>
                <a:cs typeface="Times New Roman"/>
                <a:sym typeface="Times New Roman"/>
              </a:rPr>
              <a:t>1. Choudhury, P., &amp; Singh, R. (2018). "Dynamic Pricing and Slot Allocation in Turf Booking Systems." International Journal of Leisure and Recreation Studies, 45, 101-109.</a:t>
            </a:r>
          </a:p>
          <a:p>
            <a:pPr algn="just">
              <a:lnSpc>
                <a:spcPts val="4759"/>
              </a:lnSpc>
            </a:pPr>
            <a:r>
              <a:rPr lang="en-US" sz="3399">
                <a:solidFill>
                  <a:srgbClr val="000000"/>
                </a:solidFill>
                <a:latin typeface="Times New Roman"/>
                <a:ea typeface="Times New Roman"/>
                <a:cs typeface="Times New Roman"/>
                <a:sym typeface="Times New Roman"/>
              </a:rPr>
              <a:t>2. Patel, N., &amp; Reddy, S. (2020). "Applying Machine Learning Models for Predictive Analysis in Turf Booking Platforms." Journal of Sports and Recreation Management, 35(4), 211-223.</a:t>
            </a:r>
          </a:p>
          <a:p>
            <a:pPr algn="just">
              <a:lnSpc>
                <a:spcPts val="4759"/>
              </a:lnSpc>
            </a:pPr>
            <a:r>
              <a:rPr lang="en-US" sz="3399">
                <a:solidFill>
                  <a:srgbClr val="000000"/>
                </a:solidFill>
                <a:latin typeface="Times New Roman"/>
                <a:ea typeface="Times New Roman"/>
                <a:cs typeface="Times New Roman"/>
                <a:sym typeface="Times New Roman"/>
              </a:rPr>
              <a:t>3. Kumar, V., &amp; Sharma, A. (2021). "An Empirical Analysis of Reservation System Optimization for Sports Facilities." Procedia Computer Science, 187, 1570-1577.</a:t>
            </a:r>
          </a:p>
          <a:p>
            <a:pPr algn="just">
              <a:lnSpc>
                <a:spcPts val="4759"/>
              </a:lnSpc>
            </a:pPr>
            <a:r>
              <a:rPr lang="en-US" sz="3399">
                <a:solidFill>
                  <a:srgbClr val="000000"/>
                </a:solidFill>
                <a:latin typeface="Times New Roman"/>
                <a:ea typeface="Times New Roman"/>
                <a:cs typeface="Times New Roman"/>
                <a:sym typeface="Times New Roman"/>
              </a:rPr>
              <a:t>4. Ramachandran, L., &amp; Pillai, A. (2019). "User Behavior Analysis in Sports Facility Reservations Using Predictive Analytics." Journal of Leisure and Recreation Research, 50(3), 201-210.</a:t>
            </a:r>
          </a:p>
          <a:p>
            <a:pPr algn="just">
              <a:lnSpc>
                <a:spcPts val="4759"/>
              </a:lnSpc>
            </a:pPr>
            <a:endParaRPr lang="en-US" sz="3399">
              <a:solidFill>
                <a:srgbClr val="000000"/>
              </a:solidFill>
              <a:latin typeface="Times New Roman"/>
              <a:ea typeface="Times New Roman"/>
              <a:cs typeface="Times New Roman"/>
              <a:sym typeface="Times New Roman"/>
            </a:endParaRPr>
          </a:p>
        </p:txBody>
      </p:sp>
    </p:spTree>
  </p:cSld>
  <p:clrMapOvr>
    <a:masterClrMapping/>
  </p:clrMapOvr>
  <p:transition>
    <p:push/>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AFFF0"/>
        </a:solidFill>
        <a:effectLst/>
      </p:bgPr>
    </p:bg>
    <p:spTree>
      <p:nvGrpSpPr>
        <p:cNvPr id="1" name=""/>
        <p:cNvGrpSpPr/>
        <p:nvPr/>
      </p:nvGrpSpPr>
      <p:grpSpPr>
        <a:xfrm>
          <a:off x="0" y="0"/>
          <a:ext cx="0" cy="0"/>
          <a:chOff x="0" y="0"/>
          <a:chExt cx="0" cy="0"/>
        </a:xfrm>
      </p:grpSpPr>
      <p:sp>
        <p:nvSpPr>
          <p:cNvPr id="2" name="Freeform 2"/>
          <p:cNvSpPr/>
          <p:nvPr/>
        </p:nvSpPr>
        <p:spPr>
          <a:xfrm rot="5400000">
            <a:off x="-5805123" y="2059528"/>
            <a:ext cx="11610246" cy="6167943"/>
          </a:xfrm>
          <a:custGeom>
            <a:avLst/>
            <a:gdLst/>
            <a:ahLst/>
            <a:cxnLst/>
            <a:rect l="l" t="t" r="r" b="b"/>
            <a:pathLst>
              <a:path w="11610246" h="6167943">
                <a:moveTo>
                  <a:pt x="0" y="0"/>
                </a:moveTo>
                <a:lnTo>
                  <a:pt x="11610246" y="0"/>
                </a:lnTo>
                <a:lnTo>
                  <a:pt x="11610246" y="6167944"/>
                </a:lnTo>
                <a:lnTo>
                  <a:pt x="0" y="616794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3" name="Group 3"/>
          <p:cNvGrpSpPr/>
          <p:nvPr/>
        </p:nvGrpSpPr>
        <p:grpSpPr>
          <a:xfrm>
            <a:off x="275607" y="551481"/>
            <a:ext cx="8868393" cy="2617466"/>
            <a:chOff x="0" y="0"/>
            <a:chExt cx="11824524" cy="3489955"/>
          </a:xfrm>
        </p:grpSpPr>
        <p:sp>
          <p:nvSpPr>
            <p:cNvPr id="4" name="Freeform 4"/>
            <p:cNvSpPr/>
            <p:nvPr/>
          </p:nvSpPr>
          <p:spPr>
            <a:xfrm rot="384610">
              <a:off x="1493479" y="563745"/>
              <a:ext cx="10231147" cy="2362465"/>
            </a:xfrm>
            <a:custGeom>
              <a:avLst/>
              <a:gdLst/>
              <a:ahLst/>
              <a:cxnLst/>
              <a:rect l="l" t="t" r="r" b="b"/>
              <a:pathLst>
                <a:path w="10231147" h="2362465">
                  <a:moveTo>
                    <a:pt x="0" y="0"/>
                  </a:moveTo>
                  <a:lnTo>
                    <a:pt x="10231147" y="0"/>
                  </a:lnTo>
                  <a:lnTo>
                    <a:pt x="10231147" y="2362465"/>
                  </a:lnTo>
                  <a:lnTo>
                    <a:pt x="0" y="236246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5" name="TextBox 5"/>
            <p:cNvSpPr txBox="1"/>
            <p:nvPr/>
          </p:nvSpPr>
          <p:spPr>
            <a:xfrm>
              <a:off x="0" y="829950"/>
              <a:ext cx="11824524" cy="1372218"/>
            </a:xfrm>
            <a:prstGeom prst="rect">
              <a:avLst/>
            </a:prstGeom>
          </p:spPr>
          <p:txBody>
            <a:bodyPr lIns="0" tIns="0" rIns="0" bIns="0" rtlCol="0" anchor="t">
              <a:spAutoFit/>
            </a:bodyPr>
            <a:lstStyle/>
            <a:p>
              <a:pPr algn="ctr">
                <a:lnSpc>
                  <a:spcPts val="7980"/>
                </a:lnSpc>
              </a:pPr>
              <a:r>
                <a:rPr lang="en-US" sz="5700" b="1">
                  <a:solidFill>
                    <a:srgbClr val="000000"/>
                  </a:solidFill>
                  <a:latin typeface="Times New Roman Bold"/>
                  <a:ea typeface="Times New Roman Bold"/>
                  <a:cs typeface="Times New Roman Bold"/>
                  <a:sym typeface="Times New Roman Bold"/>
                </a:rPr>
                <a:t>OBJECTIVE</a:t>
              </a:r>
            </a:p>
          </p:txBody>
        </p:sp>
      </p:grpSp>
      <p:grpSp>
        <p:nvGrpSpPr>
          <p:cNvPr id="6" name="Group 6"/>
          <p:cNvGrpSpPr/>
          <p:nvPr/>
        </p:nvGrpSpPr>
        <p:grpSpPr>
          <a:xfrm>
            <a:off x="3083972" y="3324813"/>
            <a:ext cx="14331367" cy="5423861"/>
            <a:chOff x="0" y="0"/>
            <a:chExt cx="19108489" cy="7231815"/>
          </a:xfrm>
        </p:grpSpPr>
        <p:sp>
          <p:nvSpPr>
            <p:cNvPr id="7" name="TextBox 7"/>
            <p:cNvSpPr txBox="1"/>
            <p:nvPr/>
          </p:nvSpPr>
          <p:spPr>
            <a:xfrm>
              <a:off x="0" y="1298451"/>
              <a:ext cx="8012794" cy="4511087"/>
            </a:xfrm>
            <a:prstGeom prst="rect">
              <a:avLst/>
            </a:prstGeom>
          </p:spPr>
          <p:txBody>
            <a:bodyPr lIns="0" tIns="0" rIns="0" bIns="0" rtlCol="0" anchor="t">
              <a:spAutoFit/>
            </a:bodyPr>
            <a:lstStyle/>
            <a:p>
              <a:pPr algn="just">
                <a:lnSpc>
                  <a:spcPts val="4486"/>
                </a:lnSpc>
              </a:pPr>
              <a:r>
                <a:rPr lang="en-US" sz="3204">
                  <a:solidFill>
                    <a:srgbClr val="000000"/>
                  </a:solidFill>
                  <a:latin typeface="Times New Roman"/>
                  <a:ea typeface="Times New Roman"/>
                  <a:cs typeface="Times New Roman"/>
                  <a:sym typeface="Times New Roman"/>
                </a:rPr>
                <a:t>The aim is to enhance the user experience by providing a simple, intuitive platform that reduces the time and effort involved in booking sports venues.</a:t>
              </a:r>
            </a:p>
            <a:p>
              <a:pPr algn="just">
                <a:lnSpc>
                  <a:spcPts val="4486"/>
                </a:lnSpc>
              </a:pPr>
              <a:endParaRPr lang="en-US" sz="3204">
                <a:solidFill>
                  <a:srgbClr val="000000"/>
                </a:solidFill>
                <a:latin typeface="Times New Roman"/>
                <a:ea typeface="Times New Roman"/>
                <a:cs typeface="Times New Roman"/>
                <a:sym typeface="Times New Roman"/>
              </a:endParaRPr>
            </a:p>
          </p:txBody>
        </p:sp>
        <p:sp>
          <p:nvSpPr>
            <p:cNvPr id="8" name="TextBox 8"/>
            <p:cNvSpPr txBox="1"/>
            <p:nvPr/>
          </p:nvSpPr>
          <p:spPr>
            <a:xfrm>
              <a:off x="2939084" y="-47215"/>
              <a:ext cx="1843723" cy="1255818"/>
            </a:xfrm>
            <a:prstGeom prst="rect">
              <a:avLst/>
            </a:prstGeom>
          </p:spPr>
          <p:txBody>
            <a:bodyPr lIns="0" tIns="0" rIns="0" bIns="0" rtlCol="0" anchor="t">
              <a:spAutoFit/>
            </a:bodyPr>
            <a:lstStyle/>
            <a:p>
              <a:pPr algn="ctr">
                <a:lnSpc>
                  <a:spcPts val="7279"/>
                </a:lnSpc>
              </a:pPr>
              <a:r>
                <a:rPr lang="en-US" sz="5199" b="1">
                  <a:solidFill>
                    <a:srgbClr val="000000"/>
                  </a:solidFill>
                  <a:latin typeface="Times New Roman Bold"/>
                  <a:ea typeface="Times New Roman Bold"/>
                  <a:cs typeface="Times New Roman Bold"/>
                  <a:sym typeface="Times New Roman Bold"/>
                </a:rPr>
                <a:t>AIM</a:t>
              </a:r>
            </a:p>
          </p:txBody>
        </p:sp>
        <p:sp>
          <p:nvSpPr>
            <p:cNvPr id="9" name="AutoShape 9"/>
            <p:cNvSpPr/>
            <p:nvPr/>
          </p:nvSpPr>
          <p:spPr>
            <a:xfrm>
              <a:off x="8782987" y="0"/>
              <a:ext cx="0" cy="7231815"/>
            </a:xfrm>
            <a:prstGeom prst="line">
              <a:avLst/>
            </a:prstGeom>
            <a:ln w="50800" cap="flat">
              <a:solidFill>
                <a:srgbClr val="000000"/>
              </a:solidFill>
              <a:prstDash val="sysDot"/>
              <a:headEnd type="none" w="sm" len="sm"/>
              <a:tailEnd type="none" w="sm" len="sm"/>
            </a:ln>
          </p:spPr>
        </p:sp>
        <p:sp>
          <p:nvSpPr>
            <p:cNvPr id="10" name="TextBox 10"/>
            <p:cNvSpPr txBox="1"/>
            <p:nvPr/>
          </p:nvSpPr>
          <p:spPr>
            <a:xfrm>
              <a:off x="9597818" y="1298451"/>
              <a:ext cx="9510671" cy="5260552"/>
            </a:xfrm>
            <a:prstGeom prst="rect">
              <a:avLst/>
            </a:prstGeom>
          </p:spPr>
          <p:txBody>
            <a:bodyPr lIns="0" tIns="0" rIns="0" bIns="0" rtlCol="0" anchor="t">
              <a:spAutoFit/>
            </a:bodyPr>
            <a:lstStyle/>
            <a:p>
              <a:pPr algn="just">
                <a:lnSpc>
                  <a:spcPts val="4480"/>
                </a:lnSpc>
              </a:pPr>
              <a:r>
                <a:rPr lang="en-US" sz="3200">
                  <a:solidFill>
                    <a:srgbClr val="000000"/>
                  </a:solidFill>
                  <a:latin typeface="Times New Roman"/>
                  <a:ea typeface="Times New Roman"/>
                  <a:cs typeface="Times New Roman"/>
                  <a:sym typeface="Times New Roman"/>
                </a:rPr>
                <a:t>The ultimate goal is to promote greater access to sports facilities, encourage active participation in sports, and support venue owners in optimizing their resources through better management and increased bookings.</a:t>
              </a:r>
            </a:p>
            <a:p>
              <a:pPr algn="just">
                <a:lnSpc>
                  <a:spcPts val="4480"/>
                </a:lnSpc>
              </a:pPr>
              <a:endParaRPr lang="en-US" sz="3200">
                <a:solidFill>
                  <a:srgbClr val="000000"/>
                </a:solidFill>
                <a:latin typeface="Times New Roman"/>
                <a:ea typeface="Times New Roman"/>
                <a:cs typeface="Times New Roman"/>
                <a:sym typeface="Times New Roman"/>
              </a:endParaRPr>
            </a:p>
          </p:txBody>
        </p:sp>
        <p:sp>
          <p:nvSpPr>
            <p:cNvPr id="11" name="TextBox 11"/>
            <p:cNvSpPr txBox="1"/>
            <p:nvPr/>
          </p:nvSpPr>
          <p:spPr>
            <a:xfrm>
              <a:off x="13041243" y="-47215"/>
              <a:ext cx="2623820" cy="1255818"/>
            </a:xfrm>
            <a:prstGeom prst="rect">
              <a:avLst/>
            </a:prstGeom>
          </p:spPr>
          <p:txBody>
            <a:bodyPr lIns="0" tIns="0" rIns="0" bIns="0" rtlCol="0" anchor="t">
              <a:spAutoFit/>
            </a:bodyPr>
            <a:lstStyle/>
            <a:p>
              <a:pPr algn="ctr">
                <a:lnSpc>
                  <a:spcPts val="7279"/>
                </a:lnSpc>
              </a:pPr>
              <a:r>
                <a:rPr lang="en-US" sz="5199" b="1">
                  <a:solidFill>
                    <a:srgbClr val="000000"/>
                  </a:solidFill>
                  <a:latin typeface="Times New Roman Bold"/>
                  <a:ea typeface="Times New Roman Bold"/>
                  <a:cs typeface="Times New Roman Bold"/>
                  <a:sym typeface="Times New Roman Bold"/>
                </a:rPr>
                <a:t>GOAL</a:t>
              </a:r>
            </a:p>
          </p:txBody>
        </p:sp>
      </p:grpSp>
    </p:spTree>
  </p:cSld>
  <p:clrMapOvr>
    <a:masterClrMapping/>
  </p:clrMapOvr>
  <p:transition spd="slow">
    <p:push/>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AFFF0"/>
        </a:solidFill>
        <a:effectLst/>
      </p:bgPr>
    </p:bg>
    <p:spTree>
      <p:nvGrpSpPr>
        <p:cNvPr id="1" name=""/>
        <p:cNvGrpSpPr/>
        <p:nvPr/>
      </p:nvGrpSpPr>
      <p:grpSpPr>
        <a:xfrm>
          <a:off x="0" y="0"/>
          <a:ext cx="0" cy="0"/>
          <a:chOff x="0" y="0"/>
          <a:chExt cx="0" cy="0"/>
        </a:xfrm>
      </p:grpSpPr>
      <p:sp>
        <p:nvSpPr>
          <p:cNvPr id="2" name="Freeform 2"/>
          <p:cNvSpPr/>
          <p:nvPr/>
        </p:nvSpPr>
        <p:spPr>
          <a:xfrm rot="5400000">
            <a:off x="-5805123" y="2059528"/>
            <a:ext cx="11610246" cy="6167943"/>
          </a:xfrm>
          <a:custGeom>
            <a:avLst/>
            <a:gdLst/>
            <a:ahLst/>
            <a:cxnLst/>
            <a:rect l="l" t="t" r="r" b="b"/>
            <a:pathLst>
              <a:path w="11610246" h="6167943">
                <a:moveTo>
                  <a:pt x="0" y="0"/>
                </a:moveTo>
                <a:lnTo>
                  <a:pt x="11610246" y="0"/>
                </a:lnTo>
                <a:lnTo>
                  <a:pt x="11610246" y="6167944"/>
                </a:lnTo>
                <a:lnTo>
                  <a:pt x="0" y="616794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TextBox 3"/>
          <p:cNvSpPr txBox="1"/>
          <p:nvPr/>
        </p:nvSpPr>
        <p:spPr>
          <a:xfrm>
            <a:off x="3083972" y="2865663"/>
            <a:ext cx="5509085" cy="765175"/>
          </a:xfrm>
          <a:prstGeom prst="rect">
            <a:avLst/>
          </a:prstGeom>
        </p:spPr>
        <p:txBody>
          <a:bodyPr lIns="0" tIns="0" rIns="0" bIns="0" rtlCol="0" anchor="t">
            <a:spAutoFit/>
          </a:bodyPr>
          <a:lstStyle/>
          <a:p>
            <a:pPr algn="ctr">
              <a:lnSpc>
                <a:spcPts val="5600"/>
              </a:lnSpc>
            </a:pPr>
            <a:r>
              <a:rPr lang="en-US" sz="4000" b="1">
                <a:solidFill>
                  <a:srgbClr val="000000"/>
                </a:solidFill>
                <a:latin typeface="Times New Roman Bold"/>
                <a:ea typeface="Times New Roman Bold"/>
                <a:cs typeface="Times New Roman Bold"/>
                <a:sym typeface="Times New Roman Bold"/>
              </a:rPr>
              <a:t>EXISTING SYSTEM</a:t>
            </a:r>
          </a:p>
        </p:txBody>
      </p:sp>
      <p:sp>
        <p:nvSpPr>
          <p:cNvPr id="4" name="AutoShape 4"/>
          <p:cNvSpPr/>
          <p:nvPr/>
        </p:nvSpPr>
        <p:spPr>
          <a:xfrm>
            <a:off x="9773423" y="3027588"/>
            <a:ext cx="0" cy="6836844"/>
          </a:xfrm>
          <a:prstGeom prst="line">
            <a:avLst/>
          </a:prstGeom>
          <a:ln w="38100" cap="flat">
            <a:solidFill>
              <a:srgbClr val="000000"/>
            </a:solidFill>
            <a:prstDash val="sysDot"/>
            <a:headEnd type="none" w="sm" len="sm"/>
            <a:tailEnd type="none" w="sm" len="sm"/>
          </a:ln>
        </p:spPr>
      </p:sp>
      <p:sp>
        <p:nvSpPr>
          <p:cNvPr id="5" name="TextBox 5"/>
          <p:cNvSpPr txBox="1"/>
          <p:nvPr/>
        </p:nvSpPr>
        <p:spPr>
          <a:xfrm>
            <a:off x="11695915" y="2865663"/>
            <a:ext cx="4305843" cy="765174"/>
          </a:xfrm>
          <a:prstGeom prst="rect">
            <a:avLst/>
          </a:prstGeom>
        </p:spPr>
        <p:txBody>
          <a:bodyPr lIns="0" tIns="0" rIns="0" bIns="0" rtlCol="0" anchor="t">
            <a:spAutoFit/>
          </a:bodyPr>
          <a:lstStyle/>
          <a:p>
            <a:pPr algn="ctr">
              <a:lnSpc>
                <a:spcPts val="5600"/>
              </a:lnSpc>
            </a:pPr>
            <a:r>
              <a:rPr lang="en-US" sz="4000" b="1">
                <a:solidFill>
                  <a:srgbClr val="000000"/>
                </a:solidFill>
                <a:latin typeface="Times New Roman Bold"/>
                <a:ea typeface="Times New Roman Bold"/>
                <a:cs typeface="Times New Roman Bold"/>
                <a:sym typeface="Times New Roman Bold"/>
              </a:rPr>
              <a:t>DRAWBACK</a:t>
            </a:r>
          </a:p>
        </p:txBody>
      </p:sp>
      <p:grpSp>
        <p:nvGrpSpPr>
          <p:cNvPr id="6" name="Group 6"/>
          <p:cNvGrpSpPr/>
          <p:nvPr/>
        </p:nvGrpSpPr>
        <p:grpSpPr>
          <a:xfrm>
            <a:off x="1028700" y="198292"/>
            <a:ext cx="15521711" cy="2854182"/>
            <a:chOff x="0" y="0"/>
            <a:chExt cx="20695615" cy="3805576"/>
          </a:xfrm>
        </p:grpSpPr>
        <p:sp>
          <p:nvSpPr>
            <p:cNvPr id="7" name="Freeform 7"/>
            <p:cNvSpPr/>
            <p:nvPr/>
          </p:nvSpPr>
          <p:spPr>
            <a:xfrm rot="384610">
              <a:off x="108517" y="619625"/>
              <a:ext cx="11114011" cy="2566326"/>
            </a:xfrm>
            <a:custGeom>
              <a:avLst/>
              <a:gdLst/>
              <a:ahLst/>
              <a:cxnLst/>
              <a:rect l="l" t="t" r="r" b="b"/>
              <a:pathLst>
                <a:path w="11114011" h="2566326">
                  <a:moveTo>
                    <a:pt x="0" y="0"/>
                  </a:moveTo>
                  <a:lnTo>
                    <a:pt x="11114011" y="0"/>
                  </a:lnTo>
                  <a:lnTo>
                    <a:pt x="11114011" y="2566326"/>
                  </a:lnTo>
                  <a:lnTo>
                    <a:pt x="0" y="256632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8" name="Freeform 8"/>
            <p:cNvSpPr/>
            <p:nvPr/>
          </p:nvSpPr>
          <p:spPr>
            <a:xfrm rot="384610">
              <a:off x="6880650" y="613560"/>
              <a:ext cx="11135215" cy="2571222"/>
            </a:xfrm>
            <a:custGeom>
              <a:avLst/>
              <a:gdLst/>
              <a:ahLst/>
              <a:cxnLst/>
              <a:rect l="l" t="t" r="r" b="b"/>
              <a:pathLst>
                <a:path w="11135215" h="2571222">
                  <a:moveTo>
                    <a:pt x="0" y="0"/>
                  </a:moveTo>
                  <a:lnTo>
                    <a:pt x="11135215" y="0"/>
                  </a:lnTo>
                  <a:lnTo>
                    <a:pt x="11135215" y="2571222"/>
                  </a:lnTo>
                  <a:lnTo>
                    <a:pt x="0" y="257122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9" name="Freeform 9"/>
            <p:cNvSpPr/>
            <p:nvPr/>
          </p:nvSpPr>
          <p:spPr>
            <a:xfrm rot="384610">
              <a:off x="9275220" y="620793"/>
              <a:ext cx="11135215" cy="2571222"/>
            </a:xfrm>
            <a:custGeom>
              <a:avLst/>
              <a:gdLst/>
              <a:ahLst/>
              <a:cxnLst/>
              <a:rect l="l" t="t" r="r" b="b"/>
              <a:pathLst>
                <a:path w="11135215" h="2571222">
                  <a:moveTo>
                    <a:pt x="0" y="0"/>
                  </a:moveTo>
                  <a:lnTo>
                    <a:pt x="11135215" y="0"/>
                  </a:lnTo>
                  <a:lnTo>
                    <a:pt x="11135215" y="2571223"/>
                  </a:lnTo>
                  <a:lnTo>
                    <a:pt x="0" y="2571223"/>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0" name="TextBox 10"/>
            <p:cNvSpPr txBox="1"/>
            <p:nvPr/>
          </p:nvSpPr>
          <p:spPr>
            <a:xfrm>
              <a:off x="201952" y="1111313"/>
              <a:ext cx="20493663" cy="1372235"/>
            </a:xfrm>
            <a:prstGeom prst="rect">
              <a:avLst/>
            </a:prstGeom>
          </p:spPr>
          <p:txBody>
            <a:bodyPr lIns="0" tIns="0" rIns="0" bIns="0" rtlCol="0" anchor="t">
              <a:spAutoFit/>
            </a:bodyPr>
            <a:lstStyle/>
            <a:p>
              <a:pPr algn="ctr">
                <a:lnSpc>
                  <a:spcPts val="7979"/>
                </a:lnSpc>
              </a:pPr>
              <a:r>
                <a:rPr lang="en-US" sz="5699" b="1">
                  <a:solidFill>
                    <a:srgbClr val="000000"/>
                  </a:solidFill>
                  <a:latin typeface="Times New Roman Bold"/>
                  <a:ea typeface="Times New Roman Bold"/>
                  <a:cs typeface="Times New Roman Bold"/>
                  <a:sym typeface="Times New Roman Bold"/>
                </a:rPr>
                <a:t>EXISTING SYSTEM AND ITS DRAWBACK</a:t>
              </a:r>
            </a:p>
          </p:txBody>
        </p:sp>
      </p:grpSp>
      <p:grpSp>
        <p:nvGrpSpPr>
          <p:cNvPr id="11" name="Group 11"/>
          <p:cNvGrpSpPr/>
          <p:nvPr/>
        </p:nvGrpSpPr>
        <p:grpSpPr>
          <a:xfrm>
            <a:off x="2224881" y="3862098"/>
            <a:ext cx="7091342" cy="6080145"/>
            <a:chOff x="0" y="-114300"/>
            <a:chExt cx="9455122" cy="8106860"/>
          </a:xfrm>
        </p:grpSpPr>
        <p:sp>
          <p:nvSpPr>
            <p:cNvPr id="12" name="TextBox 12"/>
            <p:cNvSpPr txBox="1"/>
            <p:nvPr/>
          </p:nvSpPr>
          <p:spPr>
            <a:xfrm>
              <a:off x="207820" y="-114300"/>
              <a:ext cx="3567920" cy="711200"/>
            </a:xfrm>
            <a:prstGeom prst="rect">
              <a:avLst/>
            </a:prstGeom>
          </p:spPr>
          <p:txBody>
            <a:bodyPr lIns="0" tIns="0" rIns="0" bIns="0" rtlCol="0" anchor="t">
              <a:spAutoFit/>
            </a:bodyPr>
            <a:lstStyle/>
            <a:p>
              <a:pPr algn="ctr">
                <a:lnSpc>
                  <a:spcPts val="4199"/>
                </a:lnSpc>
              </a:pPr>
              <a:r>
                <a:rPr lang="en-US" sz="2999" b="1">
                  <a:solidFill>
                    <a:srgbClr val="000000"/>
                  </a:solidFill>
                  <a:latin typeface="Times New Roman Bold"/>
                  <a:ea typeface="Times New Roman Bold"/>
                  <a:cs typeface="Times New Roman Bold"/>
                  <a:sym typeface="Times New Roman Bold"/>
                </a:rPr>
                <a:t>User Experience</a:t>
              </a:r>
            </a:p>
          </p:txBody>
        </p:sp>
        <p:sp>
          <p:nvSpPr>
            <p:cNvPr id="13" name="TextBox 13"/>
            <p:cNvSpPr txBox="1"/>
            <p:nvPr/>
          </p:nvSpPr>
          <p:spPr>
            <a:xfrm>
              <a:off x="207820" y="500843"/>
              <a:ext cx="9247302" cy="2678697"/>
            </a:xfrm>
            <a:prstGeom prst="rect">
              <a:avLst/>
            </a:prstGeom>
          </p:spPr>
          <p:txBody>
            <a:bodyPr lIns="0" tIns="0" rIns="0" bIns="0" rtlCol="0" anchor="t">
              <a:spAutoFit/>
            </a:bodyPr>
            <a:lstStyle/>
            <a:p>
              <a:pPr algn="just">
                <a:lnSpc>
                  <a:spcPts val="2666"/>
                </a:lnSpc>
              </a:pPr>
              <a:r>
                <a:rPr lang="en-US" sz="1904">
                  <a:solidFill>
                    <a:srgbClr val="000000"/>
                  </a:solidFill>
                  <a:latin typeface="Times New Roman"/>
                  <a:ea typeface="Times New Roman"/>
                  <a:cs typeface="Times New Roman"/>
                  <a:sym typeface="Times New Roman"/>
                </a:rPr>
                <a:t>The Turf Town app offers a comprehensive and user-friendly interface for booking sports venues. Users can book facilities for multiple sports such as football, basketball, cricket, and badminton. The app's design focuses on ease of navigation, allowing users to quickly find and reserve available sports turfs in their locality.</a:t>
              </a:r>
            </a:p>
          </p:txBody>
        </p:sp>
        <p:sp>
          <p:nvSpPr>
            <p:cNvPr id="14" name="TextBox 14"/>
            <p:cNvSpPr txBox="1"/>
            <p:nvPr/>
          </p:nvSpPr>
          <p:spPr>
            <a:xfrm>
              <a:off x="0" y="2889129"/>
              <a:ext cx="3707876" cy="658813"/>
            </a:xfrm>
            <a:prstGeom prst="rect">
              <a:avLst/>
            </a:prstGeom>
          </p:spPr>
          <p:txBody>
            <a:bodyPr wrap="square" lIns="0" tIns="0" rIns="0" bIns="0" rtlCol="0" anchor="t">
              <a:spAutoFit/>
            </a:bodyPr>
            <a:lstStyle/>
            <a:p>
              <a:pPr algn="ctr">
                <a:lnSpc>
                  <a:spcPts val="4199"/>
                </a:lnSpc>
              </a:pPr>
              <a:r>
                <a:rPr lang="en-US" sz="2999" b="1" dirty="0">
                  <a:solidFill>
                    <a:srgbClr val="000000"/>
                  </a:solidFill>
                  <a:latin typeface="Times New Roman Bold"/>
                  <a:ea typeface="Times New Roman Bold"/>
                  <a:cs typeface="Times New Roman Bold"/>
                  <a:sym typeface="Times New Roman Bold"/>
                </a:rPr>
                <a:t>Social Features</a:t>
              </a:r>
            </a:p>
          </p:txBody>
        </p:sp>
        <p:sp>
          <p:nvSpPr>
            <p:cNvPr id="15" name="TextBox 15"/>
            <p:cNvSpPr txBox="1"/>
            <p:nvPr/>
          </p:nvSpPr>
          <p:spPr>
            <a:xfrm>
              <a:off x="182845" y="3676071"/>
              <a:ext cx="9220714" cy="1789855"/>
            </a:xfrm>
            <a:prstGeom prst="rect">
              <a:avLst/>
            </a:prstGeom>
          </p:spPr>
          <p:txBody>
            <a:bodyPr lIns="0" tIns="0" rIns="0" bIns="0" rtlCol="0" anchor="t">
              <a:spAutoFit/>
            </a:bodyPr>
            <a:lstStyle/>
            <a:p>
              <a:pPr algn="just">
                <a:lnSpc>
                  <a:spcPts val="2659"/>
                </a:lnSpc>
              </a:pPr>
              <a:r>
                <a:rPr lang="en-US" sz="1899" dirty="0">
                  <a:solidFill>
                    <a:srgbClr val="000000"/>
                  </a:solidFill>
                  <a:latin typeface="Times New Roman"/>
                  <a:ea typeface="Times New Roman"/>
                  <a:cs typeface="Times New Roman"/>
                  <a:sym typeface="Times New Roman"/>
                </a:rPr>
                <a:t>Turf Town integrates social networking features, enabling users to connect with friends, form sports groups, create events, and join clubs. This aspect of the app enhances user engagement by allowing players to build and interact within a sports community</a:t>
              </a:r>
            </a:p>
          </p:txBody>
        </p:sp>
        <p:sp>
          <p:nvSpPr>
            <p:cNvPr id="16" name="TextBox 16"/>
            <p:cNvSpPr txBox="1"/>
            <p:nvPr/>
          </p:nvSpPr>
          <p:spPr>
            <a:xfrm>
              <a:off x="182845" y="5516747"/>
              <a:ext cx="5705500" cy="658813"/>
            </a:xfrm>
            <a:prstGeom prst="rect">
              <a:avLst/>
            </a:prstGeom>
          </p:spPr>
          <p:txBody>
            <a:bodyPr lIns="0" tIns="0" rIns="0" bIns="0" rtlCol="0" anchor="t">
              <a:spAutoFit/>
            </a:bodyPr>
            <a:lstStyle/>
            <a:p>
              <a:pPr algn="ctr">
                <a:lnSpc>
                  <a:spcPts val="4199"/>
                </a:lnSpc>
              </a:pPr>
              <a:r>
                <a:rPr lang="en-US" sz="2999" b="1" dirty="0">
                  <a:solidFill>
                    <a:srgbClr val="000000"/>
                  </a:solidFill>
                  <a:latin typeface="Times New Roman Bold"/>
                  <a:ea typeface="Times New Roman Bold"/>
                  <a:cs typeface="Times New Roman Bold"/>
                  <a:sym typeface="Times New Roman Bold"/>
                </a:rPr>
                <a:t>Performance and Updates</a:t>
              </a:r>
            </a:p>
          </p:txBody>
        </p:sp>
        <p:sp>
          <p:nvSpPr>
            <p:cNvPr id="17" name="TextBox 17"/>
            <p:cNvSpPr txBox="1"/>
            <p:nvPr/>
          </p:nvSpPr>
          <p:spPr>
            <a:xfrm>
              <a:off x="207820" y="6202706"/>
              <a:ext cx="9220714" cy="1789854"/>
            </a:xfrm>
            <a:prstGeom prst="rect">
              <a:avLst/>
            </a:prstGeom>
          </p:spPr>
          <p:txBody>
            <a:bodyPr lIns="0" tIns="0" rIns="0" bIns="0" rtlCol="0" anchor="t">
              <a:spAutoFit/>
            </a:bodyPr>
            <a:lstStyle/>
            <a:p>
              <a:pPr algn="just">
                <a:lnSpc>
                  <a:spcPts val="2659"/>
                </a:lnSpc>
              </a:pPr>
              <a:r>
                <a:rPr lang="en-US" sz="1899">
                  <a:solidFill>
                    <a:srgbClr val="000000"/>
                  </a:solidFill>
                  <a:latin typeface="Times New Roman"/>
                  <a:ea typeface="Times New Roman"/>
                  <a:cs typeface="Times New Roman"/>
                  <a:sym typeface="Times New Roman"/>
                </a:rPr>
                <a:t>Turf Town is regularly updated with new features and sports options, ensuring it remains relevant and appealing to users. Recent updates have added support for new sports like tennis, padel, and squash, expanding its reach.</a:t>
              </a:r>
            </a:p>
          </p:txBody>
        </p:sp>
      </p:grpSp>
      <p:sp>
        <p:nvSpPr>
          <p:cNvPr id="18" name="TextBox 18"/>
          <p:cNvSpPr txBox="1"/>
          <p:nvPr/>
        </p:nvSpPr>
        <p:spPr>
          <a:xfrm>
            <a:off x="10121456" y="4214102"/>
            <a:ext cx="3561574" cy="494110"/>
          </a:xfrm>
          <a:prstGeom prst="rect">
            <a:avLst/>
          </a:prstGeom>
        </p:spPr>
        <p:txBody>
          <a:bodyPr wrap="square" lIns="0" tIns="0" rIns="0" bIns="0" rtlCol="0" anchor="t">
            <a:spAutoFit/>
          </a:bodyPr>
          <a:lstStyle/>
          <a:p>
            <a:pPr algn="ctr">
              <a:lnSpc>
                <a:spcPts val="4199"/>
              </a:lnSpc>
            </a:pPr>
            <a:r>
              <a:rPr lang="en-US" sz="2999" b="1" dirty="0">
                <a:solidFill>
                  <a:srgbClr val="000000"/>
                </a:solidFill>
                <a:latin typeface="Times New Roman Bold"/>
                <a:ea typeface="Times New Roman Bold"/>
                <a:cs typeface="Times New Roman Bold"/>
                <a:sym typeface="Times New Roman Bold"/>
              </a:rPr>
              <a:t>Performance Issues</a:t>
            </a:r>
          </a:p>
        </p:txBody>
      </p:sp>
      <p:sp>
        <p:nvSpPr>
          <p:cNvPr id="19" name="TextBox 19"/>
          <p:cNvSpPr txBox="1"/>
          <p:nvPr/>
        </p:nvSpPr>
        <p:spPr>
          <a:xfrm>
            <a:off x="10228278" y="4833068"/>
            <a:ext cx="6915535" cy="694690"/>
          </a:xfrm>
          <a:prstGeom prst="rect">
            <a:avLst/>
          </a:prstGeom>
        </p:spPr>
        <p:txBody>
          <a:bodyPr lIns="0" tIns="0" rIns="0" bIns="0" rtlCol="0" anchor="t">
            <a:spAutoFit/>
          </a:bodyPr>
          <a:lstStyle/>
          <a:p>
            <a:pPr algn="just">
              <a:lnSpc>
                <a:spcPts val="2659"/>
              </a:lnSpc>
            </a:pPr>
            <a:r>
              <a:rPr lang="en-US" sz="1899" dirty="0">
                <a:solidFill>
                  <a:srgbClr val="000000"/>
                </a:solidFill>
                <a:latin typeface="Times New Roman"/>
                <a:ea typeface="Times New Roman"/>
                <a:cs typeface="Times New Roman"/>
                <a:sym typeface="Times New Roman"/>
              </a:rPr>
              <a:t>Some users have reported bugs and slow performance, which can disrupt the booking process and lead to frustration.</a:t>
            </a:r>
          </a:p>
        </p:txBody>
      </p:sp>
      <p:sp>
        <p:nvSpPr>
          <p:cNvPr id="20" name="TextBox 20"/>
          <p:cNvSpPr txBox="1"/>
          <p:nvPr/>
        </p:nvSpPr>
        <p:spPr>
          <a:xfrm>
            <a:off x="10121456" y="5501696"/>
            <a:ext cx="6499210" cy="561975"/>
          </a:xfrm>
          <a:prstGeom prst="rect">
            <a:avLst/>
          </a:prstGeom>
        </p:spPr>
        <p:txBody>
          <a:bodyPr lIns="0" tIns="0" rIns="0" bIns="0" rtlCol="0" anchor="t">
            <a:spAutoFit/>
          </a:bodyPr>
          <a:lstStyle/>
          <a:p>
            <a:pPr algn="ctr">
              <a:lnSpc>
                <a:spcPts val="4199"/>
              </a:lnSpc>
            </a:pPr>
            <a:r>
              <a:rPr lang="en-US" sz="2999" b="1" dirty="0">
                <a:solidFill>
                  <a:srgbClr val="000000"/>
                </a:solidFill>
                <a:latin typeface="Times New Roman Bold"/>
                <a:ea typeface="Times New Roman Bold"/>
                <a:cs typeface="Times New Roman Bold"/>
                <a:sym typeface="Times New Roman Bold"/>
              </a:rPr>
              <a:t>Venue Availability Transparency Issues</a:t>
            </a:r>
          </a:p>
        </p:txBody>
      </p:sp>
      <p:sp>
        <p:nvSpPr>
          <p:cNvPr id="21" name="TextBox 21"/>
          <p:cNvSpPr txBox="1"/>
          <p:nvPr/>
        </p:nvSpPr>
        <p:spPr>
          <a:xfrm>
            <a:off x="10261052" y="6190844"/>
            <a:ext cx="6915535" cy="1028065"/>
          </a:xfrm>
          <a:prstGeom prst="rect">
            <a:avLst/>
          </a:prstGeom>
        </p:spPr>
        <p:txBody>
          <a:bodyPr lIns="0" tIns="0" rIns="0" bIns="0" rtlCol="0" anchor="t">
            <a:spAutoFit/>
          </a:bodyPr>
          <a:lstStyle/>
          <a:p>
            <a:pPr algn="just">
              <a:lnSpc>
                <a:spcPts val="2659"/>
              </a:lnSpc>
            </a:pPr>
            <a:r>
              <a:rPr lang="en-US" sz="1899" dirty="0">
                <a:solidFill>
                  <a:srgbClr val="000000"/>
                </a:solidFill>
                <a:latin typeface="Times New Roman"/>
                <a:ea typeface="Times New Roman"/>
                <a:cs typeface="Times New Roman"/>
                <a:sym typeface="Times New Roman"/>
              </a:rPr>
              <a:t>Users might find it difficult to assess the quality and exact availability of turfs due to insufficient information or inaccurate booking statuses</a:t>
            </a:r>
          </a:p>
        </p:txBody>
      </p:sp>
      <p:sp>
        <p:nvSpPr>
          <p:cNvPr id="22" name="TextBox 22"/>
          <p:cNvSpPr txBox="1"/>
          <p:nvPr/>
        </p:nvSpPr>
        <p:spPr>
          <a:xfrm>
            <a:off x="10121456" y="6985016"/>
            <a:ext cx="4078727" cy="561975"/>
          </a:xfrm>
          <a:prstGeom prst="rect">
            <a:avLst/>
          </a:prstGeom>
        </p:spPr>
        <p:txBody>
          <a:bodyPr lIns="0" tIns="0" rIns="0" bIns="0" rtlCol="0" anchor="t">
            <a:spAutoFit/>
          </a:bodyPr>
          <a:lstStyle/>
          <a:p>
            <a:pPr algn="ctr">
              <a:lnSpc>
                <a:spcPts val="4199"/>
              </a:lnSpc>
            </a:pPr>
            <a:r>
              <a:rPr lang="en-US" sz="2999" b="1" dirty="0">
                <a:solidFill>
                  <a:srgbClr val="000000"/>
                </a:solidFill>
                <a:latin typeface="Times New Roman Bold"/>
                <a:ea typeface="Times New Roman Bold"/>
                <a:cs typeface="Times New Roman Bold"/>
                <a:sym typeface="Times New Roman Bold"/>
              </a:rPr>
              <a:t>Limited Personalization</a:t>
            </a:r>
          </a:p>
        </p:txBody>
      </p:sp>
      <p:sp>
        <p:nvSpPr>
          <p:cNvPr id="23" name="TextBox 23"/>
          <p:cNvSpPr txBox="1"/>
          <p:nvPr/>
        </p:nvSpPr>
        <p:spPr>
          <a:xfrm>
            <a:off x="10228279" y="7606600"/>
            <a:ext cx="6915535" cy="694690"/>
          </a:xfrm>
          <a:prstGeom prst="rect">
            <a:avLst/>
          </a:prstGeom>
        </p:spPr>
        <p:txBody>
          <a:bodyPr lIns="0" tIns="0" rIns="0" bIns="0" rtlCol="0" anchor="t">
            <a:spAutoFit/>
          </a:bodyPr>
          <a:lstStyle/>
          <a:p>
            <a:pPr algn="just">
              <a:lnSpc>
                <a:spcPts val="2659"/>
              </a:lnSpc>
            </a:pPr>
            <a:r>
              <a:rPr lang="en-US" sz="1899" dirty="0">
                <a:solidFill>
                  <a:srgbClr val="000000"/>
                </a:solidFill>
                <a:latin typeface="Times New Roman"/>
                <a:ea typeface="Times New Roman"/>
                <a:cs typeface="Times New Roman"/>
                <a:sym typeface="Times New Roman"/>
              </a:rPr>
              <a:t>The app lacks advanced personalization features that could tailor the user experience based on individual preferences and behavior.</a:t>
            </a:r>
          </a:p>
        </p:txBody>
      </p:sp>
    </p:spTree>
  </p:cSld>
  <p:clrMapOvr>
    <a:masterClrMapping/>
  </p:clrMapOvr>
  <p:transition spd="slow">
    <p:push/>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AFFF0"/>
        </a:solidFill>
        <a:effectLst/>
      </p:bgPr>
    </p:bg>
    <p:spTree>
      <p:nvGrpSpPr>
        <p:cNvPr id="1" name=""/>
        <p:cNvGrpSpPr/>
        <p:nvPr/>
      </p:nvGrpSpPr>
      <p:grpSpPr>
        <a:xfrm>
          <a:off x="0" y="0"/>
          <a:ext cx="0" cy="0"/>
          <a:chOff x="0" y="0"/>
          <a:chExt cx="0" cy="0"/>
        </a:xfrm>
      </p:grpSpPr>
      <p:sp>
        <p:nvSpPr>
          <p:cNvPr id="2" name="Freeform 2"/>
          <p:cNvSpPr/>
          <p:nvPr/>
        </p:nvSpPr>
        <p:spPr>
          <a:xfrm rot="5400000">
            <a:off x="-5805123" y="2059528"/>
            <a:ext cx="11610246" cy="6167943"/>
          </a:xfrm>
          <a:custGeom>
            <a:avLst/>
            <a:gdLst/>
            <a:ahLst/>
            <a:cxnLst/>
            <a:rect l="l" t="t" r="r" b="b"/>
            <a:pathLst>
              <a:path w="11610246" h="6167943">
                <a:moveTo>
                  <a:pt x="0" y="0"/>
                </a:moveTo>
                <a:lnTo>
                  <a:pt x="11610246" y="0"/>
                </a:lnTo>
                <a:lnTo>
                  <a:pt x="11610246" y="6167944"/>
                </a:lnTo>
                <a:lnTo>
                  <a:pt x="0" y="616794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TextBox 3"/>
          <p:cNvSpPr txBox="1"/>
          <p:nvPr/>
        </p:nvSpPr>
        <p:spPr>
          <a:xfrm>
            <a:off x="3083972" y="3014253"/>
            <a:ext cx="5509085" cy="722630"/>
          </a:xfrm>
          <a:prstGeom prst="rect">
            <a:avLst/>
          </a:prstGeom>
        </p:spPr>
        <p:txBody>
          <a:bodyPr lIns="0" tIns="0" rIns="0" bIns="0" rtlCol="0" anchor="t">
            <a:spAutoFit/>
          </a:bodyPr>
          <a:lstStyle/>
          <a:p>
            <a:pPr algn="ctr">
              <a:lnSpc>
                <a:spcPts val="5320"/>
              </a:lnSpc>
            </a:pPr>
            <a:r>
              <a:rPr lang="en-US" sz="3800" b="1">
                <a:solidFill>
                  <a:srgbClr val="000000"/>
                </a:solidFill>
                <a:latin typeface="Times New Roman Bold"/>
                <a:ea typeface="Times New Roman Bold"/>
                <a:cs typeface="Times New Roman Bold"/>
                <a:sym typeface="Times New Roman Bold"/>
              </a:rPr>
              <a:t>PROPOSED SYSTEM</a:t>
            </a:r>
          </a:p>
        </p:txBody>
      </p:sp>
      <p:sp>
        <p:nvSpPr>
          <p:cNvPr id="4" name="AutoShape 4"/>
          <p:cNvSpPr/>
          <p:nvPr/>
        </p:nvSpPr>
        <p:spPr>
          <a:xfrm>
            <a:off x="10107420" y="3027588"/>
            <a:ext cx="0" cy="6836844"/>
          </a:xfrm>
          <a:prstGeom prst="line">
            <a:avLst/>
          </a:prstGeom>
          <a:ln w="38100" cap="flat">
            <a:solidFill>
              <a:srgbClr val="000000"/>
            </a:solidFill>
            <a:prstDash val="sysDot"/>
            <a:headEnd type="none" w="sm" len="sm"/>
            <a:tailEnd type="none" w="sm" len="sm"/>
          </a:ln>
        </p:spPr>
      </p:sp>
      <p:sp>
        <p:nvSpPr>
          <p:cNvPr id="5" name="TextBox 5"/>
          <p:cNvSpPr txBox="1"/>
          <p:nvPr/>
        </p:nvSpPr>
        <p:spPr>
          <a:xfrm>
            <a:off x="11695915" y="3014253"/>
            <a:ext cx="4305843" cy="722629"/>
          </a:xfrm>
          <a:prstGeom prst="rect">
            <a:avLst/>
          </a:prstGeom>
        </p:spPr>
        <p:txBody>
          <a:bodyPr lIns="0" tIns="0" rIns="0" bIns="0" rtlCol="0" anchor="t">
            <a:spAutoFit/>
          </a:bodyPr>
          <a:lstStyle/>
          <a:p>
            <a:pPr algn="ctr">
              <a:lnSpc>
                <a:spcPts val="5320"/>
              </a:lnSpc>
            </a:pPr>
            <a:r>
              <a:rPr lang="en-US" sz="3800" b="1">
                <a:solidFill>
                  <a:srgbClr val="000000"/>
                </a:solidFill>
                <a:latin typeface="Times New Roman Bold"/>
                <a:ea typeface="Times New Roman Bold"/>
                <a:cs typeface="Times New Roman Bold"/>
                <a:sym typeface="Times New Roman Bold"/>
              </a:rPr>
              <a:t>ADVANTAGES</a:t>
            </a:r>
          </a:p>
        </p:txBody>
      </p:sp>
      <p:grpSp>
        <p:nvGrpSpPr>
          <p:cNvPr id="6" name="Group 6"/>
          <p:cNvGrpSpPr/>
          <p:nvPr/>
        </p:nvGrpSpPr>
        <p:grpSpPr>
          <a:xfrm>
            <a:off x="1383144" y="173406"/>
            <a:ext cx="15521711" cy="2854182"/>
            <a:chOff x="0" y="0"/>
            <a:chExt cx="20695615" cy="3805576"/>
          </a:xfrm>
        </p:grpSpPr>
        <p:sp>
          <p:nvSpPr>
            <p:cNvPr id="7" name="Freeform 7"/>
            <p:cNvSpPr/>
            <p:nvPr/>
          </p:nvSpPr>
          <p:spPr>
            <a:xfrm rot="384610">
              <a:off x="108517" y="619625"/>
              <a:ext cx="11114011" cy="2566326"/>
            </a:xfrm>
            <a:custGeom>
              <a:avLst/>
              <a:gdLst/>
              <a:ahLst/>
              <a:cxnLst/>
              <a:rect l="l" t="t" r="r" b="b"/>
              <a:pathLst>
                <a:path w="11114011" h="2566326">
                  <a:moveTo>
                    <a:pt x="0" y="0"/>
                  </a:moveTo>
                  <a:lnTo>
                    <a:pt x="11114011" y="0"/>
                  </a:lnTo>
                  <a:lnTo>
                    <a:pt x="11114011" y="2566326"/>
                  </a:lnTo>
                  <a:lnTo>
                    <a:pt x="0" y="256632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8" name="Freeform 8"/>
            <p:cNvSpPr/>
            <p:nvPr/>
          </p:nvSpPr>
          <p:spPr>
            <a:xfrm rot="384610">
              <a:off x="6880650" y="613560"/>
              <a:ext cx="11135215" cy="2571222"/>
            </a:xfrm>
            <a:custGeom>
              <a:avLst/>
              <a:gdLst/>
              <a:ahLst/>
              <a:cxnLst/>
              <a:rect l="l" t="t" r="r" b="b"/>
              <a:pathLst>
                <a:path w="11135215" h="2571222">
                  <a:moveTo>
                    <a:pt x="0" y="0"/>
                  </a:moveTo>
                  <a:lnTo>
                    <a:pt x="11135215" y="0"/>
                  </a:lnTo>
                  <a:lnTo>
                    <a:pt x="11135215" y="2571222"/>
                  </a:lnTo>
                  <a:lnTo>
                    <a:pt x="0" y="257122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9" name="Freeform 9"/>
            <p:cNvSpPr/>
            <p:nvPr/>
          </p:nvSpPr>
          <p:spPr>
            <a:xfrm rot="384610">
              <a:off x="9275220" y="620793"/>
              <a:ext cx="11135215" cy="2571222"/>
            </a:xfrm>
            <a:custGeom>
              <a:avLst/>
              <a:gdLst/>
              <a:ahLst/>
              <a:cxnLst/>
              <a:rect l="l" t="t" r="r" b="b"/>
              <a:pathLst>
                <a:path w="11135215" h="2571222">
                  <a:moveTo>
                    <a:pt x="0" y="0"/>
                  </a:moveTo>
                  <a:lnTo>
                    <a:pt x="11135215" y="0"/>
                  </a:lnTo>
                  <a:lnTo>
                    <a:pt x="11135215" y="2571223"/>
                  </a:lnTo>
                  <a:lnTo>
                    <a:pt x="0" y="2571223"/>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0" name="TextBox 10"/>
            <p:cNvSpPr txBox="1"/>
            <p:nvPr/>
          </p:nvSpPr>
          <p:spPr>
            <a:xfrm>
              <a:off x="201952" y="1111313"/>
              <a:ext cx="20493663" cy="1372235"/>
            </a:xfrm>
            <a:prstGeom prst="rect">
              <a:avLst/>
            </a:prstGeom>
          </p:spPr>
          <p:txBody>
            <a:bodyPr lIns="0" tIns="0" rIns="0" bIns="0" rtlCol="0" anchor="t">
              <a:spAutoFit/>
            </a:bodyPr>
            <a:lstStyle/>
            <a:p>
              <a:pPr algn="ctr">
                <a:lnSpc>
                  <a:spcPts val="7979"/>
                </a:lnSpc>
              </a:pPr>
              <a:r>
                <a:rPr lang="en-US" sz="5699" b="1">
                  <a:solidFill>
                    <a:srgbClr val="000000"/>
                  </a:solidFill>
                  <a:latin typeface="Times New Roman Bold"/>
                  <a:ea typeface="Times New Roman Bold"/>
                  <a:cs typeface="Times New Roman Bold"/>
                  <a:sym typeface="Times New Roman Bold"/>
                </a:rPr>
                <a:t>PROPOSED SYSTEM AND ADVANTAGES</a:t>
              </a:r>
            </a:p>
          </p:txBody>
        </p:sp>
      </p:grpSp>
      <p:sp>
        <p:nvSpPr>
          <p:cNvPr id="11" name="TextBox 11"/>
          <p:cNvSpPr txBox="1"/>
          <p:nvPr/>
        </p:nvSpPr>
        <p:spPr>
          <a:xfrm>
            <a:off x="2512404" y="3765457"/>
            <a:ext cx="7008485" cy="5800725"/>
          </a:xfrm>
          <a:prstGeom prst="rect">
            <a:avLst/>
          </a:prstGeom>
        </p:spPr>
        <p:txBody>
          <a:bodyPr lIns="0" tIns="0" rIns="0" bIns="0" rtlCol="0" anchor="t">
            <a:spAutoFit/>
          </a:bodyPr>
          <a:lstStyle/>
          <a:p>
            <a:pPr algn="just">
              <a:lnSpc>
                <a:spcPts val="4199"/>
              </a:lnSpc>
            </a:pPr>
            <a:r>
              <a:rPr lang="en-US" sz="2999">
                <a:solidFill>
                  <a:srgbClr val="000000"/>
                </a:solidFill>
                <a:latin typeface="Times New Roman"/>
                <a:ea typeface="Times New Roman"/>
                <a:cs typeface="Times New Roman"/>
                <a:sym typeface="Times New Roman"/>
              </a:rPr>
              <a:t>Pullveli is an intuitive and personalized turf booking platform designed to meet the unique preferences of each user. It enables users to seamlessly book nearby turfs for their preferred dates and times, ensuring a convenient and flexible experience. With integrated features such as user reviews and tailored recommendations, Pullveli enhances the overall booking process, creating a streamlined and hassle-free environment for users.</a:t>
            </a:r>
          </a:p>
        </p:txBody>
      </p:sp>
      <p:sp>
        <p:nvSpPr>
          <p:cNvPr id="12" name="TextBox 12"/>
          <p:cNvSpPr txBox="1"/>
          <p:nvPr/>
        </p:nvSpPr>
        <p:spPr>
          <a:xfrm>
            <a:off x="10629212" y="3862705"/>
            <a:ext cx="5104686" cy="2181225"/>
          </a:xfrm>
          <a:prstGeom prst="rect">
            <a:avLst/>
          </a:prstGeom>
        </p:spPr>
        <p:txBody>
          <a:bodyPr lIns="0" tIns="0" rIns="0" bIns="0" rtlCol="0" anchor="t">
            <a:spAutoFit/>
          </a:bodyPr>
          <a:lstStyle/>
          <a:p>
            <a:pPr marL="647702" lvl="1" indent="-323851" algn="just">
              <a:lnSpc>
                <a:spcPts val="4200"/>
              </a:lnSpc>
              <a:buAutoNum type="arabicPeriod"/>
            </a:pPr>
            <a:r>
              <a:rPr lang="en-US" sz="3000">
                <a:solidFill>
                  <a:srgbClr val="000000"/>
                </a:solidFill>
                <a:latin typeface="Times New Roman"/>
                <a:ea typeface="Times New Roman"/>
                <a:cs typeface="Times New Roman"/>
                <a:sym typeface="Times New Roman"/>
              </a:rPr>
              <a:t>Personalized Experience</a:t>
            </a:r>
          </a:p>
          <a:p>
            <a:pPr marL="647702" lvl="1" indent="-323851" algn="just">
              <a:lnSpc>
                <a:spcPts val="4200"/>
              </a:lnSpc>
              <a:buAutoNum type="arabicPeriod"/>
            </a:pPr>
            <a:r>
              <a:rPr lang="en-US" sz="3000">
                <a:solidFill>
                  <a:srgbClr val="000000"/>
                </a:solidFill>
                <a:latin typeface="Times New Roman"/>
                <a:ea typeface="Times New Roman"/>
                <a:cs typeface="Times New Roman"/>
                <a:sym typeface="Times New Roman"/>
              </a:rPr>
              <a:t>Convenient Booking</a:t>
            </a:r>
          </a:p>
          <a:p>
            <a:pPr marL="647702" lvl="1" indent="-323851" algn="just">
              <a:lnSpc>
                <a:spcPts val="4200"/>
              </a:lnSpc>
              <a:buAutoNum type="arabicPeriod"/>
            </a:pPr>
            <a:r>
              <a:rPr lang="en-US" sz="3000">
                <a:solidFill>
                  <a:srgbClr val="000000"/>
                </a:solidFill>
                <a:latin typeface="Times New Roman"/>
                <a:ea typeface="Times New Roman"/>
                <a:cs typeface="Times New Roman"/>
                <a:sym typeface="Times New Roman"/>
              </a:rPr>
              <a:t>Informed Decision-Making</a:t>
            </a:r>
          </a:p>
          <a:p>
            <a:pPr marL="647702" lvl="1" indent="-323851" algn="just">
              <a:lnSpc>
                <a:spcPts val="4200"/>
              </a:lnSpc>
              <a:buAutoNum type="arabicPeriod"/>
            </a:pPr>
            <a:r>
              <a:rPr lang="en-US" sz="3000">
                <a:solidFill>
                  <a:srgbClr val="000000"/>
                </a:solidFill>
                <a:latin typeface="Times New Roman"/>
                <a:ea typeface="Times New Roman"/>
                <a:cs typeface="Times New Roman"/>
                <a:sym typeface="Times New Roman"/>
              </a:rPr>
              <a:t>Streamlined Process</a:t>
            </a:r>
          </a:p>
        </p:txBody>
      </p:sp>
    </p:spTree>
  </p:cSld>
  <p:clrMapOvr>
    <a:masterClrMapping/>
  </p:clrMapOvr>
  <p:transition spd="slow">
    <p:push/>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AFFF0"/>
        </a:solidFill>
        <a:effectLst/>
      </p:bgPr>
    </p:bg>
    <p:spTree>
      <p:nvGrpSpPr>
        <p:cNvPr id="1" name=""/>
        <p:cNvGrpSpPr/>
        <p:nvPr/>
      </p:nvGrpSpPr>
      <p:grpSpPr>
        <a:xfrm>
          <a:off x="0" y="0"/>
          <a:ext cx="0" cy="0"/>
          <a:chOff x="0" y="0"/>
          <a:chExt cx="0" cy="0"/>
        </a:xfrm>
      </p:grpSpPr>
      <p:sp>
        <p:nvSpPr>
          <p:cNvPr id="2" name="Freeform 2"/>
          <p:cNvSpPr/>
          <p:nvPr/>
        </p:nvSpPr>
        <p:spPr>
          <a:xfrm rot="5400000">
            <a:off x="-5805123" y="2059528"/>
            <a:ext cx="11610246" cy="6167943"/>
          </a:xfrm>
          <a:custGeom>
            <a:avLst/>
            <a:gdLst/>
            <a:ahLst/>
            <a:cxnLst/>
            <a:rect l="l" t="t" r="r" b="b"/>
            <a:pathLst>
              <a:path w="11610246" h="6167943">
                <a:moveTo>
                  <a:pt x="0" y="0"/>
                </a:moveTo>
                <a:lnTo>
                  <a:pt x="11610246" y="0"/>
                </a:lnTo>
                <a:lnTo>
                  <a:pt x="11610246" y="6167944"/>
                </a:lnTo>
                <a:lnTo>
                  <a:pt x="0" y="616794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rot="384610">
            <a:off x="1464533" y="638125"/>
            <a:ext cx="8335508" cy="1924745"/>
          </a:xfrm>
          <a:custGeom>
            <a:avLst/>
            <a:gdLst/>
            <a:ahLst/>
            <a:cxnLst/>
            <a:rect l="l" t="t" r="r" b="b"/>
            <a:pathLst>
              <a:path w="8335508" h="1924745">
                <a:moveTo>
                  <a:pt x="0" y="0"/>
                </a:moveTo>
                <a:lnTo>
                  <a:pt x="8335508" y="0"/>
                </a:lnTo>
                <a:lnTo>
                  <a:pt x="8335508" y="1924744"/>
                </a:lnTo>
                <a:lnTo>
                  <a:pt x="0" y="192474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rot="384610">
            <a:off x="6543632" y="633576"/>
            <a:ext cx="8351411" cy="1928417"/>
          </a:xfrm>
          <a:custGeom>
            <a:avLst/>
            <a:gdLst/>
            <a:ahLst/>
            <a:cxnLst/>
            <a:rect l="l" t="t" r="r" b="b"/>
            <a:pathLst>
              <a:path w="8351411" h="1928417">
                <a:moveTo>
                  <a:pt x="0" y="0"/>
                </a:moveTo>
                <a:lnTo>
                  <a:pt x="8351411" y="0"/>
                </a:lnTo>
                <a:lnTo>
                  <a:pt x="8351411" y="1928417"/>
                </a:lnTo>
                <a:lnTo>
                  <a:pt x="0" y="1928417"/>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5" name="TextBox 5"/>
          <p:cNvSpPr txBox="1"/>
          <p:nvPr/>
        </p:nvSpPr>
        <p:spPr>
          <a:xfrm>
            <a:off x="1534608" y="952122"/>
            <a:ext cx="10582959" cy="1083945"/>
          </a:xfrm>
          <a:prstGeom prst="rect">
            <a:avLst/>
          </a:prstGeom>
        </p:spPr>
        <p:txBody>
          <a:bodyPr lIns="0" tIns="0" rIns="0" bIns="0" rtlCol="0" anchor="t">
            <a:spAutoFit/>
          </a:bodyPr>
          <a:lstStyle/>
          <a:p>
            <a:pPr algn="ctr">
              <a:lnSpc>
                <a:spcPts val="7980"/>
              </a:lnSpc>
            </a:pPr>
            <a:r>
              <a:rPr lang="en-US" sz="5700" b="1">
                <a:solidFill>
                  <a:srgbClr val="000000"/>
                </a:solidFill>
                <a:latin typeface="Times New Roman Bold"/>
                <a:ea typeface="Times New Roman Bold"/>
                <a:cs typeface="Times New Roman Bold"/>
                <a:sym typeface="Times New Roman Bold"/>
              </a:rPr>
              <a:t>SYSTEM REQUIREMENTS</a:t>
            </a:r>
          </a:p>
        </p:txBody>
      </p:sp>
      <p:sp>
        <p:nvSpPr>
          <p:cNvPr id="6" name="TextBox 6"/>
          <p:cNvSpPr txBox="1"/>
          <p:nvPr/>
        </p:nvSpPr>
        <p:spPr>
          <a:xfrm>
            <a:off x="2464654" y="3555534"/>
            <a:ext cx="15176046" cy="5474595"/>
          </a:xfrm>
          <a:prstGeom prst="rect">
            <a:avLst/>
          </a:prstGeom>
        </p:spPr>
        <p:txBody>
          <a:bodyPr lIns="0" tIns="0" rIns="0" bIns="0" rtlCol="0" anchor="t">
            <a:spAutoFit/>
          </a:bodyPr>
          <a:lstStyle/>
          <a:p>
            <a:pPr algn="just">
              <a:lnSpc>
                <a:spcPts val="4465"/>
              </a:lnSpc>
            </a:pPr>
            <a:r>
              <a:rPr lang="en-US" sz="3189">
                <a:solidFill>
                  <a:srgbClr val="000000"/>
                </a:solidFill>
                <a:latin typeface="Times New Roman"/>
                <a:ea typeface="Times New Roman"/>
                <a:cs typeface="Times New Roman"/>
                <a:sym typeface="Times New Roman"/>
              </a:rPr>
              <a:t>The software requirements include any OS for development, with Linux recommended for deployment. Required languages and frameworks are Python 3.x, Flask, HTML, CSS, JavaScript, and Jinja2. SQLite is used for development, while MySQL or PostgreSQL is suggested for production.</a:t>
            </a:r>
          </a:p>
          <a:p>
            <a:pPr algn="just">
              <a:lnSpc>
                <a:spcPts val="4465"/>
              </a:lnSpc>
            </a:pPr>
            <a:endParaRPr lang="en-US" sz="3189">
              <a:solidFill>
                <a:srgbClr val="000000"/>
              </a:solidFill>
              <a:latin typeface="Times New Roman"/>
              <a:ea typeface="Times New Roman"/>
              <a:cs typeface="Times New Roman"/>
              <a:sym typeface="Times New Roman"/>
            </a:endParaRPr>
          </a:p>
          <a:p>
            <a:pPr algn="just">
              <a:lnSpc>
                <a:spcPts val="4185"/>
              </a:lnSpc>
            </a:pPr>
            <a:r>
              <a:rPr lang="en-US" sz="2989">
                <a:solidFill>
                  <a:srgbClr val="000000"/>
                </a:solidFill>
                <a:latin typeface="Times New Roman"/>
                <a:ea typeface="Times New Roman"/>
                <a:cs typeface="Times New Roman"/>
                <a:sym typeface="Times New Roman"/>
              </a:rPr>
              <a:t>Key libraries and extensions include Flask-Login, Flask-WTF, SQLAlchemy, Bootstrap, AJAX, and JSON. Development tools include an IDE (VS Code or PyCharm), Git, and a browser (Chrome or Firefox). For deployment, use Nginx or Apache as the web server, Gunicorn as the WSGI server, SSL/TLS, and a VPS or cloud hosting (e.g., AWS, DigitalOcean).</a:t>
            </a:r>
          </a:p>
        </p:txBody>
      </p:sp>
      <p:sp>
        <p:nvSpPr>
          <p:cNvPr id="7" name="TextBox 7"/>
          <p:cNvSpPr txBox="1"/>
          <p:nvPr/>
        </p:nvSpPr>
        <p:spPr>
          <a:xfrm>
            <a:off x="2445604" y="2495563"/>
            <a:ext cx="9570482" cy="991870"/>
          </a:xfrm>
          <a:prstGeom prst="rect">
            <a:avLst/>
          </a:prstGeom>
        </p:spPr>
        <p:txBody>
          <a:bodyPr lIns="0" tIns="0" rIns="0" bIns="0" rtlCol="0" anchor="t">
            <a:spAutoFit/>
          </a:bodyPr>
          <a:lstStyle/>
          <a:p>
            <a:pPr algn="ctr">
              <a:lnSpc>
                <a:spcPts val="7279"/>
              </a:lnSpc>
            </a:pPr>
            <a:r>
              <a:rPr lang="en-US" sz="5199" b="1">
                <a:solidFill>
                  <a:srgbClr val="000000"/>
                </a:solidFill>
                <a:latin typeface="Times New Roman Bold"/>
                <a:ea typeface="Times New Roman Bold"/>
                <a:cs typeface="Times New Roman Bold"/>
                <a:sym typeface="Times New Roman Bold"/>
              </a:rPr>
              <a:t>SOFTWARE REQUIREMENTS</a:t>
            </a:r>
          </a:p>
        </p:txBody>
      </p:sp>
    </p:spTree>
  </p:cSld>
  <p:clrMapOvr>
    <a:masterClrMapping/>
  </p:clrMapOvr>
  <p:transition spd="slow">
    <p:push/>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AFFF0"/>
        </a:solidFill>
        <a:effectLst/>
      </p:bgPr>
    </p:bg>
    <p:spTree>
      <p:nvGrpSpPr>
        <p:cNvPr id="1" name=""/>
        <p:cNvGrpSpPr/>
        <p:nvPr/>
      </p:nvGrpSpPr>
      <p:grpSpPr>
        <a:xfrm>
          <a:off x="0" y="0"/>
          <a:ext cx="0" cy="0"/>
          <a:chOff x="0" y="0"/>
          <a:chExt cx="0" cy="0"/>
        </a:xfrm>
      </p:grpSpPr>
      <p:sp>
        <p:nvSpPr>
          <p:cNvPr id="2" name="Freeform 2"/>
          <p:cNvSpPr/>
          <p:nvPr/>
        </p:nvSpPr>
        <p:spPr>
          <a:xfrm rot="5400000">
            <a:off x="-5805123" y="2059528"/>
            <a:ext cx="11610246" cy="6167943"/>
          </a:xfrm>
          <a:custGeom>
            <a:avLst/>
            <a:gdLst/>
            <a:ahLst/>
            <a:cxnLst/>
            <a:rect l="l" t="t" r="r" b="b"/>
            <a:pathLst>
              <a:path w="11610246" h="6167943">
                <a:moveTo>
                  <a:pt x="0" y="0"/>
                </a:moveTo>
                <a:lnTo>
                  <a:pt x="11610246" y="0"/>
                </a:lnTo>
                <a:lnTo>
                  <a:pt x="11610246" y="6167944"/>
                </a:lnTo>
                <a:lnTo>
                  <a:pt x="0" y="616794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rot="384610">
            <a:off x="1464533" y="638125"/>
            <a:ext cx="8335508" cy="1924745"/>
          </a:xfrm>
          <a:custGeom>
            <a:avLst/>
            <a:gdLst/>
            <a:ahLst/>
            <a:cxnLst/>
            <a:rect l="l" t="t" r="r" b="b"/>
            <a:pathLst>
              <a:path w="8335508" h="1924745">
                <a:moveTo>
                  <a:pt x="0" y="0"/>
                </a:moveTo>
                <a:lnTo>
                  <a:pt x="8335508" y="0"/>
                </a:lnTo>
                <a:lnTo>
                  <a:pt x="8335508" y="1924744"/>
                </a:lnTo>
                <a:lnTo>
                  <a:pt x="0" y="192474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rot="384610">
            <a:off x="6543632" y="633576"/>
            <a:ext cx="8351411" cy="1928417"/>
          </a:xfrm>
          <a:custGeom>
            <a:avLst/>
            <a:gdLst/>
            <a:ahLst/>
            <a:cxnLst/>
            <a:rect l="l" t="t" r="r" b="b"/>
            <a:pathLst>
              <a:path w="8351411" h="1928417">
                <a:moveTo>
                  <a:pt x="0" y="0"/>
                </a:moveTo>
                <a:lnTo>
                  <a:pt x="8351411" y="0"/>
                </a:lnTo>
                <a:lnTo>
                  <a:pt x="8351411" y="1928417"/>
                </a:lnTo>
                <a:lnTo>
                  <a:pt x="0" y="1928417"/>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5" name="Freeform 5"/>
          <p:cNvSpPr/>
          <p:nvPr/>
        </p:nvSpPr>
        <p:spPr>
          <a:xfrm>
            <a:off x="5928062" y="2827534"/>
            <a:ext cx="6431876" cy="5834320"/>
          </a:xfrm>
          <a:custGeom>
            <a:avLst/>
            <a:gdLst/>
            <a:ahLst/>
            <a:cxnLst/>
            <a:rect l="l" t="t" r="r" b="b"/>
            <a:pathLst>
              <a:path w="6431876" h="5834320">
                <a:moveTo>
                  <a:pt x="0" y="0"/>
                </a:moveTo>
                <a:lnTo>
                  <a:pt x="6431876" y="0"/>
                </a:lnTo>
                <a:lnTo>
                  <a:pt x="6431876" y="5834321"/>
                </a:lnTo>
                <a:lnTo>
                  <a:pt x="0" y="5834321"/>
                </a:lnTo>
                <a:lnTo>
                  <a:pt x="0" y="0"/>
                </a:lnTo>
                <a:close/>
              </a:path>
            </a:pathLst>
          </a:custGeom>
          <a:blipFill>
            <a:blip r:embed="rId6"/>
            <a:stretch>
              <a:fillRect/>
            </a:stretch>
          </a:blipFill>
        </p:spPr>
      </p:sp>
      <p:sp>
        <p:nvSpPr>
          <p:cNvPr id="6" name="TextBox 6"/>
          <p:cNvSpPr txBox="1"/>
          <p:nvPr/>
        </p:nvSpPr>
        <p:spPr>
          <a:xfrm>
            <a:off x="1534608" y="952122"/>
            <a:ext cx="10582959" cy="1083945"/>
          </a:xfrm>
          <a:prstGeom prst="rect">
            <a:avLst/>
          </a:prstGeom>
        </p:spPr>
        <p:txBody>
          <a:bodyPr lIns="0" tIns="0" rIns="0" bIns="0" rtlCol="0" anchor="t">
            <a:spAutoFit/>
          </a:bodyPr>
          <a:lstStyle/>
          <a:p>
            <a:pPr algn="ctr">
              <a:lnSpc>
                <a:spcPts val="7980"/>
              </a:lnSpc>
            </a:pPr>
            <a:r>
              <a:rPr lang="en-US" sz="5700" b="1">
                <a:solidFill>
                  <a:srgbClr val="000000"/>
                </a:solidFill>
                <a:latin typeface="Times New Roman Bold"/>
                <a:ea typeface="Times New Roman Bold"/>
                <a:cs typeface="Times New Roman Bold"/>
                <a:sym typeface="Times New Roman Bold"/>
              </a:rPr>
              <a:t>SYSTEM ARCHITECTURE</a:t>
            </a:r>
          </a:p>
        </p:txBody>
      </p:sp>
    </p:spTree>
  </p:cSld>
  <p:clrMapOvr>
    <a:masterClrMapping/>
  </p:clrMapOvr>
  <p:transition spd="slow">
    <p:push/>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AFFF0"/>
        </a:solidFill>
        <a:effectLst/>
      </p:bgPr>
    </p:bg>
    <p:spTree>
      <p:nvGrpSpPr>
        <p:cNvPr id="1" name=""/>
        <p:cNvGrpSpPr/>
        <p:nvPr/>
      </p:nvGrpSpPr>
      <p:grpSpPr>
        <a:xfrm>
          <a:off x="0" y="0"/>
          <a:ext cx="0" cy="0"/>
          <a:chOff x="0" y="0"/>
          <a:chExt cx="0" cy="0"/>
        </a:xfrm>
      </p:grpSpPr>
      <p:sp>
        <p:nvSpPr>
          <p:cNvPr id="2" name="Freeform 2"/>
          <p:cNvSpPr/>
          <p:nvPr/>
        </p:nvSpPr>
        <p:spPr>
          <a:xfrm rot="5400000">
            <a:off x="-5805123" y="2059528"/>
            <a:ext cx="11610246" cy="6167943"/>
          </a:xfrm>
          <a:custGeom>
            <a:avLst/>
            <a:gdLst/>
            <a:ahLst/>
            <a:cxnLst/>
            <a:rect l="l" t="t" r="r" b="b"/>
            <a:pathLst>
              <a:path w="11610246" h="6167943">
                <a:moveTo>
                  <a:pt x="0" y="0"/>
                </a:moveTo>
                <a:lnTo>
                  <a:pt x="11610246" y="0"/>
                </a:lnTo>
                <a:lnTo>
                  <a:pt x="11610246" y="6167944"/>
                </a:lnTo>
                <a:lnTo>
                  <a:pt x="0" y="616794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rot="384610">
            <a:off x="1527440" y="1037044"/>
            <a:ext cx="5656434" cy="1306122"/>
          </a:xfrm>
          <a:custGeom>
            <a:avLst/>
            <a:gdLst/>
            <a:ahLst/>
            <a:cxnLst/>
            <a:rect l="l" t="t" r="r" b="b"/>
            <a:pathLst>
              <a:path w="5656434" h="1306122">
                <a:moveTo>
                  <a:pt x="0" y="0"/>
                </a:moveTo>
                <a:lnTo>
                  <a:pt x="5656434" y="0"/>
                </a:lnTo>
                <a:lnTo>
                  <a:pt x="5656434" y="1306122"/>
                </a:lnTo>
                <a:lnTo>
                  <a:pt x="0" y="130612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TextBox 4"/>
          <p:cNvSpPr txBox="1"/>
          <p:nvPr/>
        </p:nvSpPr>
        <p:spPr>
          <a:xfrm>
            <a:off x="1847750" y="1038595"/>
            <a:ext cx="4682347" cy="1083945"/>
          </a:xfrm>
          <a:prstGeom prst="rect">
            <a:avLst/>
          </a:prstGeom>
        </p:spPr>
        <p:txBody>
          <a:bodyPr lIns="0" tIns="0" rIns="0" bIns="0" rtlCol="0" anchor="t">
            <a:spAutoFit/>
          </a:bodyPr>
          <a:lstStyle/>
          <a:p>
            <a:pPr algn="ctr">
              <a:lnSpc>
                <a:spcPts val="7980"/>
              </a:lnSpc>
            </a:pPr>
            <a:r>
              <a:rPr lang="en-US" sz="5700" b="1">
                <a:solidFill>
                  <a:srgbClr val="000000"/>
                </a:solidFill>
                <a:latin typeface="Times New Roman Bold"/>
                <a:ea typeface="Times New Roman Bold"/>
                <a:cs typeface="Times New Roman Bold"/>
                <a:sym typeface="Times New Roman Bold"/>
              </a:rPr>
              <a:t>MODULES</a:t>
            </a:r>
          </a:p>
        </p:txBody>
      </p:sp>
      <p:sp>
        <p:nvSpPr>
          <p:cNvPr id="5" name="TextBox 5"/>
          <p:cNvSpPr txBox="1"/>
          <p:nvPr/>
        </p:nvSpPr>
        <p:spPr>
          <a:xfrm>
            <a:off x="4605451" y="2830129"/>
            <a:ext cx="10408468" cy="5513944"/>
          </a:xfrm>
          <a:prstGeom prst="rect">
            <a:avLst/>
          </a:prstGeom>
        </p:spPr>
        <p:txBody>
          <a:bodyPr lIns="0" tIns="0" rIns="0" bIns="0" rtlCol="0" anchor="t">
            <a:spAutoFit/>
          </a:bodyPr>
          <a:lstStyle/>
          <a:p>
            <a:pPr marL="961912" lvl="1" indent="-480956" algn="just">
              <a:lnSpc>
                <a:spcPts val="6237"/>
              </a:lnSpc>
              <a:buAutoNum type="arabicPeriod"/>
            </a:pPr>
            <a:r>
              <a:rPr lang="en-US" sz="4455">
                <a:solidFill>
                  <a:srgbClr val="000000"/>
                </a:solidFill>
                <a:latin typeface="Times New Roman"/>
                <a:ea typeface="Times New Roman"/>
                <a:cs typeface="Times New Roman"/>
                <a:sym typeface="Times New Roman"/>
              </a:rPr>
              <a:t>User Authentication Module</a:t>
            </a:r>
          </a:p>
          <a:p>
            <a:pPr marL="961912" lvl="1" indent="-480956" algn="just">
              <a:lnSpc>
                <a:spcPts val="6237"/>
              </a:lnSpc>
              <a:buAutoNum type="arabicPeriod"/>
            </a:pPr>
            <a:r>
              <a:rPr lang="en-US" sz="4455">
                <a:solidFill>
                  <a:srgbClr val="000000"/>
                </a:solidFill>
                <a:latin typeface="Times New Roman"/>
                <a:ea typeface="Times New Roman"/>
                <a:cs typeface="Times New Roman"/>
                <a:sym typeface="Times New Roman"/>
              </a:rPr>
              <a:t> Facility Management Module</a:t>
            </a:r>
          </a:p>
          <a:p>
            <a:pPr marL="961912" lvl="1" indent="-480956" algn="just">
              <a:lnSpc>
                <a:spcPts val="6237"/>
              </a:lnSpc>
              <a:buAutoNum type="arabicPeriod"/>
            </a:pPr>
            <a:r>
              <a:rPr lang="en-US" sz="4455">
                <a:solidFill>
                  <a:srgbClr val="000000"/>
                </a:solidFill>
                <a:latin typeface="Times New Roman"/>
                <a:ea typeface="Times New Roman"/>
                <a:cs typeface="Times New Roman"/>
                <a:sym typeface="Times New Roman"/>
              </a:rPr>
              <a:t> Booking System Module</a:t>
            </a:r>
          </a:p>
          <a:p>
            <a:pPr marL="961912" lvl="1" indent="-480956" algn="just">
              <a:lnSpc>
                <a:spcPts val="6237"/>
              </a:lnSpc>
              <a:buAutoNum type="arabicPeriod"/>
            </a:pPr>
            <a:r>
              <a:rPr lang="en-US" sz="4455">
                <a:solidFill>
                  <a:srgbClr val="000000"/>
                </a:solidFill>
                <a:latin typeface="Times New Roman"/>
                <a:ea typeface="Times New Roman"/>
                <a:cs typeface="Times New Roman"/>
                <a:sym typeface="Times New Roman"/>
              </a:rPr>
              <a:t> Review and Rating Module</a:t>
            </a:r>
          </a:p>
          <a:p>
            <a:pPr marL="961912" lvl="1" indent="-480956" algn="just">
              <a:lnSpc>
                <a:spcPts val="6237"/>
              </a:lnSpc>
              <a:buAutoNum type="arabicPeriod"/>
            </a:pPr>
            <a:r>
              <a:rPr lang="en-US" sz="4455">
                <a:solidFill>
                  <a:srgbClr val="000000"/>
                </a:solidFill>
                <a:latin typeface="Times New Roman"/>
                <a:ea typeface="Times New Roman"/>
                <a:cs typeface="Times New Roman"/>
                <a:sym typeface="Times New Roman"/>
              </a:rPr>
              <a:t> Community Forum Module</a:t>
            </a:r>
          </a:p>
          <a:p>
            <a:pPr marL="961912" lvl="1" indent="-480956" algn="just">
              <a:lnSpc>
                <a:spcPts val="6237"/>
              </a:lnSpc>
              <a:buAutoNum type="arabicPeriod"/>
            </a:pPr>
            <a:r>
              <a:rPr lang="en-US" sz="4455">
                <a:solidFill>
                  <a:srgbClr val="000000"/>
                </a:solidFill>
                <a:latin typeface="Times New Roman"/>
                <a:ea typeface="Times New Roman"/>
                <a:cs typeface="Times New Roman"/>
                <a:sym typeface="Times New Roman"/>
              </a:rPr>
              <a:t> Notification System Module</a:t>
            </a:r>
          </a:p>
          <a:p>
            <a:pPr marL="961912" lvl="1" indent="-480956" algn="just">
              <a:lnSpc>
                <a:spcPts val="6237"/>
              </a:lnSpc>
              <a:buAutoNum type="arabicPeriod"/>
            </a:pPr>
            <a:r>
              <a:rPr lang="en-US" sz="4455">
                <a:solidFill>
                  <a:srgbClr val="000000"/>
                </a:solidFill>
                <a:latin typeface="Times New Roman"/>
                <a:ea typeface="Times New Roman"/>
                <a:cs typeface="Times New Roman"/>
                <a:sym typeface="Times New Roman"/>
              </a:rPr>
              <a:t> Analytics and Reporting Module</a:t>
            </a:r>
          </a:p>
        </p:txBody>
      </p:sp>
      <p:grpSp>
        <p:nvGrpSpPr>
          <p:cNvPr id="6" name="Group 6"/>
          <p:cNvGrpSpPr/>
          <p:nvPr/>
        </p:nvGrpSpPr>
        <p:grpSpPr>
          <a:xfrm>
            <a:off x="4355657" y="2654841"/>
            <a:ext cx="9772039" cy="5980994"/>
            <a:chOff x="0" y="0"/>
            <a:chExt cx="2573706" cy="1575241"/>
          </a:xfrm>
        </p:grpSpPr>
        <p:sp>
          <p:nvSpPr>
            <p:cNvPr id="7" name="Freeform 7"/>
            <p:cNvSpPr/>
            <p:nvPr/>
          </p:nvSpPr>
          <p:spPr>
            <a:xfrm>
              <a:off x="0" y="0"/>
              <a:ext cx="2573706" cy="1575241"/>
            </a:xfrm>
            <a:custGeom>
              <a:avLst/>
              <a:gdLst/>
              <a:ahLst/>
              <a:cxnLst/>
              <a:rect l="l" t="t" r="r" b="b"/>
              <a:pathLst>
                <a:path w="2573706" h="1575241">
                  <a:moveTo>
                    <a:pt x="38028" y="0"/>
                  </a:moveTo>
                  <a:lnTo>
                    <a:pt x="2535678" y="0"/>
                  </a:lnTo>
                  <a:cubicBezTo>
                    <a:pt x="2556680" y="0"/>
                    <a:pt x="2573706" y="17026"/>
                    <a:pt x="2573706" y="38028"/>
                  </a:cubicBezTo>
                  <a:lnTo>
                    <a:pt x="2573706" y="1537213"/>
                  </a:lnTo>
                  <a:cubicBezTo>
                    <a:pt x="2573706" y="1558215"/>
                    <a:pt x="2556680" y="1575241"/>
                    <a:pt x="2535678" y="1575241"/>
                  </a:cubicBezTo>
                  <a:lnTo>
                    <a:pt x="38028" y="1575241"/>
                  </a:lnTo>
                  <a:cubicBezTo>
                    <a:pt x="27942" y="1575241"/>
                    <a:pt x="18270" y="1571235"/>
                    <a:pt x="11138" y="1564103"/>
                  </a:cubicBezTo>
                  <a:cubicBezTo>
                    <a:pt x="4007" y="1556971"/>
                    <a:pt x="0" y="1547299"/>
                    <a:pt x="0" y="1537213"/>
                  </a:cubicBezTo>
                  <a:lnTo>
                    <a:pt x="0" y="38028"/>
                  </a:lnTo>
                  <a:cubicBezTo>
                    <a:pt x="0" y="17026"/>
                    <a:pt x="17026" y="0"/>
                    <a:pt x="38028" y="0"/>
                  </a:cubicBezTo>
                  <a:close/>
                </a:path>
              </a:pathLst>
            </a:custGeom>
            <a:solidFill>
              <a:srgbClr val="000000">
                <a:alpha val="0"/>
              </a:srgbClr>
            </a:solidFill>
            <a:ln w="38100" cap="rnd">
              <a:solidFill>
                <a:srgbClr val="226A2B"/>
              </a:solidFill>
              <a:prstDash val="solid"/>
              <a:round/>
            </a:ln>
          </p:spPr>
        </p:sp>
        <p:sp>
          <p:nvSpPr>
            <p:cNvPr id="8" name="TextBox 8"/>
            <p:cNvSpPr txBox="1"/>
            <p:nvPr/>
          </p:nvSpPr>
          <p:spPr>
            <a:xfrm>
              <a:off x="0" y="-76200"/>
              <a:ext cx="2573706" cy="1651441"/>
            </a:xfrm>
            <a:prstGeom prst="rect">
              <a:avLst/>
            </a:prstGeom>
          </p:spPr>
          <p:txBody>
            <a:bodyPr lIns="50800" tIns="50800" rIns="50800" bIns="50800" rtlCol="0" anchor="ctr"/>
            <a:lstStyle/>
            <a:p>
              <a:pPr algn="ctr">
                <a:lnSpc>
                  <a:spcPts val="2659"/>
                </a:lnSpc>
                <a:spcBef>
                  <a:spcPct val="0"/>
                </a:spcBef>
              </a:pPr>
              <a:endParaRPr/>
            </a:p>
          </p:txBody>
        </p:sp>
      </p:grpSp>
    </p:spTree>
  </p:cSld>
  <p:clrMapOvr>
    <a:masterClrMapping/>
  </p:clrMapOvr>
  <p:transition spd="slow">
    <p:push/>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TotalTime>
  <Words>1885</Words>
  <Application>Microsoft Office PowerPoint</Application>
  <PresentationFormat>Custom</PresentationFormat>
  <Paragraphs>123</Paragraphs>
  <Slides>30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30</vt:i4>
      </vt:variant>
    </vt:vector>
  </HeadingPairs>
  <TitlesOfParts>
    <vt:vector size="36" baseType="lpstr">
      <vt:lpstr>Lora</vt:lpstr>
      <vt:lpstr>Times New Roman</vt:lpstr>
      <vt:lpstr>Times New Roman Bold</vt:lpstr>
      <vt:lpstr>Arial</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TURF BOOKING WEBSITE Project Proposal</dc:title>
  <cp:lastModifiedBy>ARAV BK</cp:lastModifiedBy>
  <cp:revision>2</cp:revision>
  <dcterms:created xsi:type="dcterms:W3CDTF">2006-08-16T00:00:00Z</dcterms:created>
  <dcterms:modified xsi:type="dcterms:W3CDTF">2024-11-25T13:05:38Z</dcterms:modified>
  <dc:identifier>DAGPY1aNWs0</dc:identifier>
</cp:coreProperties>
</file>