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5B048-3389-1E4A-BBF4-64D1A6BF4F10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C708399-3890-154C-989A-EAB7B9F439C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Log Mediator</a:t>
          </a:r>
          <a:endParaRPr lang="en-US" dirty="0"/>
        </a:p>
      </dgm:t>
    </dgm:pt>
    <dgm:pt modelId="{973C69D3-3C9A-3E4D-BD09-90EEBF73D03A}" type="parTrans" cxnId="{915D20A4-EF10-834D-BE21-A3FDEEC97D11}">
      <dgm:prSet/>
      <dgm:spPr/>
      <dgm:t>
        <a:bodyPr/>
        <a:lstStyle/>
        <a:p>
          <a:endParaRPr lang="en-US"/>
        </a:p>
      </dgm:t>
    </dgm:pt>
    <dgm:pt modelId="{C95AAB3D-5B77-2745-9FB0-31D76D31B977}" type="sibTrans" cxnId="{915D20A4-EF10-834D-BE21-A3FDEEC97D11}">
      <dgm:prSet/>
      <dgm:spPr/>
      <dgm:t>
        <a:bodyPr/>
        <a:lstStyle/>
        <a:p>
          <a:endParaRPr lang="en-US"/>
        </a:p>
      </dgm:t>
    </dgm:pt>
    <dgm:pt modelId="{5111E060-806F-DF44-847F-1539DCED331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Header Mediator</a:t>
          </a:r>
          <a:endParaRPr lang="en-US" dirty="0"/>
        </a:p>
      </dgm:t>
    </dgm:pt>
    <dgm:pt modelId="{8E7B3981-DD81-1048-B691-67C6376A880E}" type="parTrans" cxnId="{AB93BAD7-472B-D448-9D84-567E0005217B}">
      <dgm:prSet/>
      <dgm:spPr/>
      <dgm:t>
        <a:bodyPr/>
        <a:lstStyle/>
        <a:p>
          <a:endParaRPr lang="en-US"/>
        </a:p>
      </dgm:t>
    </dgm:pt>
    <dgm:pt modelId="{214CCA54-A7CD-8740-8512-0974C0C0C571}" type="sibTrans" cxnId="{AB93BAD7-472B-D448-9D84-567E0005217B}">
      <dgm:prSet/>
      <dgm:spPr/>
      <dgm:t>
        <a:bodyPr/>
        <a:lstStyle/>
        <a:p>
          <a:endParaRPr lang="en-US"/>
        </a:p>
      </dgm:t>
    </dgm:pt>
    <dgm:pt modelId="{59922674-19C3-FF4E-A3E6-61617012288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Send Mediator</a:t>
          </a:r>
          <a:endParaRPr lang="en-US" dirty="0"/>
        </a:p>
      </dgm:t>
    </dgm:pt>
    <dgm:pt modelId="{5D08DC01-8743-C44A-918B-A34D3FB98D11}" type="parTrans" cxnId="{C94DF135-19FE-1643-84DB-342C024D3659}">
      <dgm:prSet/>
      <dgm:spPr/>
      <dgm:t>
        <a:bodyPr/>
        <a:lstStyle/>
        <a:p>
          <a:endParaRPr lang="en-US"/>
        </a:p>
      </dgm:t>
    </dgm:pt>
    <dgm:pt modelId="{A4777E71-FAE1-4C4A-8020-28226D019CD1}" type="sibTrans" cxnId="{C94DF135-19FE-1643-84DB-342C024D3659}">
      <dgm:prSet/>
      <dgm:spPr/>
      <dgm:t>
        <a:bodyPr/>
        <a:lstStyle/>
        <a:p>
          <a:endParaRPr lang="en-US"/>
        </a:p>
      </dgm:t>
    </dgm:pt>
    <dgm:pt modelId="{FABEE430-3E0A-4843-8C9E-3F89FAF759C4}" type="pres">
      <dgm:prSet presAssocID="{8365B048-3389-1E4A-BBF4-64D1A6BF4F10}" presName="Name0" presStyleCnt="0">
        <dgm:presLayoutVars>
          <dgm:dir/>
          <dgm:animLvl val="lvl"/>
          <dgm:resizeHandles val="exact"/>
        </dgm:presLayoutVars>
      </dgm:prSet>
      <dgm:spPr/>
    </dgm:pt>
    <dgm:pt modelId="{B420B5F9-DE21-7F47-86AE-E7F49C5A37EC}" type="pres">
      <dgm:prSet presAssocID="{1C708399-3890-154C-989A-EAB7B9F439C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053CB-314E-C54E-A824-0945030FFF8B}" type="pres">
      <dgm:prSet presAssocID="{C95AAB3D-5B77-2745-9FB0-31D76D31B977}" presName="parTxOnlySpace" presStyleCnt="0"/>
      <dgm:spPr/>
    </dgm:pt>
    <dgm:pt modelId="{7DAF23F5-813F-6640-BA6B-1E55F16F332F}" type="pres">
      <dgm:prSet presAssocID="{5111E060-806F-DF44-847F-1539DCED331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D82F4-121E-D148-86C2-D329E7769091}" type="pres">
      <dgm:prSet presAssocID="{214CCA54-A7CD-8740-8512-0974C0C0C571}" presName="parTxOnlySpace" presStyleCnt="0"/>
      <dgm:spPr/>
    </dgm:pt>
    <dgm:pt modelId="{134A0D5E-F84A-C94B-B5B6-74227344D156}" type="pres">
      <dgm:prSet presAssocID="{59922674-19C3-FF4E-A3E6-6161701228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3BAD7-472B-D448-9D84-567E0005217B}" srcId="{8365B048-3389-1E4A-BBF4-64D1A6BF4F10}" destId="{5111E060-806F-DF44-847F-1539DCED3310}" srcOrd="1" destOrd="0" parTransId="{8E7B3981-DD81-1048-B691-67C6376A880E}" sibTransId="{214CCA54-A7CD-8740-8512-0974C0C0C571}"/>
    <dgm:cxn modelId="{C94DF135-19FE-1643-84DB-342C024D3659}" srcId="{8365B048-3389-1E4A-BBF4-64D1A6BF4F10}" destId="{59922674-19C3-FF4E-A3E6-616170122885}" srcOrd="2" destOrd="0" parTransId="{5D08DC01-8743-C44A-918B-A34D3FB98D11}" sibTransId="{A4777E71-FAE1-4C4A-8020-28226D019CD1}"/>
    <dgm:cxn modelId="{915D20A4-EF10-834D-BE21-A3FDEEC97D11}" srcId="{8365B048-3389-1E4A-BBF4-64D1A6BF4F10}" destId="{1C708399-3890-154C-989A-EAB7B9F439CA}" srcOrd="0" destOrd="0" parTransId="{973C69D3-3C9A-3E4D-BD09-90EEBF73D03A}" sibTransId="{C95AAB3D-5B77-2745-9FB0-31D76D31B977}"/>
    <dgm:cxn modelId="{4A0778CC-125C-1943-BFBA-BFCBA44686AA}" type="presOf" srcId="{59922674-19C3-FF4E-A3E6-616170122885}" destId="{134A0D5E-F84A-C94B-B5B6-74227344D156}" srcOrd="0" destOrd="0" presId="urn:microsoft.com/office/officeart/2005/8/layout/chevron1"/>
    <dgm:cxn modelId="{02CCAE9A-D735-6B4F-8F7C-23C703FF0DE9}" type="presOf" srcId="{5111E060-806F-DF44-847F-1539DCED3310}" destId="{7DAF23F5-813F-6640-BA6B-1E55F16F332F}" srcOrd="0" destOrd="0" presId="urn:microsoft.com/office/officeart/2005/8/layout/chevron1"/>
    <dgm:cxn modelId="{888617B9-18EF-F247-8FE4-6344CAB702C6}" type="presOf" srcId="{8365B048-3389-1E4A-BBF4-64D1A6BF4F10}" destId="{FABEE430-3E0A-4843-8C9E-3F89FAF759C4}" srcOrd="0" destOrd="0" presId="urn:microsoft.com/office/officeart/2005/8/layout/chevron1"/>
    <dgm:cxn modelId="{2D5DA84A-4AA9-7346-951C-B35947D2D53E}" type="presOf" srcId="{1C708399-3890-154C-989A-EAB7B9F439CA}" destId="{B420B5F9-DE21-7F47-86AE-E7F49C5A37EC}" srcOrd="0" destOrd="0" presId="urn:microsoft.com/office/officeart/2005/8/layout/chevron1"/>
    <dgm:cxn modelId="{FE208147-88DB-CC4F-88F8-7AC3BEA83249}" type="presParOf" srcId="{FABEE430-3E0A-4843-8C9E-3F89FAF759C4}" destId="{B420B5F9-DE21-7F47-86AE-E7F49C5A37EC}" srcOrd="0" destOrd="0" presId="urn:microsoft.com/office/officeart/2005/8/layout/chevron1"/>
    <dgm:cxn modelId="{FCA5E983-388C-6D4D-9F4C-07011513C878}" type="presParOf" srcId="{FABEE430-3E0A-4843-8C9E-3F89FAF759C4}" destId="{CF4053CB-314E-C54E-A824-0945030FFF8B}" srcOrd="1" destOrd="0" presId="urn:microsoft.com/office/officeart/2005/8/layout/chevron1"/>
    <dgm:cxn modelId="{43F35768-5663-3E4E-B2EB-EFDF44E195F1}" type="presParOf" srcId="{FABEE430-3E0A-4843-8C9E-3F89FAF759C4}" destId="{7DAF23F5-813F-6640-BA6B-1E55F16F332F}" srcOrd="2" destOrd="0" presId="urn:microsoft.com/office/officeart/2005/8/layout/chevron1"/>
    <dgm:cxn modelId="{B7BB0369-E9FD-DC43-B832-3C1C3A6B853B}" type="presParOf" srcId="{FABEE430-3E0A-4843-8C9E-3F89FAF759C4}" destId="{C72D82F4-121E-D148-86C2-D329E7769091}" srcOrd="3" destOrd="0" presId="urn:microsoft.com/office/officeart/2005/8/layout/chevron1"/>
    <dgm:cxn modelId="{7F3888BA-801D-5C4F-9973-D4CF352327E2}" type="presParOf" srcId="{FABEE430-3E0A-4843-8C9E-3F89FAF759C4}" destId="{134A0D5E-F84A-C94B-B5B6-74227344D156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0B5F9-DE21-7F47-86AE-E7F49C5A37EC}">
      <dsp:nvSpPr>
        <dsp:cNvPr id="0" name=""/>
        <dsp:cNvSpPr/>
      </dsp:nvSpPr>
      <dsp:spPr>
        <a:xfrm>
          <a:off x="1785" y="580008"/>
          <a:ext cx="2175867" cy="870346"/>
        </a:xfrm>
        <a:prstGeom prst="chevron">
          <a:avLst/>
        </a:prstGeom>
        <a:solidFill>
          <a:schemeClr val="dk1">
            <a:shade val="80000"/>
            <a:lumMod val="90000"/>
          </a:schemeClr>
        </a:solidFill>
        <a:ln>
          <a:noFill/>
        </a:ln>
        <a:effectLst>
          <a:outerShdw blurRad="63500" dist="38100" dir="3600000" sx="103000" sy="103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5400000"/>
          </a:lightRig>
        </a:scene3d>
        <a:sp3d prstMaterial="softmetal">
          <a:bevelT w="63500" h="381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Log Mediator</a:t>
          </a:r>
          <a:endParaRPr lang="en-US" sz="2400" kern="1200" dirty="0"/>
        </a:p>
      </dsp:txBody>
      <dsp:txXfrm>
        <a:off x="436958" y="580008"/>
        <a:ext cx="1305521" cy="870346"/>
      </dsp:txXfrm>
    </dsp:sp>
    <dsp:sp modelId="{7DAF23F5-813F-6640-BA6B-1E55F16F332F}">
      <dsp:nvSpPr>
        <dsp:cNvPr id="0" name=""/>
        <dsp:cNvSpPr/>
      </dsp:nvSpPr>
      <dsp:spPr>
        <a:xfrm>
          <a:off x="1960066" y="580008"/>
          <a:ext cx="2175867" cy="870346"/>
        </a:xfrm>
        <a:prstGeom prst="chevron">
          <a:avLst/>
        </a:prstGeom>
        <a:solidFill>
          <a:schemeClr val="dk1">
            <a:shade val="80000"/>
            <a:lumMod val="90000"/>
          </a:schemeClr>
        </a:solidFill>
        <a:ln>
          <a:noFill/>
        </a:ln>
        <a:effectLst>
          <a:outerShdw blurRad="63500" dist="38100" dir="3600000" sx="103000" sy="103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5400000"/>
          </a:lightRig>
        </a:scene3d>
        <a:sp3d prstMaterial="softmetal">
          <a:bevelT w="63500" h="381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Header Mediator</a:t>
          </a:r>
          <a:endParaRPr lang="en-US" sz="2400" kern="1200" dirty="0"/>
        </a:p>
      </dsp:txBody>
      <dsp:txXfrm>
        <a:off x="2395239" y="580008"/>
        <a:ext cx="1305521" cy="870346"/>
      </dsp:txXfrm>
    </dsp:sp>
    <dsp:sp modelId="{134A0D5E-F84A-C94B-B5B6-74227344D156}">
      <dsp:nvSpPr>
        <dsp:cNvPr id="0" name=""/>
        <dsp:cNvSpPr/>
      </dsp:nvSpPr>
      <dsp:spPr>
        <a:xfrm>
          <a:off x="3918346" y="580008"/>
          <a:ext cx="2175867" cy="870346"/>
        </a:xfrm>
        <a:prstGeom prst="chevron">
          <a:avLst/>
        </a:prstGeom>
        <a:solidFill>
          <a:schemeClr val="dk1">
            <a:shade val="80000"/>
            <a:lumMod val="90000"/>
          </a:schemeClr>
        </a:solidFill>
        <a:ln>
          <a:noFill/>
        </a:ln>
        <a:effectLst>
          <a:outerShdw blurRad="63500" dist="38100" dir="3600000" sx="103000" sy="103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5400000"/>
          </a:lightRig>
        </a:scene3d>
        <a:sp3d prstMaterial="softmetal">
          <a:bevelT w="63500" h="381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Send Mediator</a:t>
          </a:r>
          <a:endParaRPr lang="en-US" sz="2400" kern="1200" dirty="0"/>
        </a:p>
      </dsp:txBody>
      <dsp:txXfrm>
        <a:off x="4353519" y="580008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so2.com/products/enterprise-service-bus/" TargetMode="External"/><Relationship Id="rId4" Type="http://schemas.openxmlformats.org/officeDocument/2006/relationships/hyperlink" Target="https://github.com/hiranya911/rest-gateway-demo" TargetMode="External"/><Relationship Id="rId5" Type="http://schemas.openxmlformats.org/officeDocument/2006/relationships/hyperlink" Target="https://rest-gateway-demo.readthedocs.org/en/latest/" TargetMode="External"/><Relationship Id="rId6" Type="http://schemas.openxmlformats.org/officeDocument/2006/relationships/hyperlink" Target="http://asanka.abeysinghe.org/2013/04/pragmatic-approach-to-api-facade-patter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ynapse.apache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ynapse.apache.org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Façade Pattern with Apache Synapse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dirty="0" smtClean="0"/>
              <a:t>Hiranya Jayathilaka</a:t>
            </a:r>
          </a:p>
          <a:p>
            <a:r>
              <a:rPr lang="en-US" dirty="0" err="1" smtClean="0"/>
              <a:t>hiranya@apache.org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6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XML-based </a:t>
            </a:r>
            <a:r>
              <a:rPr lang="en-US" dirty="0" err="1" smtClean="0"/>
              <a:t>metalanguage</a:t>
            </a:r>
            <a:endParaRPr lang="en-US" dirty="0" smtClean="0"/>
          </a:p>
          <a:p>
            <a:r>
              <a:rPr lang="en-US" dirty="0" smtClean="0"/>
              <a:t>Simple and intuitive – Protocol and message format agnostic programming model</a:t>
            </a:r>
          </a:p>
          <a:p>
            <a:r>
              <a:rPr lang="en-US" dirty="0" smtClean="0"/>
              <a:t>Supports the familiar constructs of a programming language</a:t>
            </a:r>
          </a:p>
          <a:p>
            <a:pPr lvl="1"/>
            <a:r>
              <a:rPr lang="en-US" dirty="0" smtClean="0"/>
              <a:t>If-Then, Switch-Case, Try-Catch</a:t>
            </a:r>
          </a:p>
          <a:p>
            <a:r>
              <a:rPr lang="en-US" dirty="0" smtClean="0"/>
              <a:t>Reusable function-like constructs</a:t>
            </a:r>
          </a:p>
          <a:p>
            <a:r>
              <a:rPr lang="en-US" dirty="0" smtClean="0"/>
              <a:t>Hot deploy and hot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a non-</a:t>
            </a:r>
            <a:r>
              <a:rPr lang="en-US" dirty="0" err="1" smtClean="0"/>
              <a:t>RESTful</a:t>
            </a:r>
            <a:r>
              <a:rPr lang="en-US" dirty="0"/>
              <a:t> </a:t>
            </a:r>
            <a:r>
              <a:rPr lang="en-US" dirty="0" smtClean="0"/>
              <a:t>application through a REST API</a:t>
            </a:r>
          </a:p>
          <a:p>
            <a:r>
              <a:rPr lang="en-US" dirty="0" smtClean="0"/>
              <a:t>Example use cases</a:t>
            </a:r>
            <a:endParaRPr lang="en-US" dirty="0"/>
          </a:p>
          <a:p>
            <a:pPr lvl="1"/>
            <a:r>
              <a:rPr lang="en-US" dirty="0" smtClean="0"/>
              <a:t>Expose a SOAP service as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Expose a database as a service</a:t>
            </a:r>
          </a:p>
          <a:p>
            <a:pPr lvl="1"/>
            <a:r>
              <a:rPr lang="en-US" dirty="0" smtClean="0"/>
              <a:t>Expose a legacy system as a service</a:t>
            </a:r>
          </a:p>
        </p:txBody>
      </p:sp>
    </p:spTree>
    <p:extLst>
      <p:ext uri="{BB962C8B-B14F-4D97-AF65-F5344CB8AC3E}">
        <p14:creationId xmlns:p14="http://schemas.microsoft.com/office/powerpoint/2010/main" val="9208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8659" y="3561579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89931" y="3583039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90009" y="3181850"/>
            <a:ext cx="2893607" cy="1767695"/>
          </a:xfrm>
          <a:prstGeom prst="roundRect">
            <a:avLst/>
          </a:prstGeom>
          <a:solidFill>
            <a:srgbClr val="17457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Synapse/ESB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2003269" y="3967492"/>
            <a:ext cx="955808" cy="301163"/>
          </a:xfrm>
          <a:prstGeom prst="leftRightArrow">
            <a:avLst/>
          </a:prstGeom>
          <a:solidFill>
            <a:srgbClr val="17457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6122848" y="3962764"/>
            <a:ext cx="955808" cy="301163"/>
          </a:xfrm>
          <a:prstGeom prst="leftRightArrow">
            <a:avLst/>
          </a:prstGeom>
          <a:solidFill>
            <a:srgbClr val="17457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1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9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Synapse – </a:t>
            </a:r>
            <a:r>
              <a:rPr lang="en-US" dirty="0" smtClean="0">
                <a:hlinkClick r:id="rId2"/>
              </a:rPr>
              <a:t>http://synapse.apache.org</a:t>
            </a:r>
            <a:endParaRPr lang="en-US" dirty="0" smtClean="0"/>
          </a:p>
          <a:p>
            <a:r>
              <a:rPr lang="en-US" dirty="0"/>
              <a:t>WSO2 ESB - </a:t>
            </a:r>
            <a:r>
              <a:rPr lang="en-US" dirty="0">
                <a:hlinkClick r:id="rId3"/>
              </a:rPr>
              <a:t>http://wso2.com/products/enterprise-service-bus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Demo artifacts - </a:t>
            </a:r>
            <a:r>
              <a:rPr lang="en-US" dirty="0">
                <a:hlinkClick r:id="rId4"/>
              </a:rPr>
              <a:t>https://github.com/hiranya911/rest-gateway-</a:t>
            </a:r>
            <a:r>
              <a:rPr lang="en-US" dirty="0" smtClean="0">
                <a:hlinkClick r:id="rId4"/>
              </a:rPr>
              <a:t>demo</a:t>
            </a:r>
            <a:endParaRPr lang="en-US" dirty="0" smtClean="0"/>
          </a:p>
          <a:p>
            <a:r>
              <a:rPr lang="en-US" dirty="0"/>
              <a:t>Demo documentation - </a:t>
            </a:r>
            <a:r>
              <a:rPr lang="en-US" dirty="0">
                <a:hlinkClick r:id="rId5"/>
              </a:rPr>
              <a:t>https://rest-gateway-demo.readthedocs.org/en/latest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façade pattern - </a:t>
            </a:r>
            <a:r>
              <a:rPr lang="en-US" dirty="0">
                <a:hlinkClick r:id="rId6"/>
              </a:rPr>
              <a:t>http://asanka.abeysinghe.org/2013/04/pragmatic-approach-to-api-facade-</a:t>
            </a:r>
            <a:r>
              <a:rPr lang="en-US" dirty="0" smtClean="0">
                <a:hlinkClick r:id="rId6"/>
              </a:rPr>
              <a:t>pattern.html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lightweight, open source Enterprise Service Bus (ESB)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http://synapse.apache.org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Connect and integrate heterogeneous systems</a:t>
            </a:r>
            <a:endParaRPr lang="en-US" dirty="0"/>
          </a:p>
        </p:txBody>
      </p:sp>
      <p:pic>
        <p:nvPicPr>
          <p:cNvPr id="4" name="Picture 3" descr="synapse-logo-we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04" y="5089790"/>
            <a:ext cx="3662061" cy="15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ESB?</a:t>
            </a:r>
            <a:endParaRPr lang="en-US" dirty="0"/>
          </a:p>
        </p:txBody>
      </p:sp>
      <p:pic>
        <p:nvPicPr>
          <p:cNvPr id="4" name="Content Placeholder 3" descr="es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02" r="-270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043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Synapse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Message routing</a:t>
            </a:r>
          </a:p>
          <a:p>
            <a:r>
              <a:rPr lang="en-US" dirty="0" smtClean="0"/>
              <a:t>Message filtering</a:t>
            </a:r>
          </a:p>
          <a:p>
            <a:r>
              <a:rPr lang="en-US" dirty="0" smtClean="0"/>
              <a:t>Message transformation</a:t>
            </a:r>
          </a:p>
          <a:p>
            <a:r>
              <a:rPr lang="en-US" dirty="0" smtClean="0"/>
              <a:t>Message enrichment</a:t>
            </a:r>
          </a:p>
          <a:p>
            <a:r>
              <a:rPr lang="en-US" dirty="0" smtClean="0"/>
              <a:t>Protocol switching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Fail-over routing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enforcement</a:t>
            </a:r>
          </a:p>
          <a:p>
            <a:r>
              <a:rPr lang="en-US" dirty="0" smtClean="0"/>
              <a:t>Service virtualization</a:t>
            </a:r>
          </a:p>
          <a:p>
            <a:r>
              <a:rPr lang="en-US" dirty="0" smtClean="0"/>
              <a:t>Traffic throttling</a:t>
            </a:r>
          </a:p>
          <a:p>
            <a:r>
              <a:rPr lang="en-US" dirty="0" smtClean="0"/>
              <a:t>Task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Protocol/Standards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protocols (Transports)</a:t>
            </a:r>
          </a:p>
          <a:p>
            <a:pPr lvl="1"/>
            <a:r>
              <a:rPr lang="en-US" dirty="0" smtClean="0"/>
              <a:t>HTTP/S, E-Mail (POP/IMAP), JMS, AMQP, FIX, FTP and other file transfer protocols, Raw TCP and UDP and more…</a:t>
            </a:r>
          </a:p>
          <a:p>
            <a:r>
              <a:rPr lang="en-US" dirty="0" smtClean="0"/>
              <a:t>Message formats (Content exchange formats)</a:t>
            </a:r>
          </a:p>
          <a:p>
            <a:pPr lvl="1"/>
            <a:r>
              <a:rPr lang="en-US" dirty="0" smtClean="0"/>
              <a:t>XML, SOAP, JSON, HTML, Plain text, Hessian, HL7, Various binary formats and more…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JDBC/SQL, WSDL and other WS-* standards, REST, SNMP, JMX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 Messaging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types of configurable and </a:t>
            </a:r>
            <a:r>
              <a:rPr lang="en-US" dirty="0" err="1" smtClean="0"/>
              <a:t>composable</a:t>
            </a:r>
            <a:r>
              <a:rPr lang="en-US" dirty="0" smtClean="0"/>
              <a:t> constructs</a:t>
            </a:r>
          </a:p>
          <a:p>
            <a:pPr lvl="1"/>
            <a:r>
              <a:rPr lang="en-US" dirty="0" smtClean="0"/>
              <a:t>Mediators</a:t>
            </a:r>
          </a:p>
          <a:p>
            <a:pPr lvl="1"/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Proxy Services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Endpoints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Message stores and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1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1179650"/>
          </a:xfrm>
        </p:spPr>
        <p:txBody>
          <a:bodyPr/>
          <a:lstStyle/>
          <a:p>
            <a:r>
              <a:rPr lang="en-US" dirty="0" smtClean="0"/>
              <a:t>Smallest configurable message processing unit in Synapse</a:t>
            </a:r>
          </a:p>
          <a:p>
            <a:r>
              <a:rPr lang="en-US" dirty="0" smtClean="0"/>
              <a:t>Synapse ships with a wide range of built-in mediators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2592464" y="3391357"/>
            <a:ext cx="3417343" cy="1518908"/>
          </a:xfrm>
          <a:prstGeom prst="chevr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Mediator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031" y="3627049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Message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76838" y="3622321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Message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173485" y="4059151"/>
            <a:ext cx="785591" cy="248787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206202" y="4015140"/>
            <a:ext cx="785591" cy="248787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28692" y="5429296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4255306" y="5041203"/>
            <a:ext cx="209492" cy="274975"/>
          </a:xfrm>
          <a:prstGeom prst="upArrow">
            <a:avLst/>
          </a:prstGeom>
          <a:solidFill>
            <a:srgbClr val="17457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5"/>
            <a:ext cx="7583488" cy="1258214"/>
          </a:xfrm>
        </p:spPr>
        <p:txBody>
          <a:bodyPr/>
          <a:lstStyle/>
          <a:p>
            <a:r>
              <a:rPr lang="en-US" dirty="0" smtClean="0"/>
              <a:t>An ordered list of mediators</a:t>
            </a:r>
          </a:p>
          <a:p>
            <a:r>
              <a:rPr lang="en-US" dirty="0" smtClean="0"/>
              <a:t>Provides the “message flow” abstraction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0535402"/>
              </p:ext>
            </p:extLst>
          </p:nvPr>
        </p:nvGraphicFramePr>
        <p:xfrm>
          <a:off x="1524000" y="3430636"/>
          <a:ext cx="6096000" cy="203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1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APIs/Proxy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2554523"/>
          </a:xfrm>
        </p:spPr>
        <p:txBody>
          <a:bodyPr/>
          <a:lstStyle/>
          <a:p>
            <a:r>
              <a:rPr lang="en-US" dirty="0" smtClean="0"/>
              <a:t>Connects a client application to a backend service</a:t>
            </a:r>
          </a:p>
          <a:p>
            <a:r>
              <a:rPr lang="en-US" dirty="0" smtClean="0"/>
              <a:t>Comprised of several sequences</a:t>
            </a:r>
          </a:p>
          <a:p>
            <a:pPr lvl="1"/>
            <a:r>
              <a:rPr lang="en-US" dirty="0" smtClean="0"/>
              <a:t>In sequence – Processes requests from client</a:t>
            </a:r>
          </a:p>
          <a:p>
            <a:pPr lvl="1"/>
            <a:r>
              <a:rPr lang="en-US" dirty="0" smtClean="0"/>
              <a:t>Out sequence – Processes responses from the service</a:t>
            </a:r>
          </a:p>
          <a:p>
            <a:pPr lvl="1"/>
            <a:r>
              <a:rPr lang="en-US" dirty="0" smtClean="0"/>
              <a:t>Fault sequence – Handles errors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1031" y="4897170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76838" y="4918630"/>
            <a:ext cx="1453351" cy="1073712"/>
          </a:xfrm>
          <a:prstGeom prst="roundRect">
            <a:avLst/>
          </a:prstGeom>
          <a:solidFill>
            <a:srgbClr val="5396D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Service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173485" y="5311449"/>
            <a:ext cx="785591" cy="248787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06202" y="5311449"/>
            <a:ext cx="785591" cy="248787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142381" y="4517441"/>
            <a:ext cx="2893607" cy="1767695"/>
          </a:xfrm>
          <a:prstGeom prst="roundRect">
            <a:avLst/>
          </a:prstGeom>
          <a:solidFill>
            <a:srgbClr val="17457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API/Proxy Service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12593" y="4556725"/>
            <a:ext cx="2592464" cy="6547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Sequence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3294784" y="5560235"/>
            <a:ext cx="2592464" cy="6547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2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44</TotalTime>
  <Words>448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Pixel</vt:lpstr>
      <vt:lpstr>API Façade Pattern with Apache Synapse</vt:lpstr>
      <vt:lpstr>Apache Synapse</vt:lpstr>
      <vt:lpstr>What is an ESB?</vt:lpstr>
      <vt:lpstr>Key Features of Synapse</vt:lpstr>
      <vt:lpstr>Supported Protocol/Standards</vt:lpstr>
      <vt:lpstr>Synapse Messaging Model</vt:lpstr>
      <vt:lpstr>Mediators</vt:lpstr>
      <vt:lpstr>Sequences</vt:lpstr>
      <vt:lpstr>APIs/Proxy Services</vt:lpstr>
      <vt:lpstr>Synapse Configuration</vt:lpstr>
      <vt:lpstr>API Façade Pattern</vt:lpstr>
      <vt:lpstr>Demo</vt:lpstr>
      <vt:lpstr>Questions?</vt:lpstr>
      <vt:lpstr>References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Façade Pattern with Apache Synapsw</dc:title>
  <dc:creator>Hiranya Jayathilaka</dc:creator>
  <cp:lastModifiedBy>Hiranya Jayathilaka</cp:lastModifiedBy>
  <cp:revision>12</cp:revision>
  <dcterms:created xsi:type="dcterms:W3CDTF">2013-04-30T21:39:38Z</dcterms:created>
  <dcterms:modified xsi:type="dcterms:W3CDTF">2013-04-30T23:54:59Z</dcterms:modified>
</cp:coreProperties>
</file>