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9" r:id="rId5"/>
    <p:sldId id="260" r:id="rId6"/>
    <p:sldId id="261"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253"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EAA2-BAF4-34CE-5A45-BC05E03991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08709E-2362-54A7-020B-D7F4951E86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7F948B-E76C-7F08-46B6-9EA898728583}"/>
              </a:ext>
            </a:extLst>
          </p:cNvPr>
          <p:cNvSpPr>
            <a:spLocks noGrp="1"/>
          </p:cNvSpPr>
          <p:nvPr>
            <p:ph type="dt" sz="half" idx="10"/>
          </p:nvPr>
        </p:nvSpPr>
        <p:spPr/>
        <p:txBody>
          <a:bodyPr/>
          <a:lstStyle/>
          <a:p>
            <a:fld id="{009A7174-858B-4D9C-A98A-8D6BA6971674}" type="datetimeFigureOut">
              <a:rPr lang="en-IN" smtClean="0"/>
              <a:t>10-04-2024</a:t>
            </a:fld>
            <a:endParaRPr lang="en-IN"/>
          </a:p>
        </p:txBody>
      </p:sp>
      <p:sp>
        <p:nvSpPr>
          <p:cNvPr id="5" name="Footer Placeholder 4">
            <a:extLst>
              <a:ext uri="{FF2B5EF4-FFF2-40B4-BE49-F238E27FC236}">
                <a16:creationId xmlns:a16="http://schemas.microsoft.com/office/drawing/2014/main" id="{C11BDDD1-8CB9-6523-53A6-3A9B82AD8A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A6358C-631E-7572-0AF7-72A1AF538CC3}"/>
              </a:ext>
            </a:extLst>
          </p:cNvPr>
          <p:cNvSpPr>
            <a:spLocks noGrp="1"/>
          </p:cNvSpPr>
          <p:nvPr>
            <p:ph type="sldNum" sz="quarter" idx="12"/>
          </p:nvPr>
        </p:nvSpPr>
        <p:spPr/>
        <p:txBody>
          <a:bodyPr/>
          <a:lstStyle/>
          <a:p>
            <a:fld id="{DAAA1DB7-D53F-4921-B585-67E2BD56CC4A}" type="slidenum">
              <a:rPr lang="en-IN" smtClean="0"/>
              <a:t>‹#›</a:t>
            </a:fld>
            <a:endParaRPr lang="en-IN"/>
          </a:p>
        </p:txBody>
      </p:sp>
    </p:spTree>
    <p:extLst>
      <p:ext uri="{BB962C8B-B14F-4D97-AF65-F5344CB8AC3E}">
        <p14:creationId xmlns:p14="http://schemas.microsoft.com/office/powerpoint/2010/main" val="4237617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D9E7-0196-17A3-355F-79342E92BD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852BD0-356D-88EE-9460-EA780A19BF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BFF3F-8746-8D71-1585-8BD0CE5545FA}"/>
              </a:ext>
            </a:extLst>
          </p:cNvPr>
          <p:cNvSpPr>
            <a:spLocks noGrp="1"/>
          </p:cNvSpPr>
          <p:nvPr>
            <p:ph type="dt" sz="half" idx="10"/>
          </p:nvPr>
        </p:nvSpPr>
        <p:spPr/>
        <p:txBody>
          <a:bodyPr/>
          <a:lstStyle/>
          <a:p>
            <a:fld id="{009A7174-858B-4D9C-A98A-8D6BA6971674}" type="datetimeFigureOut">
              <a:rPr lang="en-IN" smtClean="0"/>
              <a:t>10-04-2024</a:t>
            </a:fld>
            <a:endParaRPr lang="en-IN"/>
          </a:p>
        </p:txBody>
      </p:sp>
      <p:sp>
        <p:nvSpPr>
          <p:cNvPr id="5" name="Footer Placeholder 4">
            <a:extLst>
              <a:ext uri="{FF2B5EF4-FFF2-40B4-BE49-F238E27FC236}">
                <a16:creationId xmlns:a16="http://schemas.microsoft.com/office/drawing/2014/main" id="{30E56B8B-AE25-49DD-1C68-9B18636227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8CC7F7-94AC-35EB-4390-F81BAC8CFCEF}"/>
              </a:ext>
            </a:extLst>
          </p:cNvPr>
          <p:cNvSpPr>
            <a:spLocks noGrp="1"/>
          </p:cNvSpPr>
          <p:nvPr>
            <p:ph type="sldNum" sz="quarter" idx="12"/>
          </p:nvPr>
        </p:nvSpPr>
        <p:spPr/>
        <p:txBody>
          <a:bodyPr/>
          <a:lstStyle/>
          <a:p>
            <a:fld id="{DAAA1DB7-D53F-4921-B585-67E2BD56CC4A}" type="slidenum">
              <a:rPr lang="en-IN" smtClean="0"/>
              <a:t>‹#›</a:t>
            </a:fld>
            <a:endParaRPr lang="en-IN"/>
          </a:p>
        </p:txBody>
      </p:sp>
    </p:spTree>
    <p:extLst>
      <p:ext uri="{BB962C8B-B14F-4D97-AF65-F5344CB8AC3E}">
        <p14:creationId xmlns:p14="http://schemas.microsoft.com/office/powerpoint/2010/main" val="2181759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80A06C-FC50-44A4-B1A3-4CEB5456F0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A2CADC-7D5D-2BF1-25B6-F5AB99372B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BEA44F-4BA3-1640-141D-EF03027E1671}"/>
              </a:ext>
            </a:extLst>
          </p:cNvPr>
          <p:cNvSpPr>
            <a:spLocks noGrp="1"/>
          </p:cNvSpPr>
          <p:nvPr>
            <p:ph type="dt" sz="half" idx="10"/>
          </p:nvPr>
        </p:nvSpPr>
        <p:spPr/>
        <p:txBody>
          <a:bodyPr/>
          <a:lstStyle/>
          <a:p>
            <a:fld id="{009A7174-858B-4D9C-A98A-8D6BA6971674}" type="datetimeFigureOut">
              <a:rPr lang="en-IN" smtClean="0"/>
              <a:t>10-04-2024</a:t>
            </a:fld>
            <a:endParaRPr lang="en-IN"/>
          </a:p>
        </p:txBody>
      </p:sp>
      <p:sp>
        <p:nvSpPr>
          <p:cNvPr id="5" name="Footer Placeholder 4">
            <a:extLst>
              <a:ext uri="{FF2B5EF4-FFF2-40B4-BE49-F238E27FC236}">
                <a16:creationId xmlns:a16="http://schemas.microsoft.com/office/drawing/2014/main" id="{00AC58A2-CB4D-FDF8-CD99-D2BCA188C2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2E884C-2F43-8480-24A0-E017E9CDD19A}"/>
              </a:ext>
            </a:extLst>
          </p:cNvPr>
          <p:cNvSpPr>
            <a:spLocks noGrp="1"/>
          </p:cNvSpPr>
          <p:nvPr>
            <p:ph type="sldNum" sz="quarter" idx="12"/>
          </p:nvPr>
        </p:nvSpPr>
        <p:spPr/>
        <p:txBody>
          <a:bodyPr/>
          <a:lstStyle/>
          <a:p>
            <a:fld id="{DAAA1DB7-D53F-4921-B585-67E2BD56CC4A}" type="slidenum">
              <a:rPr lang="en-IN" smtClean="0"/>
              <a:t>‹#›</a:t>
            </a:fld>
            <a:endParaRPr lang="en-IN"/>
          </a:p>
        </p:txBody>
      </p:sp>
    </p:spTree>
    <p:extLst>
      <p:ext uri="{BB962C8B-B14F-4D97-AF65-F5344CB8AC3E}">
        <p14:creationId xmlns:p14="http://schemas.microsoft.com/office/powerpoint/2010/main" val="268818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27B2-C2CD-474F-9D7F-2E24F10D7B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C1BEAF-8F90-57F5-2A0E-5928F1AF78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3E940B-2C54-8A79-47CB-02F223AD5679}"/>
              </a:ext>
            </a:extLst>
          </p:cNvPr>
          <p:cNvSpPr>
            <a:spLocks noGrp="1"/>
          </p:cNvSpPr>
          <p:nvPr>
            <p:ph type="dt" sz="half" idx="10"/>
          </p:nvPr>
        </p:nvSpPr>
        <p:spPr/>
        <p:txBody>
          <a:bodyPr/>
          <a:lstStyle/>
          <a:p>
            <a:fld id="{009A7174-858B-4D9C-A98A-8D6BA6971674}" type="datetimeFigureOut">
              <a:rPr lang="en-IN" smtClean="0"/>
              <a:t>10-04-2024</a:t>
            </a:fld>
            <a:endParaRPr lang="en-IN"/>
          </a:p>
        </p:txBody>
      </p:sp>
      <p:sp>
        <p:nvSpPr>
          <p:cNvPr id="5" name="Footer Placeholder 4">
            <a:extLst>
              <a:ext uri="{FF2B5EF4-FFF2-40B4-BE49-F238E27FC236}">
                <a16:creationId xmlns:a16="http://schemas.microsoft.com/office/drawing/2014/main" id="{9DDBD5DB-98E7-5516-24E6-2BE1802930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2809AA-481E-3FF1-136B-06D833DDC6CD}"/>
              </a:ext>
            </a:extLst>
          </p:cNvPr>
          <p:cNvSpPr>
            <a:spLocks noGrp="1"/>
          </p:cNvSpPr>
          <p:nvPr>
            <p:ph type="sldNum" sz="quarter" idx="12"/>
          </p:nvPr>
        </p:nvSpPr>
        <p:spPr/>
        <p:txBody>
          <a:bodyPr/>
          <a:lstStyle/>
          <a:p>
            <a:fld id="{DAAA1DB7-D53F-4921-B585-67E2BD56CC4A}" type="slidenum">
              <a:rPr lang="en-IN" smtClean="0"/>
              <a:t>‹#›</a:t>
            </a:fld>
            <a:endParaRPr lang="en-IN"/>
          </a:p>
        </p:txBody>
      </p:sp>
    </p:spTree>
    <p:extLst>
      <p:ext uri="{BB962C8B-B14F-4D97-AF65-F5344CB8AC3E}">
        <p14:creationId xmlns:p14="http://schemas.microsoft.com/office/powerpoint/2010/main" val="2536677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9343-080B-F191-0191-2CA76F24FD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B24C3B-0D3A-1039-7EBC-3F65946DB5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79C4F5-CF4B-7840-1681-E9A9F3F0A681}"/>
              </a:ext>
            </a:extLst>
          </p:cNvPr>
          <p:cNvSpPr>
            <a:spLocks noGrp="1"/>
          </p:cNvSpPr>
          <p:nvPr>
            <p:ph type="dt" sz="half" idx="10"/>
          </p:nvPr>
        </p:nvSpPr>
        <p:spPr/>
        <p:txBody>
          <a:bodyPr/>
          <a:lstStyle/>
          <a:p>
            <a:fld id="{009A7174-858B-4D9C-A98A-8D6BA6971674}" type="datetimeFigureOut">
              <a:rPr lang="en-IN" smtClean="0"/>
              <a:t>10-04-2024</a:t>
            </a:fld>
            <a:endParaRPr lang="en-IN"/>
          </a:p>
        </p:txBody>
      </p:sp>
      <p:sp>
        <p:nvSpPr>
          <p:cNvPr id="5" name="Footer Placeholder 4">
            <a:extLst>
              <a:ext uri="{FF2B5EF4-FFF2-40B4-BE49-F238E27FC236}">
                <a16:creationId xmlns:a16="http://schemas.microsoft.com/office/drawing/2014/main" id="{D3A30C0C-A5D1-087A-8797-73F8423466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867FA4-C298-CF34-53D5-0F6A1F30CED8}"/>
              </a:ext>
            </a:extLst>
          </p:cNvPr>
          <p:cNvSpPr>
            <a:spLocks noGrp="1"/>
          </p:cNvSpPr>
          <p:nvPr>
            <p:ph type="sldNum" sz="quarter" idx="12"/>
          </p:nvPr>
        </p:nvSpPr>
        <p:spPr/>
        <p:txBody>
          <a:bodyPr/>
          <a:lstStyle/>
          <a:p>
            <a:fld id="{DAAA1DB7-D53F-4921-B585-67E2BD56CC4A}" type="slidenum">
              <a:rPr lang="en-IN" smtClean="0"/>
              <a:t>‹#›</a:t>
            </a:fld>
            <a:endParaRPr lang="en-IN"/>
          </a:p>
        </p:txBody>
      </p:sp>
    </p:spTree>
    <p:extLst>
      <p:ext uri="{BB962C8B-B14F-4D97-AF65-F5344CB8AC3E}">
        <p14:creationId xmlns:p14="http://schemas.microsoft.com/office/powerpoint/2010/main" val="2765489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049C2-BD44-2CD9-E740-806538716E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535700-09B5-3EC7-C556-56F67CD9D5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44A59F-74CF-5198-0896-6FF8E3BA5A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688A8A-6016-7520-25BD-6C7F632A470E}"/>
              </a:ext>
            </a:extLst>
          </p:cNvPr>
          <p:cNvSpPr>
            <a:spLocks noGrp="1"/>
          </p:cNvSpPr>
          <p:nvPr>
            <p:ph type="dt" sz="half" idx="10"/>
          </p:nvPr>
        </p:nvSpPr>
        <p:spPr/>
        <p:txBody>
          <a:bodyPr/>
          <a:lstStyle/>
          <a:p>
            <a:fld id="{009A7174-858B-4D9C-A98A-8D6BA6971674}" type="datetimeFigureOut">
              <a:rPr lang="en-IN" smtClean="0"/>
              <a:t>10-04-2024</a:t>
            </a:fld>
            <a:endParaRPr lang="en-IN"/>
          </a:p>
        </p:txBody>
      </p:sp>
      <p:sp>
        <p:nvSpPr>
          <p:cNvPr id="6" name="Footer Placeholder 5">
            <a:extLst>
              <a:ext uri="{FF2B5EF4-FFF2-40B4-BE49-F238E27FC236}">
                <a16:creationId xmlns:a16="http://schemas.microsoft.com/office/drawing/2014/main" id="{1BFB99D2-2EBA-383C-B9CF-6807A18E77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965273-5055-6DA2-D34B-647CD2B4D491}"/>
              </a:ext>
            </a:extLst>
          </p:cNvPr>
          <p:cNvSpPr>
            <a:spLocks noGrp="1"/>
          </p:cNvSpPr>
          <p:nvPr>
            <p:ph type="sldNum" sz="quarter" idx="12"/>
          </p:nvPr>
        </p:nvSpPr>
        <p:spPr/>
        <p:txBody>
          <a:bodyPr/>
          <a:lstStyle/>
          <a:p>
            <a:fld id="{DAAA1DB7-D53F-4921-B585-67E2BD56CC4A}" type="slidenum">
              <a:rPr lang="en-IN" smtClean="0"/>
              <a:t>‹#›</a:t>
            </a:fld>
            <a:endParaRPr lang="en-IN"/>
          </a:p>
        </p:txBody>
      </p:sp>
    </p:spTree>
    <p:extLst>
      <p:ext uri="{BB962C8B-B14F-4D97-AF65-F5344CB8AC3E}">
        <p14:creationId xmlns:p14="http://schemas.microsoft.com/office/powerpoint/2010/main" val="390013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5BACE-EADB-E624-E635-0214D3481A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7ADF71-300B-E9D1-986D-2C73C094DE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AC42B8-18F7-754C-480E-10B850646C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D57A25-D877-9488-203D-10A348C792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9A9627-2209-02C9-71B4-1B6668C73A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661EB4-046C-A0D4-B83D-5936C3456A19}"/>
              </a:ext>
            </a:extLst>
          </p:cNvPr>
          <p:cNvSpPr>
            <a:spLocks noGrp="1"/>
          </p:cNvSpPr>
          <p:nvPr>
            <p:ph type="dt" sz="half" idx="10"/>
          </p:nvPr>
        </p:nvSpPr>
        <p:spPr/>
        <p:txBody>
          <a:bodyPr/>
          <a:lstStyle/>
          <a:p>
            <a:fld id="{009A7174-858B-4D9C-A98A-8D6BA6971674}" type="datetimeFigureOut">
              <a:rPr lang="en-IN" smtClean="0"/>
              <a:t>10-04-2024</a:t>
            </a:fld>
            <a:endParaRPr lang="en-IN"/>
          </a:p>
        </p:txBody>
      </p:sp>
      <p:sp>
        <p:nvSpPr>
          <p:cNvPr id="8" name="Footer Placeholder 7">
            <a:extLst>
              <a:ext uri="{FF2B5EF4-FFF2-40B4-BE49-F238E27FC236}">
                <a16:creationId xmlns:a16="http://schemas.microsoft.com/office/drawing/2014/main" id="{0A7E9904-E63F-128B-7D18-C06C43F299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E836C0-9B91-C252-6DD2-D1A0FA4949D4}"/>
              </a:ext>
            </a:extLst>
          </p:cNvPr>
          <p:cNvSpPr>
            <a:spLocks noGrp="1"/>
          </p:cNvSpPr>
          <p:nvPr>
            <p:ph type="sldNum" sz="quarter" idx="12"/>
          </p:nvPr>
        </p:nvSpPr>
        <p:spPr/>
        <p:txBody>
          <a:bodyPr/>
          <a:lstStyle/>
          <a:p>
            <a:fld id="{DAAA1DB7-D53F-4921-B585-67E2BD56CC4A}" type="slidenum">
              <a:rPr lang="en-IN" smtClean="0"/>
              <a:t>‹#›</a:t>
            </a:fld>
            <a:endParaRPr lang="en-IN"/>
          </a:p>
        </p:txBody>
      </p:sp>
    </p:spTree>
    <p:extLst>
      <p:ext uri="{BB962C8B-B14F-4D97-AF65-F5344CB8AC3E}">
        <p14:creationId xmlns:p14="http://schemas.microsoft.com/office/powerpoint/2010/main" val="2062213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D920-5EB2-85E4-EB18-23BEE10C68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8CC20C-605F-39D3-37AB-B09FB752EB90}"/>
              </a:ext>
            </a:extLst>
          </p:cNvPr>
          <p:cNvSpPr>
            <a:spLocks noGrp="1"/>
          </p:cNvSpPr>
          <p:nvPr>
            <p:ph type="dt" sz="half" idx="10"/>
          </p:nvPr>
        </p:nvSpPr>
        <p:spPr/>
        <p:txBody>
          <a:bodyPr/>
          <a:lstStyle/>
          <a:p>
            <a:fld id="{009A7174-858B-4D9C-A98A-8D6BA6971674}" type="datetimeFigureOut">
              <a:rPr lang="en-IN" smtClean="0"/>
              <a:t>10-04-2024</a:t>
            </a:fld>
            <a:endParaRPr lang="en-IN"/>
          </a:p>
        </p:txBody>
      </p:sp>
      <p:sp>
        <p:nvSpPr>
          <p:cNvPr id="4" name="Footer Placeholder 3">
            <a:extLst>
              <a:ext uri="{FF2B5EF4-FFF2-40B4-BE49-F238E27FC236}">
                <a16:creationId xmlns:a16="http://schemas.microsoft.com/office/drawing/2014/main" id="{CB5062CC-DCA4-6E2A-ADDE-81D330F589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498DDC-D2A5-80B9-099D-51D14DD9EA63}"/>
              </a:ext>
            </a:extLst>
          </p:cNvPr>
          <p:cNvSpPr>
            <a:spLocks noGrp="1"/>
          </p:cNvSpPr>
          <p:nvPr>
            <p:ph type="sldNum" sz="quarter" idx="12"/>
          </p:nvPr>
        </p:nvSpPr>
        <p:spPr/>
        <p:txBody>
          <a:bodyPr/>
          <a:lstStyle/>
          <a:p>
            <a:fld id="{DAAA1DB7-D53F-4921-B585-67E2BD56CC4A}" type="slidenum">
              <a:rPr lang="en-IN" smtClean="0"/>
              <a:t>‹#›</a:t>
            </a:fld>
            <a:endParaRPr lang="en-IN"/>
          </a:p>
        </p:txBody>
      </p:sp>
    </p:spTree>
    <p:extLst>
      <p:ext uri="{BB962C8B-B14F-4D97-AF65-F5344CB8AC3E}">
        <p14:creationId xmlns:p14="http://schemas.microsoft.com/office/powerpoint/2010/main" val="3980426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7525F4-D528-79B0-88A5-D239AD1D16C6}"/>
              </a:ext>
            </a:extLst>
          </p:cNvPr>
          <p:cNvSpPr>
            <a:spLocks noGrp="1"/>
          </p:cNvSpPr>
          <p:nvPr>
            <p:ph type="dt" sz="half" idx="10"/>
          </p:nvPr>
        </p:nvSpPr>
        <p:spPr/>
        <p:txBody>
          <a:bodyPr/>
          <a:lstStyle/>
          <a:p>
            <a:fld id="{009A7174-858B-4D9C-A98A-8D6BA6971674}" type="datetimeFigureOut">
              <a:rPr lang="en-IN" smtClean="0"/>
              <a:t>10-04-2024</a:t>
            </a:fld>
            <a:endParaRPr lang="en-IN"/>
          </a:p>
        </p:txBody>
      </p:sp>
      <p:sp>
        <p:nvSpPr>
          <p:cNvPr id="3" name="Footer Placeholder 2">
            <a:extLst>
              <a:ext uri="{FF2B5EF4-FFF2-40B4-BE49-F238E27FC236}">
                <a16:creationId xmlns:a16="http://schemas.microsoft.com/office/drawing/2014/main" id="{73826983-0F26-C591-4B9B-B77551A2BD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29232B-C9B0-4202-4EEC-7FD0B9054BCF}"/>
              </a:ext>
            </a:extLst>
          </p:cNvPr>
          <p:cNvSpPr>
            <a:spLocks noGrp="1"/>
          </p:cNvSpPr>
          <p:nvPr>
            <p:ph type="sldNum" sz="quarter" idx="12"/>
          </p:nvPr>
        </p:nvSpPr>
        <p:spPr/>
        <p:txBody>
          <a:bodyPr/>
          <a:lstStyle/>
          <a:p>
            <a:fld id="{DAAA1DB7-D53F-4921-B585-67E2BD56CC4A}" type="slidenum">
              <a:rPr lang="en-IN" smtClean="0"/>
              <a:t>‹#›</a:t>
            </a:fld>
            <a:endParaRPr lang="en-IN"/>
          </a:p>
        </p:txBody>
      </p:sp>
    </p:spTree>
    <p:extLst>
      <p:ext uri="{BB962C8B-B14F-4D97-AF65-F5344CB8AC3E}">
        <p14:creationId xmlns:p14="http://schemas.microsoft.com/office/powerpoint/2010/main" val="108324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67AB-D7FE-67E1-D5BF-2F68BE421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7323AB-ECC3-25EB-1D56-E255350E1D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EE8094-D8D9-F20B-6592-BC6E923CF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67ACAE-CCBB-EA4A-E680-5881CE09BD87}"/>
              </a:ext>
            </a:extLst>
          </p:cNvPr>
          <p:cNvSpPr>
            <a:spLocks noGrp="1"/>
          </p:cNvSpPr>
          <p:nvPr>
            <p:ph type="dt" sz="half" idx="10"/>
          </p:nvPr>
        </p:nvSpPr>
        <p:spPr/>
        <p:txBody>
          <a:bodyPr/>
          <a:lstStyle/>
          <a:p>
            <a:fld id="{009A7174-858B-4D9C-A98A-8D6BA6971674}" type="datetimeFigureOut">
              <a:rPr lang="en-IN" smtClean="0"/>
              <a:t>10-04-2024</a:t>
            </a:fld>
            <a:endParaRPr lang="en-IN"/>
          </a:p>
        </p:txBody>
      </p:sp>
      <p:sp>
        <p:nvSpPr>
          <p:cNvPr id="6" name="Footer Placeholder 5">
            <a:extLst>
              <a:ext uri="{FF2B5EF4-FFF2-40B4-BE49-F238E27FC236}">
                <a16:creationId xmlns:a16="http://schemas.microsoft.com/office/drawing/2014/main" id="{A7D6B8C5-0820-4E83-C4ED-76AC8D9FAF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B2CA8B-D614-DC61-D8A7-95309DF2C0F7}"/>
              </a:ext>
            </a:extLst>
          </p:cNvPr>
          <p:cNvSpPr>
            <a:spLocks noGrp="1"/>
          </p:cNvSpPr>
          <p:nvPr>
            <p:ph type="sldNum" sz="quarter" idx="12"/>
          </p:nvPr>
        </p:nvSpPr>
        <p:spPr/>
        <p:txBody>
          <a:bodyPr/>
          <a:lstStyle/>
          <a:p>
            <a:fld id="{DAAA1DB7-D53F-4921-B585-67E2BD56CC4A}" type="slidenum">
              <a:rPr lang="en-IN" smtClean="0"/>
              <a:t>‹#›</a:t>
            </a:fld>
            <a:endParaRPr lang="en-IN"/>
          </a:p>
        </p:txBody>
      </p:sp>
    </p:spTree>
    <p:extLst>
      <p:ext uri="{BB962C8B-B14F-4D97-AF65-F5344CB8AC3E}">
        <p14:creationId xmlns:p14="http://schemas.microsoft.com/office/powerpoint/2010/main" val="313459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3623-4330-0203-5297-F85D0171F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39B07E-A00A-B15B-F72E-FA4AC32F1D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59AA82-43C0-FE71-E599-1AB0F2AB0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8B7A1-56C7-D5F2-32B3-3D932AE18359}"/>
              </a:ext>
            </a:extLst>
          </p:cNvPr>
          <p:cNvSpPr>
            <a:spLocks noGrp="1"/>
          </p:cNvSpPr>
          <p:nvPr>
            <p:ph type="dt" sz="half" idx="10"/>
          </p:nvPr>
        </p:nvSpPr>
        <p:spPr/>
        <p:txBody>
          <a:bodyPr/>
          <a:lstStyle/>
          <a:p>
            <a:fld id="{009A7174-858B-4D9C-A98A-8D6BA6971674}" type="datetimeFigureOut">
              <a:rPr lang="en-IN" smtClean="0"/>
              <a:t>10-04-2024</a:t>
            </a:fld>
            <a:endParaRPr lang="en-IN"/>
          </a:p>
        </p:txBody>
      </p:sp>
      <p:sp>
        <p:nvSpPr>
          <p:cNvPr id="6" name="Footer Placeholder 5">
            <a:extLst>
              <a:ext uri="{FF2B5EF4-FFF2-40B4-BE49-F238E27FC236}">
                <a16:creationId xmlns:a16="http://schemas.microsoft.com/office/drawing/2014/main" id="{F5238A99-D5F8-7873-1FDF-BB4F3A1CD7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75C1FF-2F49-ABEB-95F7-C84B100A55AB}"/>
              </a:ext>
            </a:extLst>
          </p:cNvPr>
          <p:cNvSpPr>
            <a:spLocks noGrp="1"/>
          </p:cNvSpPr>
          <p:nvPr>
            <p:ph type="sldNum" sz="quarter" idx="12"/>
          </p:nvPr>
        </p:nvSpPr>
        <p:spPr/>
        <p:txBody>
          <a:bodyPr/>
          <a:lstStyle/>
          <a:p>
            <a:fld id="{DAAA1DB7-D53F-4921-B585-67E2BD56CC4A}" type="slidenum">
              <a:rPr lang="en-IN" smtClean="0"/>
              <a:t>‹#›</a:t>
            </a:fld>
            <a:endParaRPr lang="en-IN"/>
          </a:p>
        </p:txBody>
      </p:sp>
    </p:spTree>
    <p:extLst>
      <p:ext uri="{BB962C8B-B14F-4D97-AF65-F5344CB8AC3E}">
        <p14:creationId xmlns:p14="http://schemas.microsoft.com/office/powerpoint/2010/main" val="11161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973BCC-4CB6-E569-00A8-6144F1479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5B0A2B-111A-FDE0-93DB-40EBBD54AD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B94A2B-BD71-BEAC-5054-E1C30235A5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A7174-858B-4D9C-A98A-8D6BA6971674}" type="datetimeFigureOut">
              <a:rPr lang="en-IN" smtClean="0"/>
              <a:t>10-04-2024</a:t>
            </a:fld>
            <a:endParaRPr lang="en-IN"/>
          </a:p>
        </p:txBody>
      </p:sp>
      <p:sp>
        <p:nvSpPr>
          <p:cNvPr id="5" name="Footer Placeholder 4">
            <a:extLst>
              <a:ext uri="{FF2B5EF4-FFF2-40B4-BE49-F238E27FC236}">
                <a16:creationId xmlns:a16="http://schemas.microsoft.com/office/drawing/2014/main" id="{3C8E5400-B994-20F1-382C-55F3D829B1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20ED51-56CC-B83A-131A-77F1B18D89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A1DB7-D53F-4921-B585-67E2BD56CC4A}" type="slidenum">
              <a:rPr lang="en-IN" smtClean="0"/>
              <a:t>‹#›</a:t>
            </a:fld>
            <a:endParaRPr lang="en-IN"/>
          </a:p>
        </p:txBody>
      </p:sp>
    </p:spTree>
    <p:extLst>
      <p:ext uri="{BB962C8B-B14F-4D97-AF65-F5344CB8AC3E}">
        <p14:creationId xmlns:p14="http://schemas.microsoft.com/office/powerpoint/2010/main" val="374166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B50C10-EC9B-F8D3-DB0B-DE1D230929A7}"/>
              </a:ext>
            </a:extLst>
          </p:cNvPr>
          <p:cNvSpPr txBox="1"/>
          <p:nvPr/>
        </p:nvSpPr>
        <p:spPr>
          <a:xfrm>
            <a:off x="729204" y="706054"/>
            <a:ext cx="6991109" cy="2062103"/>
          </a:xfrm>
          <a:prstGeom prst="rect">
            <a:avLst/>
          </a:prstGeom>
          <a:noFill/>
        </p:spPr>
        <p:txBody>
          <a:bodyPr wrap="square" rtlCol="0">
            <a:spAutoFit/>
          </a:bodyPr>
          <a:lstStyle/>
          <a:p>
            <a:r>
              <a:rPr lang="en-IN" sz="2800" b="1" dirty="0"/>
              <a:t>Table of contents</a:t>
            </a:r>
          </a:p>
          <a:p>
            <a:endParaRPr lang="en-IN" sz="2800" b="1" dirty="0"/>
          </a:p>
          <a:p>
            <a:pPr marL="342900" indent="-342900">
              <a:buFont typeface="Arial" panose="020B0604020202020204" pitchFamily="34" charset="0"/>
              <a:buChar char="•"/>
            </a:pPr>
            <a:r>
              <a:rPr lang="en-IN" sz="2400" dirty="0"/>
              <a:t>Architecture</a:t>
            </a:r>
          </a:p>
          <a:p>
            <a:pPr marL="342900" indent="-342900">
              <a:buFont typeface="Arial" panose="020B0604020202020204" pitchFamily="34" charset="0"/>
              <a:buChar char="•"/>
            </a:pPr>
            <a:r>
              <a:rPr lang="en-IN" sz="2400" dirty="0"/>
              <a:t>Use Case Diagram</a:t>
            </a:r>
          </a:p>
          <a:p>
            <a:pPr marL="342900" indent="-342900">
              <a:buFont typeface="Arial" panose="020B0604020202020204" pitchFamily="34" charset="0"/>
              <a:buChar char="•"/>
            </a:pPr>
            <a:r>
              <a:rPr lang="en-IN" sz="2400" dirty="0"/>
              <a:t>Use Case Descriptions</a:t>
            </a:r>
          </a:p>
        </p:txBody>
      </p:sp>
    </p:spTree>
    <p:extLst>
      <p:ext uri="{BB962C8B-B14F-4D97-AF65-F5344CB8AC3E}">
        <p14:creationId xmlns:p14="http://schemas.microsoft.com/office/powerpoint/2010/main" val="370013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ED680-50B1-149D-BB18-24A6BBFD1534}"/>
              </a:ext>
            </a:extLst>
          </p:cNvPr>
          <p:cNvSpPr>
            <a:spLocks noGrp="1"/>
          </p:cNvSpPr>
          <p:nvPr>
            <p:ph type="ctrTitle"/>
          </p:nvPr>
        </p:nvSpPr>
        <p:spPr>
          <a:xfrm>
            <a:off x="1524000" y="337931"/>
            <a:ext cx="9144000" cy="1103244"/>
          </a:xfrm>
        </p:spPr>
        <p:txBody>
          <a:bodyPr/>
          <a:lstStyle/>
          <a:p>
            <a:r>
              <a:rPr lang="en-IN" b="1" dirty="0"/>
              <a:t>Architecture</a:t>
            </a:r>
          </a:p>
        </p:txBody>
      </p:sp>
      <p:pic>
        <p:nvPicPr>
          <p:cNvPr id="5" name="Picture 4">
            <a:extLst>
              <a:ext uri="{FF2B5EF4-FFF2-40B4-BE49-F238E27FC236}">
                <a16:creationId xmlns:a16="http://schemas.microsoft.com/office/drawing/2014/main" id="{7B0BB3E2-9561-75C2-8184-57AE0B7FEE19}"/>
              </a:ext>
            </a:extLst>
          </p:cNvPr>
          <p:cNvPicPr>
            <a:picLocks noChangeAspect="1"/>
          </p:cNvPicPr>
          <p:nvPr/>
        </p:nvPicPr>
        <p:blipFill rotWithShape="1">
          <a:blip r:embed="rId2">
            <a:extLst>
              <a:ext uri="{28A0092B-C50C-407E-A947-70E740481C1C}">
                <a14:useLocalDpi xmlns:a14="http://schemas.microsoft.com/office/drawing/2010/main" val="0"/>
              </a:ext>
            </a:extLst>
          </a:blip>
          <a:srcRect t="13864" b="1242"/>
          <a:stretch/>
        </p:blipFill>
        <p:spPr>
          <a:xfrm>
            <a:off x="1729409" y="1719471"/>
            <a:ext cx="8938591" cy="4800598"/>
          </a:xfrm>
          <a:prstGeom prst="rect">
            <a:avLst/>
          </a:prstGeom>
        </p:spPr>
      </p:pic>
    </p:spTree>
    <p:extLst>
      <p:ext uri="{BB962C8B-B14F-4D97-AF65-F5344CB8AC3E}">
        <p14:creationId xmlns:p14="http://schemas.microsoft.com/office/powerpoint/2010/main" val="1500265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5F9642-8204-54A3-09A3-8CC6CEEDA477}"/>
              </a:ext>
            </a:extLst>
          </p:cNvPr>
          <p:cNvSpPr txBox="1"/>
          <p:nvPr/>
        </p:nvSpPr>
        <p:spPr>
          <a:xfrm>
            <a:off x="4174435" y="278295"/>
            <a:ext cx="4880113" cy="707886"/>
          </a:xfrm>
          <a:prstGeom prst="rect">
            <a:avLst/>
          </a:prstGeom>
          <a:noFill/>
        </p:spPr>
        <p:txBody>
          <a:bodyPr wrap="square" rtlCol="0">
            <a:spAutoFit/>
          </a:bodyPr>
          <a:lstStyle/>
          <a:p>
            <a:r>
              <a:rPr lang="en-IN" sz="4000" b="1" u="sng" dirty="0"/>
              <a:t>Use Case Diagram</a:t>
            </a:r>
          </a:p>
        </p:txBody>
      </p:sp>
      <p:pic>
        <p:nvPicPr>
          <p:cNvPr id="4" name="Picture 3">
            <a:extLst>
              <a:ext uri="{FF2B5EF4-FFF2-40B4-BE49-F238E27FC236}">
                <a16:creationId xmlns:a16="http://schemas.microsoft.com/office/drawing/2014/main" id="{41D0CA1F-2D15-A2C4-AB9B-778349DE3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965" y="1145209"/>
            <a:ext cx="8587408" cy="5514009"/>
          </a:xfrm>
          <a:prstGeom prst="rect">
            <a:avLst/>
          </a:prstGeom>
        </p:spPr>
      </p:pic>
    </p:spTree>
    <p:extLst>
      <p:ext uri="{BB962C8B-B14F-4D97-AF65-F5344CB8AC3E}">
        <p14:creationId xmlns:p14="http://schemas.microsoft.com/office/powerpoint/2010/main" val="195121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489959-35DA-57BF-73E0-D4CCA222B961}"/>
              </a:ext>
            </a:extLst>
          </p:cNvPr>
          <p:cNvSpPr txBox="1"/>
          <p:nvPr/>
        </p:nvSpPr>
        <p:spPr>
          <a:xfrm>
            <a:off x="574813" y="289580"/>
            <a:ext cx="5795268" cy="523220"/>
          </a:xfrm>
          <a:prstGeom prst="rect">
            <a:avLst/>
          </a:prstGeom>
          <a:noFill/>
        </p:spPr>
        <p:txBody>
          <a:bodyPr wrap="square" rtlCol="0">
            <a:spAutoFit/>
          </a:bodyPr>
          <a:lstStyle/>
          <a:p>
            <a:r>
              <a:rPr lang="en-IN" sz="2800" b="1" u="sng" dirty="0"/>
              <a:t>Use Case Description</a:t>
            </a:r>
            <a:r>
              <a:rPr lang="en-IN" sz="2800" b="1" dirty="0"/>
              <a:t>:</a:t>
            </a:r>
          </a:p>
        </p:txBody>
      </p:sp>
      <p:sp>
        <p:nvSpPr>
          <p:cNvPr id="3" name="TextBox 2">
            <a:extLst>
              <a:ext uri="{FF2B5EF4-FFF2-40B4-BE49-F238E27FC236}">
                <a16:creationId xmlns:a16="http://schemas.microsoft.com/office/drawing/2014/main" id="{5A542F73-61FB-3593-7C2A-71B3E4EBE3AE}"/>
              </a:ext>
            </a:extLst>
          </p:cNvPr>
          <p:cNvSpPr txBox="1"/>
          <p:nvPr/>
        </p:nvSpPr>
        <p:spPr>
          <a:xfrm>
            <a:off x="574813" y="812800"/>
            <a:ext cx="11042374" cy="6586418"/>
          </a:xfrm>
          <a:prstGeom prst="rect">
            <a:avLst/>
          </a:prstGeom>
          <a:noFill/>
        </p:spPr>
        <p:txBody>
          <a:bodyPr wrap="square" rtlCol="0">
            <a:spAutoFit/>
          </a:bodyPr>
          <a:lstStyle/>
          <a:p>
            <a:pPr algn="l"/>
            <a:r>
              <a:rPr lang="en-IN" sz="2400" b="1" u="sng" dirty="0"/>
              <a:t>Login</a:t>
            </a:r>
            <a:r>
              <a:rPr lang="en-IN" sz="2400" b="1" dirty="0"/>
              <a:t>: </a:t>
            </a:r>
            <a:r>
              <a:rPr lang="en-IN" sz="2000" dirty="0"/>
              <a:t>T</a:t>
            </a:r>
            <a:r>
              <a:rPr lang="en-US" sz="2000" b="0" i="0" dirty="0">
                <a:solidFill>
                  <a:srgbClr val="0D0D0D"/>
                </a:solidFill>
                <a:effectLst/>
                <a:highlight>
                  <a:srgbClr val="FFFFFF"/>
                </a:highlight>
                <a:latin typeface="Söhne"/>
              </a:rPr>
              <a:t>he "Login" use case allows registered users to authenticate themselves and gain access to the </a:t>
            </a:r>
            <a:r>
              <a:rPr lang="en-US" sz="2000" b="0" i="0" dirty="0" err="1">
                <a:solidFill>
                  <a:srgbClr val="0D0D0D"/>
                </a:solidFill>
                <a:effectLst/>
                <a:highlight>
                  <a:srgbClr val="FFFFFF"/>
                </a:highlight>
                <a:latin typeface="Söhne"/>
              </a:rPr>
              <a:t>Pawfect</a:t>
            </a:r>
            <a:r>
              <a:rPr lang="en-US" sz="2000" b="0" i="0" dirty="0">
                <a:solidFill>
                  <a:srgbClr val="0D0D0D"/>
                </a:solidFill>
                <a:effectLst/>
                <a:highlight>
                  <a:srgbClr val="FFFFFF"/>
                </a:highlight>
                <a:latin typeface="Söhne"/>
              </a:rPr>
              <a:t> Care platform. Users are required to provide their credentials, typically a username/email and password, to verify their identity. Upon successful authentication, users are granted access to their personalized account and can utilize the platform's functionalities. If authentication fails (e.g., due to incorrect credentials), users are notified of the error and prompted to retry or reset their password if needed.</a:t>
            </a:r>
          </a:p>
          <a:p>
            <a:pPr algn="l"/>
            <a:endParaRPr lang="en-IN" sz="2000" b="1" dirty="0"/>
          </a:p>
          <a:p>
            <a:r>
              <a:rPr lang="en-IN" sz="2400" b="1" u="sng" dirty="0"/>
              <a:t>Adoption Assistance: </a:t>
            </a:r>
            <a:r>
              <a:rPr lang="en-US" sz="2000" b="0" i="0" dirty="0">
                <a:solidFill>
                  <a:srgbClr val="0D0D0D"/>
                </a:solidFill>
                <a:effectLst/>
                <a:highlight>
                  <a:srgbClr val="FFFFFF"/>
                </a:highlight>
                <a:latin typeface="Söhne"/>
              </a:rPr>
              <a:t>Facilitates pet adoption by connecting users with shelters, rescue organizations, and individual pet owners. Users can search for pets available for adoption based on various criteria such as species, breed, age, location, etc.</a:t>
            </a:r>
            <a:endParaRPr lang="en-IN" sz="2000" b="1" dirty="0"/>
          </a:p>
          <a:p>
            <a:r>
              <a:rPr lang="en-IN" sz="2000" b="1" dirty="0"/>
              <a:t>Scenario:</a:t>
            </a:r>
          </a:p>
          <a:p>
            <a:pPr algn="l">
              <a:buFont typeface="+mj-lt"/>
              <a:buAutoNum type="arabicPeriod"/>
            </a:pPr>
            <a:r>
              <a:rPr lang="en-US" sz="2000" b="0" i="0" dirty="0">
                <a:solidFill>
                  <a:srgbClr val="0D0D0D"/>
                </a:solidFill>
                <a:effectLst/>
                <a:highlight>
                  <a:srgbClr val="FFFFFF"/>
                </a:highlight>
                <a:latin typeface="Söhne"/>
              </a:rPr>
              <a:t>User searches for pets available for adoption based on desired criteria.</a:t>
            </a:r>
          </a:p>
          <a:p>
            <a:pPr algn="l">
              <a:buFont typeface="+mj-lt"/>
              <a:buAutoNum type="arabicPeriod"/>
            </a:pPr>
            <a:r>
              <a:rPr lang="en-US" sz="2000" b="0" i="0" dirty="0">
                <a:solidFill>
                  <a:srgbClr val="0D0D0D"/>
                </a:solidFill>
                <a:effectLst/>
                <a:highlight>
                  <a:srgbClr val="FFFFFF"/>
                </a:highlight>
                <a:latin typeface="Söhne"/>
              </a:rPr>
              <a:t>System retrieves and displays a list of pets matching the search criteria.</a:t>
            </a:r>
          </a:p>
          <a:p>
            <a:pPr algn="l">
              <a:buFont typeface="+mj-lt"/>
              <a:buAutoNum type="arabicPeriod"/>
            </a:pPr>
            <a:r>
              <a:rPr lang="en-US" sz="2000" b="0" i="0" dirty="0">
                <a:solidFill>
                  <a:srgbClr val="0D0D0D"/>
                </a:solidFill>
                <a:effectLst/>
                <a:highlight>
                  <a:srgbClr val="FFFFFF"/>
                </a:highlight>
                <a:latin typeface="Söhne"/>
              </a:rPr>
              <a:t>User selects a pet for adoption and initiates the adoption process.</a:t>
            </a:r>
          </a:p>
          <a:p>
            <a:pPr algn="l">
              <a:buFont typeface="+mj-lt"/>
              <a:buAutoNum type="arabicPeriod"/>
            </a:pPr>
            <a:r>
              <a:rPr lang="en-US" sz="2000" b="0" i="0" dirty="0">
                <a:solidFill>
                  <a:srgbClr val="0D0D0D"/>
                </a:solidFill>
                <a:effectLst/>
                <a:highlight>
                  <a:srgbClr val="FFFFFF"/>
                </a:highlight>
                <a:latin typeface="Söhne"/>
              </a:rPr>
              <a:t>User completes the necessary steps for adoption (e.g., filling out adoption forms, contacting the shelter/rescue organization).</a:t>
            </a:r>
          </a:p>
          <a:p>
            <a:pPr algn="l">
              <a:buFont typeface="+mj-lt"/>
              <a:buAutoNum type="arabicPeriod"/>
            </a:pPr>
            <a:r>
              <a:rPr lang="en-US" sz="2000" b="0" i="0" dirty="0">
                <a:solidFill>
                  <a:srgbClr val="0D0D0D"/>
                </a:solidFill>
                <a:effectLst/>
                <a:highlight>
                  <a:srgbClr val="FFFFFF"/>
                </a:highlight>
                <a:latin typeface="Söhne"/>
              </a:rPr>
              <a:t>Adoption process is successfully completed.</a:t>
            </a:r>
            <a:endParaRPr lang="en-IN" sz="2000" b="1" dirty="0"/>
          </a:p>
          <a:p>
            <a:endParaRPr lang="en-IN" sz="2000" b="1" dirty="0"/>
          </a:p>
          <a:p>
            <a:endParaRPr lang="en-IN" dirty="0"/>
          </a:p>
          <a:p>
            <a:endParaRPr lang="en-IN" dirty="0"/>
          </a:p>
          <a:p>
            <a:endParaRPr lang="en-IN" dirty="0"/>
          </a:p>
        </p:txBody>
      </p:sp>
    </p:spTree>
    <p:extLst>
      <p:ext uri="{BB962C8B-B14F-4D97-AF65-F5344CB8AC3E}">
        <p14:creationId xmlns:p14="http://schemas.microsoft.com/office/powerpoint/2010/main" val="252537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84CDEB-14BF-EB9E-D67F-BE09C85C4392}"/>
              </a:ext>
            </a:extLst>
          </p:cNvPr>
          <p:cNvSpPr txBox="1"/>
          <p:nvPr/>
        </p:nvSpPr>
        <p:spPr>
          <a:xfrm>
            <a:off x="152400" y="0"/>
            <a:ext cx="11887200" cy="6740307"/>
          </a:xfrm>
          <a:prstGeom prst="rect">
            <a:avLst/>
          </a:prstGeom>
          <a:noFill/>
        </p:spPr>
        <p:txBody>
          <a:bodyPr wrap="square">
            <a:spAutoFit/>
          </a:bodyPr>
          <a:lstStyle/>
          <a:p>
            <a:r>
              <a:rPr lang="en-IN" sz="2400" b="1" u="sng" dirty="0"/>
              <a:t>Grooming services:  </a:t>
            </a:r>
            <a:r>
              <a:rPr lang="en-US" sz="1800" b="0" i="0" dirty="0">
                <a:solidFill>
                  <a:srgbClr val="0D0D0D"/>
                </a:solidFill>
                <a:effectLst/>
                <a:highlight>
                  <a:srgbClr val="FFFFFF"/>
                </a:highlight>
                <a:latin typeface="Söhne"/>
              </a:rPr>
              <a:t>Provides resources, tips, and access to professional groomers for pet hygiene and grooming needs. Users can access grooming services such as bathing, haircuts, nail trimming, etc., as well as informational resources on pet grooming best practices.</a:t>
            </a:r>
          </a:p>
          <a:p>
            <a:r>
              <a:rPr lang="en-US" b="1" u="sng" dirty="0">
                <a:solidFill>
                  <a:srgbClr val="0D0D0D"/>
                </a:solidFill>
                <a:highlight>
                  <a:srgbClr val="FFFFFF"/>
                </a:highlight>
                <a:latin typeface="Söhne"/>
              </a:rPr>
              <a:t>Scenario:</a:t>
            </a:r>
          </a:p>
          <a:p>
            <a:pPr algn="l">
              <a:buFont typeface="+mj-lt"/>
              <a:buAutoNum type="arabicPeriod"/>
            </a:pPr>
            <a:r>
              <a:rPr lang="en-US" b="0" i="0" dirty="0">
                <a:solidFill>
                  <a:srgbClr val="0D0D0D"/>
                </a:solidFill>
                <a:effectLst/>
                <a:highlight>
                  <a:srgbClr val="FFFFFF"/>
                </a:highlight>
                <a:latin typeface="Söhne"/>
              </a:rPr>
              <a:t>User navigates to the "Grooming Services" section of the </a:t>
            </a:r>
            <a:r>
              <a:rPr lang="en-US" b="0" i="0" dirty="0" err="1">
                <a:solidFill>
                  <a:srgbClr val="0D0D0D"/>
                </a:solidFill>
                <a:effectLst/>
                <a:highlight>
                  <a:srgbClr val="FFFFFF"/>
                </a:highlight>
                <a:latin typeface="Söhne"/>
              </a:rPr>
              <a:t>Pawfect</a:t>
            </a:r>
            <a:r>
              <a:rPr lang="en-US" b="0" i="0" dirty="0">
                <a:solidFill>
                  <a:srgbClr val="0D0D0D"/>
                </a:solidFill>
                <a:effectLst/>
                <a:highlight>
                  <a:srgbClr val="FFFFFF"/>
                </a:highlight>
                <a:latin typeface="Söhne"/>
              </a:rPr>
              <a:t> Care platform.</a:t>
            </a:r>
          </a:p>
          <a:p>
            <a:pPr algn="l">
              <a:buFont typeface="+mj-lt"/>
              <a:buAutoNum type="arabicPeriod"/>
            </a:pPr>
            <a:r>
              <a:rPr lang="en-US" b="0" i="0" dirty="0">
                <a:solidFill>
                  <a:srgbClr val="0D0D0D"/>
                </a:solidFill>
                <a:effectLst/>
                <a:highlight>
                  <a:srgbClr val="FFFFFF"/>
                </a:highlight>
                <a:latin typeface="Söhne"/>
              </a:rPr>
              <a:t>User explores available grooming services and informational resources.</a:t>
            </a:r>
          </a:p>
          <a:p>
            <a:pPr algn="l">
              <a:buFont typeface="+mj-lt"/>
              <a:buAutoNum type="arabicPeriod"/>
            </a:pPr>
            <a:r>
              <a:rPr lang="en-US" b="0" i="0" dirty="0">
                <a:solidFill>
                  <a:srgbClr val="0D0D0D"/>
                </a:solidFill>
                <a:effectLst/>
                <a:highlight>
                  <a:srgbClr val="FFFFFF"/>
                </a:highlight>
                <a:latin typeface="Söhne"/>
              </a:rPr>
              <a:t>User selects a grooming service they are interested in.</a:t>
            </a:r>
          </a:p>
          <a:p>
            <a:pPr algn="l">
              <a:buFont typeface="+mj-lt"/>
              <a:buAutoNum type="arabicPeriod"/>
            </a:pPr>
            <a:endParaRPr lang="en-IN" sz="1800" b="1" dirty="0"/>
          </a:p>
          <a:p>
            <a:r>
              <a:rPr lang="en-IN" sz="2400" b="1" u="sng" dirty="0"/>
              <a:t>Veterinary Care Directory: </a:t>
            </a:r>
            <a:r>
              <a:rPr lang="en-US" b="0" i="0" dirty="0">
                <a:solidFill>
                  <a:srgbClr val="0D0D0D"/>
                </a:solidFill>
                <a:effectLst/>
                <a:highlight>
                  <a:srgbClr val="FFFFFF"/>
                </a:highlight>
                <a:latin typeface="Söhne"/>
              </a:rPr>
              <a:t>Maintains a database of trusted veterinarians, clinics, and emergency services for pet health needs. Users can find veterinary care providers based on location, specialization, availability, etc.</a:t>
            </a:r>
            <a:endParaRPr lang="en-IN" sz="1800" b="1" dirty="0"/>
          </a:p>
          <a:p>
            <a:r>
              <a:rPr lang="en-IN" b="1" dirty="0"/>
              <a:t>Scenario:</a:t>
            </a:r>
          </a:p>
          <a:p>
            <a:pPr algn="l">
              <a:buFont typeface="+mj-lt"/>
              <a:buAutoNum type="arabicPeriod"/>
            </a:pPr>
            <a:r>
              <a:rPr lang="en-US" b="0" i="0" dirty="0">
                <a:solidFill>
                  <a:srgbClr val="0D0D0D"/>
                </a:solidFill>
                <a:effectLst/>
                <a:highlight>
                  <a:srgbClr val="FFFFFF"/>
                </a:highlight>
                <a:latin typeface="Söhne"/>
              </a:rPr>
              <a:t>User navigates to the "Veterinary Care Directory" section of the </a:t>
            </a:r>
            <a:r>
              <a:rPr lang="en-US" b="0" i="0" dirty="0" err="1">
                <a:solidFill>
                  <a:srgbClr val="0D0D0D"/>
                </a:solidFill>
                <a:effectLst/>
                <a:highlight>
                  <a:srgbClr val="FFFFFF"/>
                </a:highlight>
                <a:latin typeface="Söhne"/>
              </a:rPr>
              <a:t>Pawfect</a:t>
            </a:r>
            <a:r>
              <a:rPr lang="en-US" b="0" i="0" dirty="0">
                <a:solidFill>
                  <a:srgbClr val="0D0D0D"/>
                </a:solidFill>
                <a:effectLst/>
                <a:highlight>
                  <a:srgbClr val="FFFFFF"/>
                </a:highlight>
                <a:latin typeface="Söhne"/>
              </a:rPr>
              <a:t> Care platform.</a:t>
            </a:r>
          </a:p>
          <a:p>
            <a:pPr algn="l">
              <a:buFont typeface="+mj-lt"/>
              <a:buAutoNum type="arabicPeriod"/>
            </a:pPr>
            <a:r>
              <a:rPr lang="en-US" b="0" i="0" dirty="0">
                <a:solidFill>
                  <a:srgbClr val="0D0D0D"/>
                </a:solidFill>
                <a:effectLst/>
                <a:highlight>
                  <a:srgbClr val="FFFFFF"/>
                </a:highlight>
                <a:latin typeface="Söhne"/>
              </a:rPr>
              <a:t>User searches for veterinary care providers based on desired criteria (e.g., location, specialization).</a:t>
            </a:r>
          </a:p>
          <a:p>
            <a:pPr algn="l">
              <a:buFont typeface="+mj-lt"/>
              <a:buAutoNum type="arabicPeriod"/>
            </a:pPr>
            <a:r>
              <a:rPr lang="en-US" b="0" i="0" dirty="0">
                <a:solidFill>
                  <a:srgbClr val="0D0D0D"/>
                </a:solidFill>
                <a:effectLst/>
                <a:highlight>
                  <a:srgbClr val="FFFFFF"/>
                </a:highlight>
                <a:latin typeface="Söhne"/>
              </a:rPr>
              <a:t>System retrieves and displays a list of veterinary clinics and emergency services matching the search criteria.</a:t>
            </a:r>
          </a:p>
          <a:p>
            <a:endParaRPr lang="en-IN" sz="2400" b="1" u="sng" dirty="0"/>
          </a:p>
          <a:p>
            <a:r>
              <a:rPr lang="en-IN" sz="2400" b="1" u="sng" dirty="0"/>
              <a:t>Breed Identification: </a:t>
            </a:r>
            <a:r>
              <a:rPr lang="en-US" b="0" i="0" dirty="0">
                <a:solidFill>
                  <a:srgbClr val="0D0D0D"/>
                </a:solidFill>
                <a:effectLst/>
                <a:highlight>
                  <a:srgbClr val="FFFFFF"/>
                </a:highlight>
                <a:latin typeface="Söhne"/>
              </a:rPr>
              <a:t>Utilizes advanced Machine Learning algorithms to provide users with accurate breed identification for pets. Users can upload images of their pets, and the system identifies the breed using machine learning models, system displays the breed identification results to the user.</a:t>
            </a:r>
            <a:endParaRPr lang="en-IN" sz="1800" b="1" dirty="0"/>
          </a:p>
          <a:p>
            <a:endParaRPr lang="en-IN" sz="2400" b="1" u="sng" dirty="0"/>
          </a:p>
          <a:p>
            <a:r>
              <a:rPr lang="en-IN" sz="2400" b="1" u="sng" dirty="0"/>
              <a:t>Community Support: </a:t>
            </a:r>
            <a:r>
              <a:rPr lang="en-US" b="0" i="0" dirty="0">
                <a:solidFill>
                  <a:srgbClr val="0D0D0D"/>
                </a:solidFill>
                <a:effectLst/>
                <a:highlight>
                  <a:srgbClr val="FFFFFF"/>
                </a:highlight>
                <a:latin typeface="Söhne"/>
              </a:rPr>
              <a:t>Forums, chat groups, and online communities will allow pet owners to connect with each other, share experiences, and seek advice on pet care issues. Users can engage in community support activities such as participating in discussions, asking questions, and providing advice.</a:t>
            </a:r>
            <a:endParaRPr lang="en-IN" sz="1800" b="1" dirty="0"/>
          </a:p>
        </p:txBody>
      </p:sp>
    </p:spTree>
    <p:extLst>
      <p:ext uri="{BB962C8B-B14F-4D97-AF65-F5344CB8AC3E}">
        <p14:creationId xmlns:p14="http://schemas.microsoft.com/office/powerpoint/2010/main" val="3895654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DB5448-A2C4-7358-6DA0-391FA157E9A0}"/>
              </a:ext>
            </a:extLst>
          </p:cNvPr>
          <p:cNvSpPr txBox="1"/>
          <p:nvPr/>
        </p:nvSpPr>
        <p:spPr>
          <a:xfrm>
            <a:off x="162046" y="208344"/>
            <a:ext cx="11852475" cy="4924425"/>
          </a:xfrm>
          <a:prstGeom prst="rect">
            <a:avLst/>
          </a:prstGeom>
          <a:noFill/>
        </p:spPr>
        <p:txBody>
          <a:bodyPr wrap="square">
            <a:spAutoFit/>
          </a:bodyPr>
          <a:lstStyle/>
          <a:p>
            <a:r>
              <a:rPr lang="en-IN" sz="2400" b="1" u="sng" dirty="0"/>
              <a:t>Include Relationships:</a:t>
            </a:r>
          </a:p>
          <a:p>
            <a:endParaRPr lang="en-IN" sz="2400" b="1" dirty="0"/>
          </a:p>
          <a:p>
            <a:r>
              <a:rPr lang="en-IN" sz="2000" b="1" dirty="0"/>
              <a:t>"Adoption Assistance" </a:t>
            </a:r>
            <a:r>
              <a:rPr lang="en-IN" sz="2000" dirty="0"/>
              <a:t>includes "</a:t>
            </a:r>
            <a:r>
              <a:rPr lang="en-IN" sz="2000" b="1" dirty="0"/>
              <a:t>Manage Pets", </a:t>
            </a:r>
            <a:r>
              <a:rPr lang="en-IN" sz="2000" dirty="0"/>
              <a:t>indicating that managing pets is part of the adoption assistance process.</a:t>
            </a:r>
          </a:p>
          <a:p>
            <a:r>
              <a:rPr lang="en-IN" sz="2000" dirty="0"/>
              <a:t>"</a:t>
            </a:r>
            <a:r>
              <a:rPr lang="en-IN" sz="2000" b="1" dirty="0"/>
              <a:t>Grooming Services" </a:t>
            </a:r>
            <a:r>
              <a:rPr lang="en-IN" sz="2000" dirty="0"/>
              <a:t>includes "</a:t>
            </a:r>
            <a:r>
              <a:rPr lang="en-IN" sz="2000" b="1" dirty="0"/>
              <a:t>Access Resources", </a:t>
            </a:r>
            <a:r>
              <a:rPr lang="en-IN" sz="2000" dirty="0"/>
              <a:t>suggesting that accessing resources is a step in utilizing grooming services.</a:t>
            </a:r>
          </a:p>
          <a:p>
            <a:r>
              <a:rPr lang="en-IN" sz="2000" dirty="0"/>
              <a:t>“</a:t>
            </a:r>
            <a:r>
              <a:rPr lang="en-IN" sz="2000" b="1" dirty="0"/>
              <a:t>Login“ </a:t>
            </a:r>
            <a:r>
              <a:rPr lang="en-IN" sz="2000" dirty="0"/>
              <a:t>includes “</a:t>
            </a:r>
            <a:r>
              <a:rPr lang="en-IN" sz="2000" b="1" dirty="0"/>
              <a:t>Authentication</a:t>
            </a:r>
            <a:r>
              <a:rPr lang="en-IN" sz="2000" dirty="0"/>
              <a:t>” , indicating that authentication is a part of Logging in .These relationships indicate that certain functionalities are integral to the main use cases.</a:t>
            </a:r>
          </a:p>
          <a:p>
            <a:endParaRPr lang="en-IN" u="sng" dirty="0"/>
          </a:p>
          <a:p>
            <a:r>
              <a:rPr lang="en-IN" sz="2400" b="1" u="sng" dirty="0"/>
              <a:t>Extend Relationships:</a:t>
            </a:r>
          </a:p>
          <a:p>
            <a:endParaRPr lang="en-IN" sz="2400" b="1" dirty="0"/>
          </a:p>
          <a:p>
            <a:r>
              <a:rPr lang="en-IN" dirty="0"/>
              <a:t>“</a:t>
            </a:r>
            <a:r>
              <a:rPr lang="en-IN" sz="2000" b="1" dirty="0"/>
              <a:t>Grooming services“  </a:t>
            </a:r>
            <a:r>
              <a:rPr lang="en-IN" sz="2000" dirty="0"/>
              <a:t>can extend “</a:t>
            </a:r>
            <a:r>
              <a:rPr lang="en-IN" sz="2000" b="1" dirty="0"/>
              <a:t>Contacting professional groomers</a:t>
            </a:r>
            <a:r>
              <a:rPr lang="en-IN" sz="2000" dirty="0"/>
              <a:t>", suggesting that the grooming services  may involve additional steps beyond the basic grooming functionalities like contacting professional groomers.</a:t>
            </a:r>
          </a:p>
          <a:p>
            <a:r>
              <a:rPr lang="en-IN" sz="2000" b="1" dirty="0"/>
              <a:t>“Veterinary Care Directory" </a:t>
            </a:r>
            <a:r>
              <a:rPr lang="en-IN" sz="2000" dirty="0"/>
              <a:t>can extend "</a:t>
            </a:r>
            <a:r>
              <a:rPr lang="en-IN" sz="2000" b="1" dirty="0"/>
              <a:t>Emergency Services", </a:t>
            </a:r>
            <a:r>
              <a:rPr lang="en-IN" sz="2000" dirty="0"/>
              <a:t>suggesting that users may need access to emergency veterinary services in certain situations.</a:t>
            </a:r>
          </a:p>
        </p:txBody>
      </p:sp>
    </p:spTree>
    <p:extLst>
      <p:ext uri="{BB962C8B-B14F-4D97-AF65-F5344CB8AC3E}">
        <p14:creationId xmlns:p14="http://schemas.microsoft.com/office/powerpoint/2010/main" val="385901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05C6F5-FADB-AF4B-DD5C-2DDE962A3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8478"/>
            <a:ext cx="12192000" cy="6241774"/>
          </a:xfrm>
          <a:prstGeom prst="rect">
            <a:avLst/>
          </a:prstGeom>
        </p:spPr>
      </p:pic>
    </p:spTree>
    <p:extLst>
      <p:ext uri="{BB962C8B-B14F-4D97-AF65-F5344CB8AC3E}">
        <p14:creationId xmlns:p14="http://schemas.microsoft.com/office/powerpoint/2010/main" val="34939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633</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Söhne</vt:lpstr>
      <vt:lpstr>Office Theme</vt:lpstr>
      <vt:lpstr>PowerPoint Presentation</vt:lpstr>
      <vt:lpstr>Architecture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dc:title>
  <dc:creator>singarapu hrushikesh</dc:creator>
  <cp:lastModifiedBy>singarapu hrushikesh</cp:lastModifiedBy>
  <cp:revision>2</cp:revision>
  <dcterms:created xsi:type="dcterms:W3CDTF">2024-04-10T17:35:50Z</dcterms:created>
  <dcterms:modified xsi:type="dcterms:W3CDTF">2024-04-10T19:00:51Z</dcterms:modified>
</cp:coreProperties>
</file>