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80" r:id="rId3"/>
    <p:sldId id="281" r:id="rId4"/>
    <p:sldId id="257" r:id="rId5"/>
    <p:sldId id="268" r:id="rId6"/>
    <p:sldId id="269" r:id="rId7"/>
    <p:sldId id="258" r:id="rId8"/>
    <p:sldId id="273" r:id="rId9"/>
    <p:sldId id="277" r:id="rId10"/>
    <p:sldId id="278" r:id="rId11"/>
    <p:sldId id="279" r:id="rId12"/>
    <p:sldId id="259" r:id="rId13"/>
    <p:sldId id="270" r:id="rId14"/>
    <p:sldId id="271" r:id="rId15"/>
    <p:sldId id="260" r:id="rId16"/>
    <p:sldId id="272" r:id="rId17"/>
    <p:sldId id="275" r:id="rId18"/>
    <p:sldId id="261" r:id="rId19"/>
    <p:sldId id="262" r:id="rId20"/>
    <p:sldId id="263" r:id="rId21"/>
    <p:sldId id="264" r:id="rId22"/>
    <p:sldId id="265" r:id="rId23"/>
    <p:sldId id="276" r:id="rId24"/>
    <p:sldId id="266"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ALAGANI GOWTHAM CHANDRA" initials="BGC" lastIdx="2" clrIdx="0">
    <p:extLst>
      <p:ext uri="{19B8F6BF-5375-455C-9EA6-DF929625EA0E}">
        <p15:presenceInfo xmlns:p15="http://schemas.microsoft.com/office/powerpoint/2012/main" userId="S::BALAGANI.20201CEI0096@presidencyuniversity.in::bd9c1162-82fb-47e0-867b-532b83dc510b"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snapToGrid="0">
      <p:cViewPr varScale="1">
        <p:scale>
          <a:sx n="91" d="100"/>
          <a:sy n="91" d="100"/>
        </p:scale>
        <p:origin x="341"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a:t>Click to edit Master title style</a:t>
            </a:r>
          </a:p>
        </p:txBody>
      </p:sp>
      <p:sp>
        <p:nvSpPr>
          <p:cNvPr id="3" name="Subtitle 2"/>
          <p:cNvSpPr>
            <a:spLocks noGrp="1"/>
          </p:cNvSpPr>
          <p:nvPr>
            <p:ph type="subTitle" idx="1"/>
          </p:nvPr>
        </p:nvSpPr>
        <p:spPr>
          <a:xfrm>
            <a:off x="2032000" y="3326641"/>
            <a:ext cx="8534400" cy="1752600"/>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94CE30-7D40-4BC0-BA0D-56C992D5B4BD}" type="datetimeFigureOut">
              <a:rPr lang="en-GB" smtClean="0"/>
              <a:t>10/11/2023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167997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10/11/2023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96261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10/11/2023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7830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10/11/2023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190914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94CE30-7D40-4BC0-BA0D-56C992D5B4BD}" type="datetimeFigureOut">
              <a:rPr lang="en-GB" smtClean="0"/>
              <a:t>10/11/2023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406418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a:t>Click to edit Master title style</a:t>
            </a:r>
            <a:endParaRPr lang="en-US" dirty="0"/>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994CE30-7D40-4BC0-BA0D-56C992D5B4BD}" type="datetimeFigureOut">
              <a:rPr lang="en-GB" smtClean="0"/>
              <a:t>10/11/2023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738786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9368" y="304800"/>
            <a:ext cx="10668000" cy="487362"/>
          </a:xfrm>
        </p:spPr>
        <p:txBody>
          <a:bodyPr/>
          <a:lstStyle>
            <a:lvl1pPr>
              <a:defRPr>
                <a:solidFill>
                  <a:srgbClr val="FF0000"/>
                </a:solidFill>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994CE30-7D40-4BC0-BA0D-56C992D5B4BD}" type="datetimeFigureOut">
              <a:rPr lang="en-GB" smtClean="0"/>
              <a:t>10/11/2023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01633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60800" y="274638"/>
            <a:ext cx="7721600" cy="48736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4994CE30-7D40-4BC0-BA0D-56C992D5B4BD}" type="datetimeFigureOut">
              <a:rPr lang="en-GB" smtClean="0"/>
              <a:t>10/11/2023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BCD3F7E-62B3-4FB9-95CE-D1B0CC271B85}" type="slidenum">
              <a:rPr lang="en-GB" smtClean="0"/>
              <a:t>‹#›</a:t>
            </a:fld>
            <a:endParaRPr lang="en-GB"/>
          </a:p>
        </p:txBody>
      </p:sp>
      <p:pic>
        <p:nvPicPr>
          <p:cNvPr id="2051" name="Picture 3" descr="C:\Users\AMMU\Desktop\Bord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5209" y="139874"/>
            <a:ext cx="9686793" cy="698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2022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4CE30-7D40-4BC0-BA0D-56C992D5B4BD}" type="datetimeFigureOut">
              <a:rPr lang="en-GB" smtClean="0"/>
              <a:t>10/11/2023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24971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10/11/2023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521564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10/11/2023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874595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00" y="274638"/>
            <a:ext cx="10668000" cy="487362"/>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12800" y="1143001"/>
            <a:ext cx="10668000" cy="49529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Verdana" pitchFamily="34" charset="0"/>
                <a:ea typeface="Verdana" pitchFamily="34" charset="0"/>
                <a:cs typeface="Verdana" pitchFamily="34" charset="0"/>
              </a:defRPr>
            </a:lvl1pPr>
          </a:lstStyle>
          <a:p>
            <a:fld id="{4994CE30-7D40-4BC0-BA0D-56C992D5B4BD}" type="datetimeFigureOut">
              <a:rPr lang="en-GB" smtClean="0"/>
              <a:t>10/11/2023</a:t>
            </a:fld>
            <a:endParaRPr lang="en-GB"/>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Verdana" pitchFamily="34" charset="0"/>
                <a:ea typeface="Verdana" pitchFamily="34" charset="0"/>
                <a:cs typeface="Verdana" pitchFamily="34" charset="0"/>
              </a:defRPr>
            </a:lvl1pPr>
          </a:lstStyle>
          <a:p>
            <a:endParaRPr lang="en-GB"/>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Verdana" pitchFamily="34" charset="0"/>
                <a:ea typeface="Verdana" pitchFamily="34" charset="0"/>
                <a:cs typeface="Verdana" pitchFamily="34" charset="0"/>
              </a:defRPr>
            </a:lvl1pPr>
          </a:lstStyle>
          <a:p>
            <a:fld id="{1BCD3F7E-62B3-4FB9-95CE-D1B0CC271B85}" type="slidenum">
              <a:rPr lang="en-GB" smtClean="0"/>
              <a:t>‹#›</a:t>
            </a:fld>
            <a:endParaRPr lang="en-GB"/>
          </a:p>
        </p:txBody>
      </p:sp>
      <p:sp>
        <p:nvSpPr>
          <p:cNvPr id="8" name="Line 6">
            <a:extLst>
              <a:ext uri="{FF2B5EF4-FFF2-40B4-BE49-F238E27FC236}">
                <a16:creationId xmlns:a16="http://schemas.microsoft.com/office/drawing/2014/main" id="{3F0EAE8F-8B4C-436F-93E6-DF250930561C}"/>
              </a:ext>
            </a:extLst>
          </p:cNvPr>
          <p:cNvSpPr>
            <a:spLocks noChangeShapeType="1"/>
          </p:cNvSpPr>
          <p:nvPr/>
        </p:nvSpPr>
        <p:spPr bwMode="auto">
          <a:xfrm>
            <a:off x="812800" y="914400"/>
            <a:ext cx="10668000" cy="0"/>
          </a:xfrm>
          <a:prstGeom prst="line">
            <a:avLst/>
          </a:prstGeom>
          <a:noFill/>
          <a:ln w="57150" cmpd="thickThin">
            <a:solidFill>
              <a:schemeClr val="tx1"/>
            </a:solidFill>
            <a:round/>
            <a:headEnd/>
            <a:tailEnd/>
          </a:ln>
          <a:effectLst/>
        </p:spPr>
        <p:txBody>
          <a:bodyPr/>
          <a:lstStyle/>
          <a:p>
            <a:pPr>
              <a:defRPr/>
            </a:pPr>
            <a:endParaRPr lang="en-IN" sz="1800"/>
          </a:p>
        </p:txBody>
      </p:sp>
      <p:pic>
        <p:nvPicPr>
          <p:cNvPr id="7" name="Picture 7">
            <a:extLst>
              <a:ext uri="{FF2B5EF4-FFF2-40B4-BE49-F238E27FC236}">
                <a16:creationId xmlns:a16="http://schemas.microsoft.com/office/drawing/2014/main" id="{F5847C07-33FE-4652-A9FD-CD40E657B784}"/>
              </a:ext>
            </a:extLst>
          </p:cNvPr>
          <p:cNvPicPr>
            <a:picLocks noChangeAspect="1"/>
          </p:cNvPicPr>
          <p:nvPr/>
        </p:nvPicPr>
        <p:blipFill rotWithShape="1">
          <a:blip r:embed="rId13">
            <a:extLst>
              <a:ext uri="{28A0092B-C50C-407E-A947-70E740481C1C}">
                <a14:useLocalDpi xmlns:a14="http://schemas.microsoft.com/office/drawing/2010/main" val="0"/>
              </a:ext>
            </a:extLst>
          </a:blip>
          <a:srcRect b="18045"/>
          <a:stretch/>
        </p:blipFill>
        <p:spPr bwMode="auto">
          <a:xfrm>
            <a:off x="0" y="5991366"/>
            <a:ext cx="12192000" cy="866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648401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b="1" kern="1200">
          <a:solidFill>
            <a:srgbClr val="FF0000"/>
          </a:solidFill>
          <a:latin typeface="Verdana" pitchFamily="34" charset="0"/>
          <a:ea typeface="Verdana" pitchFamily="34" charset="0"/>
          <a:cs typeface="Verdana" pitchFamily="34" charset="0"/>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90469" y="1069102"/>
            <a:ext cx="10363200" cy="1470025"/>
          </a:xfrm>
        </p:spPr>
        <p:txBody>
          <a:bodyPr/>
          <a:lstStyle/>
          <a:p>
            <a:pPr algn="ctr"/>
            <a:r>
              <a:rPr lang="en-GB" dirty="0"/>
              <a:t>AN INTELLIGENT IOT BASED WATER QUALITY MONITORING SYSTEM USING ARDUINO AND TURBIDITY SENSOR NETWORKS</a:t>
            </a:r>
          </a:p>
        </p:txBody>
      </p:sp>
      <p:sp>
        <p:nvSpPr>
          <p:cNvPr id="3" name="Subtitle 2"/>
          <p:cNvSpPr>
            <a:spLocks noGrp="1"/>
          </p:cNvSpPr>
          <p:nvPr>
            <p:ph type="subTitle" idx="1"/>
          </p:nvPr>
        </p:nvSpPr>
        <p:spPr>
          <a:xfrm>
            <a:off x="790469" y="2721956"/>
            <a:ext cx="3970594" cy="552184"/>
          </a:xfrm>
        </p:spPr>
        <p:txBody>
          <a:bodyPr/>
          <a:lstStyle/>
          <a:p>
            <a:pPr algn="l"/>
            <a:r>
              <a:rPr lang="en-GB" dirty="0"/>
              <a:t>Batch Number:1</a:t>
            </a:r>
          </a:p>
          <a:p>
            <a:pPr algn="l"/>
            <a:endParaRPr lang="en-GB" dirty="0"/>
          </a:p>
        </p:txBody>
      </p:sp>
      <p:graphicFrame>
        <p:nvGraphicFramePr>
          <p:cNvPr id="4" name="Table 3"/>
          <p:cNvGraphicFramePr>
            <a:graphicFrameLocks noGrp="1"/>
          </p:cNvGraphicFramePr>
          <p:nvPr>
            <p:extLst>
              <p:ext uri="{D42A27DB-BD31-4B8C-83A1-F6EECF244321}">
                <p14:modId xmlns:p14="http://schemas.microsoft.com/office/powerpoint/2010/main" val="1771185897"/>
              </p:ext>
            </p:extLst>
          </p:nvPr>
        </p:nvGraphicFramePr>
        <p:xfrm>
          <a:off x="630904" y="3274141"/>
          <a:ext cx="5418666" cy="2494280"/>
        </p:xfrm>
        <a:graphic>
          <a:graphicData uri="http://schemas.openxmlformats.org/drawingml/2006/table">
            <a:tbl>
              <a:tblPr firstRow="1" bandRow="1">
                <a:tableStyleId>{2D5ABB26-0587-4C30-8999-92F81FD0307C}</a:tableStyleId>
              </a:tblPr>
              <a:tblGrid>
                <a:gridCol w="2085000">
                  <a:extLst>
                    <a:ext uri="{9D8B030D-6E8A-4147-A177-3AD203B41FA5}">
                      <a16:colId xmlns:a16="http://schemas.microsoft.com/office/drawing/2014/main" val="3331634959"/>
                    </a:ext>
                  </a:extLst>
                </a:gridCol>
                <a:gridCol w="3333666">
                  <a:extLst>
                    <a:ext uri="{9D8B030D-6E8A-4147-A177-3AD203B41FA5}">
                      <a16:colId xmlns:a16="http://schemas.microsoft.com/office/drawing/2014/main" val="2054911721"/>
                    </a:ext>
                  </a:extLst>
                </a:gridCol>
              </a:tblGrid>
              <a:tr h="370840">
                <a:tc>
                  <a:txBody>
                    <a:bodyPr/>
                    <a:lstStyle/>
                    <a:p>
                      <a:pPr algn="ctr"/>
                      <a:r>
                        <a:rPr lang="en-GB" b="1" dirty="0">
                          <a:solidFill>
                            <a:schemeClr val="tx2">
                              <a:lumMod val="75000"/>
                            </a:schemeClr>
                          </a:solidFill>
                        </a:rPr>
                        <a:t>Roll Number</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b="1" dirty="0">
                          <a:solidFill>
                            <a:schemeClr val="tx2">
                              <a:lumMod val="75000"/>
                            </a:schemeClr>
                          </a:solidFill>
                        </a:rPr>
                        <a:t>Student Name</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854405261"/>
                  </a:ext>
                </a:extLst>
              </a:tr>
              <a:tr h="370840">
                <a:tc>
                  <a:txBody>
                    <a:bodyPr/>
                    <a:lstStyle/>
                    <a:p>
                      <a:pPr algn="ctr"/>
                      <a:r>
                        <a:rPr lang="en-GB" dirty="0"/>
                        <a:t>20201CEI0009</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dirty="0"/>
                        <a:t>BHARATH N</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4083651183"/>
                  </a:ext>
                </a:extLst>
              </a:tr>
              <a:tr h="370840">
                <a:tc>
                  <a:txBody>
                    <a:bodyPr/>
                    <a:lstStyle/>
                    <a:p>
                      <a:pPr algn="ctr"/>
                      <a:r>
                        <a:rPr lang="en-GB" dirty="0"/>
                        <a:t>20201CEI0007</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dirty="0"/>
                        <a:t>DADA LAKSHMI CHARAN</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653141741"/>
                  </a:ext>
                </a:extLst>
              </a:tr>
              <a:tr h="370840">
                <a:tc>
                  <a:txBody>
                    <a:bodyPr/>
                    <a:lstStyle/>
                    <a:p>
                      <a:pPr algn="ctr"/>
                      <a:r>
                        <a:rPr lang="en-GB" dirty="0"/>
                        <a:t>20201CEI0073</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dirty="0"/>
                        <a:t>KUMMETHA JYOTHIKA REDDY</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499541891"/>
                  </a:ext>
                </a:extLst>
              </a:tr>
              <a:tr h="370840">
                <a:tc>
                  <a:txBody>
                    <a:bodyPr/>
                    <a:lstStyle/>
                    <a:p>
                      <a:pPr algn="ctr"/>
                      <a:endParaRPr lang="en-GB"/>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endParaRPr lang="en-GB" dirty="0"/>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457888934"/>
                  </a:ext>
                </a:extLst>
              </a:tr>
              <a:tr h="370840">
                <a:tc>
                  <a:txBody>
                    <a:bodyPr/>
                    <a:lstStyle/>
                    <a:p>
                      <a:pPr algn="ctr"/>
                      <a:endParaRPr lang="en-GB"/>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endParaRPr lang="en-GB" dirty="0"/>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3080820719"/>
                  </a:ext>
                </a:extLst>
              </a:tr>
            </a:tbl>
          </a:graphicData>
        </a:graphic>
      </p:graphicFrame>
      <p:sp>
        <p:nvSpPr>
          <p:cNvPr id="5" name="Subtitle 2"/>
          <p:cNvSpPr txBox="1">
            <a:spLocks/>
          </p:cNvSpPr>
          <p:nvPr/>
        </p:nvSpPr>
        <p:spPr>
          <a:xfrm>
            <a:off x="6472518" y="3169918"/>
            <a:ext cx="5532428" cy="2433485"/>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0" marR="0" lvl="0" indent="0" algn="ctr" rtl="0">
              <a:spcBef>
                <a:spcPts val="0"/>
              </a:spcBef>
              <a:spcAft>
                <a:spcPts val="0"/>
              </a:spcAft>
              <a:buClr>
                <a:srgbClr val="17365D"/>
              </a:buClr>
              <a:buSzPts val="2000"/>
              <a:buFont typeface="Arial"/>
              <a:buNone/>
            </a:pPr>
            <a:r>
              <a:rPr lang="en-US" b="1" i="0" u="none" strike="noStrike" cap="none" dirty="0">
                <a:solidFill>
                  <a:srgbClr val="17365D"/>
                </a:solidFill>
                <a:latin typeface="Verdana"/>
                <a:ea typeface="Verdana"/>
                <a:cs typeface="Verdana"/>
                <a:sym typeface="Verdana"/>
              </a:rPr>
              <a:t>Under the Supervision of,</a:t>
            </a:r>
            <a:endParaRPr lang="en-US" sz="1800" dirty="0"/>
          </a:p>
          <a:p>
            <a:pPr marL="0" marR="0" lvl="0" indent="0" algn="ctr" rtl="0">
              <a:spcBef>
                <a:spcPts val="400"/>
              </a:spcBef>
              <a:spcAft>
                <a:spcPts val="0"/>
              </a:spcAft>
              <a:buClr>
                <a:srgbClr val="17365D"/>
              </a:buClr>
              <a:buSzPts val="2000"/>
              <a:buFont typeface="Arial"/>
              <a:buNone/>
            </a:pPr>
            <a:endParaRPr lang="en-US" b="1" i="0" u="none" strike="noStrike" cap="none" dirty="0">
              <a:solidFill>
                <a:srgbClr val="17365D"/>
              </a:solidFill>
              <a:latin typeface="Verdana"/>
              <a:ea typeface="Verdana"/>
              <a:cs typeface="Verdana"/>
              <a:sym typeface="Verdana"/>
            </a:endParaRPr>
          </a:p>
          <a:p>
            <a:pPr marL="0" marR="0" lvl="0" indent="0" rtl="0">
              <a:spcBef>
                <a:spcPts val="340"/>
              </a:spcBef>
              <a:spcAft>
                <a:spcPts val="0"/>
              </a:spcAft>
              <a:buClr>
                <a:srgbClr val="17365D"/>
              </a:buClr>
              <a:buSzPts val="1700"/>
              <a:buFont typeface="Arial"/>
              <a:buNone/>
            </a:pPr>
            <a:r>
              <a:rPr lang="en-US" sz="1800" b="1" i="0" u="none" strike="noStrike" cap="none" dirty="0">
                <a:solidFill>
                  <a:srgbClr val="17365D"/>
                </a:solidFill>
                <a:latin typeface="Verdana"/>
                <a:ea typeface="Verdana"/>
                <a:cs typeface="Verdana"/>
                <a:sym typeface="Verdana"/>
              </a:rPr>
              <a:t> </a:t>
            </a:r>
            <a:r>
              <a:rPr lang="en-US" sz="1600" b="1" i="0" u="none" strike="noStrike" cap="none" dirty="0">
                <a:solidFill>
                  <a:srgbClr val="17365D"/>
                </a:solidFill>
                <a:latin typeface="Verdana"/>
                <a:ea typeface="Verdana"/>
                <a:cs typeface="Verdana"/>
                <a:sym typeface="Verdana"/>
              </a:rPr>
              <a:t>Dr. SASIDHAR BABU SUVANAM</a:t>
            </a:r>
            <a:endParaRPr lang="en-US" sz="1800" b="1" i="0" u="none" strike="noStrike" cap="none" dirty="0">
              <a:solidFill>
                <a:srgbClr val="17365D"/>
              </a:solidFill>
              <a:latin typeface="Verdana"/>
              <a:ea typeface="Verdana"/>
              <a:cs typeface="Verdana"/>
              <a:sym typeface="Verdana"/>
            </a:endParaRPr>
          </a:p>
          <a:p>
            <a:pPr marL="0" marR="0" lvl="0" indent="0" rtl="0">
              <a:spcBef>
                <a:spcPts val="340"/>
              </a:spcBef>
              <a:spcAft>
                <a:spcPts val="0"/>
              </a:spcAft>
              <a:buClr>
                <a:srgbClr val="17365D"/>
              </a:buClr>
              <a:buSzPts val="1700"/>
              <a:buFont typeface="Arial"/>
              <a:buNone/>
            </a:pPr>
            <a:r>
              <a:rPr lang="en-US" sz="1800" b="1" i="0" u="none" strike="noStrike" cap="none" dirty="0">
                <a:solidFill>
                  <a:srgbClr val="17365D"/>
                </a:solidFill>
                <a:latin typeface="Verdana"/>
                <a:ea typeface="Verdana"/>
                <a:cs typeface="Verdana"/>
                <a:sym typeface="Verdana"/>
              </a:rPr>
              <a:t>Professor</a:t>
            </a:r>
            <a:endParaRPr lang="en-US" sz="1800" dirty="0"/>
          </a:p>
          <a:p>
            <a:pPr marL="0" marR="0" lvl="0" indent="0" rtl="0">
              <a:spcBef>
                <a:spcPts val="340"/>
              </a:spcBef>
              <a:spcAft>
                <a:spcPts val="0"/>
              </a:spcAft>
              <a:buClr>
                <a:srgbClr val="17365D"/>
              </a:buClr>
              <a:buSzPts val="1700"/>
              <a:buFont typeface="Arial"/>
              <a:buNone/>
            </a:pPr>
            <a:r>
              <a:rPr lang="en-US" sz="1600" b="1" i="0" u="none" strike="noStrike" cap="none" dirty="0">
                <a:solidFill>
                  <a:srgbClr val="17365D"/>
                </a:solidFill>
                <a:latin typeface="Verdana"/>
                <a:ea typeface="Verdana"/>
                <a:cs typeface="Verdana"/>
                <a:sym typeface="Verdana"/>
              </a:rPr>
              <a:t>School of Computer Science &amp; Engineering</a:t>
            </a:r>
            <a:endParaRPr lang="en-US" sz="1600" dirty="0"/>
          </a:p>
          <a:p>
            <a:pPr marL="0" marR="0" lvl="0" indent="0" rtl="0">
              <a:spcBef>
                <a:spcPts val="340"/>
              </a:spcBef>
              <a:spcAft>
                <a:spcPts val="0"/>
              </a:spcAft>
              <a:buClr>
                <a:srgbClr val="17365D"/>
              </a:buClr>
              <a:buSzPts val="1700"/>
              <a:buFont typeface="Arial"/>
              <a:buNone/>
            </a:pPr>
            <a:r>
              <a:rPr lang="en-US" sz="1800" b="1" i="0" u="none" strike="noStrike" cap="none" dirty="0">
                <a:solidFill>
                  <a:srgbClr val="17365D"/>
                </a:solidFill>
                <a:latin typeface="Verdana"/>
                <a:ea typeface="Verdana"/>
                <a:cs typeface="Verdana"/>
                <a:sym typeface="Verdana"/>
              </a:rPr>
              <a:t>Presidency University</a:t>
            </a:r>
            <a:endParaRPr lang="en-US" sz="1800" dirty="0"/>
          </a:p>
          <a:p>
            <a:pPr marL="0" marR="0" lvl="0" indent="0" algn="l" rtl="0">
              <a:spcBef>
                <a:spcPts val="400"/>
              </a:spcBef>
              <a:spcAft>
                <a:spcPts val="0"/>
              </a:spcAft>
              <a:buClr>
                <a:srgbClr val="17365D"/>
              </a:buClr>
              <a:buSzPts val="2000"/>
              <a:buFont typeface="Arial"/>
              <a:buNone/>
            </a:pPr>
            <a:endParaRPr lang="en-US" sz="2400" b="1" i="0" u="none" strike="noStrike" cap="none" dirty="0">
              <a:solidFill>
                <a:srgbClr val="17365D"/>
              </a:solidFill>
              <a:latin typeface="Verdana"/>
              <a:ea typeface="Verdana"/>
              <a:cs typeface="Verdana"/>
              <a:sym typeface="Verdana"/>
            </a:endParaRPr>
          </a:p>
        </p:txBody>
      </p:sp>
      <p:sp>
        <p:nvSpPr>
          <p:cNvPr id="6" name="Subtitle 2"/>
          <p:cNvSpPr txBox="1">
            <a:spLocks/>
          </p:cNvSpPr>
          <p:nvPr/>
        </p:nvSpPr>
        <p:spPr>
          <a:xfrm>
            <a:off x="3986772" y="334089"/>
            <a:ext cx="3970594" cy="552184"/>
          </a:xfrm>
          <a:prstGeom prst="rect">
            <a:avLst/>
          </a:prstGeom>
        </p:spPr>
        <p:txBody>
          <a:bodyPr vert="horz" lIns="91440" tIns="45720" rIns="91440" bIns="45720" rtlCol="0">
            <a:normAutofit fontScale="77500" lnSpcReduction="20000"/>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GB" dirty="0"/>
              <a:t>PIP104 University Project-II</a:t>
            </a:r>
          </a:p>
          <a:p>
            <a:r>
              <a:rPr lang="en-GB" dirty="0"/>
              <a:t>Review-1</a:t>
            </a:r>
          </a:p>
        </p:txBody>
      </p:sp>
    </p:spTree>
    <p:extLst>
      <p:ext uri="{BB962C8B-B14F-4D97-AF65-F5344CB8AC3E}">
        <p14:creationId xmlns:p14="http://schemas.microsoft.com/office/powerpoint/2010/main" val="3122649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0C915-C59F-7D9D-71B9-48D1F6375EFF}"/>
              </a:ext>
            </a:extLst>
          </p:cNvPr>
          <p:cNvSpPr>
            <a:spLocks noGrp="1"/>
          </p:cNvSpPr>
          <p:nvPr>
            <p:ph type="title"/>
          </p:nvPr>
        </p:nvSpPr>
        <p:spPr/>
        <p:txBody>
          <a:bodyPr/>
          <a:lstStyle/>
          <a:p>
            <a:r>
              <a:rPr lang="en-GB" dirty="0"/>
              <a:t>Proposed Method</a:t>
            </a:r>
            <a:endParaRPr lang="en-IN" dirty="0"/>
          </a:p>
        </p:txBody>
      </p:sp>
      <p:sp>
        <p:nvSpPr>
          <p:cNvPr id="3" name="Content Placeholder 2">
            <a:extLst>
              <a:ext uri="{FF2B5EF4-FFF2-40B4-BE49-F238E27FC236}">
                <a16:creationId xmlns:a16="http://schemas.microsoft.com/office/drawing/2014/main" id="{D5372F15-6829-6FF6-5287-DF1E936D255B}"/>
              </a:ext>
            </a:extLst>
          </p:cNvPr>
          <p:cNvSpPr>
            <a:spLocks noGrp="1"/>
          </p:cNvSpPr>
          <p:nvPr>
            <p:ph idx="1"/>
          </p:nvPr>
        </p:nvSpPr>
        <p:spPr/>
        <p:txBody>
          <a:bodyPr>
            <a:normAutofit fontScale="92500"/>
          </a:bodyPr>
          <a:lstStyle/>
          <a:p>
            <a:pPr algn="just">
              <a:lnSpc>
                <a:spcPct val="150000"/>
              </a:lnSpc>
            </a:pPr>
            <a:r>
              <a:rPr lang="en-US" dirty="0">
                <a:solidFill>
                  <a:srgbClr val="212121"/>
                </a:solidFill>
                <a:effectLst/>
                <a:latin typeface="Söhne"/>
                <a:ea typeface="Times New Roman" panose="02020603050405020304" pitchFamily="18" charset="0"/>
              </a:rPr>
              <a:t>The proposed system uses four sensors which are pH, turbidity, ultrasonic, DHT-11, microcontroller unit as the main processing module and one data transmission module ESP8266 Wi-Fi module (NodeMCU).</a:t>
            </a:r>
          </a:p>
          <a:p>
            <a:pPr algn="just">
              <a:lnSpc>
                <a:spcPct val="150000"/>
              </a:lnSpc>
            </a:pPr>
            <a:r>
              <a:rPr lang="en-US" dirty="0">
                <a:solidFill>
                  <a:srgbClr val="212121"/>
                </a:solidFill>
                <a:effectLst/>
                <a:latin typeface="Söhne"/>
                <a:ea typeface="Times New Roman" panose="02020603050405020304" pitchFamily="18" charset="0"/>
              </a:rPr>
              <a:t> The microcontroller unit is a significant part of the system developed for water quality measurement because The Arduino Mega consumes low power, and it is a small size, where the size is a good use for a crucial point-of-sale technology criterion.  </a:t>
            </a:r>
            <a:endParaRPr lang="en-IN" dirty="0">
              <a:effectLst/>
              <a:latin typeface="Söhne"/>
              <a:ea typeface="Times New Roman" panose="02020603050405020304" pitchFamily="18" charset="0"/>
            </a:endParaRPr>
          </a:p>
          <a:p>
            <a:pPr algn="just">
              <a:lnSpc>
                <a:spcPct val="150000"/>
              </a:lnSpc>
            </a:pPr>
            <a:r>
              <a:rPr lang="en-US" dirty="0">
                <a:solidFill>
                  <a:srgbClr val="212121"/>
                </a:solidFill>
                <a:effectLst/>
                <a:latin typeface="Söhne"/>
                <a:ea typeface="Times New Roman" panose="02020603050405020304" pitchFamily="18" charset="0"/>
              </a:rPr>
              <a:t>Among four sensors, two of the sensors collect the data in the form of analog signals; the MCU has an on-chip ADC that translates the sensor analog signals into the digital format for further study. </a:t>
            </a:r>
          </a:p>
          <a:p>
            <a:endParaRPr lang="en-IN" dirty="0"/>
          </a:p>
        </p:txBody>
      </p:sp>
    </p:spTree>
    <p:extLst>
      <p:ext uri="{BB962C8B-B14F-4D97-AF65-F5344CB8AC3E}">
        <p14:creationId xmlns:p14="http://schemas.microsoft.com/office/powerpoint/2010/main" val="28853447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83B1C5-68F3-6F99-494D-BBB64B90B61D}"/>
              </a:ext>
            </a:extLst>
          </p:cNvPr>
          <p:cNvSpPr>
            <a:spLocks noGrp="1"/>
          </p:cNvSpPr>
          <p:nvPr>
            <p:ph type="title"/>
          </p:nvPr>
        </p:nvSpPr>
        <p:spPr/>
        <p:txBody>
          <a:bodyPr/>
          <a:lstStyle/>
          <a:p>
            <a:r>
              <a:rPr lang="en-GB" dirty="0"/>
              <a:t>Proposed Method</a:t>
            </a:r>
            <a:endParaRPr lang="en-IN" dirty="0"/>
          </a:p>
        </p:txBody>
      </p:sp>
      <p:sp>
        <p:nvSpPr>
          <p:cNvPr id="3" name="Content Placeholder 2">
            <a:extLst>
              <a:ext uri="{FF2B5EF4-FFF2-40B4-BE49-F238E27FC236}">
                <a16:creationId xmlns:a16="http://schemas.microsoft.com/office/drawing/2014/main" id="{A5128EA1-1BE2-45A0-ABF8-975FDE116165}"/>
              </a:ext>
            </a:extLst>
          </p:cNvPr>
          <p:cNvSpPr>
            <a:spLocks noGrp="1"/>
          </p:cNvSpPr>
          <p:nvPr>
            <p:ph idx="1"/>
          </p:nvPr>
        </p:nvSpPr>
        <p:spPr/>
        <p:txBody>
          <a:bodyPr/>
          <a:lstStyle/>
          <a:p>
            <a:pPr algn="just">
              <a:lnSpc>
                <a:spcPct val="150000"/>
              </a:lnSpc>
            </a:pPr>
            <a:r>
              <a:rPr lang="en-US" dirty="0">
                <a:solidFill>
                  <a:srgbClr val="212121"/>
                </a:solidFill>
                <a:effectLst/>
                <a:latin typeface="Söhne"/>
                <a:ea typeface="Times New Roman" panose="02020603050405020304" pitchFamily="18" charset="0"/>
              </a:rPr>
              <a:t>So, to get this analog output from the sensor, the sensor's analog output of will be connected to the MCU's analog pins.</a:t>
            </a:r>
          </a:p>
          <a:p>
            <a:pPr algn="just">
              <a:lnSpc>
                <a:spcPct val="150000"/>
              </a:lnSpc>
            </a:pPr>
            <a:r>
              <a:rPr lang="en-US" dirty="0">
                <a:solidFill>
                  <a:srgbClr val="212121"/>
                </a:solidFill>
                <a:effectLst/>
                <a:latin typeface="Söhne"/>
                <a:ea typeface="Times New Roman" panose="02020603050405020304" pitchFamily="18" charset="0"/>
              </a:rPr>
              <a:t> Whereas the other two sensors output directly connected to the digital pins of the MCU units. All the sensors data processed by the MCU and updated to the ThingSpeak server using the Wi-Fi data communication module ESP8266 (NodeMCU) to the central server.</a:t>
            </a:r>
            <a:endParaRPr lang="en-IN" dirty="0">
              <a:effectLst/>
              <a:latin typeface="Söhne"/>
              <a:ea typeface="Times New Roman" panose="02020603050405020304" pitchFamily="18" charset="0"/>
            </a:endParaRPr>
          </a:p>
          <a:p>
            <a:endParaRPr lang="en-IN" dirty="0"/>
          </a:p>
        </p:txBody>
      </p:sp>
    </p:spTree>
    <p:extLst>
      <p:ext uri="{BB962C8B-B14F-4D97-AF65-F5344CB8AC3E}">
        <p14:creationId xmlns:p14="http://schemas.microsoft.com/office/powerpoint/2010/main" val="21176726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Proposed Method</a:t>
            </a:r>
          </a:p>
        </p:txBody>
      </p:sp>
      <p:pic>
        <p:nvPicPr>
          <p:cNvPr id="5" name="Content Placeholder 4">
            <a:extLst>
              <a:ext uri="{FF2B5EF4-FFF2-40B4-BE49-F238E27FC236}">
                <a16:creationId xmlns:a16="http://schemas.microsoft.com/office/drawing/2014/main" id="{58E3A0AC-50C4-027F-523A-1709F50BCBB9}"/>
              </a:ext>
            </a:extLst>
          </p:cNvPr>
          <p:cNvPicPr>
            <a:picLocks noGrp="1" noChangeAspect="1"/>
          </p:cNvPicPr>
          <p:nvPr>
            <p:ph idx="1"/>
          </p:nvPr>
        </p:nvPicPr>
        <p:blipFill rotWithShape="1">
          <a:blip r:embed="rId2"/>
          <a:srcRect t="3909"/>
          <a:stretch/>
        </p:blipFill>
        <p:spPr bwMode="auto">
          <a:xfrm>
            <a:off x="2241211" y="1840067"/>
            <a:ext cx="7811177" cy="3558866"/>
          </a:xfrm>
          <a:prstGeom prst="rect">
            <a:avLst/>
          </a:prstGeom>
          <a:ln>
            <a:noFill/>
          </a:ln>
          <a:extLst>
            <a:ext uri="{53640926-AAD7-44D8-BBD7-CCE9431645EC}">
              <a14:shadowObscured xmlns:a14="http://schemas.microsoft.com/office/drawing/2010/main"/>
            </a:ext>
          </a:extLst>
        </p:spPr>
      </p:pic>
      <p:sp>
        <p:nvSpPr>
          <p:cNvPr id="8" name="TextBox 7">
            <a:extLst>
              <a:ext uri="{FF2B5EF4-FFF2-40B4-BE49-F238E27FC236}">
                <a16:creationId xmlns:a16="http://schemas.microsoft.com/office/drawing/2014/main" id="{AA373689-6B5D-9B7F-8602-B99CDF0CAA78}"/>
              </a:ext>
            </a:extLst>
          </p:cNvPr>
          <p:cNvSpPr txBox="1"/>
          <p:nvPr/>
        </p:nvSpPr>
        <p:spPr>
          <a:xfrm>
            <a:off x="2348917" y="5499601"/>
            <a:ext cx="8053432" cy="646331"/>
          </a:xfrm>
          <a:prstGeom prst="rect">
            <a:avLst/>
          </a:prstGeom>
          <a:noFill/>
        </p:spPr>
        <p:txBody>
          <a:bodyPr wrap="square" rtlCol="0">
            <a:spAutoFit/>
          </a:bodyPr>
          <a:lstStyle/>
          <a:p>
            <a:r>
              <a:rPr lang="en-IN" sz="1800" dirty="0">
                <a:effectLst/>
                <a:latin typeface="Times New Roman" panose="02020603050405020304" pitchFamily="18" charset="0"/>
                <a:ea typeface="Times New Roman" panose="02020603050405020304" pitchFamily="18" charset="0"/>
              </a:rPr>
              <a:t>FIG:</a:t>
            </a:r>
            <a:r>
              <a:rPr lang="en-IN" sz="1800" dirty="0">
                <a:solidFill>
                  <a:srgbClr val="212121"/>
                </a:solidFill>
                <a:effectLst/>
                <a:latin typeface="Cambria" panose="02040503050406030204" pitchFamily="18" charset="0"/>
                <a:ea typeface="Times New Roman" panose="02020603050405020304" pitchFamily="18" charset="0"/>
              </a:rPr>
              <a:t> </a:t>
            </a:r>
            <a:r>
              <a:rPr lang="en-US" sz="1800" dirty="0">
                <a:solidFill>
                  <a:srgbClr val="212121"/>
                </a:solidFill>
                <a:effectLst/>
                <a:latin typeface="Cambria" panose="02040503050406030204" pitchFamily="18" charset="0"/>
                <a:ea typeface="Times New Roman" panose="02020603050405020304" pitchFamily="18" charset="0"/>
              </a:rPr>
              <a:t>The block diagram of the system proposed for water quality measurement</a:t>
            </a:r>
            <a:endParaRPr lang="en-IN" sz="18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26596186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Proposed Method</a:t>
            </a:r>
          </a:p>
        </p:txBody>
      </p:sp>
      <p:pic>
        <p:nvPicPr>
          <p:cNvPr id="7" name="Content Placeholder 6">
            <a:extLst>
              <a:ext uri="{FF2B5EF4-FFF2-40B4-BE49-F238E27FC236}">
                <a16:creationId xmlns:a16="http://schemas.microsoft.com/office/drawing/2014/main" id="{A7AC8CD5-A89E-72B1-94FB-B68F64C51E1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42159" y="981512"/>
            <a:ext cx="4655890" cy="4949505"/>
          </a:xfrm>
        </p:spPr>
      </p:pic>
      <p:sp>
        <p:nvSpPr>
          <p:cNvPr id="8" name="TextBox 7">
            <a:extLst>
              <a:ext uri="{FF2B5EF4-FFF2-40B4-BE49-F238E27FC236}">
                <a16:creationId xmlns:a16="http://schemas.microsoft.com/office/drawing/2014/main" id="{6E090446-89D9-C627-70AB-3E19FD3A67C8}"/>
              </a:ext>
            </a:extLst>
          </p:cNvPr>
          <p:cNvSpPr txBox="1"/>
          <p:nvPr/>
        </p:nvSpPr>
        <p:spPr>
          <a:xfrm>
            <a:off x="5327009" y="5965863"/>
            <a:ext cx="2080470" cy="369332"/>
          </a:xfrm>
          <a:prstGeom prst="rect">
            <a:avLst/>
          </a:prstGeom>
          <a:noFill/>
        </p:spPr>
        <p:txBody>
          <a:bodyPr wrap="square" rtlCol="0">
            <a:spAutoFit/>
          </a:bodyPr>
          <a:lstStyle/>
          <a:p>
            <a:r>
              <a:rPr lang="en-IN" dirty="0"/>
              <a:t>Fig: Flow chart</a:t>
            </a:r>
          </a:p>
        </p:txBody>
      </p:sp>
    </p:spTree>
    <p:extLst>
      <p:ext uri="{BB962C8B-B14F-4D97-AF65-F5344CB8AC3E}">
        <p14:creationId xmlns:p14="http://schemas.microsoft.com/office/powerpoint/2010/main" val="38218858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Components</a:t>
            </a:r>
          </a:p>
        </p:txBody>
      </p:sp>
      <p:sp>
        <p:nvSpPr>
          <p:cNvPr id="3" name="Content Placeholder 2"/>
          <p:cNvSpPr>
            <a:spLocks noGrp="1"/>
          </p:cNvSpPr>
          <p:nvPr>
            <p:ph idx="1"/>
          </p:nvPr>
        </p:nvSpPr>
        <p:spPr/>
        <p:txBody>
          <a:bodyPr>
            <a:normAutofit/>
          </a:bodyPr>
          <a:lstStyle/>
          <a:p>
            <a:pPr marL="457200" indent="-457200">
              <a:lnSpc>
                <a:spcPct val="150000"/>
              </a:lnSpc>
              <a:buAutoNum type="arabicParenR"/>
            </a:pPr>
            <a:r>
              <a:rPr lang="en-IN" sz="2000" dirty="0">
                <a:latin typeface="Söhne"/>
              </a:rPr>
              <a:t>Arduino </a:t>
            </a:r>
          </a:p>
          <a:p>
            <a:pPr marL="457200" indent="-457200">
              <a:lnSpc>
                <a:spcPct val="150000"/>
              </a:lnSpc>
              <a:buAutoNum type="arabicParenR"/>
            </a:pPr>
            <a:r>
              <a:rPr lang="en-IN" sz="2000" dirty="0" err="1">
                <a:latin typeface="Söhne"/>
              </a:rPr>
              <a:t>NodeMCU</a:t>
            </a:r>
            <a:r>
              <a:rPr lang="en-IN" sz="2000" dirty="0">
                <a:latin typeface="Söhne"/>
              </a:rPr>
              <a:t> </a:t>
            </a:r>
          </a:p>
          <a:p>
            <a:pPr marL="457200" indent="-457200">
              <a:lnSpc>
                <a:spcPct val="150000"/>
              </a:lnSpc>
              <a:buAutoNum type="arabicParenR"/>
            </a:pPr>
            <a:r>
              <a:rPr lang="en-IN" sz="2000" dirty="0">
                <a:latin typeface="Söhne"/>
              </a:rPr>
              <a:t>pH Meter</a:t>
            </a:r>
          </a:p>
          <a:p>
            <a:pPr marL="457200" indent="-457200">
              <a:lnSpc>
                <a:spcPct val="150000"/>
              </a:lnSpc>
              <a:buAutoNum type="arabicParenR"/>
            </a:pPr>
            <a:r>
              <a:rPr lang="en-IN" sz="2000" dirty="0">
                <a:latin typeface="Söhne"/>
              </a:rPr>
              <a:t>Turbidity Sensor </a:t>
            </a:r>
          </a:p>
          <a:p>
            <a:pPr marL="457200" indent="-457200">
              <a:lnSpc>
                <a:spcPct val="150000"/>
              </a:lnSpc>
              <a:buAutoNum type="arabicParenR"/>
            </a:pPr>
            <a:r>
              <a:rPr lang="en-IN" sz="2000" dirty="0">
                <a:latin typeface="Söhne"/>
              </a:rPr>
              <a:t>Temperature Sensor </a:t>
            </a:r>
          </a:p>
          <a:p>
            <a:pPr marL="457200" indent="-457200">
              <a:lnSpc>
                <a:spcPct val="150000"/>
              </a:lnSpc>
              <a:buAutoNum type="arabicParenR"/>
            </a:pPr>
            <a:r>
              <a:rPr lang="en-IN" sz="2000" dirty="0">
                <a:latin typeface="Söhne"/>
              </a:rPr>
              <a:t>Logic Level Converter </a:t>
            </a:r>
          </a:p>
          <a:p>
            <a:pPr marL="457200" indent="-457200">
              <a:lnSpc>
                <a:spcPct val="150000"/>
              </a:lnSpc>
              <a:buAutoNum type="arabicParenR"/>
            </a:pPr>
            <a:r>
              <a:rPr lang="en-IN" sz="2000" dirty="0">
                <a:latin typeface="Söhne"/>
              </a:rPr>
              <a:t>Serial Communication </a:t>
            </a:r>
          </a:p>
          <a:p>
            <a:pPr marL="457200" indent="-457200">
              <a:lnSpc>
                <a:spcPct val="150000"/>
              </a:lnSpc>
              <a:buAutoNum type="arabicParenR"/>
            </a:pPr>
            <a:r>
              <a:rPr lang="en-IN" sz="2000" dirty="0">
                <a:latin typeface="Söhne"/>
              </a:rPr>
              <a:t>Firebase Connection </a:t>
            </a:r>
          </a:p>
          <a:p>
            <a:pPr marL="457200" indent="-457200">
              <a:lnSpc>
                <a:spcPct val="150000"/>
              </a:lnSpc>
              <a:buAutoNum type="arabicParenR"/>
            </a:pPr>
            <a:r>
              <a:rPr lang="en-IN" sz="2000" dirty="0">
                <a:latin typeface="Söhne"/>
              </a:rPr>
              <a:t>Processing data and send data to cloud</a:t>
            </a:r>
            <a:endParaRPr lang="en-GB" sz="2800" dirty="0">
              <a:latin typeface="Söhne"/>
            </a:endParaRPr>
          </a:p>
        </p:txBody>
      </p:sp>
    </p:spTree>
    <p:extLst>
      <p:ext uri="{BB962C8B-B14F-4D97-AF65-F5344CB8AC3E}">
        <p14:creationId xmlns:p14="http://schemas.microsoft.com/office/powerpoint/2010/main" val="2281638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Objectives</a:t>
            </a:r>
          </a:p>
        </p:txBody>
      </p:sp>
      <p:sp>
        <p:nvSpPr>
          <p:cNvPr id="3" name="Content Placeholder 2"/>
          <p:cNvSpPr>
            <a:spLocks noGrp="1"/>
          </p:cNvSpPr>
          <p:nvPr>
            <p:ph idx="1"/>
          </p:nvPr>
        </p:nvSpPr>
        <p:spPr/>
        <p:txBody>
          <a:bodyPr>
            <a:normAutofit lnSpcReduction="10000"/>
          </a:bodyPr>
          <a:lstStyle/>
          <a:p>
            <a:pPr algn="just">
              <a:lnSpc>
                <a:spcPct val="150000"/>
              </a:lnSpc>
              <a:buFont typeface="+mj-lt"/>
              <a:buAutoNum type="arabicPeriod"/>
            </a:pPr>
            <a:r>
              <a:rPr lang="en-US" sz="2000" b="1" i="0" dirty="0">
                <a:solidFill>
                  <a:srgbClr val="374151"/>
                </a:solidFill>
                <a:effectLst/>
                <a:latin typeface="Söhne"/>
              </a:rPr>
              <a:t>Ensuring Safe Drinking Water and Real-time Monitoring :</a:t>
            </a:r>
            <a:r>
              <a:rPr lang="en-US" sz="2000" b="0" i="0" dirty="0">
                <a:solidFill>
                  <a:srgbClr val="374151"/>
                </a:solidFill>
                <a:effectLst/>
                <a:latin typeface="Söhne"/>
              </a:rPr>
              <a:t> The primary objective is to ensure that the water purifier consistently provides safe and clean drinking water to the residents of the home. This includes monitoring for contaminants such as bacteria, viruses, heavy metals, and other harmful substances in the input water and ensuring they are effectively removed in the output </a:t>
            </a:r>
            <a:r>
              <a:rPr lang="en-US" sz="2000" b="0" i="0" dirty="0" err="1">
                <a:solidFill>
                  <a:srgbClr val="374151"/>
                </a:solidFill>
                <a:effectLst/>
                <a:latin typeface="Söhne"/>
              </a:rPr>
              <a:t>water.To</a:t>
            </a:r>
            <a:r>
              <a:rPr lang="en-US" sz="2000" b="0" i="0" dirty="0">
                <a:solidFill>
                  <a:srgbClr val="374151"/>
                </a:solidFill>
                <a:effectLst/>
                <a:latin typeface="Söhne"/>
              </a:rPr>
              <a:t> provide real-time monitoring of water quality. This allows homeowners to have immediate information about the safety of the water they are consuming.</a:t>
            </a:r>
          </a:p>
          <a:p>
            <a:pPr algn="just">
              <a:lnSpc>
                <a:spcPct val="150000"/>
              </a:lnSpc>
              <a:buFont typeface="+mj-lt"/>
              <a:buAutoNum type="arabicPeriod"/>
            </a:pPr>
            <a:r>
              <a:rPr lang="en-US" sz="2000" b="1" i="0" dirty="0">
                <a:solidFill>
                  <a:srgbClr val="374151"/>
                </a:solidFill>
                <a:effectLst/>
                <a:latin typeface="Söhne"/>
              </a:rPr>
              <a:t>Early Detection of Contaminants and Energy Efficiency :</a:t>
            </a:r>
            <a:r>
              <a:rPr lang="en-US" sz="2000" b="0" i="0" dirty="0">
                <a:solidFill>
                  <a:srgbClr val="374151"/>
                </a:solidFill>
                <a:effectLst/>
                <a:latin typeface="Söhne"/>
              </a:rPr>
              <a:t> Detect contaminants or changes in water quality early, allowing for timely maintenance and replacement of purification components to prevent health </a:t>
            </a:r>
            <a:r>
              <a:rPr lang="en-US" sz="2000" b="0" i="0" dirty="0" err="1">
                <a:solidFill>
                  <a:srgbClr val="374151"/>
                </a:solidFill>
                <a:effectLst/>
                <a:latin typeface="Söhne"/>
              </a:rPr>
              <a:t>risks.Optimize</a:t>
            </a:r>
            <a:r>
              <a:rPr lang="en-US" sz="2000" b="0" i="0" dirty="0">
                <a:solidFill>
                  <a:srgbClr val="374151"/>
                </a:solidFill>
                <a:effectLst/>
                <a:latin typeface="Söhne"/>
              </a:rPr>
              <a:t> energy usage by the water purifier by only activating the purification process when necessary. For instance, the system could detect when water quality is below a certain threshold and activate purification accordingly.</a:t>
            </a:r>
          </a:p>
          <a:p>
            <a:pPr marL="0" indent="0">
              <a:lnSpc>
                <a:spcPct val="150000"/>
              </a:lnSpc>
              <a:buNone/>
            </a:pPr>
            <a:endParaRPr lang="en-GB" sz="2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667295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Objectives</a:t>
            </a:r>
          </a:p>
        </p:txBody>
      </p:sp>
      <p:sp>
        <p:nvSpPr>
          <p:cNvPr id="3" name="Content Placeholder 2"/>
          <p:cNvSpPr>
            <a:spLocks noGrp="1"/>
          </p:cNvSpPr>
          <p:nvPr>
            <p:ph idx="1"/>
          </p:nvPr>
        </p:nvSpPr>
        <p:spPr/>
        <p:txBody>
          <a:bodyPr>
            <a:normAutofit/>
          </a:bodyPr>
          <a:lstStyle/>
          <a:p>
            <a:pPr marL="0" indent="0" algn="just">
              <a:lnSpc>
                <a:spcPct val="150000"/>
              </a:lnSpc>
              <a:buNone/>
            </a:pPr>
            <a:r>
              <a:rPr lang="en-US" sz="2000" b="1" dirty="0">
                <a:solidFill>
                  <a:srgbClr val="374151"/>
                </a:solidFill>
                <a:latin typeface="Söhne"/>
              </a:rPr>
              <a:t>3</a:t>
            </a:r>
            <a:r>
              <a:rPr lang="en-US" sz="2000" b="1" i="0" dirty="0">
                <a:solidFill>
                  <a:srgbClr val="374151"/>
                </a:solidFill>
                <a:effectLst/>
                <a:latin typeface="Söhne"/>
              </a:rPr>
              <a:t>.  Water Conservation and User Alerts :</a:t>
            </a:r>
            <a:r>
              <a:rPr lang="en-US" sz="2000" b="0" i="0" dirty="0">
                <a:solidFill>
                  <a:srgbClr val="374151"/>
                </a:solidFill>
                <a:effectLst/>
                <a:latin typeface="Söhne"/>
              </a:rPr>
              <a:t> Promote water conservation by ensuring that the water purifier is only treating water that actually requires purification. This is especially relevant in areas facing water </a:t>
            </a:r>
            <a:r>
              <a:rPr lang="en-US" sz="2000" b="0" i="0" dirty="0" err="1">
                <a:solidFill>
                  <a:srgbClr val="374151"/>
                </a:solidFill>
                <a:effectLst/>
                <a:latin typeface="Söhne"/>
              </a:rPr>
              <a:t>scarcity.Notify</a:t>
            </a:r>
            <a:r>
              <a:rPr lang="en-US" sz="2000" b="0" i="0" dirty="0">
                <a:solidFill>
                  <a:srgbClr val="374151"/>
                </a:solidFill>
                <a:effectLst/>
                <a:latin typeface="Söhne"/>
              </a:rPr>
              <a:t> homeowners when the water quality falls below acceptable levels or when the purification system requires maintenance or replacement of filters. This ensures that users are aware of potential issues and can take corrective action.</a:t>
            </a:r>
          </a:p>
        </p:txBody>
      </p:sp>
    </p:spTree>
    <p:extLst>
      <p:ext uri="{BB962C8B-B14F-4D97-AF65-F5344CB8AC3E}">
        <p14:creationId xmlns:p14="http://schemas.microsoft.com/office/powerpoint/2010/main" val="32075805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64C36-22D6-39DB-25F5-B39CB4C80ED8}"/>
              </a:ext>
            </a:extLst>
          </p:cNvPr>
          <p:cNvSpPr>
            <a:spLocks noGrp="1"/>
          </p:cNvSpPr>
          <p:nvPr>
            <p:ph type="title"/>
          </p:nvPr>
        </p:nvSpPr>
        <p:spPr/>
        <p:txBody>
          <a:bodyPr/>
          <a:lstStyle/>
          <a:p>
            <a:r>
              <a:rPr lang="en-IN" dirty="0"/>
              <a:t>Circuit Diagram</a:t>
            </a:r>
          </a:p>
        </p:txBody>
      </p:sp>
      <p:pic>
        <p:nvPicPr>
          <p:cNvPr id="7" name="Content Placeholder 6">
            <a:extLst>
              <a:ext uri="{FF2B5EF4-FFF2-40B4-BE49-F238E27FC236}">
                <a16:creationId xmlns:a16="http://schemas.microsoft.com/office/drawing/2014/main" id="{4C7B1BFA-3A6A-BF49-EF3C-9AECB83CCD7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95911" y="1096860"/>
            <a:ext cx="7407479" cy="4664279"/>
          </a:xfrm>
        </p:spPr>
      </p:pic>
      <p:sp>
        <p:nvSpPr>
          <p:cNvPr id="8" name="TextBox 7">
            <a:extLst>
              <a:ext uri="{FF2B5EF4-FFF2-40B4-BE49-F238E27FC236}">
                <a16:creationId xmlns:a16="http://schemas.microsoft.com/office/drawing/2014/main" id="{601C5644-92F0-8541-814B-7FE987542ADD}"/>
              </a:ext>
            </a:extLst>
          </p:cNvPr>
          <p:cNvSpPr txBox="1"/>
          <p:nvPr/>
        </p:nvSpPr>
        <p:spPr>
          <a:xfrm>
            <a:off x="2676321" y="5821960"/>
            <a:ext cx="6839358" cy="369332"/>
          </a:xfrm>
          <a:prstGeom prst="rect">
            <a:avLst/>
          </a:prstGeom>
          <a:noFill/>
        </p:spPr>
        <p:txBody>
          <a:bodyPr wrap="square" rtlCol="0">
            <a:spAutoFit/>
          </a:bodyPr>
          <a:lstStyle/>
          <a:p>
            <a:r>
              <a:rPr lang="en-IN" dirty="0"/>
              <a:t>Fig: Circuit Diagram of water quality monitoring system</a:t>
            </a:r>
          </a:p>
        </p:txBody>
      </p:sp>
    </p:spTree>
    <p:extLst>
      <p:ext uri="{BB962C8B-B14F-4D97-AF65-F5344CB8AC3E}">
        <p14:creationId xmlns:p14="http://schemas.microsoft.com/office/powerpoint/2010/main" val="762165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Methodology</a:t>
            </a:r>
          </a:p>
        </p:txBody>
      </p:sp>
      <p:sp>
        <p:nvSpPr>
          <p:cNvPr id="3" name="Content Placeholder 2">
            <a:extLst>
              <a:ext uri="{FF2B5EF4-FFF2-40B4-BE49-F238E27FC236}">
                <a16:creationId xmlns:a16="http://schemas.microsoft.com/office/drawing/2014/main" id="{C50FA852-73F1-75A1-6161-FB01C22012A6}"/>
              </a:ext>
            </a:extLst>
          </p:cNvPr>
          <p:cNvSpPr>
            <a:spLocks noGrp="1"/>
          </p:cNvSpPr>
          <p:nvPr>
            <p:ph idx="1"/>
          </p:nvPr>
        </p:nvSpPr>
        <p:spPr/>
        <p:txBody>
          <a:bodyPr>
            <a:normAutofit/>
          </a:bodyPr>
          <a:lstStyle/>
          <a:p>
            <a:pPr algn="just">
              <a:lnSpc>
                <a:spcPct val="150000"/>
              </a:lnSpc>
            </a:pPr>
            <a:r>
              <a:rPr lang="en-IN" sz="2000" b="1" dirty="0">
                <a:latin typeface="Söhne"/>
              </a:rPr>
              <a:t>Select Sensors</a:t>
            </a:r>
            <a:r>
              <a:rPr lang="en-IN" sz="2000" dirty="0">
                <a:latin typeface="Söhne"/>
              </a:rPr>
              <a:t>: Choose appropriate sensors to measure key water quality parameters like pH, turbidity, total dissolved solids (TDS), temperature, and conductivity.</a:t>
            </a:r>
          </a:p>
          <a:p>
            <a:pPr algn="just">
              <a:lnSpc>
                <a:spcPct val="150000"/>
              </a:lnSpc>
            </a:pPr>
            <a:r>
              <a:rPr lang="en-IN" sz="2000" b="1" dirty="0">
                <a:latin typeface="Söhne"/>
              </a:rPr>
              <a:t>IoT Hardware</a:t>
            </a:r>
            <a:r>
              <a:rPr lang="en-IN" sz="2000" dirty="0">
                <a:latin typeface="Söhne"/>
              </a:rPr>
              <a:t>: Select suitable IoT hardware, such as microcontrollers (e.g., Arduino or Raspberry Pi) and connectivity modules (Wi-Fi, Bluetooth, etc.).</a:t>
            </a:r>
          </a:p>
          <a:p>
            <a:pPr algn="just">
              <a:lnSpc>
                <a:spcPct val="150000"/>
              </a:lnSpc>
            </a:pPr>
            <a:r>
              <a:rPr lang="en-IN" sz="2000" b="1" dirty="0">
                <a:latin typeface="Söhne"/>
              </a:rPr>
              <a:t>Data Acquisition</a:t>
            </a:r>
            <a:r>
              <a:rPr lang="en-IN" sz="2000" dirty="0">
                <a:latin typeface="Söhne"/>
              </a:rPr>
              <a:t>: Connect the sensors to the IoT hardware to collect data. You may need </a:t>
            </a:r>
            <a:r>
              <a:rPr lang="en-IN" sz="2000" dirty="0" err="1">
                <a:latin typeface="Söhne"/>
              </a:rPr>
              <a:t>analog</a:t>
            </a:r>
            <a:r>
              <a:rPr lang="en-IN" sz="2000" dirty="0">
                <a:latin typeface="Söhne"/>
              </a:rPr>
              <a:t>-to-digital converters for some sensors.</a:t>
            </a:r>
          </a:p>
          <a:p>
            <a:pPr algn="just">
              <a:lnSpc>
                <a:spcPct val="150000"/>
              </a:lnSpc>
            </a:pPr>
            <a:r>
              <a:rPr lang="en-IN" sz="2000" b="1" dirty="0">
                <a:latin typeface="Söhne"/>
              </a:rPr>
              <a:t>Data Transmission</a:t>
            </a:r>
            <a:r>
              <a:rPr lang="en-IN" sz="2000" dirty="0">
                <a:latin typeface="Söhne"/>
              </a:rPr>
              <a:t>: Send the collected data to a central server or cloud platform using MQTT, HTTP, or other suitable protocols.</a:t>
            </a:r>
          </a:p>
          <a:p>
            <a:pPr algn="just">
              <a:lnSpc>
                <a:spcPct val="150000"/>
              </a:lnSpc>
            </a:pPr>
            <a:r>
              <a:rPr lang="en-IN" sz="2000" b="1" dirty="0">
                <a:latin typeface="Söhne"/>
              </a:rPr>
              <a:t>Cloud Platform: </a:t>
            </a:r>
            <a:r>
              <a:rPr lang="en-IN" sz="2000" dirty="0">
                <a:latin typeface="Söhne"/>
              </a:rPr>
              <a:t>Utilize a cloud platform (e.g., AWS IoT, Azure IoT, or Google Cloud IoT) to manage and store data. Set up a database to store water quality information.</a:t>
            </a:r>
          </a:p>
        </p:txBody>
      </p:sp>
    </p:spTree>
    <p:extLst>
      <p:ext uri="{BB962C8B-B14F-4D97-AF65-F5344CB8AC3E}">
        <p14:creationId xmlns:p14="http://schemas.microsoft.com/office/powerpoint/2010/main" val="23149447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Timeline of the Project</a:t>
            </a:r>
          </a:p>
        </p:txBody>
      </p:sp>
      <p:graphicFrame>
        <p:nvGraphicFramePr>
          <p:cNvPr id="8" name="Table 7">
            <a:extLst>
              <a:ext uri="{FF2B5EF4-FFF2-40B4-BE49-F238E27FC236}">
                <a16:creationId xmlns:a16="http://schemas.microsoft.com/office/drawing/2014/main" id="{3DE07C8C-2A29-4D60-0806-D942B7CB0FC5}"/>
              </a:ext>
            </a:extLst>
          </p:cNvPr>
          <p:cNvGraphicFramePr>
            <a:graphicFrameLocks noGrp="1"/>
          </p:cNvGraphicFramePr>
          <p:nvPr>
            <p:extLst>
              <p:ext uri="{D42A27DB-BD31-4B8C-83A1-F6EECF244321}">
                <p14:modId xmlns:p14="http://schemas.microsoft.com/office/powerpoint/2010/main" val="1032220550"/>
              </p:ext>
            </p:extLst>
          </p:nvPr>
        </p:nvGraphicFramePr>
        <p:xfrm>
          <a:off x="1182848" y="1234440"/>
          <a:ext cx="9613782" cy="4660793"/>
        </p:xfrm>
        <a:graphic>
          <a:graphicData uri="http://schemas.openxmlformats.org/drawingml/2006/table">
            <a:tbl>
              <a:tblPr firstRow="1" bandRow="1">
                <a:tableStyleId>{5C22544A-7EE6-4342-B048-85BDC9FD1C3A}</a:tableStyleId>
              </a:tblPr>
              <a:tblGrid>
                <a:gridCol w="3204594">
                  <a:extLst>
                    <a:ext uri="{9D8B030D-6E8A-4147-A177-3AD203B41FA5}">
                      <a16:colId xmlns:a16="http://schemas.microsoft.com/office/drawing/2014/main" val="3611179062"/>
                    </a:ext>
                  </a:extLst>
                </a:gridCol>
                <a:gridCol w="3204594">
                  <a:extLst>
                    <a:ext uri="{9D8B030D-6E8A-4147-A177-3AD203B41FA5}">
                      <a16:colId xmlns:a16="http://schemas.microsoft.com/office/drawing/2014/main" val="3220585701"/>
                    </a:ext>
                  </a:extLst>
                </a:gridCol>
                <a:gridCol w="3204594">
                  <a:extLst>
                    <a:ext uri="{9D8B030D-6E8A-4147-A177-3AD203B41FA5}">
                      <a16:colId xmlns:a16="http://schemas.microsoft.com/office/drawing/2014/main" val="669856628"/>
                    </a:ext>
                  </a:extLst>
                </a:gridCol>
              </a:tblGrid>
              <a:tr h="394357">
                <a:tc>
                  <a:txBody>
                    <a:bodyPr/>
                    <a:lstStyle/>
                    <a:p>
                      <a:r>
                        <a:rPr lang="en-US" dirty="0"/>
                        <a:t>S.NO-</a:t>
                      </a:r>
                      <a:endParaRPr lang="en-IN" dirty="0"/>
                    </a:p>
                  </a:txBody>
                  <a:tcPr/>
                </a:tc>
                <a:tc>
                  <a:txBody>
                    <a:bodyPr/>
                    <a:lstStyle/>
                    <a:p>
                      <a:r>
                        <a:rPr lang="en-US" dirty="0"/>
                        <a:t>Review</a:t>
                      </a:r>
                      <a:endParaRPr lang="en-IN" dirty="0"/>
                    </a:p>
                  </a:txBody>
                  <a:tcPr/>
                </a:tc>
                <a:tc>
                  <a:txBody>
                    <a:bodyPr/>
                    <a:lstStyle/>
                    <a:p>
                      <a:r>
                        <a:rPr lang="en-US" dirty="0"/>
                        <a:t>Dates</a:t>
                      </a:r>
                      <a:endParaRPr lang="en-IN" dirty="0"/>
                    </a:p>
                  </a:txBody>
                  <a:tcPr/>
                </a:tc>
                <a:extLst>
                  <a:ext uri="{0D108BD9-81ED-4DB2-BD59-A6C34878D82A}">
                    <a16:rowId xmlns:a16="http://schemas.microsoft.com/office/drawing/2014/main" val="3957119735"/>
                  </a:ext>
                </a:extLst>
              </a:tr>
              <a:tr h="98589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b="0" i="0" u="none" strike="noStrike" dirty="0">
                          <a:solidFill>
                            <a:srgbClr val="000000"/>
                          </a:solidFill>
                          <a:effectLst/>
                          <a:latin typeface="Bookman Old Style" panose="02050604050505020204" pitchFamily="18" charset="0"/>
                          <a:ea typeface="Bookman Old Style" panose="02050604050505020204" pitchFamily="18" charset="0"/>
                          <a:cs typeface="Bookman Old Style" panose="02050604050505020204" pitchFamily="18" charset="0"/>
                        </a:rPr>
                        <a:t>1.Title Finalization with Supervisor</a:t>
                      </a:r>
                      <a:endParaRPr lang="en-IN" sz="1800" b="0" i="0" u="none" strike="noStrike" dirty="0">
                        <a:effectLst/>
                        <a:latin typeface="Arial" panose="020B0604020202020204" pitchFamily="34" charset="0"/>
                      </a:endParaRP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b="0" i="0" u="none" strike="noStrike" dirty="0">
                          <a:solidFill>
                            <a:srgbClr val="000000"/>
                          </a:solidFill>
                          <a:effectLst/>
                          <a:latin typeface="Bookman Old Style" panose="02050604050505020204" pitchFamily="18" charset="0"/>
                          <a:ea typeface="Bookman Old Style" panose="02050604050505020204" pitchFamily="18" charset="0"/>
                          <a:cs typeface="Bookman Old Style" panose="02050604050505020204" pitchFamily="18" charset="0"/>
                        </a:rPr>
                        <a:t>Review-0</a:t>
                      </a:r>
                      <a:endParaRPr lang="en-IN" sz="1800" b="0" i="0" u="none" strike="noStrike" dirty="0">
                        <a:effectLst/>
                        <a:latin typeface="Arial" panose="020B0604020202020204" pitchFamily="34" charset="0"/>
                      </a:endParaRP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b="0" i="0" u="none" strike="noStrike" dirty="0">
                          <a:solidFill>
                            <a:srgbClr val="000000"/>
                          </a:solidFill>
                          <a:effectLst/>
                          <a:latin typeface="Bookman Old Style" panose="02050604050505020204" pitchFamily="18" charset="0"/>
                          <a:ea typeface="Bookman Old Style" panose="02050604050505020204" pitchFamily="18" charset="0"/>
                          <a:cs typeface="Bookman Old Style" panose="02050604050505020204" pitchFamily="18" charset="0"/>
                        </a:rPr>
                        <a:t>11-10-2023</a:t>
                      </a:r>
                      <a:endParaRPr lang="en-IN" sz="1800" b="0" i="0" u="none" strike="noStrike" dirty="0">
                        <a:effectLst/>
                        <a:latin typeface="Arial" panose="020B0604020202020204" pitchFamily="34" charset="0"/>
                      </a:endParaRPr>
                    </a:p>
                    <a:p>
                      <a:endParaRPr lang="en-IN" dirty="0"/>
                    </a:p>
                  </a:txBody>
                  <a:tcPr/>
                </a:tc>
                <a:extLst>
                  <a:ext uri="{0D108BD9-81ED-4DB2-BD59-A6C34878D82A}">
                    <a16:rowId xmlns:a16="http://schemas.microsoft.com/office/drawing/2014/main" val="3847620855"/>
                  </a:ext>
                </a:extLst>
              </a:tr>
              <a:tr h="690125">
                <a:tc>
                  <a:txBody>
                    <a:bodyPr/>
                    <a:lstStyle/>
                    <a:p>
                      <a:r>
                        <a:rPr lang="en-US" dirty="0"/>
                        <a:t>2.Problem Definition/Novelty</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b="0" i="0" u="none" strike="noStrike" dirty="0">
                          <a:solidFill>
                            <a:srgbClr val="000000"/>
                          </a:solidFill>
                          <a:effectLst/>
                          <a:latin typeface="Bookman Old Style" panose="02050604050505020204" pitchFamily="18" charset="0"/>
                          <a:ea typeface="Bookman Old Style" panose="02050604050505020204" pitchFamily="18" charset="0"/>
                          <a:cs typeface="Bookman Old Style" panose="02050604050505020204" pitchFamily="18" charset="0"/>
                        </a:rPr>
                        <a:t>Review-1</a:t>
                      </a:r>
                      <a:endParaRPr lang="en-IN" sz="1800" b="0" i="0" u="none" strike="noStrike" dirty="0">
                        <a:effectLst/>
                        <a:latin typeface="Arial" panose="020B0604020202020204" pitchFamily="34" charset="0"/>
                      </a:endParaRP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b="0" i="0" u="none" strike="noStrike" dirty="0">
                          <a:solidFill>
                            <a:srgbClr val="000000"/>
                          </a:solidFill>
                          <a:effectLst/>
                          <a:latin typeface="Bookman Old Style" panose="02050604050505020204" pitchFamily="18" charset="0"/>
                          <a:ea typeface="Bookman Old Style" panose="02050604050505020204" pitchFamily="18" charset="0"/>
                          <a:cs typeface="Bookman Old Style" panose="02050604050505020204" pitchFamily="18" charset="0"/>
                        </a:rPr>
                        <a:t>08-11-2023</a:t>
                      </a:r>
                      <a:endParaRPr lang="en-IN" sz="1800" b="0" i="0" u="none" strike="noStrike" dirty="0">
                        <a:effectLst/>
                        <a:latin typeface="Arial" panose="020B0604020202020204" pitchFamily="34" charset="0"/>
                      </a:endParaRPr>
                    </a:p>
                    <a:p>
                      <a:endParaRPr lang="en-IN" dirty="0"/>
                    </a:p>
                  </a:txBody>
                  <a:tcPr/>
                </a:tc>
                <a:extLst>
                  <a:ext uri="{0D108BD9-81ED-4DB2-BD59-A6C34878D82A}">
                    <a16:rowId xmlns:a16="http://schemas.microsoft.com/office/drawing/2014/main" val="2111609701"/>
                  </a:ext>
                </a:extLst>
              </a:tr>
              <a:tr h="69012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b="0" i="0" u="none" strike="noStrike" dirty="0">
                          <a:solidFill>
                            <a:srgbClr val="000000"/>
                          </a:solidFill>
                          <a:effectLst/>
                          <a:latin typeface="Bookman Old Style" panose="02050604050505020204" pitchFamily="18" charset="0"/>
                          <a:ea typeface="Bookman Old Style" panose="02050604050505020204" pitchFamily="18" charset="0"/>
                          <a:cs typeface="Bookman Old Style" panose="02050604050505020204" pitchFamily="18" charset="0"/>
                        </a:rPr>
                        <a:t>3.50% implementation details</a:t>
                      </a:r>
                      <a:endParaRPr lang="en-IN" sz="1800" b="0" i="0" u="none" strike="noStrike" dirty="0">
                        <a:effectLst/>
                        <a:latin typeface="Arial" panose="020B0604020202020204" pitchFamily="34" charset="0"/>
                      </a:endParaRP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b="0" i="0" u="none" strike="noStrike" dirty="0">
                          <a:solidFill>
                            <a:srgbClr val="000000"/>
                          </a:solidFill>
                          <a:effectLst/>
                          <a:latin typeface="Bookman Old Style" panose="02050604050505020204" pitchFamily="18" charset="0"/>
                          <a:ea typeface="Bookman Old Style" panose="02050604050505020204" pitchFamily="18" charset="0"/>
                          <a:cs typeface="Bookman Old Style" panose="02050604050505020204" pitchFamily="18" charset="0"/>
                        </a:rPr>
                        <a:t>Review-2</a:t>
                      </a:r>
                      <a:endParaRPr lang="en-IN" sz="1800" b="0" i="0" u="none" strike="noStrike" dirty="0">
                        <a:effectLst/>
                        <a:latin typeface="Arial" panose="020B0604020202020204" pitchFamily="34" charset="0"/>
                      </a:endParaRP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b="0" i="0" u="none" strike="noStrike" dirty="0">
                          <a:solidFill>
                            <a:srgbClr val="000000"/>
                          </a:solidFill>
                          <a:effectLst/>
                          <a:latin typeface="Bookman Old Style" panose="02050604050505020204" pitchFamily="18" charset="0"/>
                          <a:ea typeface="Bookman Old Style" panose="02050604050505020204" pitchFamily="18" charset="0"/>
                          <a:cs typeface="Bookman Old Style" panose="02050604050505020204" pitchFamily="18" charset="0"/>
                        </a:rPr>
                        <a:t>28-11-2023</a:t>
                      </a:r>
                      <a:endParaRPr lang="en-IN" sz="1800" b="0" i="0" u="none" strike="noStrike" dirty="0">
                        <a:effectLst/>
                        <a:latin typeface="Arial" panose="020B0604020202020204" pitchFamily="34" charset="0"/>
                      </a:endParaRPr>
                    </a:p>
                    <a:p>
                      <a:endParaRPr lang="en-IN" dirty="0"/>
                    </a:p>
                  </a:txBody>
                  <a:tcPr/>
                </a:tc>
                <a:extLst>
                  <a:ext uri="{0D108BD9-81ED-4DB2-BD59-A6C34878D82A}">
                    <a16:rowId xmlns:a16="http://schemas.microsoft.com/office/drawing/2014/main" val="139852448"/>
                  </a:ext>
                </a:extLst>
              </a:tr>
              <a:tr h="98589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b="0" i="0" u="none" strike="noStrike" dirty="0">
                          <a:solidFill>
                            <a:srgbClr val="000000"/>
                          </a:solidFill>
                          <a:effectLst/>
                          <a:latin typeface="Bookman Old Style" panose="02050604050505020204" pitchFamily="18" charset="0"/>
                          <a:ea typeface="Bookman Old Style" panose="02050604050505020204" pitchFamily="18" charset="0"/>
                          <a:cs typeface="Bookman Old Style" panose="02050604050505020204" pitchFamily="18" charset="0"/>
                        </a:rPr>
                        <a:t>4.100% implementation details</a:t>
                      </a:r>
                      <a:endParaRPr lang="en-IN" sz="1800" b="0" i="0" u="none" strike="noStrike" dirty="0">
                        <a:effectLst/>
                        <a:latin typeface="Arial" panose="020B0604020202020204" pitchFamily="34" charset="0"/>
                      </a:endParaRP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b="0" i="0" u="none" strike="noStrike" dirty="0">
                          <a:solidFill>
                            <a:srgbClr val="000000"/>
                          </a:solidFill>
                          <a:effectLst/>
                          <a:latin typeface="Bookman Old Style" panose="02050604050505020204" pitchFamily="18" charset="0"/>
                          <a:ea typeface="Bookman Old Style" panose="02050604050505020204" pitchFamily="18" charset="0"/>
                          <a:cs typeface="Bookman Old Style" panose="02050604050505020204" pitchFamily="18" charset="0"/>
                        </a:rPr>
                        <a:t>Review-3</a:t>
                      </a:r>
                      <a:endParaRPr lang="en-IN" sz="1800" b="0" i="0" u="none" strike="noStrike" dirty="0">
                        <a:effectLst/>
                        <a:latin typeface="Arial" panose="020B0604020202020204" pitchFamily="34" charset="0"/>
                      </a:endParaRP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b="0" i="0" u="none" strike="noStrike" dirty="0">
                          <a:solidFill>
                            <a:srgbClr val="000000"/>
                          </a:solidFill>
                          <a:effectLst/>
                          <a:latin typeface="Bookman Old Style" panose="02050604050505020204" pitchFamily="18" charset="0"/>
                          <a:ea typeface="Bookman Old Style" panose="02050604050505020204" pitchFamily="18" charset="0"/>
                          <a:cs typeface="Bookman Old Style" panose="02050604050505020204" pitchFamily="18" charset="0"/>
                        </a:rPr>
                        <a:t>27-12-2023</a:t>
                      </a:r>
                      <a:endParaRPr lang="en-IN" sz="1800" b="0" i="0" u="none" strike="noStrike" dirty="0">
                        <a:effectLst/>
                        <a:latin typeface="Arial" panose="020B0604020202020204" pitchFamily="34" charset="0"/>
                      </a:endParaRPr>
                    </a:p>
                    <a:p>
                      <a:endParaRPr lang="en-IN" dirty="0"/>
                    </a:p>
                  </a:txBody>
                  <a:tcPr/>
                </a:tc>
                <a:extLst>
                  <a:ext uri="{0D108BD9-81ED-4DB2-BD59-A6C34878D82A}">
                    <a16:rowId xmlns:a16="http://schemas.microsoft.com/office/drawing/2014/main" val="4101984999"/>
                  </a:ext>
                </a:extLst>
              </a:tr>
              <a:tr h="69012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b="0" i="0" u="none" strike="noStrike" dirty="0">
                          <a:solidFill>
                            <a:srgbClr val="000000"/>
                          </a:solidFill>
                          <a:effectLst/>
                          <a:latin typeface="Bookman Old Style" panose="02050604050505020204" pitchFamily="18" charset="0"/>
                          <a:ea typeface="Bookman Old Style" panose="02050604050505020204" pitchFamily="18" charset="0"/>
                          <a:cs typeface="Bookman Old Style" panose="02050604050505020204" pitchFamily="18" charset="0"/>
                        </a:rPr>
                        <a:t>5.Demonstration</a:t>
                      </a:r>
                      <a:endParaRPr lang="en-IN" sz="1800" b="0" i="0" u="none" strike="noStrike" dirty="0">
                        <a:effectLst/>
                        <a:latin typeface="Arial" panose="020B0604020202020204" pitchFamily="34" charset="0"/>
                      </a:endParaRPr>
                    </a:p>
                    <a:p>
                      <a:endParaRPr lang="en-IN" dirty="0"/>
                    </a:p>
                  </a:txBody>
                  <a:tcPr/>
                </a:tc>
                <a:tc>
                  <a:txBody>
                    <a:bodyPr/>
                    <a:lstStyle/>
                    <a:p>
                      <a:r>
                        <a:rPr lang="en-US" dirty="0"/>
                        <a:t>Final Viva</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b="0" i="0" u="none" strike="noStrike" dirty="0">
                          <a:solidFill>
                            <a:srgbClr val="000000"/>
                          </a:solidFill>
                          <a:effectLst/>
                          <a:latin typeface="Bookman Old Style" panose="02050604050505020204" pitchFamily="18" charset="0"/>
                          <a:ea typeface="Bookman Old Style" panose="02050604050505020204" pitchFamily="18" charset="0"/>
                          <a:cs typeface="Bookman Old Style" panose="02050604050505020204" pitchFamily="18" charset="0"/>
                        </a:rPr>
                        <a:t>10-01-2024</a:t>
                      </a:r>
                      <a:endParaRPr lang="en-IN" sz="1800" b="0" i="0" u="none" strike="noStrike" dirty="0">
                        <a:effectLst/>
                        <a:latin typeface="Arial" panose="020B0604020202020204" pitchFamily="34" charset="0"/>
                      </a:endParaRPr>
                    </a:p>
                    <a:p>
                      <a:endParaRPr lang="en-IN" dirty="0"/>
                    </a:p>
                  </a:txBody>
                  <a:tcPr/>
                </a:tc>
                <a:extLst>
                  <a:ext uri="{0D108BD9-81ED-4DB2-BD59-A6C34878D82A}">
                    <a16:rowId xmlns:a16="http://schemas.microsoft.com/office/drawing/2014/main" val="2581544184"/>
                  </a:ext>
                </a:extLst>
              </a:tr>
            </a:tbl>
          </a:graphicData>
        </a:graphic>
      </p:graphicFrame>
    </p:spTree>
    <p:extLst>
      <p:ext uri="{BB962C8B-B14F-4D97-AF65-F5344CB8AC3E}">
        <p14:creationId xmlns:p14="http://schemas.microsoft.com/office/powerpoint/2010/main" val="36773328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AC3529-EA81-5F29-205F-AD8D93285A68}"/>
              </a:ext>
            </a:extLst>
          </p:cNvPr>
          <p:cNvSpPr>
            <a:spLocks noGrp="1"/>
          </p:cNvSpPr>
          <p:nvPr>
            <p:ph type="title"/>
          </p:nvPr>
        </p:nvSpPr>
        <p:spPr/>
        <p:txBody>
          <a:bodyPr/>
          <a:lstStyle/>
          <a:p>
            <a:r>
              <a:rPr lang="en-IN" dirty="0"/>
              <a:t>A</a:t>
            </a:r>
            <a:r>
              <a:rPr lang="en-US" b="1" dirty="0">
                <a:effectLst/>
              </a:rPr>
              <a:t>BSTRACT</a:t>
            </a:r>
            <a:endParaRPr lang="en-IN" dirty="0"/>
          </a:p>
        </p:txBody>
      </p:sp>
      <p:sp>
        <p:nvSpPr>
          <p:cNvPr id="3" name="Content Placeholder 2">
            <a:extLst>
              <a:ext uri="{FF2B5EF4-FFF2-40B4-BE49-F238E27FC236}">
                <a16:creationId xmlns:a16="http://schemas.microsoft.com/office/drawing/2014/main" id="{E587683E-3348-DEBF-224E-FB2895273780}"/>
              </a:ext>
            </a:extLst>
          </p:cNvPr>
          <p:cNvSpPr>
            <a:spLocks noGrp="1"/>
          </p:cNvSpPr>
          <p:nvPr>
            <p:ph idx="1"/>
          </p:nvPr>
        </p:nvSpPr>
        <p:spPr/>
        <p:txBody>
          <a:bodyPr>
            <a:noAutofit/>
          </a:bodyPr>
          <a:lstStyle/>
          <a:p>
            <a:pPr marL="228600" algn="just">
              <a:lnSpc>
                <a:spcPct val="150000"/>
              </a:lnSpc>
            </a:pPr>
            <a:r>
              <a:rPr lang="en-US" sz="2000" dirty="0">
                <a:solidFill>
                  <a:srgbClr val="212121"/>
                </a:solidFill>
                <a:effectLst/>
                <a:latin typeface="Söhne"/>
                <a:ea typeface="Times New Roman" panose="02020603050405020304" pitchFamily="18" charset="0"/>
              </a:rPr>
              <a:t>Wireless communication developments are creating new sensor capabilities. The current developments in the field of sensor networks are critical for environmental applications. </a:t>
            </a:r>
          </a:p>
          <a:p>
            <a:pPr marL="228600" algn="just">
              <a:lnSpc>
                <a:spcPct val="150000"/>
              </a:lnSpc>
            </a:pPr>
            <a:r>
              <a:rPr lang="en-US" sz="2000" dirty="0">
                <a:solidFill>
                  <a:srgbClr val="212121"/>
                </a:solidFill>
                <a:effectLst/>
                <a:latin typeface="Söhne"/>
                <a:ea typeface="Times New Roman" panose="02020603050405020304" pitchFamily="18" charset="0"/>
              </a:rPr>
              <a:t>Internet of Things (IoT) allows connections among various devices with the ability to exchange and gather data. </a:t>
            </a:r>
          </a:p>
          <a:p>
            <a:pPr marL="228600" algn="just">
              <a:lnSpc>
                <a:spcPct val="150000"/>
              </a:lnSpc>
            </a:pPr>
            <a:r>
              <a:rPr lang="en-US" sz="2000" dirty="0">
                <a:solidFill>
                  <a:srgbClr val="212121"/>
                </a:solidFill>
                <a:effectLst/>
                <a:latin typeface="Söhne"/>
                <a:ea typeface="Times New Roman" panose="02020603050405020304" pitchFamily="18" charset="0"/>
              </a:rPr>
              <a:t>IoT also extends its capability to environmental issues in addition to automation industry by using industry 4.0.</a:t>
            </a:r>
            <a:endParaRPr lang="en-IN" sz="2000" dirty="0">
              <a:effectLst/>
              <a:latin typeface="Söhne"/>
              <a:ea typeface="Times New Roman" panose="02020603050405020304" pitchFamily="18" charset="0"/>
            </a:endParaRPr>
          </a:p>
          <a:p>
            <a:pPr algn="just">
              <a:lnSpc>
                <a:spcPct val="150000"/>
              </a:lnSpc>
            </a:pPr>
            <a:r>
              <a:rPr lang="en-US" sz="2000" dirty="0">
                <a:solidFill>
                  <a:srgbClr val="212121"/>
                </a:solidFill>
                <a:effectLst/>
                <a:latin typeface="Söhne"/>
                <a:ea typeface="Times New Roman" panose="02020603050405020304" pitchFamily="18" charset="0"/>
              </a:rPr>
              <a:t>As water is one of the basic needs of human survival, it is required to incorporate some mechanism to monitor water quality time to time. Around 40% of deaths are caused due to contaminated water in the world. </a:t>
            </a:r>
          </a:p>
        </p:txBody>
      </p:sp>
    </p:spTree>
    <p:extLst>
      <p:ext uri="{BB962C8B-B14F-4D97-AF65-F5344CB8AC3E}">
        <p14:creationId xmlns:p14="http://schemas.microsoft.com/office/powerpoint/2010/main" val="23980766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Expected Outcomes</a:t>
            </a:r>
          </a:p>
        </p:txBody>
      </p:sp>
      <p:sp>
        <p:nvSpPr>
          <p:cNvPr id="3" name="Content Placeholder 2"/>
          <p:cNvSpPr>
            <a:spLocks noGrp="1"/>
          </p:cNvSpPr>
          <p:nvPr>
            <p:ph idx="1"/>
          </p:nvPr>
        </p:nvSpPr>
        <p:spPr/>
        <p:txBody>
          <a:bodyPr>
            <a:noAutofit/>
          </a:bodyPr>
          <a:lstStyle/>
          <a:p>
            <a:pPr algn="just">
              <a:lnSpc>
                <a:spcPct val="150000"/>
              </a:lnSpc>
              <a:buFont typeface="Arial" panose="020B0604020202020204" pitchFamily="34" charset="0"/>
              <a:buChar char="•"/>
            </a:pPr>
            <a:r>
              <a:rPr lang="en-IN" sz="2000" b="1" i="0" dirty="0">
                <a:effectLst/>
                <a:latin typeface="Söhne"/>
              </a:rPr>
              <a:t>Improved Water Safety:</a:t>
            </a:r>
            <a:r>
              <a:rPr lang="en-US" sz="2000" b="0" i="0" dirty="0">
                <a:solidFill>
                  <a:srgbClr val="374151"/>
                </a:solidFill>
                <a:effectLst/>
                <a:latin typeface="Söhne"/>
              </a:rPr>
              <a:t> Enhanced monitoring and real-time data analysis can lead to safer drinking water by detecting and mitigating contaminants and impurities more effectively.</a:t>
            </a:r>
            <a:endParaRPr lang="en-IN" sz="2000" b="1" i="0" dirty="0">
              <a:effectLst/>
              <a:latin typeface="Söhne"/>
            </a:endParaRPr>
          </a:p>
          <a:p>
            <a:pPr algn="just">
              <a:lnSpc>
                <a:spcPct val="150000"/>
              </a:lnSpc>
              <a:buFont typeface="Arial" panose="020B0604020202020204" pitchFamily="34" charset="0"/>
              <a:buChar char="•"/>
            </a:pPr>
            <a:r>
              <a:rPr lang="en-IN" sz="2000" b="1" i="0" dirty="0">
                <a:effectLst/>
                <a:latin typeface="Söhne"/>
              </a:rPr>
              <a:t>Consistent Water Quality:</a:t>
            </a:r>
            <a:r>
              <a:rPr lang="en-US" sz="2000" b="0" i="0" dirty="0">
                <a:solidFill>
                  <a:srgbClr val="374151"/>
                </a:solidFill>
                <a:effectLst/>
                <a:latin typeface="Söhne"/>
              </a:rPr>
              <a:t> Homeowners can expect a consistent and high level of water quality, ensuring that the water purifier consistently delivers clean and safe water.</a:t>
            </a:r>
            <a:endParaRPr lang="en-IN" sz="2000" b="1" dirty="0">
              <a:latin typeface="Söhne"/>
            </a:endParaRPr>
          </a:p>
          <a:p>
            <a:pPr algn="just">
              <a:lnSpc>
                <a:spcPct val="150000"/>
              </a:lnSpc>
              <a:buFont typeface="Arial" panose="020B0604020202020204" pitchFamily="34" charset="0"/>
              <a:buChar char="•"/>
            </a:pPr>
            <a:r>
              <a:rPr lang="en-IN" sz="2000" b="1" i="0" dirty="0">
                <a:effectLst/>
                <a:latin typeface="Söhne"/>
              </a:rPr>
              <a:t>Early Detection of Contaminants: </a:t>
            </a:r>
            <a:r>
              <a:rPr lang="en-IN" sz="2000" i="0" dirty="0">
                <a:effectLst/>
                <a:latin typeface="Söhne"/>
              </a:rPr>
              <a:t>T</a:t>
            </a:r>
            <a:r>
              <a:rPr lang="en-US" sz="2000" b="0" i="0" dirty="0">
                <a:solidFill>
                  <a:srgbClr val="374151"/>
                </a:solidFill>
                <a:effectLst/>
                <a:latin typeface="Söhne"/>
              </a:rPr>
              <a:t>he system's ability to detect contaminants early allows for timely maintenance and component replacement, reducing health risks associated with poor water quality.</a:t>
            </a:r>
            <a:endParaRPr lang="en-IN" sz="2000" b="1" i="0" dirty="0">
              <a:effectLst/>
              <a:latin typeface="Söhne"/>
            </a:endParaRPr>
          </a:p>
          <a:p>
            <a:pPr algn="just">
              <a:lnSpc>
                <a:spcPct val="150000"/>
              </a:lnSpc>
              <a:buFont typeface="Arial" panose="020B0604020202020204" pitchFamily="34" charset="0"/>
              <a:buChar char="•"/>
            </a:pPr>
            <a:r>
              <a:rPr lang="en-IN" sz="2000" b="1" i="0" dirty="0">
                <a:effectLst/>
                <a:latin typeface="Söhne"/>
              </a:rPr>
              <a:t>Energy Efficiency</a:t>
            </a:r>
            <a:r>
              <a:rPr lang="en-IN" sz="2000" b="1" dirty="0">
                <a:latin typeface="Söhne"/>
              </a:rPr>
              <a:t>:</a:t>
            </a:r>
            <a:r>
              <a:rPr lang="en-US" sz="2000" b="0" i="0" dirty="0">
                <a:solidFill>
                  <a:srgbClr val="374151"/>
                </a:solidFill>
                <a:effectLst/>
                <a:latin typeface="Söhne"/>
              </a:rPr>
              <a:t> Optimization of energy usage results in cost savings and a reduced environmental footprint. Homeowners can expect lower utility bills.</a:t>
            </a:r>
            <a:endParaRPr lang="en-IN" sz="2000" b="1" dirty="0">
              <a:latin typeface="Söhne"/>
            </a:endParaRPr>
          </a:p>
        </p:txBody>
      </p:sp>
    </p:spTree>
    <p:extLst>
      <p:ext uri="{BB962C8B-B14F-4D97-AF65-F5344CB8AC3E}">
        <p14:creationId xmlns:p14="http://schemas.microsoft.com/office/powerpoint/2010/main" val="19239281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Conclusion</a:t>
            </a:r>
          </a:p>
        </p:txBody>
      </p:sp>
      <p:sp>
        <p:nvSpPr>
          <p:cNvPr id="3" name="Content Placeholder 2"/>
          <p:cNvSpPr>
            <a:spLocks noGrp="1"/>
          </p:cNvSpPr>
          <p:nvPr>
            <p:ph idx="1"/>
          </p:nvPr>
        </p:nvSpPr>
        <p:spPr/>
        <p:txBody>
          <a:bodyPr>
            <a:noAutofit/>
          </a:bodyPr>
          <a:lstStyle/>
          <a:p>
            <a:pPr algn="just">
              <a:lnSpc>
                <a:spcPct val="150000"/>
              </a:lnSpc>
              <a:buFont typeface="Arial" panose="020B0604020202020204" pitchFamily="34" charset="0"/>
              <a:buChar char="•"/>
            </a:pPr>
            <a:r>
              <a:rPr lang="en-US" sz="2000" dirty="0">
                <a:latin typeface="Söhne"/>
              </a:rPr>
              <a:t>Monitoring of Turbidity, PH &amp; Temperature of Water makes use of water detection sensor with unique advantage and existing GSM network. The system can monitor water quality automatically, and it is low in cost and does not require people on duty.</a:t>
            </a:r>
          </a:p>
          <a:p>
            <a:pPr algn="just">
              <a:lnSpc>
                <a:spcPct val="150000"/>
              </a:lnSpc>
              <a:buFont typeface="Arial" panose="020B0604020202020204" pitchFamily="34" charset="0"/>
              <a:buChar char="•"/>
            </a:pPr>
            <a:r>
              <a:rPr lang="en-US" sz="2000" dirty="0">
                <a:latin typeface="Söhne"/>
              </a:rPr>
              <a:t>So the water quality testing is likely to be more economical, convenient and fast. The system has good flexibility.</a:t>
            </a:r>
          </a:p>
          <a:p>
            <a:pPr algn="just">
              <a:lnSpc>
                <a:spcPct val="150000"/>
              </a:lnSpc>
              <a:buFont typeface="Arial" panose="020B0604020202020204" pitchFamily="34" charset="0"/>
              <a:buChar char="•"/>
            </a:pPr>
            <a:r>
              <a:rPr lang="en-US" sz="2000" dirty="0">
                <a:latin typeface="Söhne"/>
              </a:rPr>
              <a:t>Only by replacing the corresponding sensors and changing the relevant software programs, this system can be used to monitor other water quality parameters. The operation is simple.</a:t>
            </a:r>
          </a:p>
          <a:p>
            <a:pPr algn="just">
              <a:lnSpc>
                <a:spcPct val="150000"/>
              </a:lnSpc>
              <a:buFont typeface="Arial" panose="020B0604020202020204" pitchFamily="34" charset="0"/>
              <a:buChar char="•"/>
            </a:pPr>
            <a:r>
              <a:rPr lang="en-US" sz="2000" dirty="0">
                <a:latin typeface="Söhne"/>
              </a:rPr>
              <a:t>The system can be expanded to monitor hydrologic, air pollution, industrial and agricultural production and so on. It has widespread application and extension value.</a:t>
            </a:r>
            <a:endParaRPr lang="en-GB" sz="2000" dirty="0">
              <a:latin typeface="Söhne"/>
            </a:endParaRPr>
          </a:p>
        </p:txBody>
      </p:sp>
    </p:spTree>
    <p:extLst>
      <p:ext uri="{BB962C8B-B14F-4D97-AF65-F5344CB8AC3E}">
        <p14:creationId xmlns:p14="http://schemas.microsoft.com/office/powerpoint/2010/main" val="22385711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References</a:t>
            </a:r>
          </a:p>
        </p:txBody>
      </p:sp>
      <p:sp>
        <p:nvSpPr>
          <p:cNvPr id="3" name="Content Placeholder 2"/>
          <p:cNvSpPr>
            <a:spLocks noGrp="1"/>
          </p:cNvSpPr>
          <p:nvPr>
            <p:ph idx="1"/>
          </p:nvPr>
        </p:nvSpPr>
        <p:spPr/>
        <p:txBody>
          <a:bodyPr>
            <a:noAutofit/>
          </a:bodyPr>
          <a:lstStyle/>
          <a:p>
            <a:pPr marL="0" indent="0" algn="just">
              <a:lnSpc>
                <a:spcPct val="150000"/>
              </a:lnSpc>
              <a:buNone/>
            </a:pPr>
            <a:r>
              <a:rPr lang="en-GB" sz="2000" dirty="0">
                <a:latin typeface="Söhne"/>
              </a:rPr>
              <a:t>[1]  </a:t>
            </a:r>
            <a:r>
              <a:rPr lang="en-GB" sz="2000" dirty="0" err="1">
                <a:latin typeface="Söhne"/>
              </a:rPr>
              <a:t>Yaroshenko</a:t>
            </a:r>
            <a:r>
              <a:rPr lang="en-GB" sz="2000" dirty="0">
                <a:latin typeface="Söhne"/>
              </a:rPr>
              <a:t>, I.; </a:t>
            </a:r>
            <a:r>
              <a:rPr lang="en-GB" sz="2000" dirty="0" err="1">
                <a:latin typeface="Söhne"/>
              </a:rPr>
              <a:t>Kirsanov</a:t>
            </a:r>
            <a:r>
              <a:rPr lang="en-GB" sz="2000" dirty="0">
                <a:latin typeface="Söhne"/>
              </a:rPr>
              <a:t>, D.; Marjanovic, M.; </a:t>
            </a:r>
            <a:r>
              <a:rPr lang="en-GB" sz="2000" dirty="0" err="1">
                <a:latin typeface="Söhne"/>
              </a:rPr>
              <a:t>Lieberzeit</a:t>
            </a:r>
            <a:r>
              <a:rPr lang="en-GB" sz="2000" dirty="0">
                <a:latin typeface="Söhne"/>
              </a:rPr>
              <a:t>, P.A.; </a:t>
            </a:r>
            <a:r>
              <a:rPr lang="en-GB" sz="2000" dirty="0" err="1">
                <a:latin typeface="Söhne"/>
              </a:rPr>
              <a:t>Korostynska</a:t>
            </a:r>
            <a:r>
              <a:rPr lang="en-GB" sz="2000" dirty="0">
                <a:latin typeface="Söhne"/>
              </a:rPr>
              <a:t>, O.; Mason, A.; Frau, I.; </a:t>
            </a:r>
            <a:r>
              <a:rPr lang="en-GB" sz="2000" dirty="0" err="1">
                <a:latin typeface="Söhne"/>
              </a:rPr>
              <a:t>Legin</a:t>
            </a:r>
            <a:r>
              <a:rPr lang="en-GB" sz="2000" dirty="0">
                <a:latin typeface="Söhne"/>
              </a:rPr>
              <a:t>, A. Real-time water quality monitoring with chemical sensors. Sensors 2020, 20, 3432. [Google Scholar] [</a:t>
            </a:r>
            <a:r>
              <a:rPr lang="en-GB" sz="2000" dirty="0" err="1">
                <a:latin typeface="Söhne"/>
              </a:rPr>
              <a:t>CrossRef</a:t>
            </a:r>
            <a:r>
              <a:rPr lang="en-GB" sz="2000" dirty="0">
                <a:latin typeface="Söhne"/>
              </a:rPr>
              <a:t>]</a:t>
            </a:r>
          </a:p>
          <a:p>
            <a:pPr marL="0" indent="0" algn="just">
              <a:lnSpc>
                <a:spcPct val="150000"/>
              </a:lnSpc>
              <a:buNone/>
            </a:pPr>
            <a:r>
              <a:rPr lang="en-GB" sz="2000" dirty="0">
                <a:latin typeface="Söhne"/>
              </a:rPr>
              <a:t>[2] </a:t>
            </a:r>
            <a:r>
              <a:rPr lang="sv-SE" sz="2000" dirty="0">
                <a:latin typeface="Söhne"/>
              </a:rPr>
              <a:t>Ruchitra K, Reshma N, Seema LB, Sharanamma, Suvanam Sasidhar Babu,</a:t>
            </a:r>
            <a:r>
              <a:rPr lang="en-US" sz="2000" dirty="0">
                <a:latin typeface="Söhne"/>
              </a:rPr>
              <a:t> Water Quality Monitoring and Filter System to Preserve Water Resource Using IOT, Published by: The </a:t>
            </a:r>
            <a:r>
              <a:rPr lang="en-US" sz="2000" dirty="0" err="1">
                <a:latin typeface="Söhne"/>
              </a:rPr>
              <a:t>Mattingley</a:t>
            </a:r>
            <a:r>
              <a:rPr lang="en-US" sz="2000" dirty="0">
                <a:latin typeface="Söhne"/>
              </a:rPr>
              <a:t> Publishing Co., Inc, May-June 2020 ISSN: 0193-4120 Page No. 4156-4159.</a:t>
            </a:r>
          </a:p>
          <a:p>
            <a:pPr marL="0" indent="0" algn="just">
              <a:lnSpc>
                <a:spcPct val="150000"/>
              </a:lnSpc>
              <a:buNone/>
            </a:pPr>
            <a:r>
              <a:rPr lang="en-US" sz="2000" dirty="0">
                <a:latin typeface="Söhne"/>
              </a:rPr>
              <a:t>[3] </a:t>
            </a:r>
            <a:r>
              <a:rPr lang="en-IN" sz="2000" dirty="0">
                <a:latin typeface="Söhne"/>
              </a:rPr>
              <a:t>Varsha </a:t>
            </a:r>
            <a:r>
              <a:rPr lang="en-IN" sz="2000" dirty="0" err="1">
                <a:latin typeface="Söhne"/>
              </a:rPr>
              <a:t>Lakshmikantha</a:t>
            </a:r>
            <a:r>
              <a:rPr lang="en-IN" sz="2000" dirty="0">
                <a:latin typeface="Söhne"/>
              </a:rPr>
              <a:t>, </a:t>
            </a:r>
            <a:r>
              <a:rPr lang="en-IN" sz="2000" dirty="0" err="1">
                <a:latin typeface="Söhne"/>
              </a:rPr>
              <a:t>Anjitha</a:t>
            </a:r>
            <a:r>
              <a:rPr lang="en-IN" sz="2000" dirty="0">
                <a:latin typeface="Söhne"/>
              </a:rPr>
              <a:t> </a:t>
            </a:r>
            <a:r>
              <a:rPr lang="en-IN" sz="2000" dirty="0" err="1">
                <a:latin typeface="Söhne"/>
              </a:rPr>
              <a:t>Hiriyannagowda</a:t>
            </a:r>
            <a:r>
              <a:rPr lang="en-IN" sz="2000" dirty="0">
                <a:latin typeface="Söhne"/>
              </a:rPr>
              <a:t>, Akshay Manjunath, Aruna Patted, Jagadeesh </a:t>
            </a:r>
            <a:r>
              <a:rPr lang="en-IN" sz="2000" dirty="0" err="1">
                <a:latin typeface="Söhne"/>
              </a:rPr>
              <a:t>Basavaiah</a:t>
            </a:r>
            <a:r>
              <a:rPr lang="en-IN" sz="2000" dirty="0">
                <a:latin typeface="Söhne"/>
              </a:rPr>
              <a:t>∗ , Audre Arlene Anthony,</a:t>
            </a:r>
            <a:r>
              <a:rPr lang="en-US" sz="2000" dirty="0">
                <a:latin typeface="Söhne"/>
              </a:rPr>
              <a:t> IoT based smart water quality monitoring system, Global Transitions Proceedings 2 (2021)</a:t>
            </a:r>
          </a:p>
        </p:txBody>
      </p:sp>
    </p:spTree>
    <p:extLst>
      <p:ext uri="{BB962C8B-B14F-4D97-AF65-F5344CB8AC3E}">
        <p14:creationId xmlns:p14="http://schemas.microsoft.com/office/powerpoint/2010/main" val="36138633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FECFB23-BB87-867D-47DA-000792D2D9D6}"/>
              </a:ext>
            </a:extLst>
          </p:cNvPr>
          <p:cNvSpPr>
            <a:spLocks noGrp="1"/>
          </p:cNvSpPr>
          <p:nvPr>
            <p:ph idx="1"/>
          </p:nvPr>
        </p:nvSpPr>
        <p:spPr/>
        <p:txBody>
          <a:bodyPr>
            <a:normAutofit lnSpcReduction="10000"/>
          </a:bodyPr>
          <a:lstStyle/>
          <a:p>
            <a:pPr marL="0" indent="0" algn="just">
              <a:lnSpc>
                <a:spcPct val="150000"/>
              </a:lnSpc>
              <a:buNone/>
            </a:pPr>
            <a:r>
              <a:rPr lang="en-US" sz="2000" b="0" i="0" dirty="0">
                <a:solidFill>
                  <a:srgbClr val="333333"/>
                </a:solidFill>
                <a:effectLst/>
                <a:latin typeface="Söhne"/>
              </a:rPr>
              <a:t>[4]  A. N</a:t>
            </a:r>
            <a:r>
              <a:rPr lang="en-US" sz="2000" dirty="0">
                <a:solidFill>
                  <a:srgbClr val="333333"/>
                </a:solidFill>
                <a:latin typeface="Söhne"/>
              </a:rPr>
              <a:t>. Prasad</a:t>
            </a:r>
            <a:r>
              <a:rPr lang="en-US" sz="2000" b="0" i="0" dirty="0">
                <a:solidFill>
                  <a:srgbClr val="333333"/>
                </a:solidFill>
                <a:effectLst/>
                <a:latin typeface="Söhne"/>
              </a:rPr>
              <a:t>, K. A. Mamun, F. R. Islam and H. </a:t>
            </a:r>
            <a:r>
              <a:rPr lang="en-US" sz="2000" b="0" i="0" dirty="0" err="1">
                <a:solidFill>
                  <a:srgbClr val="333333"/>
                </a:solidFill>
                <a:effectLst/>
                <a:latin typeface="Söhne"/>
              </a:rPr>
              <a:t>Haqva</a:t>
            </a:r>
            <a:r>
              <a:rPr lang="en-US" sz="2000" b="0" i="0" dirty="0">
                <a:solidFill>
                  <a:srgbClr val="333333"/>
                </a:solidFill>
                <a:effectLst/>
                <a:latin typeface="Söhne"/>
              </a:rPr>
              <a:t>, "Smart Water Quality Monitoring     System",</a:t>
            </a:r>
            <a:r>
              <a:rPr lang="en-US" sz="2000" b="0" i="1" dirty="0">
                <a:solidFill>
                  <a:srgbClr val="333333"/>
                </a:solidFill>
                <a:effectLst/>
                <a:latin typeface="Söhne"/>
              </a:rPr>
              <a:t>2nd Asia-Pacific World Congress on Computer Science and Engineering 1-6.-References-Scientific Research Publishing“</a:t>
            </a:r>
            <a:r>
              <a:rPr lang="en-US" sz="2000" b="0" i="0" dirty="0">
                <a:solidFill>
                  <a:srgbClr val="333333"/>
                </a:solidFill>
                <a:effectLst/>
                <a:latin typeface="Söhne"/>
              </a:rPr>
              <a:t>, 2021 IEEE.</a:t>
            </a:r>
          </a:p>
          <a:p>
            <a:pPr marL="0" indent="0" algn="just">
              <a:lnSpc>
                <a:spcPct val="150000"/>
              </a:lnSpc>
              <a:buNone/>
            </a:pPr>
            <a:r>
              <a:rPr lang="en-US" sz="2000" dirty="0">
                <a:solidFill>
                  <a:srgbClr val="333333"/>
                </a:solidFill>
                <a:latin typeface="Söhne"/>
              </a:rPr>
              <a:t>[5]  G. N. Satya Sai, R. Sudheer, K. S. </a:t>
            </a:r>
            <a:r>
              <a:rPr lang="en-US" sz="2000" dirty="0" err="1">
                <a:solidFill>
                  <a:srgbClr val="333333"/>
                </a:solidFill>
                <a:latin typeface="Söhne"/>
              </a:rPr>
              <a:t>Manikanta</a:t>
            </a:r>
            <a:r>
              <a:rPr lang="en-US" sz="2000" dirty="0">
                <a:solidFill>
                  <a:srgbClr val="333333"/>
                </a:solidFill>
                <a:latin typeface="Söhne"/>
              </a:rPr>
              <a:t>, S. G. </a:t>
            </a:r>
            <a:r>
              <a:rPr lang="en-US" sz="2000" dirty="0" err="1">
                <a:solidFill>
                  <a:srgbClr val="333333"/>
                </a:solidFill>
                <a:latin typeface="Söhne"/>
              </a:rPr>
              <a:t>Arjula</a:t>
            </a:r>
            <a:r>
              <a:rPr lang="en-US" sz="2000" dirty="0">
                <a:solidFill>
                  <a:srgbClr val="333333"/>
                </a:solidFill>
                <a:latin typeface="Söhne"/>
              </a:rPr>
              <a:t>, B. N. Rao and D. V. Sai </a:t>
            </a:r>
            <a:r>
              <a:rPr lang="en-US" sz="2000" dirty="0" err="1">
                <a:solidFill>
                  <a:srgbClr val="333333"/>
                </a:solidFill>
                <a:latin typeface="Söhne"/>
              </a:rPr>
              <a:t>Maneeswar</a:t>
            </a:r>
            <a:r>
              <a:rPr lang="en-US" sz="2000" dirty="0">
                <a:solidFill>
                  <a:srgbClr val="333333"/>
                </a:solidFill>
                <a:latin typeface="Söhne"/>
              </a:rPr>
              <a:t> </a:t>
            </a:r>
            <a:r>
              <a:rPr lang="en-US" sz="2000" dirty="0" err="1">
                <a:solidFill>
                  <a:srgbClr val="333333"/>
                </a:solidFill>
                <a:latin typeface="Söhne"/>
              </a:rPr>
              <a:t>Mutyala</a:t>
            </a:r>
            <a:r>
              <a:rPr lang="en-US" sz="2000" dirty="0">
                <a:solidFill>
                  <a:srgbClr val="333333"/>
                </a:solidFill>
                <a:latin typeface="Söhne"/>
              </a:rPr>
              <a:t>, "IoT based Water Quality Monitoring System," 2021 IEEE 9th Region 10 Humanitarian Technology Conference (R10-HTC), Bangalore, India, 2021, pp. 01-06, </a:t>
            </a:r>
            <a:r>
              <a:rPr lang="en-US" sz="2000" dirty="0" err="1">
                <a:solidFill>
                  <a:srgbClr val="333333"/>
                </a:solidFill>
                <a:latin typeface="Söhne"/>
              </a:rPr>
              <a:t>doi</a:t>
            </a:r>
            <a:r>
              <a:rPr lang="en-US" sz="2000" dirty="0">
                <a:solidFill>
                  <a:srgbClr val="333333"/>
                </a:solidFill>
                <a:latin typeface="Söhne"/>
              </a:rPr>
              <a:t>: 10.1109/R10-HTC53172.2021.9641630.</a:t>
            </a:r>
          </a:p>
          <a:p>
            <a:pPr marL="0" indent="0" algn="just">
              <a:lnSpc>
                <a:spcPct val="150000"/>
              </a:lnSpc>
              <a:buNone/>
            </a:pPr>
            <a:r>
              <a:rPr lang="en-US" sz="2000" dirty="0">
                <a:solidFill>
                  <a:srgbClr val="333333"/>
                </a:solidFill>
                <a:latin typeface="Söhne"/>
              </a:rPr>
              <a:t>[6]  K. Shanmugam, M. E. Rana, D. Tan Zi Xuen and S. </a:t>
            </a:r>
            <a:r>
              <a:rPr lang="en-US" sz="2000" dirty="0" err="1">
                <a:solidFill>
                  <a:srgbClr val="333333"/>
                </a:solidFill>
                <a:latin typeface="Söhne"/>
              </a:rPr>
              <a:t>Aruljodey</a:t>
            </a:r>
            <a:r>
              <a:rPr lang="en-US" sz="2000" dirty="0">
                <a:solidFill>
                  <a:srgbClr val="333333"/>
                </a:solidFill>
                <a:latin typeface="Söhne"/>
              </a:rPr>
              <a:t>, "Water Quality Monitoring System: A Smart City Application With IoT Innovation," 2021  14th International Conference on Developments in </a:t>
            </a:r>
            <a:r>
              <a:rPr lang="en-US" sz="2000" dirty="0" err="1">
                <a:solidFill>
                  <a:srgbClr val="333333"/>
                </a:solidFill>
                <a:latin typeface="Söhne"/>
              </a:rPr>
              <a:t>eSystems</a:t>
            </a:r>
            <a:r>
              <a:rPr lang="en-US" sz="2000" dirty="0">
                <a:solidFill>
                  <a:srgbClr val="333333"/>
                </a:solidFill>
                <a:latin typeface="Söhne"/>
              </a:rPr>
              <a:t> Engineering (</a:t>
            </a:r>
            <a:r>
              <a:rPr lang="en-US" sz="2000" dirty="0" err="1">
                <a:solidFill>
                  <a:srgbClr val="333333"/>
                </a:solidFill>
                <a:latin typeface="Söhne"/>
              </a:rPr>
              <a:t>DeSE</a:t>
            </a:r>
            <a:r>
              <a:rPr lang="en-US" sz="2000" dirty="0">
                <a:solidFill>
                  <a:srgbClr val="333333"/>
                </a:solidFill>
                <a:latin typeface="Söhne"/>
              </a:rPr>
              <a:t>), Sharjah, United Arab Emirates, 2021, pp. 571-576, </a:t>
            </a:r>
            <a:r>
              <a:rPr lang="en-US" sz="2000" dirty="0" err="1">
                <a:solidFill>
                  <a:srgbClr val="333333"/>
                </a:solidFill>
                <a:latin typeface="Söhne"/>
              </a:rPr>
              <a:t>doi</a:t>
            </a:r>
            <a:r>
              <a:rPr lang="en-US" sz="2000" dirty="0">
                <a:solidFill>
                  <a:srgbClr val="333333"/>
                </a:solidFill>
                <a:latin typeface="Söhne"/>
              </a:rPr>
              <a:t>: 10.1109/DeSE54285.2021.9719480.</a:t>
            </a:r>
            <a:endParaRPr lang="en-IN" sz="2000" dirty="0">
              <a:latin typeface="Söhne"/>
            </a:endParaRPr>
          </a:p>
        </p:txBody>
      </p:sp>
    </p:spTree>
    <p:extLst>
      <p:ext uri="{BB962C8B-B14F-4D97-AF65-F5344CB8AC3E}">
        <p14:creationId xmlns:p14="http://schemas.microsoft.com/office/powerpoint/2010/main" val="4306299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endParaRPr lang="en-GB" sz="4400" dirty="0"/>
          </a:p>
          <a:p>
            <a:pPr marL="0" indent="0" algn="ctr">
              <a:buNone/>
            </a:pPr>
            <a:endParaRPr lang="en-GB" sz="4400" dirty="0"/>
          </a:p>
          <a:p>
            <a:pPr marL="0" indent="0" algn="ctr">
              <a:buNone/>
            </a:pPr>
            <a:r>
              <a:rPr lang="en-GB" sz="6000" dirty="0"/>
              <a:t>Thank You</a:t>
            </a:r>
          </a:p>
        </p:txBody>
      </p:sp>
    </p:spTree>
    <p:extLst>
      <p:ext uri="{BB962C8B-B14F-4D97-AF65-F5344CB8AC3E}">
        <p14:creationId xmlns:p14="http://schemas.microsoft.com/office/powerpoint/2010/main" val="36916723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AA1F1-A78D-D5FC-DCAF-10FE0A2F8B13}"/>
              </a:ext>
            </a:extLst>
          </p:cNvPr>
          <p:cNvSpPr>
            <a:spLocks noGrp="1"/>
          </p:cNvSpPr>
          <p:nvPr>
            <p:ph type="title"/>
          </p:nvPr>
        </p:nvSpPr>
        <p:spPr/>
        <p:txBody>
          <a:bodyPr/>
          <a:lstStyle/>
          <a:p>
            <a:r>
              <a:rPr lang="en-IN" dirty="0"/>
              <a:t>A</a:t>
            </a:r>
            <a:r>
              <a:rPr lang="en-US" b="1" dirty="0">
                <a:effectLst/>
              </a:rPr>
              <a:t>BSTRACT</a:t>
            </a:r>
            <a:endParaRPr lang="en-IN" dirty="0"/>
          </a:p>
        </p:txBody>
      </p:sp>
      <p:sp>
        <p:nvSpPr>
          <p:cNvPr id="3" name="Content Placeholder 2">
            <a:extLst>
              <a:ext uri="{FF2B5EF4-FFF2-40B4-BE49-F238E27FC236}">
                <a16:creationId xmlns:a16="http://schemas.microsoft.com/office/drawing/2014/main" id="{07D55B73-174F-A5E5-56A7-264A75A1700D}"/>
              </a:ext>
            </a:extLst>
          </p:cNvPr>
          <p:cNvSpPr>
            <a:spLocks noGrp="1"/>
          </p:cNvSpPr>
          <p:nvPr>
            <p:ph idx="1"/>
          </p:nvPr>
        </p:nvSpPr>
        <p:spPr/>
        <p:txBody>
          <a:bodyPr/>
          <a:lstStyle/>
          <a:p>
            <a:pPr algn="just">
              <a:lnSpc>
                <a:spcPct val="150000"/>
              </a:lnSpc>
            </a:pPr>
            <a:r>
              <a:rPr lang="en-US" sz="2400" dirty="0">
                <a:solidFill>
                  <a:srgbClr val="212121"/>
                </a:solidFill>
                <a:effectLst/>
                <a:latin typeface="Söhne"/>
                <a:ea typeface="Times New Roman" panose="02020603050405020304" pitchFamily="18" charset="0"/>
              </a:rPr>
              <a:t>Hence, there is a necessity to ensure supply of purified drinking water for the people both in cities and villages. </a:t>
            </a:r>
          </a:p>
          <a:p>
            <a:pPr algn="just">
              <a:lnSpc>
                <a:spcPct val="150000"/>
              </a:lnSpc>
            </a:pPr>
            <a:r>
              <a:rPr lang="en-US" sz="2400" dirty="0">
                <a:solidFill>
                  <a:srgbClr val="212121"/>
                </a:solidFill>
                <a:effectLst/>
                <a:latin typeface="Söhne"/>
                <a:ea typeface="Times New Roman" panose="02020603050405020304" pitchFamily="18" charset="0"/>
              </a:rPr>
              <a:t>Water Quality Monitoring (WQM) is a cost-effective and efficient system designed to monitor drinking water quality which makes use of Internet of Things (IoT) technology. </a:t>
            </a:r>
          </a:p>
          <a:p>
            <a:pPr algn="just">
              <a:lnSpc>
                <a:spcPct val="150000"/>
              </a:lnSpc>
            </a:pPr>
            <a:r>
              <a:rPr lang="en-US" dirty="0">
                <a:solidFill>
                  <a:srgbClr val="212121"/>
                </a:solidFill>
                <a:effectLst/>
                <a:latin typeface="Söhne"/>
                <a:ea typeface="Times New Roman" panose="02020603050405020304" pitchFamily="18" charset="0"/>
              </a:rPr>
              <a:t>the proposed system consists of several sensors to measure various parameters such as pH value, the turbidity in the water, level of water in the tank, temperature and humidity of the surrounding atmosphere.</a:t>
            </a:r>
            <a:endParaRPr lang="en-IN" dirty="0">
              <a:latin typeface="Söhne"/>
            </a:endParaRPr>
          </a:p>
          <a:p>
            <a:pPr algn="just"/>
            <a:endParaRPr lang="en-IN" dirty="0"/>
          </a:p>
        </p:txBody>
      </p:sp>
    </p:spTree>
    <p:extLst>
      <p:ext uri="{BB962C8B-B14F-4D97-AF65-F5344CB8AC3E}">
        <p14:creationId xmlns:p14="http://schemas.microsoft.com/office/powerpoint/2010/main" val="33186290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a:t>
            </a:r>
          </a:p>
        </p:txBody>
      </p:sp>
      <p:sp>
        <p:nvSpPr>
          <p:cNvPr id="3" name="Content Placeholder 2"/>
          <p:cNvSpPr>
            <a:spLocks noGrp="1"/>
          </p:cNvSpPr>
          <p:nvPr>
            <p:ph idx="1"/>
          </p:nvPr>
        </p:nvSpPr>
        <p:spPr/>
        <p:txBody>
          <a:bodyPr>
            <a:normAutofit fontScale="92500" lnSpcReduction="20000"/>
          </a:bodyPr>
          <a:lstStyle/>
          <a:p>
            <a:pPr algn="just">
              <a:lnSpc>
                <a:spcPct val="150000"/>
              </a:lnSpc>
              <a:buFont typeface="Arial" panose="020B0604020202020204" pitchFamily="34" charset="0"/>
              <a:buChar char="•"/>
            </a:pPr>
            <a:r>
              <a:rPr lang="en-US" dirty="0">
                <a:latin typeface="Söhne"/>
              </a:rPr>
              <a:t>In the 21st century, there were lots of inventions, but at the same time were pollutions, global warming and so on are being formed, because of this there is no safe drinking water for the world’s pollution.</a:t>
            </a:r>
            <a:endParaRPr lang="en-US" sz="2400" b="0" i="0" dirty="0">
              <a:solidFill>
                <a:srgbClr val="374151"/>
              </a:solidFill>
              <a:effectLst/>
              <a:latin typeface="Söhne"/>
            </a:endParaRPr>
          </a:p>
          <a:p>
            <a:pPr algn="just">
              <a:lnSpc>
                <a:spcPct val="150000"/>
              </a:lnSpc>
              <a:buFont typeface="Arial" panose="020B0604020202020204" pitchFamily="34" charset="0"/>
              <a:buChar char="•"/>
            </a:pPr>
            <a:r>
              <a:rPr lang="en-US" dirty="0">
                <a:latin typeface="Söhne"/>
              </a:rPr>
              <a:t>Nowadays, water quality monitoring in real time faces challenges because of global warming limited water resources, growing population, etc. </a:t>
            </a:r>
            <a:endParaRPr lang="en-US" sz="2400" b="0" i="0" dirty="0">
              <a:solidFill>
                <a:srgbClr val="374151"/>
              </a:solidFill>
              <a:effectLst/>
              <a:latin typeface="Söhne"/>
            </a:endParaRPr>
          </a:p>
          <a:p>
            <a:pPr algn="just">
              <a:lnSpc>
                <a:spcPct val="150000"/>
              </a:lnSpc>
              <a:buFont typeface="Arial" panose="020B0604020202020204" pitchFamily="34" charset="0"/>
              <a:buChar char="•"/>
            </a:pPr>
            <a:r>
              <a:rPr lang="en-US" dirty="0">
                <a:latin typeface="Söhne"/>
              </a:rPr>
              <a:t>Hence there is need of developing better methodologies to monitor the water quality parameters in real time. </a:t>
            </a:r>
          </a:p>
          <a:p>
            <a:pPr algn="just">
              <a:lnSpc>
                <a:spcPct val="150000"/>
              </a:lnSpc>
              <a:buFont typeface="Arial" panose="020B0604020202020204" pitchFamily="34" charset="0"/>
              <a:buChar char="•"/>
            </a:pPr>
            <a:r>
              <a:rPr lang="en-US" dirty="0">
                <a:latin typeface="Söhne"/>
              </a:rPr>
              <a:t>The water quality parameters pH measures the concentration of hydrogen ions. It shows the water is acidic or alkaline.</a:t>
            </a:r>
            <a:endParaRPr lang="en-US" sz="2400" b="0" i="0" dirty="0">
              <a:solidFill>
                <a:srgbClr val="374151"/>
              </a:solidFill>
              <a:effectLst/>
              <a:latin typeface="Söhne"/>
            </a:endParaRPr>
          </a:p>
          <a:p>
            <a:pPr algn="just">
              <a:lnSpc>
                <a:spcPct val="150000"/>
              </a:lnSpc>
              <a:buFont typeface="Arial" panose="020B0604020202020204" pitchFamily="34" charset="0"/>
              <a:buChar char="•"/>
            </a:pPr>
            <a:r>
              <a:rPr lang="en-US" dirty="0">
                <a:latin typeface="Söhne"/>
              </a:rPr>
              <a:t>Pure water has 7pH value, less than 7pH has acidic, more than 7pH has alkaline.</a:t>
            </a:r>
            <a:endParaRPr lang="en-US" sz="2400" b="0" i="0" dirty="0">
              <a:solidFill>
                <a:srgbClr val="374151"/>
              </a:solidFill>
              <a:effectLst/>
              <a:latin typeface="Söhne"/>
            </a:endParaRPr>
          </a:p>
        </p:txBody>
      </p:sp>
    </p:spTree>
    <p:extLst>
      <p:ext uri="{BB962C8B-B14F-4D97-AF65-F5344CB8AC3E}">
        <p14:creationId xmlns:p14="http://schemas.microsoft.com/office/powerpoint/2010/main" val="36334872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98EE89C-99AB-C07D-229E-8AA765899D54}"/>
              </a:ext>
            </a:extLst>
          </p:cNvPr>
          <p:cNvSpPr txBox="1"/>
          <p:nvPr/>
        </p:nvSpPr>
        <p:spPr>
          <a:xfrm>
            <a:off x="5638800" y="2971800"/>
            <a:ext cx="914400" cy="914400"/>
          </a:xfrm>
          <a:prstGeom prst="rect">
            <a:avLst/>
          </a:prstGeom>
          <a:noFill/>
        </p:spPr>
        <p:txBody>
          <a:bodyPr wrap="square" rtlCol="0">
            <a:spAutoFit/>
          </a:bodyPr>
          <a:lstStyle/>
          <a:p>
            <a:endParaRPr lang="en-IN" dirty="0"/>
          </a:p>
        </p:txBody>
      </p:sp>
      <p:sp>
        <p:nvSpPr>
          <p:cNvPr id="3" name="TextBox 2">
            <a:extLst>
              <a:ext uri="{FF2B5EF4-FFF2-40B4-BE49-F238E27FC236}">
                <a16:creationId xmlns:a16="http://schemas.microsoft.com/office/drawing/2014/main" id="{CD7EF3EB-D506-5922-8FC8-EF12CB216B9B}"/>
              </a:ext>
            </a:extLst>
          </p:cNvPr>
          <p:cNvSpPr txBox="1"/>
          <p:nvPr/>
        </p:nvSpPr>
        <p:spPr>
          <a:xfrm>
            <a:off x="880844" y="1216606"/>
            <a:ext cx="10628851" cy="4467057"/>
          </a:xfrm>
          <a:prstGeom prst="rect">
            <a:avLst/>
          </a:prstGeom>
          <a:noFill/>
        </p:spPr>
        <p:txBody>
          <a:bodyPr wrap="square" rtlCol="0">
            <a:spAutoFit/>
          </a:bodyPr>
          <a:lstStyle/>
          <a:p>
            <a:pPr algn="just">
              <a:lnSpc>
                <a:spcPct val="150000"/>
              </a:lnSpc>
              <a:buFont typeface="Arial" panose="020B0604020202020204" pitchFamily="34" charset="0"/>
              <a:buChar char="•"/>
            </a:pPr>
            <a:r>
              <a:rPr lang="en-US" sz="2400" dirty="0">
                <a:latin typeface="Söhne"/>
              </a:rPr>
              <a:t>The range of pH is 0-14 </a:t>
            </a:r>
            <a:r>
              <a:rPr lang="en-US" sz="2400" dirty="0" err="1">
                <a:latin typeface="Söhne"/>
              </a:rPr>
              <a:t>pH.</a:t>
            </a:r>
            <a:endParaRPr lang="en-US" sz="2400" dirty="0">
              <a:latin typeface="Söhne"/>
            </a:endParaRPr>
          </a:p>
          <a:p>
            <a:pPr algn="just">
              <a:lnSpc>
                <a:spcPct val="150000"/>
              </a:lnSpc>
              <a:buFont typeface="Arial" panose="020B0604020202020204" pitchFamily="34" charset="0"/>
              <a:buChar char="•"/>
            </a:pPr>
            <a:r>
              <a:rPr lang="en-US" sz="2400" dirty="0">
                <a:latin typeface="Söhne"/>
              </a:rPr>
              <a:t>For drinking purpose it should be 6.5-8.5pH.</a:t>
            </a:r>
          </a:p>
          <a:p>
            <a:pPr algn="just">
              <a:lnSpc>
                <a:spcPct val="150000"/>
              </a:lnSpc>
              <a:buFont typeface="Arial" panose="020B0604020202020204" pitchFamily="34" charset="0"/>
              <a:buChar char="•"/>
            </a:pPr>
            <a:r>
              <a:rPr lang="en-US" sz="2400" dirty="0">
                <a:latin typeface="Söhne"/>
              </a:rPr>
              <a:t>Turbidity measures the large number of suspended particles in water that is invisible.</a:t>
            </a:r>
          </a:p>
          <a:p>
            <a:pPr algn="just">
              <a:lnSpc>
                <a:spcPct val="150000"/>
              </a:lnSpc>
              <a:buFont typeface="Arial" panose="020B0604020202020204" pitchFamily="34" charset="0"/>
              <a:buChar char="•"/>
            </a:pPr>
            <a:r>
              <a:rPr lang="en-US" sz="2400" dirty="0">
                <a:latin typeface="Söhne"/>
              </a:rPr>
              <a:t>Higher the turbidity higher the risk of </a:t>
            </a:r>
            <a:r>
              <a:rPr lang="en-US" sz="2400" dirty="0" err="1">
                <a:latin typeface="Söhne"/>
              </a:rPr>
              <a:t>diarrheoa</a:t>
            </a:r>
            <a:r>
              <a:rPr lang="en-US" sz="2400" dirty="0">
                <a:latin typeface="Söhne"/>
              </a:rPr>
              <a:t>, </a:t>
            </a:r>
            <a:r>
              <a:rPr lang="en-US" sz="2400" dirty="0" err="1">
                <a:latin typeface="Söhne"/>
              </a:rPr>
              <a:t>collera</a:t>
            </a:r>
            <a:r>
              <a:rPr lang="en-US" sz="2400" dirty="0">
                <a:latin typeface="Söhne"/>
              </a:rPr>
              <a:t>. Lower the turbidity then the water is clean.</a:t>
            </a:r>
          </a:p>
          <a:p>
            <a:pPr algn="just">
              <a:lnSpc>
                <a:spcPct val="150000"/>
              </a:lnSpc>
              <a:buFont typeface="Arial" panose="020B0604020202020204" pitchFamily="34" charset="0"/>
              <a:buChar char="•"/>
            </a:pPr>
            <a:r>
              <a:rPr lang="en-US" sz="2400" dirty="0">
                <a:latin typeface="Söhne"/>
              </a:rPr>
              <a:t>Temperature sensor measures how the water is, hot or cold.</a:t>
            </a:r>
          </a:p>
          <a:p>
            <a:pPr algn="just">
              <a:lnSpc>
                <a:spcPct val="150000"/>
              </a:lnSpc>
              <a:buFont typeface="Arial" panose="020B0604020202020204" pitchFamily="34" charset="0"/>
              <a:buChar char="•"/>
            </a:pPr>
            <a:r>
              <a:rPr lang="en-US" sz="2400" dirty="0">
                <a:latin typeface="Söhne"/>
              </a:rPr>
              <a:t>Flow sensor measures the flow of water through flow sensor.</a:t>
            </a:r>
            <a:endParaRPr lang="en-US" sz="2400" b="0" i="0" dirty="0">
              <a:solidFill>
                <a:srgbClr val="374151"/>
              </a:solidFill>
              <a:effectLst/>
              <a:latin typeface="Söhne"/>
            </a:endParaRPr>
          </a:p>
        </p:txBody>
      </p:sp>
    </p:spTree>
    <p:extLst>
      <p:ext uri="{BB962C8B-B14F-4D97-AF65-F5344CB8AC3E}">
        <p14:creationId xmlns:p14="http://schemas.microsoft.com/office/powerpoint/2010/main" val="18884142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98EE89C-99AB-C07D-229E-8AA765899D54}"/>
              </a:ext>
            </a:extLst>
          </p:cNvPr>
          <p:cNvSpPr txBox="1"/>
          <p:nvPr/>
        </p:nvSpPr>
        <p:spPr>
          <a:xfrm>
            <a:off x="5638800" y="2971800"/>
            <a:ext cx="914400" cy="914400"/>
          </a:xfrm>
          <a:prstGeom prst="rect">
            <a:avLst/>
          </a:prstGeom>
          <a:noFill/>
        </p:spPr>
        <p:txBody>
          <a:bodyPr wrap="square" rtlCol="0">
            <a:spAutoFit/>
          </a:bodyPr>
          <a:lstStyle/>
          <a:p>
            <a:endParaRPr lang="en-IN" dirty="0"/>
          </a:p>
        </p:txBody>
      </p:sp>
      <p:sp>
        <p:nvSpPr>
          <p:cNvPr id="6" name="Rectangle 3">
            <a:extLst>
              <a:ext uri="{FF2B5EF4-FFF2-40B4-BE49-F238E27FC236}">
                <a16:creationId xmlns:a16="http://schemas.microsoft.com/office/drawing/2014/main" id="{DE770BA3-75A1-A527-C3D7-1F25BC1E3600}"/>
              </a:ext>
            </a:extLst>
          </p:cNvPr>
          <p:cNvSpPr>
            <a:spLocks noChangeArrowheads="1"/>
          </p:cNvSpPr>
          <p:nvPr/>
        </p:nvSpPr>
        <p:spPr bwMode="auto">
          <a:xfrm rot="10800000" flipH="1" flipV="1">
            <a:off x="889232" y="693251"/>
            <a:ext cx="10586907" cy="5471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50000"/>
              </a:lnSpc>
              <a:spcBef>
                <a:spcPct val="0"/>
              </a:spcBef>
              <a:spcAft>
                <a:spcPct val="0"/>
              </a:spcAft>
              <a:buClrTx/>
              <a:buSzTx/>
              <a:buFontTx/>
              <a:buNone/>
              <a:tabLst/>
            </a:pPr>
            <a:endParaRPr kumimoji="0" lang="en-US" altLang="en-US" sz="2400" b="0" i="0" u="none" strike="noStrike" cap="none" normalizeH="0" baseline="0" dirty="0">
              <a:ln>
                <a:noFill/>
              </a:ln>
              <a:solidFill>
                <a:srgbClr val="000000"/>
              </a:solidFill>
              <a:effectLst/>
              <a:latin typeface="Söhne"/>
            </a:endParaRPr>
          </a:p>
          <a:p>
            <a:pPr marL="0" marR="0" lvl="0" indent="0" algn="just" defTabSz="914400" rtl="0" eaLnBrk="0" fontAlgn="base" latinLnBrk="0" hangingPunct="0">
              <a:lnSpc>
                <a:spcPct val="150000"/>
              </a:lnSpc>
              <a:spcBef>
                <a:spcPct val="0"/>
              </a:spcBef>
              <a:spcAft>
                <a:spcPct val="0"/>
              </a:spcAft>
              <a:buClrTx/>
              <a:buSzTx/>
              <a:buFontTx/>
              <a:buChar char="•"/>
              <a:tabLst/>
            </a:pPr>
            <a:r>
              <a:rPr lang="en-US" sz="2400" dirty="0">
                <a:latin typeface="Söhne"/>
              </a:rPr>
              <a:t>The traditional methods of water quality monitor involves the manual collection of water samples from different locations. </a:t>
            </a:r>
          </a:p>
          <a:p>
            <a:pPr marL="0" marR="0" lvl="0" indent="0" algn="just" defTabSz="914400" rtl="0" eaLnBrk="0" fontAlgn="base" latinLnBrk="0" hangingPunct="0">
              <a:lnSpc>
                <a:spcPct val="150000"/>
              </a:lnSpc>
              <a:spcBef>
                <a:spcPct val="0"/>
              </a:spcBef>
              <a:spcAft>
                <a:spcPct val="0"/>
              </a:spcAft>
              <a:buClrTx/>
              <a:buSzTx/>
              <a:buFontTx/>
              <a:buChar char="•"/>
              <a:tabLst/>
            </a:pPr>
            <a:r>
              <a:rPr lang="en-US" sz="2400" dirty="0">
                <a:latin typeface="Söhne"/>
              </a:rPr>
              <a:t>Water pollution is one of the biggest fears for the green globalization. In order to ensure the safe supply of the drinking water the quality needs to be monitor in real time.</a:t>
            </a:r>
          </a:p>
          <a:p>
            <a:pPr marL="0" marR="0" lvl="0" indent="0" algn="just" defTabSz="914400" rtl="0" eaLnBrk="0" fontAlgn="base" latinLnBrk="0" hangingPunct="0">
              <a:lnSpc>
                <a:spcPct val="150000"/>
              </a:lnSpc>
              <a:spcBef>
                <a:spcPct val="0"/>
              </a:spcBef>
              <a:spcAft>
                <a:spcPct val="0"/>
              </a:spcAft>
              <a:buClrTx/>
              <a:buSzTx/>
              <a:buFontTx/>
              <a:buChar char="•"/>
              <a:tabLst/>
            </a:pPr>
            <a:r>
              <a:rPr lang="en-US" sz="2400" dirty="0">
                <a:latin typeface="Söhne"/>
              </a:rPr>
              <a:t>we present a design and development of a low cost system for real time monitoring of the water quality in IOT(internet of things)</a:t>
            </a:r>
            <a:r>
              <a:rPr kumimoji="0" lang="en-US" altLang="en-US" sz="2400" b="0" i="0" u="none" strike="noStrike" cap="none" normalizeH="0" baseline="0" dirty="0">
                <a:ln>
                  <a:noFill/>
                </a:ln>
                <a:solidFill>
                  <a:srgbClr val="000000"/>
                </a:solidFill>
                <a:effectLst/>
                <a:latin typeface="Söhne"/>
              </a:rPr>
              <a:t>.</a:t>
            </a:r>
            <a:endParaRPr lang="en-US" altLang="en-US" sz="2400" dirty="0">
              <a:solidFill>
                <a:srgbClr val="000000"/>
              </a:solidFill>
              <a:latin typeface="Söhne"/>
            </a:endParaRPr>
          </a:p>
          <a:p>
            <a:pPr marL="0" marR="0" lvl="0" indent="0" algn="just" defTabSz="914400" rtl="0" eaLnBrk="0" fontAlgn="base" latinLnBrk="0" hangingPunct="0">
              <a:lnSpc>
                <a:spcPct val="150000"/>
              </a:lnSpc>
              <a:spcBef>
                <a:spcPct val="0"/>
              </a:spcBef>
              <a:spcAft>
                <a:spcPct val="0"/>
              </a:spcAft>
              <a:buClrTx/>
              <a:buSzTx/>
              <a:tabLst/>
            </a:pPr>
            <a:br>
              <a:rPr kumimoji="0" lang="en-US" altLang="en-US" sz="2400" b="0" i="0" u="none" strike="noStrike" cap="none" normalizeH="0" baseline="0" dirty="0">
                <a:ln>
                  <a:noFill/>
                </a:ln>
                <a:solidFill>
                  <a:srgbClr val="000000"/>
                </a:solidFill>
                <a:effectLst/>
                <a:latin typeface="Söhne"/>
              </a:rPr>
            </a:b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450133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Literature Review</a:t>
            </a:r>
          </a:p>
        </p:txBody>
      </p:sp>
      <p:sp>
        <p:nvSpPr>
          <p:cNvPr id="3" name="Content Placeholder 2"/>
          <p:cNvSpPr>
            <a:spLocks noGrp="1"/>
          </p:cNvSpPr>
          <p:nvPr>
            <p:ph idx="1"/>
          </p:nvPr>
        </p:nvSpPr>
        <p:spPr/>
        <p:txBody>
          <a:bodyPr>
            <a:normAutofit fontScale="77500" lnSpcReduction="20000"/>
          </a:bodyPr>
          <a:lstStyle/>
          <a:p>
            <a:pPr marL="0" indent="0" algn="just">
              <a:lnSpc>
                <a:spcPct val="160000"/>
              </a:lnSpc>
              <a:buNone/>
            </a:pPr>
            <a:r>
              <a:rPr lang="en-US" sz="2000" b="1" i="0" dirty="0">
                <a:solidFill>
                  <a:srgbClr val="374151"/>
                </a:solidFill>
                <a:effectLst/>
                <a:latin typeface="Söhne"/>
              </a:rPr>
              <a:t> </a:t>
            </a:r>
            <a:r>
              <a:rPr lang="en-US" sz="2200" b="1" dirty="0">
                <a:solidFill>
                  <a:srgbClr val="374151"/>
                </a:solidFill>
                <a:latin typeface="Söhne"/>
              </a:rPr>
              <a:t>1)</a:t>
            </a:r>
            <a:r>
              <a:rPr lang="en-US" sz="2200" dirty="0"/>
              <a:t> </a:t>
            </a:r>
            <a:r>
              <a:rPr lang="en-US" sz="2200" dirty="0">
                <a:latin typeface="Söhne"/>
              </a:rPr>
              <a:t>Nikhil </a:t>
            </a:r>
            <a:r>
              <a:rPr lang="en-US" sz="2200" dirty="0" err="1">
                <a:latin typeface="Söhne"/>
              </a:rPr>
              <a:t>Kedia</a:t>
            </a:r>
            <a:r>
              <a:rPr lang="en-US" sz="2200" dirty="0">
                <a:latin typeface="Söhne"/>
              </a:rPr>
              <a:t> entitled “</a:t>
            </a:r>
            <a:r>
              <a:rPr lang="en-US" sz="2200" b="1" dirty="0">
                <a:latin typeface="Söhne"/>
              </a:rPr>
              <a:t>Water Quality Monitoring for Rural Areas-A Sensor Cloud Based Economical Project.</a:t>
            </a:r>
            <a:r>
              <a:rPr lang="en-US" sz="2200" dirty="0">
                <a:latin typeface="Söhne"/>
              </a:rPr>
              <a:t>” Published in 2015 1st International Conference on Next Generation Computing Technologies (NGCT-2015) Dehradun, India. </a:t>
            </a:r>
          </a:p>
          <a:p>
            <a:pPr marL="0" indent="0" algn="just">
              <a:lnSpc>
                <a:spcPct val="160000"/>
              </a:lnSpc>
              <a:buNone/>
            </a:pPr>
            <a:r>
              <a:rPr lang="en-US" sz="2200" b="1" dirty="0">
                <a:latin typeface="Söhne"/>
              </a:rPr>
              <a:t>Review</a:t>
            </a:r>
            <a:r>
              <a:rPr lang="en-US" sz="2200" dirty="0">
                <a:latin typeface="Söhne"/>
              </a:rPr>
              <a:t>: This paper highlights the entire water quality monitoring methods, sensors, embedded design, and information dissipation procedure, role of government, network operator and villagers in ensuring proper information dissipation. It also explores the Sensor Cloud domain. While automatically improving the water quality is not feasible at this point, efficient use of technology and economic practices can help improve water quality and awareness among people.</a:t>
            </a:r>
            <a:endParaRPr lang="en-US" sz="2000" b="1" i="0" dirty="0">
              <a:solidFill>
                <a:srgbClr val="374151"/>
              </a:solidFill>
              <a:effectLst/>
              <a:latin typeface="Söhne"/>
            </a:endParaRPr>
          </a:p>
          <a:p>
            <a:pPr marL="0" indent="0" algn="just">
              <a:lnSpc>
                <a:spcPct val="160000"/>
              </a:lnSpc>
              <a:buNone/>
            </a:pPr>
            <a:r>
              <a:rPr lang="en-US" sz="2000" b="1" i="0" dirty="0">
                <a:solidFill>
                  <a:srgbClr val="374151"/>
                </a:solidFill>
                <a:effectLst/>
                <a:latin typeface="Söhne"/>
              </a:rPr>
              <a:t>2] </a:t>
            </a:r>
            <a:r>
              <a:rPr lang="en-US" sz="2200" dirty="0" err="1">
                <a:latin typeface="Söhne"/>
              </a:rPr>
              <a:t>Jayti</a:t>
            </a:r>
            <a:r>
              <a:rPr lang="en-US" sz="2200" dirty="0">
                <a:latin typeface="Söhne"/>
              </a:rPr>
              <a:t> </a:t>
            </a:r>
            <a:r>
              <a:rPr lang="en-US" sz="2200" dirty="0" err="1">
                <a:latin typeface="Söhne"/>
              </a:rPr>
              <a:t>Bhatt,Jignesh</a:t>
            </a:r>
            <a:r>
              <a:rPr lang="en-US" sz="2200" dirty="0">
                <a:latin typeface="Söhne"/>
              </a:rPr>
              <a:t> </a:t>
            </a:r>
            <a:r>
              <a:rPr lang="en-US" sz="2200" dirty="0" err="1">
                <a:latin typeface="Söhne"/>
              </a:rPr>
              <a:t>Patoliya</a:t>
            </a:r>
            <a:r>
              <a:rPr lang="en-US" sz="2200" dirty="0">
                <a:latin typeface="Söhne"/>
              </a:rPr>
              <a:t> entitled “</a:t>
            </a:r>
            <a:r>
              <a:rPr lang="en-US" sz="2200" b="1" dirty="0">
                <a:latin typeface="Söhne"/>
              </a:rPr>
              <a:t>Real Time Water Quality Monitoring System</a:t>
            </a:r>
            <a:r>
              <a:rPr lang="en-US" sz="2200" dirty="0">
                <a:latin typeface="Söhne"/>
              </a:rPr>
              <a:t>”.</a:t>
            </a:r>
          </a:p>
          <a:p>
            <a:pPr marL="0" indent="0" algn="just">
              <a:lnSpc>
                <a:spcPct val="160000"/>
              </a:lnSpc>
              <a:buNone/>
            </a:pPr>
            <a:r>
              <a:rPr lang="en-US" sz="2200" b="1" dirty="0">
                <a:latin typeface="Söhne"/>
              </a:rPr>
              <a:t>Review: </a:t>
            </a:r>
            <a:r>
              <a:rPr lang="en-US" sz="2200" dirty="0">
                <a:latin typeface="Söhne"/>
              </a:rPr>
              <a:t>This paper describes to ensure the safe supply of drinking water the quality should be monitored in real time for that purpose new approach IOT (Internet of Things) based water quality monitoring has been proposed. In this paper, we present the design of IOT based water quality monitoring system that monitor the quality of water in real time. This system consists some sensors which measure the water quality parameter such as pH, turbidity, conductivity, dissolved oxygen, temperature. </a:t>
            </a:r>
            <a:endParaRPr lang="en-US" sz="2200" b="0" i="0" dirty="0">
              <a:solidFill>
                <a:srgbClr val="374151"/>
              </a:solidFill>
              <a:effectLst/>
              <a:latin typeface="Söhne"/>
            </a:endParaRPr>
          </a:p>
        </p:txBody>
      </p:sp>
    </p:spTree>
    <p:extLst>
      <p:ext uri="{BB962C8B-B14F-4D97-AF65-F5344CB8AC3E}">
        <p14:creationId xmlns:p14="http://schemas.microsoft.com/office/powerpoint/2010/main" val="37677111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Literature Review</a:t>
            </a:r>
          </a:p>
        </p:txBody>
      </p:sp>
      <p:sp>
        <p:nvSpPr>
          <p:cNvPr id="3" name="Content Placeholder 2"/>
          <p:cNvSpPr>
            <a:spLocks noGrp="1"/>
          </p:cNvSpPr>
          <p:nvPr>
            <p:ph idx="1"/>
          </p:nvPr>
        </p:nvSpPr>
        <p:spPr/>
        <p:txBody>
          <a:bodyPr>
            <a:normAutofit/>
          </a:bodyPr>
          <a:lstStyle/>
          <a:p>
            <a:pPr marL="0" indent="0" algn="just">
              <a:buNone/>
            </a:pPr>
            <a:r>
              <a:rPr lang="en-US" sz="2000" b="1" i="0" dirty="0">
                <a:solidFill>
                  <a:srgbClr val="374151"/>
                </a:solidFill>
                <a:effectLst/>
                <a:latin typeface="Söhne"/>
              </a:rPr>
              <a:t>3] </a:t>
            </a:r>
            <a:r>
              <a:rPr lang="en-US" sz="2000" dirty="0">
                <a:latin typeface="Söhne"/>
              </a:rPr>
              <a:t>Michal Lom, </a:t>
            </a:r>
            <a:r>
              <a:rPr lang="en-US" sz="2000" dirty="0" err="1">
                <a:latin typeface="Söhne"/>
              </a:rPr>
              <a:t>Ondrej</a:t>
            </a:r>
            <a:r>
              <a:rPr lang="en-US" sz="2000" dirty="0">
                <a:latin typeface="Söhne"/>
              </a:rPr>
              <a:t> </a:t>
            </a:r>
            <a:r>
              <a:rPr lang="en-US" sz="2000" dirty="0" err="1">
                <a:latin typeface="Söhne"/>
              </a:rPr>
              <a:t>Pribyl</a:t>
            </a:r>
            <a:r>
              <a:rPr lang="en-US" sz="2000" dirty="0">
                <a:latin typeface="Söhne"/>
              </a:rPr>
              <a:t>, Miroslav </a:t>
            </a:r>
            <a:r>
              <a:rPr lang="en-US" sz="2000" dirty="0" err="1">
                <a:latin typeface="Söhne"/>
              </a:rPr>
              <a:t>Svitek</a:t>
            </a:r>
            <a:r>
              <a:rPr lang="en-US" sz="2000" dirty="0">
                <a:latin typeface="Söhne"/>
              </a:rPr>
              <a:t> entitled “</a:t>
            </a:r>
            <a:r>
              <a:rPr lang="en-US" sz="2000" b="1" dirty="0">
                <a:latin typeface="Söhne"/>
              </a:rPr>
              <a:t>Industry 4.0 as a Part of Smart Cities</a:t>
            </a:r>
            <a:r>
              <a:rPr lang="en-US" sz="2000" dirty="0">
                <a:latin typeface="Söhne"/>
              </a:rPr>
              <a:t>”. </a:t>
            </a:r>
          </a:p>
          <a:p>
            <a:pPr marL="0" indent="0" algn="just">
              <a:buNone/>
            </a:pPr>
            <a:r>
              <a:rPr lang="en-US" sz="2000" b="1" dirty="0">
                <a:latin typeface="Söhne"/>
              </a:rPr>
              <a:t>Review: </a:t>
            </a:r>
            <a:r>
              <a:rPr lang="en-US" sz="2000" dirty="0">
                <a:latin typeface="Söhne"/>
              </a:rPr>
              <a:t>This paper describes the conjunction of the Smart City Initiative and the concept of Industry 4.0. The term smart city has been a phenomenon of the last years, which is very inflected especially since 2008 when the world was hit by the financial crisis. The main reasons for the emergence of the Smart City Initiative are to create a sustainable model for cities and preserve quality of life of their citizens. </a:t>
            </a:r>
            <a:endParaRPr lang="en-US" sz="2000" b="0" i="0" dirty="0">
              <a:solidFill>
                <a:srgbClr val="374151"/>
              </a:solidFill>
              <a:effectLst/>
              <a:latin typeface="Söhne"/>
            </a:endParaRPr>
          </a:p>
          <a:p>
            <a:pPr marL="0" indent="0" algn="just">
              <a:buNone/>
            </a:pPr>
            <a:r>
              <a:rPr lang="en-US" sz="2000" b="1" i="0" dirty="0">
                <a:solidFill>
                  <a:srgbClr val="374151"/>
                </a:solidFill>
                <a:effectLst/>
                <a:latin typeface="Söhne"/>
              </a:rPr>
              <a:t>4] </a:t>
            </a:r>
            <a:r>
              <a:rPr lang="en-US" sz="2000" dirty="0" err="1">
                <a:latin typeface="Söhne"/>
              </a:rPr>
              <a:t>Sokratis</a:t>
            </a:r>
            <a:r>
              <a:rPr lang="en-US" sz="2000" dirty="0">
                <a:latin typeface="Söhne"/>
              </a:rPr>
              <a:t> </a:t>
            </a:r>
            <a:r>
              <a:rPr lang="en-US" sz="2000" dirty="0" err="1">
                <a:latin typeface="Söhne"/>
              </a:rPr>
              <a:t>Kartakis</a:t>
            </a:r>
            <a:r>
              <a:rPr lang="en-US" sz="2000" dirty="0">
                <a:latin typeface="Söhne"/>
              </a:rPr>
              <a:t>, </a:t>
            </a:r>
            <a:r>
              <a:rPr lang="en-US" sz="2000" dirty="0" err="1">
                <a:latin typeface="Söhne"/>
              </a:rPr>
              <a:t>Weiren</a:t>
            </a:r>
            <a:r>
              <a:rPr lang="en-US" sz="2000" dirty="0">
                <a:latin typeface="Söhne"/>
              </a:rPr>
              <a:t> Yu, Reza </a:t>
            </a:r>
            <a:r>
              <a:rPr lang="en-US" sz="2000" dirty="0" err="1">
                <a:latin typeface="Söhne"/>
              </a:rPr>
              <a:t>Akhavan</a:t>
            </a:r>
            <a:r>
              <a:rPr lang="en-US" sz="2000" dirty="0">
                <a:latin typeface="Söhne"/>
              </a:rPr>
              <a:t>, and Julie A. McCann entitled </a:t>
            </a:r>
            <a:r>
              <a:rPr lang="en-US" sz="2000" b="1" dirty="0">
                <a:latin typeface="Söhne"/>
              </a:rPr>
              <a:t>“Adaptive Edge Analytics for Distributed Networked Control of Water Systems” </a:t>
            </a:r>
          </a:p>
          <a:p>
            <a:pPr marL="0" indent="0" algn="just">
              <a:buNone/>
            </a:pPr>
            <a:r>
              <a:rPr lang="en-US" sz="2000" b="1" dirty="0">
                <a:latin typeface="Söhne"/>
              </a:rPr>
              <a:t>Review: </a:t>
            </a:r>
            <a:r>
              <a:rPr lang="en-US" sz="2000" dirty="0">
                <a:latin typeface="Söhne"/>
              </a:rPr>
              <a:t>This paper presents the burst detection and localization scheme that combines lightweight compression and anomaly detection with graph topology analytics for water distribution networks. We show that our approach not only significantly reduces the amount of communications between sensor devices and the back end servers, but also can effectively localize water burst events by using the difference in the arrival times of the vibration variations detected at sensor locations. Our results can save up to 90% communications compared with traditional periodical reporting situations</a:t>
            </a:r>
            <a:endParaRPr lang="en-US" sz="2000" b="0" i="0" dirty="0">
              <a:solidFill>
                <a:srgbClr val="374151"/>
              </a:solidFill>
              <a:effectLst/>
              <a:latin typeface="Söhne"/>
            </a:endParaRPr>
          </a:p>
        </p:txBody>
      </p:sp>
    </p:spTree>
    <p:extLst>
      <p:ext uri="{BB962C8B-B14F-4D97-AF65-F5344CB8AC3E}">
        <p14:creationId xmlns:p14="http://schemas.microsoft.com/office/powerpoint/2010/main" val="40429417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6EA498-20FC-D20D-4FE9-A72262EBC66E}"/>
              </a:ext>
            </a:extLst>
          </p:cNvPr>
          <p:cNvSpPr>
            <a:spLocks noGrp="1"/>
          </p:cNvSpPr>
          <p:nvPr>
            <p:ph type="title"/>
          </p:nvPr>
        </p:nvSpPr>
        <p:spPr/>
        <p:txBody>
          <a:bodyPr/>
          <a:lstStyle/>
          <a:p>
            <a:r>
              <a:rPr lang="en-US" b="1" dirty="0">
                <a:effectLst/>
              </a:rPr>
              <a:t>Existing system</a:t>
            </a:r>
            <a:endParaRPr lang="en-IN" dirty="0"/>
          </a:p>
        </p:txBody>
      </p:sp>
      <p:sp>
        <p:nvSpPr>
          <p:cNvPr id="3" name="Content Placeholder 2">
            <a:extLst>
              <a:ext uri="{FF2B5EF4-FFF2-40B4-BE49-F238E27FC236}">
                <a16:creationId xmlns:a16="http://schemas.microsoft.com/office/drawing/2014/main" id="{205FAE82-8F92-8357-F036-DCCD0A8576FB}"/>
              </a:ext>
            </a:extLst>
          </p:cNvPr>
          <p:cNvSpPr>
            <a:spLocks noGrp="1"/>
          </p:cNvSpPr>
          <p:nvPr>
            <p:ph idx="1"/>
          </p:nvPr>
        </p:nvSpPr>
        <p:spPr/>
        <p:txBody>
          <a:bodyPr>
            <a:normAutofit fontScale="92500"/>
          </a:bodyPr>
          <a:lstStyle/>
          <a:p>
            <a:pPr algn="just">
              <a:lnSpc>
                <a:spcPct val="150000"/>
              </a:lnSpc>
            </a:pPr>
            <a:r>
              <a:rPr lang="en-US" dirty="0">
                <a:effectLst/>
                <a:latin typeface="Söhne"/>
                <a:ea typeface="Times New Roman" panose="02020603050405020304" pitchFamily="18" charset="0"/>
              </a:rPr>
              <a:t>Sensors to detect the hydrocarbons, chemical and metal content in the soil can be combined into a soil tentative and for monitoring the soil quality and waste material content. And sensors for detection pH, conduction, liquid oxygen, turbidity, etc. can be used for measurement the water quality in the rivers, ponds, lakes etc. </a:t>
            </a:r>
            <a:endParaRPr lang="en-IN" dirty="0">
              <a:effectLst/>
              <a:latin typeface="Söhne"/>
              <a:ea typeface="Times New Roman" panose="02020603050405020304" pitchFamily="18" charset="0"/>
            </a:endParaRPr>
          </a:p>
          <a:p>
            <a:pPr algn="just">
              <a:lnSpc>
                <a:spcPct val="150000"/>
              </a:lnSpc>
            </a:pPr>
            <a:r>
              <a:rPr lang="en-US" dirty="0">
                <a:effectLst/>
                <a:latin typeface="Söhne"/>
                <a:ea typeface="Times New Roman" panose="02020603050405020304" pitchFamily="18" charset="0"/>
              </a:rPr>
              <a:t>Since the work is already done with the detection component like temperature sensor, pH sensor, and few has to check manual short text down the outcome that's been displayed in LCD. And it make more time consumption to note down the results of the improvement quantity that displayed. And it take more time to create the all-purpose results of the change of state processes.</a:t>
            </a:r>
            <a:endParaRPr lang="en-IN" dirty="0">
              <a:effectLst/>
              <a:latin typeface="Söhne"/>
              <a:ea typeface="Times New Roman" panose="02020603050405020304" pitchFamily="18" charset="0"/>
            </a:endParaRPr>
          </a:p>
          <a:p>
            <a:endParaRPr lang="en-IN" dirty="0"/>
          </a:p>
        </p:txBody>
      </p:sp>
    </p:spTree>
    <p:extLst>
      <p:ext uri="{BB962C8B-B14F-4D97-AF65-F5344CB8AC3E}">
        <p14:creationId xmlns:p14="http://schemas.microsoft.com/office/powerpoint/2010/main" val="529805788"/>
      </p:ext>
    </p:extLst>
  </p:cSld>
  <p:clrMapOvr>
    <a:masterClrMapping/>
  </p:clrMapOvr>
</p:sld>
</file>

<file path=ppt/theme/theme1.xml><?xml version="1.0" encoding="utf-8"?>
<a:theme xmlns:a="http://schemas.openxmlformats.org/drawingml/2006/main" name="Bioinformat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ioinformatics" id="{2C23B8A5-E958-4A8C-AECF-01EA482D72F9}" vid="{45DF3A2B-1BA7-4465-AD96-220179DE36DE}"/>
    </a:ext>
  </a:extLst>
</a:theme>
</file>

<file path=docProps/app.xml><?xml version="1.0" encoding="utf-8"?>
<Properties xmlns="http://schemas.openxmlformats.org/officeDocument/2006/extended-properties" xmlns:vt="http://schemas.openxmlformats.org/officeDocument/2006/docPropsVTypes">
  <Template>Bioinformatics</Template>
  <TotalTime>435</TotalTime>
  <Words>2347</Words>
  <Application>Microsoft Office PowerPoint</Application>
  <PresentationFormat>Widescreen</PresentationFormat>
  <Paragraphs>130</Paragraphs>
  <Slides>24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Arial</vt:lpstr>
      <vt:lpstr>Bookman Old Style</vt:lpstr>
      <vt:lpstr>Cambria</vt:lpstr>
      <vt:lpstr>Söhne</vt:lpstr>
      <vt:lpstr>Times New Roman</vt:lpstr>
      <vt:lpstr>Verdana</vt:lpstr>
      <vt:lpstr>Bioinformatics</vt:lpstr>
      <vt:lpstr>AN INTELLIGENT IOT BASED WATER QUALITY MONITORING SYSTEM USING ARDUINO AND TURBIDITY SENSOR NETWORKS</vt:lpstr>
      <vt:lpstr>ABSTRACT</vt:lpstr>
      <vt:lpstr>ABSTRACT</vt:lpstr>
      <vt:lpstr>Introduction</vt:lpstr>
      <vt:lpstr>PowerPoint Presentation</vt:lpstr>
      <vt:lpstr>PowerPoint Presentation</vt:lpstr>
      <vt:lpstr>Literature Review</vt:lpstr>
      <vt:lpstr>Literature Review</vt:lpstr>
      <vt:lpstr>Existing system</vt:lpstr>
      <vt:lpstr>Proposed Method</vt:lpstr>
      <vt:lpstr>Proposed Method</vt:lpstr>
      <vt:lpstr>Proposed Method</vt:lpstr>
      <vt:lpstr>Proposed Method</vt:lpstr>
      <vt:lpstr>Components</vt:lpstr>
      <vt:lpstr>Objectives</vt:lpstr>
      <vt:lpstr>Objectives</vt:lpstr>
      <vt:lpstr>Circuit Diagram</vt:lpstr>
      <vt:lpstr>Methodology</vt:lpstr>
      <vt:lpstr>Timeline of the Project</vt:lpstr>
      <vt:lpstr>Expected Outcomes</vt:lpstr>
      <vt:lpstr>Conclusion</vt:lpstr>
      <vt:lpstr>References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BALAGANI GOWTHAM CHANDRA</cp:lastModifiedBy>
  <cp:revision>33</cp:revision>
  <dcterms:created xsi:type="dcterms:W3CDTF">2023-03-16T03:26:27Z</dcterms:created>
  <dcterms:modified xsi:type="dcterms:W3CDTF">2023-11-10T06:22:51Z</dcterms:modified>
</cp:coreProperties>
</file>