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sldIdLst>
    <p:sldId id="256" r:id="rId2"/>
    <p:sldId id="257" r:id="rId3"/>
    <p:sldId id="258" r:id="rId4"/>
    <p:sldId id="259" r:id="rId5"/>
    <p:sldId id="260" r:id="rId6"/>
    <p:sldId id="261" r:id="rId7"/>
    <p:sldId id="263" r:id="rId8"/>
    <p:sldId id="264" r:id="rId9"/>
    <p:sldId id="265"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80" r:id="rId23"/>
    <p:sldId id="281" r:id="rId24"/>
    <p:sldId id="282" r:id="rId25"/>
    <p:sldId id="283" r:id="rId26"/>
    <p:sldId id="28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36B5413-087F-44AC-A317-A13D6FE7E8AE}" type="datetimeFigureOut">
              <a:rPr lang="en-IN" smtClean="0"/>
              <a:t>03-09-2023</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8F8F901F-BD8A-48C1-8A71-2A408E13396D}" type="slidenum">
              <a:rPr lang="en-IN" smtClean="0"/>
              <a:t>‹#›</a:t>
            </a:fld>
            <a:endParaRPr lang="en-IN"/>
          </a:p>
        </p:txBody>
      </p:sp>
    </p:spTree>
    <p:extLst>
      <p:ext uri="{BB962C8B-B14F-4D97-AF65-F5344CB8AC3E}">
        <p14:creationId xmlns:p14="http://schemas.microsoft.com/office/powerpoint/2010/main" val="410678965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6B5413-087F-44AC-A317-A13D6FE7E8AE}" type="datetimeFigureOut">
              <a:rPr lang="en-IN" smtClean="0"/>
              <a:t>03-09-2023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F901F-BD8A-48C1-8A71-2A408E13396D}" type="slidenum">
              <a:rPr lang="en-IN" smtClean="0"/>
              <a:t>‹#›</a:t>
            </a:fld>
            <a:endParaRPr lang="en-IN"/>
          </a:p>
        </p:txBody>
      </p:sp>
    </p:spTree>
    <p:extLst>
      <p:ext uri="{BB962C8B-B14F-4D97-AF65-F5344CB8AC3E}">
        <p14:creationId xmlns:p14="http://schemas.microsoft.com/office/powerpoint/2010/main" val="414247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6B5413-087F-44AC-A317-A13D6FE7E8AE}" type="datetimeFigureOut">
              <a:rPr lang="en-IN" smtClean="0"/>
              <a:t>03-09-2023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F901F-BD8A-48C1-8A71-2A408E13396D}" type="slidenum">
              <a:rPr lang="en-IN" smtClean="0"/>
              <a:t>‹#›</a:t>
            </a:fld>
            <a:endParaRPr lang="en-IN"/>
          </a:p>
        </p:txBody>
      </p:sp>
    </p:spTree>
    <p:extLst>
      <p:ext uri="{BB962C8B-B14F-4D97-AF65-F5344CB8AC3E}">
        <p14:creationId xmlns:p14="http://schemas.microsoft.com/office/powerpoint/2010/main" val="766934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6B5413-087F-44AC-A317-A13D6FE7E8AE}" type="datetimeFigureOut">
              <a:rPr lang="en-IN" smtClean="0"/>
              <a:t>03-09-2023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8F901F-BD8A-48C1-8A71-2A408E13396D}" type="slidenum">
              <a:rPr lang="en-IN" smtClean="0"/>
              <a:t>‹#›</a:t>
            </a:fld>
            <a:endParaRPr lang="en-IN"/>
          </a:p>
        </p:txBody>
      </p:sp>
    </p:spTree>
    <p:extLst>
      <p:ext uri="{BB962C8B-B14F-4D97-AF65-F5344CB8AC3E}">
        <p14:creationId xmlns:p14="http://schemas.microsoft.com/office/powerpoint/2010/main" val="1949382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D36B5413-087F-44AC-A317-A13D6FE7E8AE}" type="datetimeFigureOut">
              <a:rPr lang="en-IN" smtClean="0"/>
              <a:t>03-09-2023</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8F8F901F-BD8A-48C1-8A71-2A408E13396D}" type="slidenum">
              <a:rPr lang="en-IN" smtClean="0"/>
              <a:t>‹#›</a:t>
            </a:fld>
            <a:endParaRPr lang="en-IN"/>
          </a:p>
        </p:txBody>
      </p:sp>
    </p:spTree>
    <p:extLst>
      <p:ext uri="{BB962C8B-B14F-4D97-AF65-F5344CB8AC3E}">
        <p14:creationId xmlns:p14="http://schemas.microsoft.com/office/powerpoint/2010/main" val="6296238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6B5413-087F-44AC-A317-A13D6FE7E8AE}" type="datetimeFigureOut">
              <a:rPr lang="en-IN" smtClean="0"/>
              <a:t>03-09-2023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8F901F-BD8A-48C1-8A71-2A408E13396D}" type="slidenum">
              <a:rPr lang="en-IN" smtClean="0"/>
              <a:t>‹#›</a:t>
            </a:fld>
            <a:endParaRPr lang="en-IN"/>
          </a:p>
        </p:txBody>
      </p:sp>
    </p:spTree>
    <p:extLst>
      <p:ext uri="{BB962C8B-B14F-4D97-AF65-F5344CB8AC3E}">
        <p14:creationId xmlns:p14="http://schemas.microsoft.com/office/powerpoint/2010/main" val="1458769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6B5413-087F-44AC-A317-A13D6FE7E8AE}" type="datetimeFigureOut">
              <a:rPr lang="en-IN" smtClean="0"/>
              <a:t>03-09-2023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8F901F-BD8A-48C1-8A71-2A408E13396D}" type="slidenum">
              <a:rPr lang="en-IN" smtClean="0"/>
              <a:t>‹#›</a:t>
            </a:fld>
            <a:endParaRPr lang="en-IN"/>
          </a:p>
        </p:txBody>
      </p:sp>
    </p:spTree>
    <p:extLst>
      <p:ext uri="{BB962C8B-B14F-4D97-AF65-F5344CB8AC3E}">
        <p14:creationId xmlns:p14="http://schemas.microsoft.com/office/powerpoint/2010/main" val="2922350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6B5413-087F-44AC-A317-A13D6FE7E8AE}" type="datetimeFigureOut">
              <a:rPr lang="en-IN" smtClean="0"/>
              <a:t>03-09-2023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8F901F-BD8A-48C1-8A71-2A408E13396D}" type="slidenum">
              <a:rPr lang="en-IN" smtClean="0"/>
              <a:t>‹#›</a:t>
            </a:fld>
            <a:endParaRPr lang="en-IN"/>
          </a:p>
        </p:txBody>
      </p:sp>
    </p:spTree>
    <p:extLst>
      <p:ext uri="{BB962C8B-B14F-4D97-AF65-F5344CB8AC3E}">
        <p14:creationId xmlns:p14="http://schemas.microsoft.com/office/powerpoint/2010/main" val="2586491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6B5413-087F-44AC-A317-A13D6FE7E8AE}" type="datetimeFigureOut">
              <a:rPr lang="en-IN" smtClean="0"/>
              <a:t>03-09-2023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8F901F-BD8A-48C1-8A71-2A408E13396D}" type="slidenum">
              <a:rPr lang="en-IN" smtClean="0"/>
              <a:t>‹#›</a:t>
            </a:fld>
            <a:endParaRPr lang="en-IN"/>
          </a:p>
        </p:txBody>
      </p:sp>
    </p:spTree>
    <p:extLst>
      <p:ext uri="{BB962C8B-B14F-4D97-AF65-F5344CB8AC3E}">
        <p14:creationId xmlns:p14="http://schemas.microsoft.com/office/powerpoint/2010/main" val="3976795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36B5413-087F-44AC-A317-A13D6FE7E8AE}" type="datetimeFigureOut">
              <a:rPr lang="en-IN" smtClean="0"/>
              <a:t>03-09-2023</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8F8F901F-BD8A-48C1-8A71-2A408E13396D}"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22032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D36B5413-087F-44AC-A317-A13D6FE7E8AE}" type="datetimeFigureOut">
              <a:rPr lang="en-IN" smtClean="0"/>
              <a:t>03-09-2023</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8F8F901F-BD8A-48C1-8A71-2A408E13396D}"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34449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D36B5413-087F-44AC-A317-A13D6FE7E8AE}" type="datetimeFigureOut">
              <a:rPr lang="en-IN" smtClean="0"/>
              <a:t>03-09-2023</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8F8F901F-BD8A-48C1-8A71-2A408E13396D}" type="slidenum">
              <a:rPr lang="en-IN" smtClean="0"/>
              <a:t>‹#›</a:t>
            </a:fld>
            <a:endParaRPr lang="en-IN"/>
          </a:p>
        </p:txBody>
      </p:sp>
    </p:spTree>
    <p:extLst>
      <p:ext uri="{BB962C8B-B14F-4D97-AF65-F5344CB8AC3E}">
        <p14:creationId xmlns:p14="http://schemas.microsoft.com/office/powerpoint/2010/main" val="1019233459"/>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D02D-2093-2374-6652-F537DAADDE68}"/>
              </a:ext>
            </a:extLst>
          </p:cNvPr>
          <p:cNvSpPr>
            <a:spLocks noGrp="1"/>
          </p:cNvSpPr>
          <p:nvPr>
            <p:ph type="ctrTitle"/>
          </p:nvPr>
        </p:nvSpPr>
        <p:spPr>
          <a:xfrm>
            <a:off x="1524000" y="1122363"/>
            <a:ext cx="9144000" cy="1574184"/>
          </a:xfrm>
        </p:spPr>
        <p:txBody>
          <a:bodyPr>
            <a:normAutofit/>
          </a:bodyPr>
          <a:lstStyle/>
          <a:p>
            <a:r>
              <a:rPr lang="en-US" sz="4000">
                <a:latin typeface="Times New Roman" panose="02020603050405020304" pitchFamily="18" charset="0"/>
                <a:cs typeface="Times New Roman" panose="02020603050405020304" pitchFamily="18" charset="0"/>
              </a:rPr>
              <a:t>SMART VIRTUAL ASSISTANT USING VOICE</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7C5408A-4FDF-BE7E-31AB-B40333B7B7E7}"/>
              </a:ext>
            </a:extLst>
          </p:cNvPr>
          <p:cNvSpPr>
            <a:spLocks noGrp="1"/>
          </p:cNvSpPr>
          <p:nvPr>
            <p:ph type="subTitle" idx="1"/>
          </p:nvPr>
        </p:nvSpPr>
        <p:spPr>
          <a:xfrm>
            <a:off x="1524000" y="3638938"/>
            <a:ext cx="4410269" cy="1996752"/>
          </a:xfrm>
        </p:spPr>
        <p:txBody>
          <a:bodyPr>
            <a:normAutofit/>
          </a:bodyPr>
          <a:lstStyle/>
          <a:p>
            <a:r>
              <a:rPr lang="en-US" sz="4000" dirty="0">
                <a:latin typeface="Times New Roman" panose="02020603050405020304" pitchFamily="18" charset="0"/>
                <a:cs typeface="Times New Roman" panose="02020603050405020304" pitchFamily="18" charset="0"/>
              </a:rPr>
              <a:t>GUIDE NAME</a:t>
            </a:r>
          </a:p>
          <a:p>
            <a:r>
              <a:rPr lang="en-US" sz="2800" b="1" dirty="0">
                <a:latin typeface="Times New Roman" pitchFamily="18" charset="0"/>
                <a:cs typeface="Times New Roman" pitchFamily="18" charset="0"/>
              </a:rPr>
              <a:t>Dr. N. NAGA SARANYA</a:t>
            </a:r>
          </a:p>
          <a:p>
            <a:r>
              <a:rPr lang="en-US" sz="2800" b="1" dirty="0">
                <a:latin typeface="Times New Roman" pitchFamily="18" charset="0"/>
                <a:cs typeface="Times New Roman" pitchFamily="18" charset="0"/>
              </a:rPr>
              <a:t>HOD OF MCA</a:t>
            </a:r>
          </a:p>
          <a:p>
            <a:endParaRPr lang="en-US" sz="4000" dirty="0">
              <a:latin typeface="Times New Roman" panose="02020603050405020304" pitchFamily="18" charset="0"/>
              <a:cs typeface="Times New Roman" panose="02020603050405020304" pitchFamily="18" charset="0"/>
            </a:endParaRPr>
          </a:p>
          <a:p>
            <a:endParaRPr lang="en-IN"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31B7857-3D82-DE44-82FF-EF33F536AC51}"/>
              </a:ext>
            </a:extLst>
          </p:cNvPr>
          <p:cNvSpPr txBox="1"/>
          <p:nvPr/>
        </p:nvSpPr>
        <p:spPr>
          <a:xfrm>
            <a:off x="6176865" y="3293705"/>
            <a:ext cx="5682343" cy="2000548"/>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BY</a:t>
            </a:r>
          </a:p>
          <a:p>
            <a:pPr algn="ctr"/>
            <a:r>
              <a:rPr lang="en-US" sz="2800" dirty="0">
                <a:latin typeface="Times New Roman" panose="02020603050405020304" pitchFamily="18" charset="0"/>
                <a:cs typeface="Times New Roman" panose="02020603050405020304" pitchFamily="18" charset="0"/>
              </a:rPr>
              <a:t>BHARATHKUMAR S</a:t>
            </a:r>
          </a:p>
          <a:p>
            <a:pPr algn="ctr"/>
            <a:r>
              <a:rPr lang="en-US" sz="2800" dirty="0">
                <a:latin typeface="Times New Roman" panose="02020603050405020304" pitchFamily="18" charset="0"/>
                <a:cs typeface="Times New Roman" panose="02020603050405020304" pitchFamily="18" charset="0"/>
              </a:rPr>
              <a:t>MCA 2YEAR</a:t>
            </a:r>
          </a:p>
          <a:p>
            <a:pPr algn="ctr"/>
            <a:r>
              <a:rPr lang="en-US" sz="2800" dirty="0">
                <a:latin typeface="Times New Roman" panose="02020603050405020304" pitchFamily="18" charset="0"/>
                <a:cs typeface="Times New Roman" panose="02020603050405020304" pitchFamily="18" charset="0"/>
              </a:rPr>
              <a:t>311421622005</a:t>
            </a:r>
          </a:p>
        </p:txBody>
      </p:sp>
    </p:spTree>
    <p:extLst>
      <p:ext uri="{BB962C8B-B14F-4D97-AF65-F5344CB8AC3E}">
        <p14:creationId xmlns:p14="http://schemas.microsoft.com/office/powerpoint/2010/main" val="1543379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9D391-6013-3F56-E1FA-6CE1E0A31DDC}"/>
              </a:ext>
            </a:extLst>
          </p:cNvPr>
          <p:cNvSpPr>
            <a:spLocks noGrp="1"/>
          </p:cNvSpPr>
          <p:nvPr>
            <p:ph type="title"/>
          </p:nvPr>
        </p:nvSpPr>
        <p:spPr>
          <a:xfrm>
            <a:off x="278370" y="253153"/>
            <a:ext cx="3491204" cy="819863"/>
          </a:xfrm>
        </p:spPr>
        <p:txBody>
          <a:bodyPr>
            <a:normAutofit/>
          </a:bodyPr>
          <a:lstStyle/>
          <a:p>
            <a:r>
              <a:rPr lang="en-US" sz="1800" b="1" u="sng" dirty="0">
                <a:latin typeface="Arial Black" panose="020B0A04020102020204" pitchFamily="34" charset="0"/>
              </a:rPr>
              <a:t>USE CASE DIAGRAM</a:t>
            </a:r>
            <a:endParaRPr lang="en-IN" sz="1800" b="1" u="sng" dirty="0">
              <a:latin typeface="Arial Black" panose="020B0A04020102020204" pitchFamily="34" charset="0"/>
            </a:endParaRPr>
          </a:p>
        </p:txBody>
      </p:sp>
      <p:pic>
        <p:nvPicPr>
          <p:cNvPr id="4" name="Content Placeholder 3">
            <a:extLst>
              <a:ext uri="{FF2B5EF4-FFF2-40B4-BE49-F238E27FC236}">
                <a16:creationId xmlns:a16="http://schemas.microsoft.com/office/drawing/2014/main" id="{E1D363C9-8075-0DD1-39A9-0EA1DEB6E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3088433" y="365125"/>
            <a:ext cx="8761445" cy="6127749"/>
          </a:xfrm>
          <a:prstGeom prst="rect">
            <a:avLst/>
          </a:prstGeom>
          <a:noFill/>
          <a:ln>
            <a:noFill/>
          </a:ln>
        </p:spPr>
      </p:pic>
    </p:spTree>
    <p:extLst>
      <p:ext uri="{BB962C8B-B14F-4D97-AF65-F5344CB8AC3E}">
        <p14:creationId xmlns:p14="http://schemas.microsoft.com/office/powerpoint/2010/main" val="2673504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DACB4-4EBA-B03F-AD20-8B18890F022D}"/>
              </a:ext>
            </a:extLst>
          </p:cNvPr>
          <p:cNvSpPr>
            <a:spLocks noGrp="1"/>
          </p:cNvSpPr>
          <p:nvPr>
            <p:ph type="title"/>
          </p:nvPr>
        </p:nvSpPr>
        <p:spPr>
          <a:xfrm>
            <a:off x="838200" y="365125"/>
            <a:ext cx="4666861" cy="866516"/>
          </a:xfrm>
        </p:spPr>
        <p:txBody>
          <a:bodyPr>
            <a:normAutofit/>
          </a:bodyPr>
          <a:lstStyle/>
          <a:p>
            <a:r>
              <a:rPr lang="en-US" sz="1800" b="1" u="sng" dirty="0">
                <a:latin typeface="Arial Black" panose="020B0A04020102020204" pitchFamily="34" charset="0"/>
              </a:rPr>
              <a:t>DATA FLOW DIAGRAM</a:t>
            </a:r>
            <a:endParaRPr lang="en-IN" sz="1800" b="1" u="sng" dirty="0">
              <a:latin typeface="Arial Black" panose="020B0A04020102020204" pitchFamily="34" charset="0"/>
            </a:endParaRPr>
          </a:p>
        </p:txBody>
      </p:sp>
      <p:pic>
        <p:nvPicPr>
          <p:cNvPr id="4" name="Content Placeholder 5">
            <a:extLst>
              <a:ext uri="{FF2B5EF4-FFF2-40B4-BE49-F238E27FC236}">
                <a16:creationId xmlns:a16="http://schemas.microsoft.com/office/drawing/2014/main" id="{A79B74C5-1396-B02A-B6F0-87188BE9AA60}"/>
              </a:ext>
            </a:extLst>
          </p:cNvPr>
          <p:cNvPicPr>
            <a:picLocks noGrp="1"/>
          </p:cNvPicPr>
          <p:nvPr>
            <p:ph idx="1"/>
          </p:nvPr>
        </p:nvPicPr>
        <p:blipFill>
          <a:blip r:embed="rId2"/>
          <a:stretch>
            <a:fillRect/>
          </a:stretch>
        </p:blipFill>
        <p:spPr>
          <a:xfrm>
            <a:off x="688131" y="2323322"/>
            <a:ext cx="4666861" cy="2976547"/>
          </a:xfrm>
          <a:prstGeom prst="rect">
            <a:avLst/>
          </a:prstGeom>
        </p:spPr>
      </p:pic>
      <p:sp>
        <p:nvSpPr>
          <p:cNvPr id="5" name="TextBox 4">
            <a:extLst>
              <a:ext uri="{FF2B5EF4-FFF2-40B4-BE49-F238E27FC236}">
                <a16:creationId xmlns:a16="http://schemas.microsoft.com/office/drawing/2014/main" id="{17448300-5B21-2F2A-7D45-0ADD13D6EC46}"/>
              </a:ext>
            </a:extLst>
          </p:cNvPr>
          <p:cNvSpPr txBox="1"/>
          <p:nvPr/>
        </p:nvSpPr>
        <p:spPr>
          <a:xfrm>
            <a:off x="2102497" y="1729358"/>
            <a:ext cx="1838131" cy="307777"/>
          </a:xfrm>
          <a:prstGeom prst="rect">
            <a:avLst/>
          </a:prstGeom>
          <a:noFill/>
        </p:spPr>
        <p:txBody>
          <a:bodyPr wrap="square" rtlCol="0">
            <a:spAutoFit/>
          </a:bodyPr>
          <a:lstStyle/>
          <a:p>
            <a:r>
              <a:rPr lang="en-US" sz="1400" b="1" dirty="0">
                <a:latin typeface="Arial Black" panose="020B0A04020102020204" pitchFamily="34" charset="0"/>
              </a:rPr>
              <a:t>LEVEL- 0</a:t>
            </a:r>
            <a:endParaRPr lang="en-IN" b="1" dirty="0">
              <a:latin typeface="Arial Black" panose="020B0A04020102020204" pitchFamily="34" charset="0"/>
            </a:endParaRPr>
          </a:p>
        </p:txBody>
      </p:sp>
      <p:sp>
        <p:nvSpPr>
          <p:cNvPr id="7" name="TextBox 6">
            <a:extLst>
              <a:ext uri="{FF2B5EF4-FFF2-40B4-BE49-F238E27FC236}">
                <a16:creationId xmlns:a16="http://schemas.microsoft.com/office/drawing/2014/main" id="{EBB0DBAB-C039-037A-FC13-6C32A944A4F4}"/>
              </a:ext>
            </a:extLst>
          </p:cNvPr>
          <p:cNvSpPr txBox="1"/>
          <p:nvPr/>
        </p:nvSpPr>
        <p:spPr>
          <a:xfrm>
            <a:off x="7411617" y="1729357"/>
            <a:ext cx="1153886" cy="307777"/>
          </a:xfrm>
          <a:prstGeom prst="rect">
            <a:avLst/>
          </a:prstGeom>
          <a:noFill/>
        </p:spPr>
        <p:txBody>
          <a:bodyPr wrap="square" rtlCol="0">
            <a:spAutoFit/>
          </a:bodyPr>
          <a:lstStyle/>
          <a:p>
            <a:r>
              <a:rPr lang="en-US" sz="1400" dirty="0">
                <a:latin typeface="Arial Black" panose="020B0A04020102020204" pitchFamily="34" charset="0"/>
              </a:rPr>
              <a:t>LEVEL-1</a:t>
            </a:r>
            <a:endParaRPr lang="en-IN" sz="1400" dirty="0">
              <a:latin typeface="Arial Black" panose="020B0A04020102020204" pitchFamily="34" charset="0"/>
            </a:endParaRPr>
          </a:p>
        </p:txBody>
      </p:sp>
      <p:pic>
        <p:nvPicPr>
          <p:cNvPr id="9" name="Picture 8">
            <a:extLst>
              <a:ext uri="{FF2B5EF4-FFF2-40B4-BE49-F238E27FC236}">
                <a16:creationId xmlns:a16="http://schemas.microsoft.com/office/drawing/2014/main" id="{6DD6EE67-3E89-88D5-4047-9385B3B9F4A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30156" y="2211176"/>
            <a:ext cx="3473476" cy="3088693"/>
          </a:xfrm>
          <a:prstGeom prst="rect">
            <a:avLst/>
          </a:prstGeom>
          <a:noFill/>
          <a:ln>
            <a:noFill/>
          </a:ln>
        </p:spPr>
      </p:pic>
    </p:spTree>
    <p:extLst>
      <p:ext uri="{BB962C8B-B14F-4D97-AF65-F5344CB8AC3E}">
        <p14:creationId xmlns:p14="http://schemas.microsoft.com/office/powerpoint/2010/main" val="1577499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4AEA6-6DB6-A8B3-1BB9-D0CCF60B5386}"/>
              </a:ext>
            </a:extLst>
          </p:cNvPr>
          <p:cNvSpPr>
            <a:spLocks noGrp="1"/>
          </p:cNvSpPr>
          <p:nvPr>
            <p:ph type="title"/>
          </p:nvPr>
        </p:nvSpPr>
        <p:spPr>
          <a:xfrm>
            <a:off x="838200" y="365126"/>
            <a:ext cx="4900127" cy="987814"/>
          </a:xfrm>
        </p:spPr>
        <p:txBody>
          <a:bodyPr>
            <a:normAutofit/>
          </a:bodyPr>
          <a:lstStyle/>
          <a:p>
            <a:r>
              <a:rPr lang="en-US" sz="1800" u="sng" dirty="0">
                <a:latin typeface="Arial Black" panose="020B0A04020102020204" pitchFamily="34" charset="0"/>
              </a:rPr>
              <a:t>DATA FLOW DIGARM</a:t>
            </a:r>
            <a:endParaRPr lang="en-IN" sz="1800" u="sng" dirty="0">
              <a:latin typeface="Arial Black" panose="020B0A04020102020204" pitchFamily="34" charset="0"/>
            </a:endParaRPr>
          </a:p>
        </p:txBody>
      </p:sp>
      <p:pic>
        <p:nvPicPr>
          <p:cNvPr id="5" name="Content Placeholder 5">
            <a:extLst>
              <a:ext uri="{FF2B5EF4-FFF2-40B4-BE49-F238E27FC236}">
                <a16:creationId xmlns:a16="http://schemas.microsoft.com/office/drawing/2014/main" id="{C042BEAE-5F6D-A5A1-5BA0-9DD7E4C365F0}"/>
              </a:ext>
            </a:extLst>
          </p:cNvPr>
          <p:cNvPicPr>
            <a:picLocks noGrp="1"/>
          </p:cNvPicPr>
          <p:nvPr>
            <p:ph idx="1"/>
          </p:nvPr>
        </p:nvPicPr>
        <p:blipFill>
          <a:blip r:embed="rId2"/>
          <a:stretch>
            <a:fillRect/>
          </a:stretch>
        </p:blipFill>
        <p:spPr>
          <a:xfrm>
            <a:off x="2471737" y="2259806"/>
            <a:ext cx="7248525" cy="3619500"/>
          </a:xfrm>
          <a:prstGeom prst="rect">
            <a:avLst/>
          </a:prstGeom>
        </p:spPr>
      </p:pic>
      <p:sp>
        <p:nvSpPr>
          <p:cNvPr id="4" name="TextBox 3">
            <a:extLst>
              <a:ext uri="{FF2B5EF4-FFF2-40B4-BE49-F238E27FC236}">
                <a16:creationId xmlns:a16="http://schemas.microsoft.com/office/drawing/2014/main" id="{D14CAFC5-582C-3925-96EA-2CDE3E48985C}"/>
              </a:ext>
            </a:extLst>
          </p:cNvPr>
          <p:cNvSpPr txBox="1"/>
          <p:nvPr/>
        </p:nvSpPr>
        <p:spPr>
          <a:xfrm rot="10800000" flipV="1">
            <a:off x="4310743" y="1352940"/>
            <a:ext cx="1268963" cy="307777"/>
          </a:xfrm>
          <a:prstGeom prst="rect">
            <a:avLst/>
          </a:prstGeom>
          <a:noFill/>
        </p:spPr>
        <p:txBody>
          <a:bodyPr wrap="square" rtlCol="0">
            <a:spAutoFit/>
          </a:bodyPr>
          <a:lstStyle/>
          <a:p>
            <a:r>
              <a:rPr lang="en-US" sz="1400" dirty="0">
                <a:latin typeface="Arial Black" panose="020B0A04020102020204" pitchFamily="34" charset="0"/>
              </a:rPr>
              <a:t>LEVEL-2</a:t>
            </a:r>
            <a:endParaRPr lang="en-IN" sz="1400" dirty="0">
              <a:latin typeface="Arial Black" panose="020B0A04020102020204" pitchFamily="34" charset="0"/>
            </a:endParaRPr>
          </a:p>
        </p:txBody>
      </p:sp>
    </p:spTree>
    <p:extLst>
      <p:ext uri="{BB962C8B-B14F-4D97-AF65-F5344CB8AC3E}">
        <p14:creationId xmlns:p14="http://schemas.microsoft.com/office/powerpoint/2010/main" val="1283702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8E554-E8A9-4BA3-BAFD-F6AF7DF9C7AE}"/>
              </a:ext>
            </a:extLst>
          </p:cNvPr>
          <p:cNvSpPr>
            <a:spLocks noGrp="1"/>
          </p:cNvSpPr>
          <p:nvPr>
            <p:ph type="title"/>
          </p:nvPr>
        </p:nvSpPr>
        <p:spPr/>
        <p:txBody>
          <a:bodyPr>
            <a:normAutofit/>
          </a:bodyPr>
          <a:lstStyle/>
          <a:p>
            <a:r>
              <a:rPr lang="en-US" sz="1800" u="sng" dirty="0">
                <a:latin typeface="Arial Black" panose="020B0A04020102020204" pitchFamily="34" charset="0"/>
              </a:rPr>
              <a:t>WORKFLOW OF PROPOSED SYSTEM</a:t>
            </a:r>
            <a:endParaRPr lang="en-IN" sz="1800" u="sng" dirty="0">
              <a:latin typeface="Arial Black" panose="020B0A04020102020204" pitchFamily="34" charset="0"/>
            </a:endParaRPr>
          </a:p>
        </p:txBody>
      </p:sp>
      <p:pic>
        <p:nvPicPr>
          <p:cNvPr id="4" name="Content Placeholder 3">
            <a:extLst>
              <a:ext uri="{FF2B5EF4-FFF2-40B4-BE49-F238E27FC236}">
                <a16:creationId xmlns:a16="http://schemas.microsoft.com/office/drawing/2014/main" id="{D7FF0F0F-364D-683D-23D1-BF8F92D749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755778" y="1716832"/>
            <a:ext cx="10450287" cy="4776759"/>
          </a:xfrm>
          <a:prstGeom prst="rect">
            <a:avLst/>
          </a:prstGeom>
          <a:noFill/>
          <a:ln>
            <a:noFill/>
          </a:ln>
        </p:spPr>
      </p:pic>
    </p:spTree>
    <p:extLst>
      <p:ext uri="{BB962C8B-B14F-4D97-AF65-F5344CB8AC3E}">
        <p14:creationId xmlns:p14="http://schemas.microsoft.com/office/powerpoint/2010/main" val="1551094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7BE48-B3FB-DEC0-D38C-78BE0CA91B1D}"/>
              </a:ext>
            </a:extLst>
          </p:cNvPr>
          <p:cNvSpPr>
            <a:spLocks noGrp="1"/>
          </p:cNvSpPr>
          <p:nvPr>
            <p:ph type="title"/>
          </p:nvPr>
        </p:nvSpPr>
        <p:spPr>
          <a:xfrm>
            <a:off x="838200" y="346464"/>
            <a:ext cx="10515600" cy="1325563"/>
          </a:xfrm>
        </p:spPr>
        <p:txBody>
          <a:bodyPr>
            <a:normAutofit/>
          </a:bodyPr>
          <a:lstStyle/>
          <a:p>
            <a:r>
              <a:rPr lang="en-US" sz="3200" dirty="0"/>
              <a:t>IMPLEMENTATION OF PROPOSED SYSTEM</a:t>
            </a:r>
            <a:endParaRPr lang="en-IN" sz="3200" dirty="0"/>
          </a:p>
        </p:txBody>
      </p:sp>
      <p:sp>
        <p:nvSpPr>
          <p:cNvPr id="3" name="Content Placeholder 2">
            <a:extLst>
              <a:ext uri="{FF2B5EF4-FFF2-40B4-BE49-F238E27FC236}">
                <a16:creationId xmlns:a16="http://schemas.microsoft.com/office/drawing/2014/main" id="{A5553E1A-571B-327D-EBC6-CA0C8CD56243}"/>
              </a:ext>
            </a:extLst>
          </p:cNvPr>
          <p:cNvSpPr>
            <a:spLocks noGrp="1"/>
          </p:cNvSpPr>
          <p:nvPr>
            <p:ph idx="1"/>
          </p:nvPr>
        </p:nvSpPr>
        <p:spPr>
          <a:xfrm>
            <a:off x="838200" y="1844286"/>
            <a:ext cx="10515600" cy="4351338"/>
          </a:xfrm>
        </p:spPr>
        <p:txBody>
          <a:bodyPr/>
          <a:lstStyle/>
          <a:p>
            <a:pPr>
              <a:buFont typeface="Wingdings" panose="05000000000000000000" pitchFamily="2" charset="2"/>
              <a:buChar char="v"/>
            </a:pPr>
            <a:r>
              <a:rPr lang="en-US" dirty="0">
                <a:latin typeface="Times New Roman" panose="02020603050405020304" pitchFamily="18" charset="0"/>
                <a:ea typeface="Tahoma" panose="020B0604030504040204" pitchFamily="34" charset="0"/>
                <a:cs typeface="Times New Roman" panose="02020603050405020304" pitchFamily="18" charset="0"/>
              </a:rPr>
              <a:t>Module 1: Speech </a:t>
            </a:r>
            <a:r>
              <a:rPr lang="en-US" dirty="0" err="1">
                <a:latin typeface="Times New Roman" panose="02020603050405020304" pitchFamily="18" charset="0"/>
                <a:ea typeface="Tahoma" panose="020B0604030504040204" pitchFamily="34" charset="0"/>
                <a:cs typeface="Times New Roman" panose="02020603050405020304" pitchFamily="18" charset="0"/>
              </a:rPr>
              <a:t>Recognization</a:t>
            </a:r>
            <a:r>
              <a:rPr lang="en-US" dirty="0">
                <a:latin typeface="Times New Roman" panose="02020603050405020304" pitchFamily="18" charset="0"/>
                <a:ea typeface="Tahoma" panose="020B0604030504040204" pitchFamily="34" charset="0"/>
                <a:cs typeface="Times New Roman" panose="02020603050405020304" pitchFamily="18" charset="0"/>
              </a:rPr>
              <a:t>.</a:t>
            </a:r>
          </a:p>
          <a:p>
            <a:pPr>
              <a:buFont typeface="Wingdings" panose="05000000000000000000" pitchFamily="2" charset="2"/>
              <a:buChar char="v"/>
            </a:pPr>
            <a:r>
              <a:rPr lang="en-US" dirty="0">
                <a:latin typeface="Times New Roman" panose="02020603050405020304" pitchFamily="18" charset="0"/>
                <a:ea typeface="Tahoma" panose="020B0604030504040204" pitchFamily="34" charset="0"/>
                <a:cs typeface="Times New Roman" panose="02020603050405020304" pitchFamily="18" charset="0"/>
              </a:rPr>
              <a:t>Module 2: Weather Module .</a:t>
            </a:r>
          </a:p>
          <a:p>
            <a:pPr>
              <a:buFont typeface="Wingdings" panose="05000000000000000000" pitchFamily="2" charset="2"/>
              <a:buChar char="v"/>
            </a:pPr>
            <a:r>
              <a:rPr lang="en-US" dirty="0">
                <a:latin typeface="Times New Roman" panose="02020603050405020304" pitchFamily="18" charset="0"/>
                <a:ea typeface="Tahoma" panose="020B0604030504040204" pitchFamily="34" charset="0"/>
                <a:cs typeface="Times New Roman" panose="02020603050405020304" pitchFamily="18" charset="0"/>
              </a:rPr>
              <a:t>Module 3: Text-to-speech.</a:t>
            </a:r>
          </a:p>
          <a:p>
            <a:pPr>
              <a:buFont typeface="Wingdings" panose="05000000000000000000" pitchFamily="2" charset="2"/>
              <a:buChar char="v"/>
            </a:pPr>
            <a:r>
              <a:rPr lang="en-US" dirty="0">
                <a:latin typeface="Times New Roman" panose="02020603050405020304" pitchFamily="18" charset="0"/>
                <a:ea typeface="Tahoma" panose="020B0604030504040204" pitchFamily="34" charset="0"/>
                <a:cs typeface="Times New Roman" panose="02020603050405020304" pitchFamily="18" charset="0"/>
              </a:rPr>
              <a:t>Module 4: Wikipedia.</a:t>
            </a:r>
          </a:p>
          <a:p>
            <a:pPr>
              <a:buFont typeface="Wingdings" panose="05000000000000000000" pitchFamily="2" charset="2"/>
              <a:buChar char="v"/>
            </a:pPr>
            <a:r>
              <a:rPr lang="en-US" dirty="0">
                <a:latin typeface="Times New Roman" panose="02020603050405020304" pitchFamily="18" charset="0"/>
                <a:ea typeface="Tahoma" panose="020B0604030504040204" pitchFamily="34" charset="0"/>
                <a:cs typeface="Times New Roman" panose="02020603050405020304" pitchFamily="18" charset="0"/>
              </a:rPr>
              <a:t>Module 5: Open AI.</a:t>
            </a:r>
          </a:p>
          <a:p>
            <a:pPr>
              <a:buFont typeface="Wingdings" panose="05000000000000000000" pitchFamily="2" charset="2"/>
              <a:buChar char="v"/>
            </a:pPr>
            <a:r>
              <a:rPr lang="en-US" dirty="0">
                <a:latin typeface="Times New Roman" panose="02020603050405020304" pitchFamily="18" charset="0"/>
                <a:ea typeface="Tahoma" panose="020B0604030504040204" pitchFamily="34" charset="0"/>
                <a:cs typeface="Times New Roman" panose="02020603050405020304" pitchFamily="18" charset="0"/>
              </a:rPr>
              <a:t>Module 6: </a:t>
            </a:r>
            <a:r>
              <a:rPr lang="en-IN" dirty="0" err="1">
                <a:latin typeface="Times New Roman" panose="02020603050405020304" pitchFamily="18" charset="0"/>
                <a:ea typeface="Tahoma" panose="020B0604030504040204" pitchFamily="34" charset="0"/>
                <a:cs typeface="Times New Roman" panose="02020603050405020304" pitchFamily="18" charset="0"/>
              </a:rPr>
              <a:t>PYAudio</a:t>
            </a:r>
            <a:r>
              <a:rPr lang="en-IN" dirty="0">
                <a:latin typeface="Times New Roman" panose="02020603050405020304" pitchFamily="18" charset="0"/>
                <a:ea typeface="Tahoma" panose="020B0604030504040204" pitchFamily="34" charset="0"/>
                <a:cs typeface="Times New Roman" panose="02020603050405020304" pitchFamily="18" charset="0"/>
              </a:rPr>
              <a:t>. </a:t>
            </a:r>
          </a:p>
          <a:p>
            <a:pPr>
              <a:buFont typeface="Wingdings" panose="05000000000000000000" pitchFamily="2" charset="2"/>
              <a:buChar char="v"/>
            </a:pPr>
            <a:r>
              <a:rPr lang="en-IN" dirty="0">
                <a:latin typeface="Times New Roman" panose="02020603050405020304" pitchFamily="18" charset="0"/>
                <a:ea typeface="Tahoma" panose="020B0604030504040204" pitchFamily="34" charset="0"/>
                <a:cs typeface="Times New Roman" panose="02020603050405020304" pitchFamily="18" charset="0"/>
              </a:rPr>
              <a:t>Module 7: Date and Time.</a:t>
            </a:r>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2569702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00004-B54C-4936-2ED4-F550C2F14C7D}"/>
              </a:ext>
            </a:extLst>
          </p:cNvPr>
          <p:cNvSpPr>
            <a:spLocks noGrp="1"/>
          </p:cNvSpPr>
          <p:nvPr>
            <p:ph type="title"/>
          </p:nvPr>
        </p:nvSpPr>
        <p:spPr>
          <a:xfrm>
            <a:off x="838199" y="642594"/>
            <a:ext cx="9621417" cy="812982"/>
          </a:xfrm>
        </p:spPr>
        <p:txBody>
          <a:bodyPr>
            <a:normAutofit/>
          </a:bodyPr>
          <a:lstStyle/>
          <a:p>
            <a:r>
              <a:rPr lang="en-IN" sz="3200" dirty="0"/>
              <a:t>Module Description</a:t>
            </a:r>
          </a:p>
        </p:txBody>
      </p:sp>
      <p:sp>
        <p:nvSpPr>
          <p:cNvPr id="3" name="Content Placeholder 2">
            <a:extLst>
              <a:ext uri="{FF2B5EF4-FFF2-40B4-BE49-F238E27FC236}">
                <a16:creationId xmlns:a16="http://schemas.microsoft.com/office/drawing/2014/main" id="{29753E84-1846-9571-D7DD-72DED39C7B77}"/>
              </a:ext>
            </a:extLst>
          </p:cNvPr>
          <p:cNvSpPr>
            <a:spLocks noGrp="1"/>
          </p:cNvSpPr>
          <p:nvPr>
            <p:ph idx="1"/>
          </p:nvPr>
        </p:nvSpPr>
        <p:spPr>
          <a:xfrm>
            <a:off x="838199" y="1576873"/>
            <a:ext cx="10666445" cy="4916002"/>
          </a:xfrm>
        </p:spPr>
        <p:txBody>
          <a:bodyPr/>
          <a:lstStyle/>
          <a:p>
            <a:pPr marL="0" indent="0">
              <a:buNone/>
            </a:pPr>
            <a:r>
              <a:rPr lang="en-IN" b="1" dirty="0">
                <a:latin typeface="Times New Roman" panose="02020603050405020304" pitchFamily="18" charset="0"/>
                <a:cs typeface="Times New Roman" panose="02020603050405020304" pitchFamily="18" charset="0"/>
              </a:rPr>
              <a:t>Module 1: Speech </a:t>
            </a:r>
            <a:r>
              <a:rPr lang="en-IN" b="1" dirty="0" err="1">
                <a:latin typeface="Times New Roman" panose="02020603050405020304" pitchFamily="18" charset="0"/>
                <a:cs typeface="Times New Roman" panose="02020603050405020304" pitchFamily="18" charset="0"/>
              </a:rPr>
              <a:t>Recognization</a:t>
            </a:r>
            <a:r>
              <a:rPr lang="en-IN"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endParaRPr lang="en-IN" dirty="0"/>
          </a:p>
          <a:p>
            <a:pPr>
              <a:buFont typeface="Wingdings" panose="05000000000000000000" pitchFamily="2" charset="2"/>
              <a:buChar char="v"/>
            </a:pPr>
            <a:r>
              <a:rPr lang="en-IN" dirty="0">
                <a:latin typeface="Times New Roman" panose="02020603050405020304" pitchFamily="18" charset="0"/>
                <a:ea typeface="STSong" panose="02010600040101010101" pitchFamily="2" charset="-122"/>
                <a:cs typeface="Times New Roman" panose="02020603050405020304" pitchFamily="18" charset="0"/>
              </a:rPr>
              <a:t>We use the microphone class to capture audio from the user</a:t>
            </a:r>
          </a:p>
          <a:p>
            <a:pPr>
              <a:buFont typeface="Wingdings" panose="05000000000000000000" pitchFamily="2" charset="2"/>
              <a:buChar char="v"/>
            </a:pPr>
            <a:r>
              <a:rPr lang="en-IN" dirty="0">
                <a:latin typeface="Times New Roman" panose="02020603050405020304" pitchFamily="18" charset="0"/>
                <a:ea typeface="STSong" panose="02010600040101010101" pitchFamily="2" charset="-122"/>
                <a:cs typeface="Times New Roman" panose="02020603050405020304" pitchFamily="18" charset="0"/>
              </a:rPr>
              <a:t>Microphone and stored in the audio variable.</a:t>
            </a:r>
          </a:p>
          <a:p>
            <a:pPr>
              <a:buFont typeface="Wingdings" panose="05000000000000000000" pitchFamily="2" charset="2"/>
              <a:buChar char="v"/>
            </a:pPr>
            <a:r>
              <a:rPr lang="en-US" dirty="0">
                <a:latin typeface="Times New Roman" panose="02020603050405020304" pitchFamily="18" charset="0"/>
                <a:ea typeface="STSong" panose="02010600040101010101" pitchFamily="2" charset="-122"/>
                <a:cs typeface="Times New Roman" panose="02020603050405020304" pitchFamily="18" charset="0"/>
              </a:rPr>
              <a:t>Finally, we pass the audio to the </a:t>
            </a:r>
            <a:r>
              <a:rPr lang="en-US" dirty="0" err="1">
                <a:latin typeface="Times New Roman" panose="02020603050405020304" pitchFamily="18" charset="0"/>
                <a:ea typeface="STSong" panose="02010600040101010101" pitchFamily="2" charset="-122"/>
                <a:cs typeface="Times New Roman" panose="02020603050405020304" pitchFamily="18" charset="0"/>
              </a:rPr>
              <a:t>recognize_google</a:t>
            </a:r>
            <a:r>
              <a:rPr lang="en-US" dirty="0">
                <a:latin typeface="Times New Roman" panose="02020603050405020304" pitchFamily="18" charset="0"/>
                <a:ea typeface="STSong" panose="02010600040101010101" pitchFamily="2" charset="-122"/>
                <a:cs typeface="Times New Roman" panose="02020603050405020304" pitchFamily="18" charset="0"/>
              </a:rPr>
              <a:t> method of the Recognizer object to transcribe the speech into text.</a:t>
            </a:r>
          </a:p>
          <a:p>
            <a:pPr>
              <a:buFont typeface="Wingdings" panose="05000000000000000000" pitchFamily="2" charset="2"/>
              <a:buChar char="v"/>
            </a:pPr>
            <a:r>
              <a:rPr lang="en-US" dirty="0">
                <a:latin typeface="Times New Roman" panose="02020603050405020304" pitchFamily="18" charset="0"/>
                <a:ea typeface="STSong" panose="02010600040101010101" pitchFamily="2" charset="-122"/>
                <a:cs typeface="Times New Roman" panose="02020603050405020304" pitchFamily="18" charset="0"/>
              </a:rPr>
              <a:t>If the speech is successfully recognized, the program prints out the transcribed text as a sentence. </a:t>
            </a:r>
          </a:p>
          <a:p>
            <a:pPr>
              <a:buFont typeface="Wingdings" panose="05000000000000000000" pitchFamily="2" charset="2"/>
              <a:buChar char="v"/>
            </a:pPr>
            <a:r>
              <a:rPr lang="en-US" dirty="0">
                <a:latin typeface="Times New Roman" panose="02020603050405020304" pitchFamily="18" charset="0"/>
                <a:ea typeface="STSong" panose="02010600040101010101" pitchFamily="2" charset="-122"/>
                <a:cs typeface="Times New Roman" panose="02020603050405020304" pitchFamily="18" charset="0"/>
              </a:rPr>
              <a:t>If the speech cannot be recognized, an error message is printed out.</a:t>
            </a:r>
            <a:endParaRPr lang="en-IN" dirty="0">
              <a:latin typeface="Times New Roman" panose="02020603050405020304" pitchFamily="18" charset="0"/>
              <a:ea typeface="STSong" panose="02010600040101010101" pitchFamily="2" charset="-122"/>
              <a:cs typeface="Times New Roman" panose="02020603050405020304" pitchFamily="18" charset="0"/>
            </a:endParaRP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4153494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CAB64-0367-C50B-C162-663BAFD7F37B}"/>
              </a:ext>
            </a:extLst>
          </p:cNvPr>
          <p:cNvSpPr>
            <a:spLocks noGrp="1"/>
          </p:cNvSpPr>
          <p:nvPr>
            <p:ph type="title"/>
          </p:nvPr>
        </p:nvSpPr>
        <p:spPr/>
        <p:txBody>
          <a:bodyPr>
            <a:normAutofit/>
          </a:bodyPr>
          <a:lstStyle/>
          <a:p>
            <a:r>
              <a:rPr lang="en-IN" sz="3200" dirty="0"/>
              <a:t>Module Description</a:t>
            </a:r>
          </a:p>
        </p:txBody>
      </p:sp>
      <p:sp>
        <p:nvSpPr>
          <p:cNvPr id="3" name="Content Placeholder 2">
            <a:extLst>
              <a:ext uri="{FF2B5EF4-FFF2-40B4-BE49-F238E27FC236}">
                <a16:creationId xmlns:a16="http://schemas.microsoft.com/office/drawing/2014/main" id="{1B777493-4196-D68B-E3EE-0F7C839ECA9B}"/>
              </a:ext>
            </a:extLst>
          </p:cNvPr>
          <p:cNvSpPr>
            <a:spLocks noGrp="1"/>
          </p:cNvSpPr>
          <p:nvPr>
            <p:ph idx="1"/>
          </p:nvPr>
        </p:nvSpPr>
        <p:spPr>
          <a:xfrm>
            <a:off x="838200" y="1825625"/>
            <a:ext cx="10515600" cy="4667250"/>
          </a:xfrm>
        </p:spPr>
        <p:txBody>
          <a:bodyPr/>
          <a:lstStyle/>
          <a:p>
            <a:pPr marL="0" indent="0">
              <a:buNone/>
            </a:pPr>
            <a:r>
              <a:rPr lang="en-IN" b="1" dirty="0">
                <a:latin typeface="Times New Roman" panose="02020603050405020304" pitchFamily="18" charset="0"/>
                <a:cs typeface="Times New Roman" panose="02020603050405020304" pitchFamily="18" charset="0"/>
              </a:rPr>
              <a:t>Module 2: Weather Module </a:t>
            </a:r>
          </a:p>
          <a:p>
            <a:pPr marL="0" indent="0">
              <a:buNone/>
            </a:pPr>
            <a:endParaRPr lang="en-IN" dirty="0">
              <a:highlight>
                <a:srgbClr val="00FFFF"/>
              </a:highlight>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we create a URL for the </a:t>
            </a:r>
            <a:r>
              <a:rPr lang="en-US" dirty="0" err="1">
                <a:latin typeface="Times New Roman" panose="02020603050405020304" pitchFamily="18" charset="0"/>
                <a:cs typeface="Times New Roman" panose="02020603050405020304" pitchFamily="18" charset="0"/>
              </a:rPr>
              <a:t>OpenWeatherMap</a:t>
            </a:r>
            <a:r>
              <a:rPr lang="en-US" dirty="0">
                <a:latin typeface="Times New Roman" panose="02020603050405020304" pitchFamily="18" charset="0"/>
                <a:cs typeface="Times New Roman" panose="02020603050405020304" pitchFamily="18" charset="0"/>
              </a:rPr>
              <a:t> API endpoint with the API key and city name as parameters.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We then extract the relevant weather information from the JSON data, including the weather description, temperature, humidity, wind speed, and cloudiness.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Finally, we display this information to the user in a point-wise manner using formatted strings.</a:t>
            </a:r>
            <a:endParaRPr lang="en-IN" dirty="0">
              <a:latin typeface="Times New Roman" panose="02020603050405020304" pitchFamily="18" charset="0"/>
              <a:cs typeface="Times New Roman" panose="02020603050405020304" pitchFamily="18" charset="0"/>
            </a:endParaRPr>
          </a:p>
          <a:p>
            <a:pPr marL="0" indent="0">
              <a:buNone/>
            </a:pPr>
            <a:endParaRPr lang="en-IN" dirty="0">
              <a:highlight>
                <a:srgbClr val="00FFFF"/>
              </a:highlight>
            </a:endParaRPr>
          </a:p>
        </p:txBody>
      </p:sp>
    </p:spTree>
    <p:extLst>
      <p:ext uri="{BB962C8B-B14F-4D97-AF65-F5344CB8AC3E}">
        <p14:creationId xmlns:p14="http://schemas.microsoft.com/office/powerpoint/2010/main" val="1899462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0EBD7-167D-A9D0-CB7D-225F8BF6AB0E}"/>
              </a:ext>
            </a:extLst>
          </p:cNvPr>
          <p:cNvSpPr>
            <a:spLocks noGrp="1"/>
          </p:cNvSpPr>
          <p:nvPr>
            <p:ph type="title"/>
          </p:nvPr>
        </p:nvSpPr>
        <p:spPr/>
        <p:txBody>
          <a:bodyPr>
            <a:normAutofit/>
          </a:bodyPr>
          <a:lstStyle/>
          <a:p>
            <a:r>
              <a:rPr lang="en-IN" sz="3200" dirty="0"/>
              <a:t>Module Description</a:t>
            </a:r>
          </a:p>
        </p:txBody>
      </p:sp>
      <p:sp>
        <p:nvSpPr>
          <p:cNvPr id="3" name="Content Placeholder 2">
            <a:extLst>
              <a:ext uri="{FF2B5EF4-FFF2-40B4-BE49-F238E27FC236}">
                <a16:creationId xmlns:a16="http://schemas.microsoft.com/office/drawing/2014/main" id="{40992403-89D5-6F5B-1EC6-259631A5C6B6}"/>
              </a:ext>
            </a:extLst>
          </p:cNvPr>
          <p:cNvSpPr>
            <a:spLocks noGrp="1"/>
          </p:cNvSpPr>
          <p:nvPr>
            <p:ph idx="1"/>
          </p:nvPr>
        </p:nvSpPr>
        <p:spPr>
          <a:xfrm>
            <a:off x="838199" y="1825624"/>
            <a:ext cx="10815735" cy="4789779"/>
          </a:xfrm>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Module 3: Text-to-speech</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we use the Microphone class to capture audio from the user's microphone and store it in the audio variable. </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We also use the say() and run And Wait() methods of the text-to-speech engine object to speak to the user and ask them to say something.</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After the user speaks, we pass the audio to the recognize google() method of the Recognizer object to transcribe the speech into text. </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Finally, we perform an action based on the user's command. In this example, if the user says "open Google", the program will open Google in the default web browser. </a:t>
            </a:r>
          </a:p>
          <a:p>
            <a:endParaRPr lang="en-US" dirty="0">
              <a:latin typeface="Times New Roman" panose="02020603050405020304" pitchFamily="18" charset="0"/>
              <a:cs typeface="Times New Roman" panose="02020603050405020304" pitchFamily="18" charset="0"/>
            </a:endParaRPr>
          </a:p>
          <a:p>
            <a:pPr marL="0" indent="0">
              <a:buNone/>
            </a:pPr>
            <a:endParaRPr lang="en-IN" dirty="0">
              <a:highlight>
                <a:srgbClr val="00FFFF"/>
              </a:highlight>
            </a:endParaRPr>
          </a:p>
        </p:txBody>
      </p:sp>
    </p:spTree>
    <p:extLst>
      <p:ext uri="{BB962C8B-B14F-4D97-AF65-F5344CB8AC3E}">
        <p14:creationId xmlns:p14="http://schemas.microsoft.com/office/powerpoint/2010/main" val="1769626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17919-F5AF-598F-E091-6984EE75FC7A}"/>
              </a:ext>
            </a:extLst>
          </p:cNvPr>
          <p:cNvSpPr>
            <a:spLocks noGrp="1"/>
          </p:cNvSpPr>
          <p:nvPr>
            <p:ph type="title"/>
          </p:nvPr>
        </p:nvSpPr>
        <p:spPr/>
        <p:txBody>
          <a:bodyPr>
            <a:normAutofit/>
          </a:bodyPr>
          <a:lstStyle/>
          <a:p>
            <a:r>
              <a:rPr lang="en-IN" sz="3200" dirty="0"/>
              <a:t>Module Description</a:t>
            </a:r>
          </a:p>
        </p:txBody>
      </p:sp>
      <p:sp>
        <p:nvSpPr>
          <p:cNvPr id="3" name="Content Placeholder 2">
            <a:extLst>
              <a:ext uri="{FF2B5EF4-FFF2-40B4-BE49-F238E27FC236}">
                <a16:creationId xmlns:a16="http://schemas.microsoft.com/office/drawing/2014/main" id="{6F1A1B11-EBF1-A478-A724-B82C0FB99178}"/>
              </a:ext>
            </a:extLst>
          </p:cNvPr>
          <p:cNvSpPr>
            <a:spLocks noGrp="1"/>
          </p:cNvSpPr>
          <p:nvPr>
            <p:ph idx="1"/>
          </p:nvPr>
        </p:nvSpPr>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Module 4: Wikipedia</a:t>
            </a:r>
          </a:p>
          <a:p>
            <a:pPr algn="l">
              <a:buFont typeface="Wingdings" panose="05000000000000000000" pitchFamily="2" charset="2"/>
              <a:buChar char="v"/>
            </a:pPr>
            <a:r>
              <a:rPr lang="en-IN" b="0" i="0" dirty="0">
                <a:effectLst/>
                <a:latin typeface="Times New Roman" panose="02020603050405020304" pitchFamily="18" charset="0"/>
                <a:cs typeface="Times New Roman" panose="02020603050405020304" pitchFamily="18" charset="0"/>
              </a:rPr>
              <a:t>Simplified Wikipedia interaction with multi-language support.</a:t>
            </a:r>
          </a:p>
          <a:p>
            <a:pPr algn="l">
              <a:buFont typeface="Wingdings" panose="05000000000000000000" pitchFamily="2" charset="2"/>
              <a:buChar char="v"/>
            </a:pPr>
            <a:r>
              <a:rPr lang="en-IN" b="0" i="0" dirty="0">
                <a:effectLst/>
                <a:latin typeface="Times New Roman" panose="02020603050405020304" pitchFamily="18" charset="0"/>
                <a:cs typeface="Times New Roman" panose="02020603050405020304" pitchFamily="18" charset="0"/>
              </a:rPr>
              <a:t>Handles </a:t>
            </a:r>
            <a:r>
              <a:rPr lang="en-IN" b="0" i="0" dirty="0" err="1">
                <a:effectLst/>
                <a:latin typeface="Times New Roman" panose="02020603050405020304" pitchFamily="18" charset="0"/>
                <a:cs typeface="Times New Roman" panose="02020603050405020304" pitchFamily="18" charset="0"/>
              </a:rPr>
              <a:t>disambiguations</a:t>
            </a:r>
            <a:r>
              <a:rPr lang="en-IN" b="0" i="0" dirty="0">
                <a:effectLst/>
                <a:latin typeface="Times New Roman" panose="02020603050405020304" pitchFamily="18" charset="0"/>
                <a:cs typeface="Times New Roman" panose="02020603050405020304" pitchFamily="18" charset="0"/>
              </a:rPr>
              <a:t> and redirects.</a:t>
            </a:r>
          </a:p>
          <a:p>
            <a:pPr algn="l">
              <a:buFont typeface="Wingdings" panose="05000000000000000000" pitchFamily="2" charset="2"/>
              <a:buChar char="v"/>
            </a:pPr>
            <a:r>
              <a:rPr lang="en-IN" b="0" i="0" dirty="0">
                <a:effectLst/>
                <a:latin typeface="Times New Roman" panose="02020603050405020304" pitchFamily="18" charset="0"/>
                <a:cs typeface="Times New Roman" panose="02020603050405020304" pitchFamily="18" charset="0"/>
              </a:rPr>
              <a:t>Provides extensive information retrieval (including categories, links, sections, etc.).</a:t>
            </a:r>
          </a:p>
          <a:p>
            <a:pPr algn="l">
              <a:buFont typeface="Wingdings" panose="05000000000000000000" pitchFamily="2" charset="2"/>
              <a:buChar char="v"/>
            </a:pPr>
            <a:r>
              <a:rPr lang="en-IN" b="0" i="0" dirty="0">
                <a:effectLst/>
                <a:latin typeface="Times New Roman" panose="02020603050405020304" pitchFamily="18" charset="0"/>
                <a:cs typeface="Times New Roman" panose="02020603050405020304" pitchFamily="18" charset="0"/>
              </a:rPr>
              <a:t>Enables easy integration into Python projects.</a:t>
            </a:r>
          </a:p>
          <a:p>
            <a:pPr algn="l">
              <a:buFont typeface="Wingdings" panose="05000000000000000000" pitchFamily="2" charset="2"/>
              <a:buChar char="v"/>
            </a:pPr>
            <a:r>
              <a:rPr lang="en-IN" b="0" i="0" dirty="0">
                <a:effectLst/>
                <a:latin typeface="Times New Roman" panose="02020603050405020304" pitchFamily="18" charset="0"/>
                <a:cs typeface="Times New Roman" panose="02020603050405020304" pitchFamily="18" charset="0"/>
              </a:rPr>
              <a:t>Enhances capabilities for tasks such as natural language processing, data analysis, and content extraction.</a:t>
            </a:r>
          </a:p>
          <a:p>
            <a:pPr marL="0" indent="0">
              <a:buNone/>
            </a:pPr>
            <a:endParaRPr lang="en-IN" dirty="0"/>
          </a:p>
        </p:txBody>
      </p:sp>
    </p:spTree>
    <p:extLst>
      <p:ext uri="{BB962C8B-B14F-4D97-AF65-F5344CB8AC3E}">
        <p14:creationId xmlns:p14="http://schemas.microsoft.com/office/powerpoint/2010/main" val="214339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1132B-C238-C339-832E-AA6B7B1BD756}"/>
              </a:ext>
            </a:extLst>
          </p:cNvPr>
          <p:cNvSpPr>
            <a:spLocks noGrp="1"/>
          </p:cNvSpPr>
          <p:nvPr>
            <p:ph type="title"/>
          </p:nvPr>
        </p:nvSpPr>
        <p:spPr/>
        <p:txBody>
          <a:bodyPr>
            <a:normAutofit/>
          </a:bodyPr>
          <a:lstStyle/>
          <a:p>
            <a:r>
              <a:rPr lang="en-IN" sz="3200" dirty="0"/>
              <a:t>Module Description</a:t>
            </a:r>
          </a:p>
        </p:txBody>
      </p:sp>
      <p:sp>
        <p:nvSpPr>
          <p:cNvPr id="3" name="Content Placeholder 2">
            <a:extLst>
              <a:ext uri="{FF2B5EF4-FFF2-40B4-BE49-F238E27FC236}">
                <a16:creationId xmlns:a16="http://schemas.microsoft.com/office/drawing/2014/main" id="{D25CD0FE-F8A9-A74E-D8FE-EC2997FC6944}"/>
              </a:ext>
            </a:extLst>
          </p:cNvPr>
          <p:cNvSpPr>
            <a:spLocks noGrp="1"/>
          </p:cNvSpPr>
          <p:nvPr>
            <p:ph idx="1"/>
          </p:nvPr>
        </p:nvSpPr>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Module 5: Open AI</a:t>
            </a:r>
          </a:p>
          <a:p>
            <a:pPr algn="l">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AI modules in Python provide pre-built functionality for AI tasks.</a:t>
            </a:r>
          </a:p>
          <a:p>
            <a:pPr algn="l">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They include machine learning, deep learning, NLP, and computer vision capabilities.</a:t>
            </a:r>
          </a:p>
          <a:p>
            <a:pPr algn="l">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These modules offer ready-to-use algorithms and seamless integration with the Python ecosystem.</a:t>
            </a:r>
          </a:p>
          <a:p>
            <a:pPr algn="l">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They support model deployment and can be customized to suit specific requirements.</a:t>
            </a:r>
          </a:p>
          <a:p>
            <a:pPr algn="l">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Python AI modules have active communities, and they are available as open-source or commercial options.</a:t>
            </a:r>
          </a:p>
          <a:p>
            <a:pPr marL="0" indent="0">
              <a:buNone/>
            </a:pPr>
            <a:endParaRPr lang="en-IN" dirty="0"/>
          </a:p>
        </p:txBody>
      </p:sp>
    </p:spTree>
    <p:extLst>
      <p:ext uri="{BB962C8B-B14F-4D97-AF65-F5344CB8AC3E}">
        <p14:creationId xmlns:p14="http://schemas.microsoft.com/office/powerpoint/2010/main" val="538562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72E9C-9EA2-595F-F8A0-A39FF7C363A3}"/>
              </a:ext>
            </a:extLst>
          </p:cNvPr>
          <p:cNvSpPr>
            <a:spLocks noGrp="1"/>
          </p:cNvSpPr>
          <p:nvPr>
            <p:ph type="title"/>
          </p:nvPr>
        </p:nvSpPr>
        <p:spPr>
          <a:xfrm>
            <a:off x="838200" y="365125"/>
            <a:ext cx="10515600" cy="1127773"/>
          </a:xfrm>
        </p:spPr>
        <p:txBody>
          <a:bodyPr>
            <a:normAutofit/>
          </a:bodyPr>
          <a:lstStyle/>
          <a:p>
            <a:pPr algn="ctr"/>
            <a:r>
              <a:rPr lang="en-US" sz="3200" dirty="0">
                <a:latin typeface="Times New Roman" panose="02020603050405020304" pitchFamily="18" charset="0"/>
                <a:cs typeface="Times New Roman" panose="02020603050405020304" pitchFamily="18" charset="0"/>
              </a:rPr>
              <a:t>ABSTRACT</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B241A41-FA9E-47B1-F3D3-3F0F134ABF0F}"/>
              </a:ext>
            </a:extLst>
          </p:cNvPr>
          <p:cNvSpPr>
            <a:spLocks noGrp="1"/>
          </p:cNvSpPr>
          <p:nvPr>
            <p:ph idx="1"/>
          </p:nvPr>
        </p:nvSpPr>
        <p:spPr>
          <a:xfrm>
            <a:off x="838200" y="1492897"/>
            <a:ext cx="10515600" cy="4999977"/>
          </a:xfrm>
        </p:spPr>
        <p:txBody>
          <a:bodyPr>
            <a:normAutofit/>
          </a:bodyPr>
          <a:lstStyle/>
          <a:p>
            <a:pPr algn="just">
              <a:buFont typeface="Wingdings" panose="05000000000000000000" pitchFamily="2" charset="2"/>
              <a:buChar char="v"/>
            </a:pPr>
            <a:r>
              <a:rPr lang="en-IN" dirty="0">
                <a:solidFill>
                  <a:schemeClr val="tx1"/>
                </a:solidFill>
                <a:effectLst/>
                <a:latin typeface="Times New Roman" panose="02020603050405020304" pitchFamily="18" charset="0"/>
                <a:ea typeface="Times New Roman" panose="02020603050405020304" pitchFamily="18" charset="0"/>
              </a:rPr>
              <a:t>The Voice controlled virtual Assistant using Python is an intelligent personal assistant that can perform tasks or services based on voice commands given by the user.</a:t>
            </a:r>
          </a:p>
          <a:p>
            <a:pPr algn="just">
              <a:buFont typeface="Wingdings" panose="05000000000000000000" pitchFamily="2" charset="2"/>
              <a:buChar char="v"/>
            </a:pPr>
            <a:r>
              <a:rPr lang="en-IN" dirty="0">
                <a:solidFill>
                  <a:schemeClr val="tx1"/>
                </a:solidFill>
                <a:effectLst/>
                <a:latin typeface="Times New Roman" panose="02020603050405020304" pitchFamily="18" charset="0"/>
                <a:ea typeface="Times New Roman" panose="02020603050405020304" pitchFamily="18" charset="0"/>
              </a:rPr>
              <a:t>This project is developed using Python programming language and various libraries and APIs such as </a:t>
            </a:r>
            <a:r>
              <a:rPr lang="en-IN" dirty="0" err="1">
                <a:solidFill>
                  <a:schemeClr val="tx1"/>
                </a:solidFill>
                <a:effectLst/>
                <a:latin typeface="Times New Roman" panose="02020603050405020304" pitchFamily="18" charset="0"/>
                <a:ea typeface="Times New Roman" panose="02020603050405020304" pitchFamily="18" charset="0"/>
              </a:rPr>
              <a:t>SpeechRecognition</a:t>
            </a:r>
            <a:r>
              <a:rPr lang="en-IN" dirty="0">
                <a:solidFill>
                  <a:schemeClr val="tx1"/>
                </a:solidFill>
                <a:effectLst/>
                <a:latin typeface="Times New Roman" panose="02020603050405020304" pitchFamily="18" charset="0"/>
                <a:ea typeface="Times New Roman" panose="02020603050405020304" pitchFamily="18" charset="0"/>
              </a:rPr>
              <a:t>, </a:t>
            </a:r>
            <a:r>
              <a:rPr lang="en-IN" dirty="0" err="1">
                <a:solidFill>
                  <a:schemeClr val="tx1"/>
                </a:solidFill>
                <a:effectLst/>
                <a:latin typeface="Times New Roman" panose="02020603050405020304" pitchFamily="18" charset="0"/>
                <a:ea typeface="Times New Roman" panose="02020603050405020304" pitchFamily="18" charset="0"/>
              </a:rPr>
              <a:t>PyAudio</a:t>
            </a:r>
            <a:r>
              <a:rPr lang="en-IN" dirty="0">
                <a:solidFill>
                  <a:schemeClr val="tx1"/>
                </a:solidFill>
                <a:effectLst/>
                <a:latin typeface="Times New Roman" panose="02020603050405020304" pitchFamily="18" charset="0"/>
                <a:ea typeface="Times New Roman" panose="02020603050405020304" pitchFamily="18" charset="0"/>
              </a:rPr>
              <a:t> , </a:t>
            </a:r>
            <a:r>
              <a:rPr lang="en-IN" dirty="0" err="1">
                <a:solidFill>
                  <a:schemeClr val="tx1"/>
                </a:solidFill>
                <a:effectLst/>
                <a:latin typeface="Times New Roman" panose="02020603050405020304" pitchFamily="18" charset="0"/>
                <a:ea typeface="Times New Roman" panose="02020603050405020304" pitchFamily="18" charset="0"/>
              </a:rPr>
              <a:t>gTTS</a:t>
            </a:r>
            <a:r>
              <a:rPr lang="en-IN" dirty="0">
                <a:solidFill>
                  <a:schemeClr val="tx1"/>
                </a:solidFill>
                <a:effectLst/>
                <a:latin typeface="Times New Roman" panose="02020603050405020304" pitchFamily="18" charset="0"/>
                <a:ea typeface="Times New Roman" panose="02020603050405020304" pitchFamily="18" charset="0"/>
              </a:rPr>
              <a:t> and Wikipedia. </a:t>
            </a:r>
          </a:p>
          <a:p>
            <a:pPr algn="just">
              <a:buFont typeface="Wingdings" panose="05000000000000000000" pitchFamily="2" charset="2"/>
              <a:buChar char="v"/>
            </a:pPr>
            <a:r>
              <a:rPr lang="en-IN" dirty="0">
                <a:solidFill>
                  <a:schemeClr val="tx1"/>
                </a:solidFill>
                <a:effectLst/>
                <a:latin typeface="Times New Roman" panose="02020603050405020304" pitchFamily="18" charset="0"/>
                <a:ea typeface="Times New Roman" panose="02020603050405020304" pitchFamily="18" charset="0"/>
              </a:rPr>
              <a:t>The main objective of this project is to provide a convenient and efficient way for users to interact with their devices without the need for typing or clicking. </a:t>
            </a:r>
            <a:endParaRPr lang="en-IN" dirty="0">
              <a:solidFill>
                <a:schemeClr val="tx1"/>
              </a:solidFill>
              <a:latin typeface="Times New Roman" panose="02020603050405020304" pitchFamily="18" charset="0"/>
              <a:ea typeface="Times New Roman" panose="02020603050405020304" pitchFamily="18" charset="0"/>
            </a:endParaRPr>
          </a:p>
          <a:p>
            <a:pPr algn="just">
              <a:buFont typeface="Wingdings" panose="05000000000000000000" pitchFamily="2" charset="2"/>
              <a:buChar char="v"/>
            </a:pPr>
            <a:r>
              <a:rPr lang="en-IN" dirty="0">
                <a:solidFill>
                  <a:schemeClr val="tx1"/>
                </a:solidFill>
                <a:effectLst/>
                <a:latin typeface="Times New Roman" panose="02020603050405020304" pitchFamily="18" charset="0"/>
                <a:ea typeface="Times New Roman" panose="02020603050405020304" pitchFamily="18" charset="0"/>
              </a:rPr>
              <a:t>Users can perform various tasks using their voice, such as opening applications, sending emails, setting alarms, playing music, searching the web, and getting weather updates.</a:t>
            </a:r>
          </a:p>
          <a:p>
            <a:pPr algn="just">
              <a:buFont typeface="Wingdings" panose="05000000000000000000" pitchFamily="2" charset="2"/>
              <a:buChar char="v"/>
            </a:pPr>
            <a:r>
              <a:rPr lang="en-IN" dirty="0">
                <a:solidFill>
                  <a:schemeClr val="tx1"/>
                </a:solidFill>
                <a:effectLst/>
                <a:latin typeface="Times New Roman" panose="02020603050405020304" pitchFamily="18" charset="0"/>
                <a:ea typeface="Times New Roman" panose="02020603050405020304" pitchFamily="18" charset="0"/>
              </a:rPr>
              <a:t>Overall, this project provides a hands-free and efficient way for users to interact with their devices using their voice </a:t>
            </a:r>
            <a:r>
              <a:rPr lang="en-IN" dirty="0">
                <a:solidFill>
                  <a:schemeClr val="tx1"/>
                </a:solidFill>
                <a:latin typeface="Times New Roman" panose="02020603050405020304" pitchFamily="18" charset="0"/>
                <a:ea typeface="Times New Roman" panose="02020603050405020304" pitchFamily="18" charset="0"/>
              </a:rPr>
              <a:t>.</a:t>
            </a:r>
          </a:p>
          <a:p>
            <a:pPr algn="just">
              <a:buFont typeface="Wingdings" panose="05000000000000000000" pitchFamily="2" charset="2"/>
              <a:buChar char="v"/>
            </a:pPr>
            <a:r>
              <a:rPr lang="en-IN" kern="0" dirty="0">
                <a:solidFill>
                  <a:schemeClr val="tx1"/>
                </a:solidFill>
                <a:latin typeface="Times New Roman" panose="02020603050405020304" pitchFamily="18" charset="0"/>
              </a:rPr>
              <a:t>C</a:t>
            </a:r>
            <a:r>
              <a:rPr lang="en-IN" kern="0" dirty="0">
                <a:solidFill>
                  <a:schemeClr val="tx1"/>
                </a:solidFill>
                <a:effectLst/>
                <a:latin typeface="Times New Roman" panose="02020603050405020304" pitchFamily="18" charset="0"/>
              </a:rPr>
              <a:t>an be a useful tool for people with disabilities or anyone looking for a convenient way to perform tasks on their device</a:t>
            </a:r>
            <a:r>
              <a:rPr lang="en-IN" b="1" kern="0" dirty="0">
                <a:solidFill>
                  <a:schemeClr val="tx1"/>
                </a:solidFill>
                <a:effectLst/>
                <a:latin typeface="Times New Roman" panose="02020603050405020304" pitchFamily="18" charset="0"/>
              </a:rPr>
              <a:t>.</a:t>
            </a:r>
          </a:p>
          <a:p>
            <a:pPr algn="just">
              <a:buFont typeface="Wingdings" panose="05000000000000000000" pitchFamily="2" charset="2"/>
              <a:buChar char="Ø"/>
            </a:pP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1105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F12BE-1E18-CECF-C75C-38DD37AFE608}"/>
              </a:ext>
            </a:extLst>
          </p:cNvPr>
          <p:cNvSpPr>
            <a:spLocks noGrp="1"/>
          </p:cNvSpPr>
          <p:nvPr>
            <p:ph type="title"/>
          </p:nvPr>
        </p:nvSpPr>
        <p:spPr/>
        <p:txBody>
          <a:bodyPr>
            <a:normAutofit/>
          </a:bodyPr>
          <a:lstStyle/>
          <a:p>
            <a:r>
              <a:rPr lang="en-IN" sz="3200" dirty="0"/>
              <a:t>Module Description</a:t>
            </a:r>
          </a:p>
        </p:txBody>
      </p:sp>
      <p:sp>
        <p:nvSpPr>
          <p:cNvPr id="3" name="Content Placeholder 2">
            <a:extLst>
              <a:ext uri="{FF2B5EF4-FFF2-40B4-BE49-F238E27FC236}">
                <a16:creationId xmlns:a16="http://schemas.microsoft.com/office/drawing/2014/main" id="{5A7B3D51-BFF4-CF2C-C488-D3CFE53481D6}"/>
              </a:ext>
            </a:extLst>
          </p:cNvPr>
          <p:cNvSpPr>
            <a:spLocks noGrp="1"/>
          </p:cNvSpPr>
          <p:nvPr>
            <p:ph idx="1"/>
          </p:nvPr>
        </p:nvSpPr>
        <p:spPr>
          <a:xfrm>
            <a:off x="838200" y="1825624"/>
            <a:ext cx="10515600" cy="4575175"/>
          </a:xfrm>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Module 6: </a:t>
            </a:r>
            <a:r>
              <a:rPr lang="en-IN" b="1" dirty="0" err="1">
                <a:latin typeface="Times New Roman" panose="02020603050405020304" pitchFamily="18" charset="0"/>
                <a:cs typeface="Times New Roman" panose="02020603050405020304" pitchFamily="18" charset="0"/>
              </a:rPr>
              <a:t>PYAudio</a:t>
            </a:r>
            <a:endParaRPr lang="en-IN" b="1"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v"/>
            </a:pPr>
            <a:r>
              <a:rPr lang="en-US" b="0" i="0" dirty="0" err="1">
                <a:effectLst/>
                <a:latin typeface="Times New Roman" panose="02020603050405020304" pitchFamily="18" charset="0"/>
                <a:cs typeface="Times New Roman" panose="02020603050405020304" pitchFamily="18" charset="0"/>
              </a:rPr>
              <a:t>PyAudio</a:t>
            </a:r>
            <a:r>
              <a:rPr lang="en-US" b="0" i="0" dirty="0">
                <a:effectLst/>
                <a:latin typeface="Times New Roman" panose="02020603050405020304" pitchFamily="18" charset="0"/>
                <a:cs typeface="Times New Roman" panose="02020603050405020304" pitchFamily="18" charset="0"/>
              </a:rPr>
              <a:t> is a Python module for interacting with audio input and output devices.</a:t>
            </a:r>
          </a:p>
          <a:p>
            <a:pPr algn="l">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It allows you to record audio from a microphone and play back audio through speakers or headphones.</a:t>
            </a:r>
          </a:p>
          <a:p>
            <a:pPr algn="l">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The module supports real-time audio streaming for tasks like live audio processing and voice recognition.</a:t>
            </a:r>
          </a:p>
          <a:p>
            <a:pPr algn="l">
              <a:buFont typeface="Wingdings" panose="05000000000000000000" pitchFamily="2" charset="2"/>
              <a:buChar char="v"/>
            </a:pPr>
            <a:r>
              <a:rPr lang="en-US" b="0" i="0" dirty="0" err="1">
                <a:effectLst/>
                <a:latin typeface="Times New Roman" panose="02020603050405020304" pitchFamily="18" charset="0"/>
                <a:cs typeface="Times New Roman" panose="02020603050405020304" pitchFamily="18" charset="0"/>
              </a:rPr>
              <a:t>PyAudio</a:t>
            </a:r>
            <a:r>
              <a:rPr lang="en-US" b="0" i="0" dirty="0">
                <a:effectLst/>
                <a:latin typeface="Times New Roman" panose="02020603050405020304" pitchFamily="18" charset="0"/>
                <a:cs typeface="Times New Roman" panose="02020603050405020304" pitchFamily="18" charset="0"/>
              </a:rPr>
              <a:t> is cross-platform and compatible with Windows, macOS, and Linux.</a:t>
            </a:r>
          </a:p>
          <a:p>
            <a:pPr algn="l">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It integrates seamlessly with NumPy for efficient audio data processing.</a:t>
            </a:r>
          </a:p>
          <a:p>
            <a:pPr algn="l">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The module offers flexibility in configuration, allowing customization of parameters such as sample rate and audio format.</a:t>
            </a:r>
          </a:p>
          <a:p>
            <a:pPr marL="0" indent="0">
              <a:buNone/>
            </a:pPr>
            <a:endParaRPr lang="en-IN" dirty="0"/>
          </a:p>
        </p:txBody>
      </p:sp>
    </p:spTree>
    <p:extLst>
      <p:ext uri="{BB962C8B-B14F-4D97-AF65-F5344CB8AC3E}">
        <p14:creationId xmlns:p14="http://schemas.microsoft.com/office/powerpoint/2010/main" val="268042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0F877-4E97-DF01-9F8B-1F72EA9A6A28}"/>
              </a:ext>
            </a:extLst>
          </p:cNvPr>
          <p:cNvSpPr>
            <a:spLocks noGrp="1"/>
          </p:cNvSpPr>
          <p:nvPr>
            <p:ph type="title"/>
          </p:nvPr>
        </p:nvSpPr>
        <p:spPr/>
        <p:txBody>
          <a:bodyPr>
            <a:normAutofit/>
          </a:bodyPr>
          <a:lstStyle/>
          <a:p>
            <a:r>
              <a:rPr lang="en-IN" sz="3200" dirty="0"/>
              <a:t>Module description </a:t>
            </a:r>
          </a:p>
        </p:txBody>
      </p:sp>
      <p:sp>
        <p:nvSpPr>
          <p:cNvPr id="3" name="Content Placeholder 2">
            <a:extLst>
              <a:ext uri="{FF2B5EF4-FFF2-40B4-BE49-F238E27FC236}">
                <a16:creationId xmlns:a16="http://schemas.microsoft.com/office/drawing/2014/main" id="{B4FF3ACB-E2FD-C837-5CEF-6F63791CEB39}"/>
              </a:ext>
            </a:extLst>
          </p:cNvPr>
          <p:cNvSpPr>
            <a:spLocks noGrp="1"/>
          </p:cNvSpPr>
          <p:nvPr>
            <p:ph idx="1"/>
          </p:nvPr>
        </p:nvSpPr>
        <p:spPr>
          <a:xfrm>
            <a:off x="838200" y="1816293"/>
            <a:ext cx="10515600" cy="4509861"/>
          </a:xfrm>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Module 7: Date and Time.</a:t>
            </a:r>
          </a:p>
          <a:p>
            <a:pPr marL="0" indent="0">
              <a:buNone/>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Date and Time Representation: Provides classes like datetime, date, time, and </a:t>
            </a:r>
            <a:r>
              <a:rPr lang="en-US" dirty="0" err="1">
                <a:latin typeface="Times New Roman" panose="02020603050405020304" pitchFamily="18" charset="0"/>
                <a:cs typeface="Times New Roman" panose="02020603050405020304" pitchFamily="18" charset="0"/>
              </a:rPr>
              <a:t>timedelta</a:t>
            </a:r>
            <a:r>
              <a:rPr lang="en-US" dirty="0">
                <a:latin typeface="Times New Roman" panose="02020603050405020304" pitchFamily="18" charset="0"/>
                <a:cs typeface="Times New Roman" panose="02020603050405020304" pitchFamily="18" charset="0"/>
              </a:rPr>
              <a:t> for working with dates and times.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Current Date and Time: Easily obtain the current date and time using </a:t>
            </a:r>
            <a:r>
              <a:rPr lang="en-US" dirty="0" err="1">
                <a:latin typeface="Times New Roman" panose="02020603050405020304" pitchFamily="18" charset="0"/>
                <a:cs typeface="Times New Roman" panose="02020603050405020304" pitchFamily="18" charset="0"/>
              </a:rPr>
              <a:t>datetime.now</a:t>
            </a: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Date and Time Formatting: Format and parse date and time objects with </a:t>
            </a:r>
            <a:r>
              <a:rPr lang="en-US" dirty="0" err="1">
                <a:latin typeface="Times New Roman" panose="02020603050405020304" pitchFamily="18" charset="0"/>
                <a:cs typeface="Times New Roman" panose="02020603050405020304" pitchFamily="18" charset="0"/>
              </a:rPr>
              <a:t>strftime</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strptime</a:t>
            </a: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Date and Time Arithmetic: Perform arithmetic operations on datetime objects, such as addition and subtraction.</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Time zone Handling: Supports time zone operations with </a:t>
            </a:r>
            <a:r>
              <a:rPr lang="en-US" dirty="0" err="1">
                <a:latin typeface="Times New Roman" panose="02020603050405020304" pitchFamily="18" charset="0"/>
                <a:cs typeface="Times New Roman" panose="02020603050405020304" pitchFamily="18" charset="0"/>
              </a:rPr>
              <a:t>pytz</a:t>
            </a:r>
            <a:r>
              <a:rPr lang="en-US" dirty="0">
                <a:latin typeface="Times New Roman" panose="02020603050405020304" pitchFamily="18" charset="0"/>
                <a:cs typeface="Times New Roman" panose="02020603050405020304" pitchFamily="18" charset="0"/>
              </a:rPr>
              <a:t> for dealing with datetime objects in different time zones.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315266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BD0AC-C2DF-FFF8-B53D-7E71A2E93B8A}"/>
              </a:ext>
            </a:extLst>
          </p:cNvPr>
          <p:cNvSpPr>
            <a:spLocks noGrp="1"/>
          </p:cNvSpPr>
          <p:nvPr>
            <p:ph type="title"/>
          </p:nvPr>
        </p:nvSpPr>
        <p:spPr>
          <a:xfrm>
            <a:off x="1066801" y="251926"/>
            <a:ext cx="9626082" cy="615820"/>
          </a:xfrm>
        </p:spPr>
        <p:txBody>
          <a:bodyPr>
            <a:normAutofit/>
          </a:bodyPr>
          <a:lstStyle/>
          <a:p>
            <a:r>
              <a:rPr lang="en-IN" sz="3200" dirty="0"/>
              <a:t>Comparison Results with Existing system</a:t>
            </a:r>
          </a:p>
        </p:txBody>
      </p:sp>
      <p:graphicFrame>
        <p:nvGraphicFramePr>
          <p:cNvPr id="4" name="Table 4">
            <a:extLst>
              <a:ext uri="{FF2B5EF4-FFF2-40B4-BE49-F238E27FC236}">
                <a16:creationId xmlns:a16="http://schemas.microsoft.com/office/drawing/2014/main" id="{41F46A02-4F88-5486-5C6E-F064876F6B77}"/>
              </a:ext>
            </a:extLst>
          </p:cNvPr>
          <p:cNvGraphicFramePr>
            <a:graphicFrameLocks noGrp="1"/>
          </p:cNvGraphicFramePr>
          <p:nvPr>
            <p:ph idx="1"/>
            <p:extLst>
              <p:ext uri="{D42A27DB-BD31-4B8C-83A1-F6EECF244321}">
                <p14:modId xmlns:p14="http://schemas.microsoft.com/office/powerpoint/2010/main" val="1757589697"/>
              </p:ext>
            </p:extLst>
          </p:nvPr>
        </p:nvGraphicFramePr>
        <p:xfrm>
          <a:off x="867747" y="1337251"/>
          <a:ext cx="10021076" cy="5286788"/>
        </p:xfrm>
        <a:graphic>
          <a:graphicData uri="http://schemas.openxmlformats.org/drawingml/2006/table">
            <a:tbl>
              <a:tblPr firstRow="1" bandRow="1">
                <a:tableStyleId>{5C22544A-7EE6-4342-B048-85BDC9FD1C3A}</a:tableStyleId>
              </a:tblPr>
              <a:tblGrid>
                <a:gridCol w="2416998">
                  <a:extLst>
                    <a:ext uri="{9D8B030D-6E8A-4147-A177-3AD203B41FA5}">
                      <a16:colId xmlns:a16="http://schemas.microsoft.com/office/drawing/2014/main" val="2293594568"/>
                    </a:ext>
                  </a:extLst>
                </a:gridCol>
                <a:gridCol w="3391274">
                  <a:extLst>
                    <a:ext uri="{9D8B030D-6E8A-4147-A177-3AD203B41FA5}">
                      <a16:colId xmlns:a16="http://schemas.microsoft.com/office/drawing/2014/main" val="1635636715"/>
                    </a:ext>
                  </a:extLst>
                </a:gridCol>
                <a:gridCol w="4212804">
                  <a:extLst>
                    <a:ext uri="{9D8B030D-6E8A-4147-A177-3AD203B41FA5}">
                      <a16:colId xmlns:a16="http://schemas.microsoft.com/office/drawing/2014/main" val="4274147699"/>
                    </a:ext>
                  </a:extLst>
                </a:gridCol>
              </a:tblGrid>
              <a:tr h="235131">
                <a:tc>
                  <a:txBody>
                    <a:bodyPr/>
                    <a:lstStyle/>
                    <a:p>
                      <a:pPr fontAlgn="b"/>
                      <a:r>
                        <a:rPr lang="en-US" b="1" dirty="0">
                          <a:solidFill>
                            <a:schemeClr val="tx1"/>
                          </a:solidFill>
                          <a:effectLst/>
                          <a:latin typeface="Times New Roman" panose="02020603050405020304" pitchFamily="18" charset="0"/>
                          <a:cs typeface="Times New Roman" panose="02020603050405020304" pitchFamily="18" charset="0"/>
                        </a:rPr>
                        <a:t>CRITERIA </a:t>
                      </a:r>
                      <a:endParaRPr lang="en-IN" b="1" dirty="0">
                        <a:solidFill>
                          <a:schemeClr val="tx1"/>
                        </a:solidFill>
                        <a:effectLst/>
                        <a:latin typeface="Times New Roman" panose="02020603050405020304" pitchFamily="18" charset="0"/>
                        <a:cs typeface="Times New Roman" panose="02020603050405020304" pitchFamily="18" charset="0"/>
                      </a:endParaRPr>
                    </a:p>
                  </a:txBody>
                  <a:tcPr anchor="b">
                    <a:solidFill>
                      <a:schemeClr val="bg2"/>
                    </a:solidFill>
                  </a:tcPr>
                </a:tc>
                <a:tc>
                  <a:txBody>
                    <a:bodyPr/>
                    <a:lstStyle/>
                    <a:p>
                      <a:pPr fontAlgn="b"/>
                      <a:r>
                        <a:rPr lang="en-US" sz="1800" b="1" kern="1200" dirty="0">
                          <a:solidFill>
                            <a:schemeClr val="tx1"/>
                          </a:solidFill>
                          <a:effectLst/>
                          <a:latin typeface="Times New Roman" panose="02020603050405020304" pitchFamily="18" charset="0"/>
                          <a:ea typeface="+mn-ea"/>
                          <a:cs typeface="Times New Roman" panose="02020603050405020304" pitchFamily="18" charset="0"/>
                        </a:rPr>
                        <a:t>VIRUTAL</a:t>
                      </a:r>
                      <a:r>
                        <a:rPr lang="en-US" b="1" dirty="0">
                          <a:solidFill>
                            <a:schemeClr val="tx1"/>
                          </a:solidFill>
                          <a:effectLst/>
                          <a:latin typeface="Times New Roman" panose="02020603050405020304" pitchFamily="18" charset="0"/>
                          <a:cs typeface="Times New Roman" panose="02020603050405020304" pitchFamily="18" charset="0"/>
                        </a:rPr>
                        <a:t> ASSITANT</a:t>
                      </a:r>
                      <a:endParaRPr lang="en-IN" b="1" dirty="0">
                        <a:solidFill>
                          <a:schemeClr val="tx1"/>
                        </a:solidFill>
                        <a:effectLst/>
                        <a:latin typeface="Times New Roman" panose="02020603050405020304" pitchFamily="18" charset="0"/>
                        <a:cs typeface="Times New Roman" panose="02020603050405020304" pitchFamily="18" charset="0"/>
                      </a:endParaRPr>
                    </a:p>
                  </a:txBody>
                  <a:tcPr anchor="b">
                    <a:solidFill>
                      <a:schemeClr val="bg2"/>
                    </a:solidFill>
                  </a:tcPr>
                </a:tc>
                <a:tc>
                  <a:txBody>
                    <a:bodyPr/>
                    <a:lstStyle/>
                    <a:p>
                      <a:pPr fontAlgn="b"/>
                      <a:r>
                        <a:rPr lang="en-US" b="1" dirty="0">
                          <a:solidFill>
                            <a:schemeClr val="tx1"/>
                          </a:solidFill>
                          <a:effectLst/>
                          <a:latin typeface="Times New Roman" panose="02020603050405020304" pitchFamily="18" charset="0"/>
                          <a:cs typeface="Times New Roman" panose="02020603050405020304" pitchFamily="18" charset="0"/>
                        </a:rPr>
                        <a:t>EXISTING SYSYEM </a:t>
                      </a:r>
                      <a:endParaRPr lang="en-IN" b="1" dirty="0">
                        <a:solidFill>
                          <a:schemeClr val="tx1"/>
                        </a:solidFill>
                        <a:effectLst/>
                        <a:latin typeface="Times New Roman" panose="02020603050405020304" pitchFamily="18" charset="0"/>
                        <a:cs typeface="Times New Roman" panose="02020603050405020304" pitchFamily="18" charset="0"/>
                      </a:endParaRPr>
                    </a:p>
                  </a:txBody>
                  <a:tcPr anchor="b">
                    <a:solidFill>
                      <a:schemeClr val="bg2"/>
                    </a:solidFill>
                  </a:tcPr>
                </a:tc>
                <a:extLst>
                  <a:ext uri="{0D108BD9-81ED-4DB2-BD59-A6C34878D82A}">
                    <a16:rowId xmlns:a16="http://schemas.microsoft.com/office/drawing/2014/main" val="1740362747"/>
                  </a:ext>
                </a:extLst>
              </a:tr>
              <a:tr h="602220">
                <a:tc>
                  <a:txBody>
                    <a:bodyPr/>
                    <a:lstStyle/>
                    <a:p>
                      <a:pPr fontAlgn="base"/>
                      <a:r>
                        <a:rPr lang="en-IN" dirty="0">
                          <a:effectLst/>
                          <a:latin typeface="Times New Roman" panose="02020603050405020304" pitchFamily="18" charset="0"/>
                          <a:cs typeface="Times New Roman" panose="02020603050405020304" pitchFamily="18" charset="0"/>
                        </a:rPr>
                        <a:t>Speed</a:t>
                      </a:r>
                    </a:p>
                  </a:txBody>
                  <a:tcPr anchor="ctr">
                    <a:solidFill>
                      <a:schemeClr val="bg2"/>
                    </a:solidFill>
                  </a:tcPr>
                </a:tc>
                <a:tc>
                  <a:txBody>
                    <a:bodyPr/>
                    <a:lstStyle/>
                    <a:p>
                      <a:pPr fontAlgn="base"/>
                      <a:r>
                        <a:rPr lang="en-US" dirty="0">
                          <a:effectLst/>
                          <a:latin typeface="Times New Roman" panose="02020603050405020304" pitchFamily="18" charset="0"/>
                          <a:cs typeface="Times New Roman" panose="02020603050405020304" pitchFamily="18" charset="0"/>
                        </a:rPr>
                        <a:t>Fast response times due to local processing.</a:t>
                      </a:r>
                    </a:p>
                  </a:txBody>
                  <a:tcPr anchor="ctr">
                    <a:solidFill>
                      <a:schemeClr val="bg2"/>
                    </a:solidFill>
                  </a:tcPr>
                </a:tc>
                <a:tc>
                  <a:txBody>
                    <a:bodyPr/>
                    <a:lstStyle/>
                    <a:p>
                      <a:pPr fontAlgn="base"/>
                      <a:r>
                        <a:rPr lang="en-US" dirty="0">
                          <a:effectLst/>
                          <a:latin typeface="Times New Roman" panose="02020603050405020304" pitchFamily="18" charset="0"/>
                          <a:cs typeface="Times New Roman" panose="02020603050405020304" pitchFamily="18" charset="0"/>
                        </a:rPr>
                        <a:t>Response times might vary based on network latency.</a:t>
                      </a:r>
                    </a:p>
                  </a:txBody>
                  <a:tcPr anchor="ctr">
                    <a:solidFill>
                      <a:schemeClr val="bg2"/>
                    </a:solidFill>
                  </a:tcPr>
                </a:tc>
                <a:extLst>
                  <a:ext uri="{0D108BD9-81ED-4DB2-BD59-A6C34878D82A}">
                    <a16:rowId xmlns:a16="http://schemas.microsoft.com/office/drawing/2014/main" val="1362312184"/>
                  </a:ext>
                </a:extLst>
              </a:tr>
              <a:tr h="602220">
                <a:tc>
                  <a:txBody>
                    <a:bodyPr/>
                    <a:lstStyle/>
                    <a:p>
                      <a:pPr fontAlgn="base"/>
                      <a:r>
                        <a:rPr lang="en-IN" dirty="0">
                          <a:effectLst/>
                          <a:latin typeface="Times New Roman" panose="02020603050405020304" pitchFamily="18" charset="0"/>
                          <a:cs typeface="Times New Roman" panose="02020603050405020304" pitchFamily="18" charset="0"/>
                        </a:rPr>
                        <a:t>Time</a:t>
                      </a:r>
                    </a:p>
                  </a:txBody>
                  <a:tcPr anchor="ctr">
                    <a:solidFill>
                      <a:schemeClr val="bg2"/>
                    </a:solidFill>
                  </a:tcPr>
                </a:tc>
                <a:tc>
                  <a:txBody>
                    <a:bodyPr/>
                    <a:lstStyle/>
                    <a:p>
                      <a:pPr fontAlgn="base"/>
                      <a:r>
                        <a:rPr lang="en-IN" dirty="0">
                          <a:effectLst/>
                          <a:latin typeface="Times New Roman" panose="02020603050405020304" pitchFamily="18" charset="0"/>
                          <a:cs typeface="Times New Roman" panose="02020603050405020304" pitchFamily="18" charset="0"/>
                        </a:rPr>
                        <a:t>Quick setup and deployment.</a:t>
                      </a:r>
                    </a:p>
                  </a:txBody>
                  <a:tcPr anchor="ctr">
                    <a:solidFill>
                      <a:schemeClr val="bg2"/>
                    </a:solidFill>
                  </a:tcPr>
                </a:tc>
                <a:tc>
                  <a:txBody>
                    <a:bodyPr/>
                    <a:lstStyle/>
                    <a:p>
                      <a:pPr fontAlgn="base"/>
                      <a:r>
                        <a:rPr lang="en-US" dirty="0">
                          <a:effectLst/>
                          <a:latin typeface="Times New Roman" panose="02020603050405020304" pitchFamily="18" charset="0"/>
                          <a:cs typeface="Times New Roman" panose="02020603050405020304" pitchFamily="18" charset="0"/>
                        </a:rPr>
                        <a:t>Might require longer setup and integration time.</a:t>
                      </a:r>
                    </a:p>
                  </a:txBody>
                  <a:tcPr anchor="ctr">
                    <a:solidFill>
                      <a:schemeClr val="bg2"/>
                    </a:solidFill>
                  </a:tcPr>
                </a:tc>
                <a:extLst>
                  <a:ext uri="{0D108BD9-81ED-4DB2-BD59-A6C34878D82A}">
                    <a16:rowId xmlns:a16="http://schemas.microsoft.com/office/drawing/2014/main" val="2275834490"/>
                  </a:ext>
                </a:extLst>
              </a:tr>
              <a:tr h="602220">
                <a:tc>
                  <a:txBody>
                    <a:bodyPr/>
                    <a:lstStyle/>
                    <a:p>
                      <a:pPr fontAlgn="base"/>
                      <a:r>
                        <a:rPr lang="en-IN" dirty="0">
                          <a:effectLst/>
                          <a:latin typeface="Times New Roman" panose="02020603050405020304" pitchFamily="18" charset="0"/>
                          <a:cs typeface="Times New Roman" panose="02020603050405020304" pitchFamily="18" charset="0"/>
                        </a:rPr>
                        <a:t>Accuracy</a:t>
                      </a:r>
                    </a:p>
                  </a:txBody>
                  <a:tcPr anchor="ctr">
                    <a:solidFill>
                      <a:schemeClr val="bg2"/>
                    </a:solidFill>
                  </a:tcPr>
                </a:tc>
                <a:tc>
                  <a:txBody>
                    <a:bodyPr/>
                    <a:lstStyle/>
                    <a:p>
                      <a:pPr fontAlgn="base"/>
                      <a:r>
                        <a:rPr lang="en-US" dirty="0">
                          <a:effectLst/>
                          <a:latin typeface="Times New Roman" panose="02020603050405020304" pitchFamily="18" charset="0"/>
                          <a:cs typeface="Times New Roman" panose="02020603050405020304" pitchFamily="18" charset="0"/>
                        </a:rPr>
                        <a:t>High accuracy with advanced NLP libraries.</a:t>
                      </a:r>
                    </a:p>
                  </a:txBody>
                  <a:tcPr anchor="ctr">
                    <a:solidFill>
                      <a:schemeClr val="bg2"/>
                    </a:solidFill>
                  </a:tcPr>
                </a:tc>
                <a:tc>
                  <a:txBody>
                    <a:bodyPr/>
                    <a:lstStyle/>
                    <a:p>
                      <a:pPr fontAlgn="base"/>
                      <a:r>
                        <a:rPr lang="en-US">
                          <a:effectLst/>
                          <a:latin typeface="Times New Roman" panose="02020603050405020304" pitchFamily="18" charset="0"/>
                          <a:cs typeface="Times New Roman" panose="02020603050405020304" pitchFamily="18" charset="0"/>
                        </a:rPr>
                        <a:t>Accuracy might be influenced by the system's age and algorithms.</a:t>
                      </a:r>
                    </a:p>
                  </a:txBody>
                  <a:tcPr anchor="ctr">
                    <a:solidFill>
                      <a:schemeClr val="bg2"/>
                    </a:solidFill>
                  </a:tcPr>
                </a:tc>
                <a:extLst>
                  <a:ext uri="{0D108BD9-81ED-4DB2-BD59-A6C34878D82A}">
                    <a16:rowId xmlns:a16="http://schemas.microsoft.com/office/drawing/2014/main" val="603625862"/>
                  </a:ext>
                </a:extLst>
              </a:tr>
              <a:tr h="860314">
                <a:tc>
                  <a:txBody>
                    <a:bodyPr/>
                    <a:lstStyle/>
                    <a:p>
                      <a:pPr fontAlgn="base"/>
                      <a:r>
                        <a:rPr lang="en-IN">
                          <a:effectLst/>
                          <a:latin typeface="Times New Roman" panose="02020603050405020304" pitchFamily="18" charset="0"/>
                          <a:cs typeface="Times New Roman" panose="02020603050405020304" pitchFamily="18" charset="0"/>
                        </a:rPr>
                        <a:t>Features</a:t>
                      </a:r>
                    </a:p>
                  </a:txBody>
                  <a:tcPr anchor="ctr">
                    <a:solidFill>
                      <a:schemeClr val="bg2"/>
                    </a:solidFill>
                  </a:tcPr>
                </a:tc>
                <a:tc>
                  <a:txBody>
                    <a:bodyPr/>
                    <a:lstStyle/>
                    <a:p>
                      <a:pPr fontAlgn="base"/>
                      <a:r>
                        <a:rPr lang="en-US" dirty="0">
                          <a:effectLst/>
                          <a:latin typeface="Times New Roman" panose="02020603050405020304" pitchFamily="18" charset="0"/>
                          <a:cs typeface="Times New Roman" panose="02020603050405020304" pitchFamily="18" charset="0"/>
                        </a:rPr>
                        <a:t>Customizable features using Python libraries.</a:t>
                      </a:r>
                    </a:p>
                  </a:txBody>
                  <a:tcPr anchor="ctr">
                    <a:solidFill>
                      <a:schemeClr val="bg2"/>
                    </a:solidFill>
                  </a:tcPr>
                </a:tc>
                <a:tc>
                  <a:txBody>
                    <a:bodyPr/>
                    <a:lstStyle/>
                    <a:p>
                      <a:pPr fontAlgn="base"/>
                      <a:r>
                        <a:rPr lang="en-US" dirty="0">
                          <a:effectLst/>
                          <a:latin typeface="Times New Roman" panose="02020603050405020304" pitchFamily="18" charset="0"/>
                          <a:cs typeface="Times New Roman" panose="02020603050405020304" pitchFamily="18" charset="0"/>
                        </a:rPr>
                        <a:t>Features might be fixed or require extensive development for customization.</a:t>
                      </a:r>
                    </a:p>
                  </a:txBody>
                  <a:tcPr anchor="ctr">
                    <a:solidFill>
                      <a:schemeClr val="bg2"/>
                    </a:solidFill>
                  </a:tcPr>
                </a:tc>
                <a:extLst>
                  <a:ext uri="{0D108BD9-81ED-4DB2-BD59-A6C34878D82A}">
                    <a16:rowId xmlns:a16="http://schemas.microsoft.com/office/drawing/2014/main" val="1779048219"/>
                  </a:ext>
                </a:extLst>
              </a:tr>
              <a:tr h="860314">
                <a:tc>
                  <a:txBody>
                    <a:bodyPr/>
                    <a:lstStyle/>
                    <a:p>
                      <a:pPr fontAlgn="base"/>
                      <a:r>
                        <a:rPr lang="en-IN" dirty="0">
                          <a:effectLst/>
                          <a:latin typeface="Times New Roman" panose="02020603050405020304" pitchFamily="18" charset="0"/>
                          <a:cs typeface="Times New Roman" panose="02020603050405020304" pitchFamily="18" charset="0"/>
                        </a:rPr>
                        <a:t>Cost</a:t>
                      </a:r>
                    </a:p>
                  </a:txBody>
                  <a:tcPr anchor="ctr">
                    <a:solidFill>
                      <a:schemeClr val="bg2"/>
                    </a:solidFill>
                  </a:tcPr>
                </a:tc>
                <a:tc>
                  <a:txBody>
                    <a:bodyPr/>
                    <a:lstStyle/>
                    <a:p>
                      <a:pPr fontAlgn="base"/>
                      <a:r>
                        <a:rPr lang="en-US" dirty="0">
                          <a:effectLst/>
                          <a:latin typeface="Times New Roman" panose="02020603050405020304" pitchFamily="18" charset="0"/>
                          <a:cs typeface="Times New Roman" panose="02020603050405020304" pitchFamily="18" charset="0"/>
                        </a:rPr>
                        <a:t>Generally lower cost due to open-source tools.</a:t>
                      </a:r>
                    </a:p>
                  </a:txBody>
                  <a:tcPr anchor="ctr">
                    <a:solidFill>
                      <a:schemeClr val="bg2"/>
                    </a:solidFill>
                  </a:tcPr>
                </a:tc>
                <a:tc>
                  <a:txBody>
                    <a:bodyPr/>
                    <a:lstStyle/>
                    <a:p>
                      <a:pPr fontAlgn="base"/>
                      <a:r>
                        <a:rPr lang="en-US" dirty="0">
                          <a:effectLst/>
                          <a:latin typeface="Times New Roman" panose="02020603050405020304" pitchFamily="18" charset="0"/>
                          <a:cs typeface="Times New Roman" panose="02020603050405020304" pitchFamily="18" charset="0"/>
                        </a:rPr>
                        <a:t>Cost might be higher due to licensing and proprietary technologies.</a:t>
                      </a:r>
                    </a:p>
                  </a:txBody>
                  <a:tcPr anchor="ctr">
                    <a:solidFill>
                      <a:schemeClr val="bg2"/>
                    </a:solidFill>
                  </a:tcPr>
                </a:tc>
                <a:extLst>
                  <a:ext uri="{0D108BD9-81ED-4DB2-BD59-A6C34878D82A}">
                    <a16:rowId xmlns:a16="http://schemas.microsoft.com/office/drawing/2014/main" val="2806816430"/>
                  </a:ext>
                </a:extLst>
              </a:tr>
              <a:tr h="602220">
                <a:tc>
                  <a:txBody>
                    <a:bodyPr/>
                    <a:lstStyle/>
                    <a:p>
                      <a:pPr fontAlgn="base"/>
                      <a:r>
                        <a:rPr lang="en-IN">
                          <a:effectLst/>
                          <a:latin typeface="Times New Roman" panose="02020603050405020304" pitchFamily="18" charset="0"/>
                          <a:cs typeface="Times New Roman" panose="02020603050405020304" pitchFamily="18" charset="0"/>
                        </a:rPr>
                        <a:t>Voice Recognition</a:t>
                      </a:r>
                    </a:p>
                  </a:txBody>
                  <a:tcPr anchor="ctr">
                    <a:solidFill>
                      <a:schemeClr val="bg2"/>
                    </a:solidFill>
                  </a:tcPr>
                </a:tc>
                <a:tc>
                  <a:txBody>
                    <a:bodyPr/>
                    <a:lstStyle/>
                    <a:p>
                      <a:pPr fontAlgn="base"/>
                      <a:r>
                        <a:rPr lang="en-US" dirty="0">
                          <a:effectLst/>
                          <a:latin typeface="Times New Roman" panose="02020603050405020304" pitchFamily="18" charset="0"/>
                          <a:cs typeface="Times New Roman" panose="02020603050405020304" pitchFamily="18" charset="0"/>
                        </a:rPr>
                        <a:t>Utilizes Python-based speech recognition libraries.</a:t>
                      </a:r>
                    </a:p>
                  </a:txBody>
                  <a:tcPr anchor="ctr">
                    <a:solidFill>
                      <a:schemeClr val="bg2"/>
                    </a:solidFill>
                  </a:tcPr>
                </a:tc>
                <a:tc>
                  <a:txBody>
                    <a:bodyPr/>
                    <a:lstStyle/>
                    <a:p>
                      <a:pPr fontAlgn="base"/>
                      <a:r>
                        <a:rPr lang="en-US" dirty="0">
                          <a:effectLst/>
                          <a:latin typeface="Times New Roman" panose="02020603050405020304" pitchFamily="18" charset="0"/>
                          <a:cs typeface="Times New Roman" panose="02020603050405020304" pitchFamily="18" charset="0"/>
                        </a:rPr>
                        <a:t>May use proprietary voice recognition technology.</a:t>
                      </a:r>
                    </a:p>
                  </a:txBody>
                  <a:tcPr anchor="ctr">
                    <a:solidFill>
                      <a:schemeClr val="bg2"/>
                    </a:solidFill>
                  </a:tcPr>
                </a:tc>
                <a:extLst>
                  <a:ext uri="{0D108BD9-81ED-4DB2-BD59-A6C34878D82A}">
                    <a16:rowId xmlns:a16="http://schemas.microsoft.com/office/drawing/2014/main" val="1055063984"/>
                  </a:ext>
                </a:extLst>
              </a:tr>
              <a:tr h="602220">
                <a:tc>
                  <a:txBody>
                    <a:bodyPr/>
                    <a:lstStyle/>
                    <a:p>
                      <a:pPr fontAlgn="base"/>
                      <a:r>
                        <a:rPr lang="en-IN" dirty="0">
                          <a:effectLst/>
                          <a:latin typeface="Times New Roman" panose="02020603050405020304" pitchFamily="18" charset="0"/>
                          <a:cs typeface="Times New Roman" panose="02020603050405020304" pitchFamily="18" charset="0"/>
                        </a:rPr>
                        <a:t>Privacy</a:t>
                      </a:r>
                    </a:p>
                  </a:txBody>
                  <a:tcPr anchor="ctr">
                    <a:solidFill>
                      <a:schemeClr val="bg2"/>
                    </a:solidFill>
                  </a:tcPr>
                </a:tc>
                <a:tc>
                  <a:txBody>
                    <a:bodyPr/>
                    <a:lstStyle/>
                    <a:p>
                      <a:pPr fontAlgn="base"/>
                      <a:r>
                        <a:rPr lang="en-US">
                          <a:effectLst/>
                          <a:latin typeface="Times New Roman" panose="02020603050405020304" pitchFamily="18" charset="0"/>
                          <a:cs typeface="Times New Roman" panose="02020603050405020304" pitchFamily="18" charset="0"/>
                        </a:rPr>
                        <a:t>Potential for better privacy control due to self-hosting.</a:t>
                      </a:r>
                    </a:p>
                  </a:txBody>
                  <a:tcPr anchor="ctr">
                    <a:solidFill>
                      <a:schemeClr val="bg2"/>
                    </a:solidFill>
                  </a:tcPr>
                </a:tc>
                <a:tc>
                  <a:txBody>
                    <a:bodyPr/>
                    <a:lstStyle/>
                    <a:p>
                      <a:pPr fontAlgn="base"/>
                      <a:r>
                        <a:rPr lang="en-US" dirty="0">
                          <a:effectLst/>
                          <a:latin typeface="Times New Roman" panose="02020603050405020304" pitchFamily="18" charset="0"/>
                          <a:cs typeface="Times New Roman" panose="02020603050405020304" pitchFamily="18" charset="0"/>
                        </a:rPr>
                        <a:t>Privacy policies may vary; some systems could collect user data.</a:t>
                      </a:r>
                    </a:p>
                  </a:txBody>
                  <a:tcPr anchor="ctr">
                    <a:solidFill>
                      <a:schemeClr val="bg2"/>
                    </a:solidFill>
                  </a:tcPr>
                </a:tc>
                <a:extLst>
                  <a:ext uri="{0D108BD9-81ED-4DB2-BD59-A6C34878D82A}">
                    <a16:rowId xmlns:a16="http://schemas.microsoft.com/office/drawing/2014/main" val="949154373"/>
                  </a:ext>
                </a:extLst>
              </a:tr>
            </a:tbl>
          </a:graphicData>
        </a:graphic>
      </p:graphicFrame>
    </p:spTree>
    <p:extLst>
      <p:ext uri="{BB962C8B-B14F-4D97-AF65-F5344CB8AC3E}">
        <p14:creationId xmlns:p14="http://schemas.microsoft.com/office/powerpoint/2010/main" val="408937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B983E-10B1-A522-3F80-A62FD95F3414}"/>
              </a:ext>
            </a:extLst>
          </p:cNvPr>
          <p:cNvSpPr>
            <a:spLocks noGrp="1"/>
          </p:cNvSpPr>
          <p:nvPr>
            <p:ph type="title"/>
          </p:nvPr>
        </p:nvSpPr>
        <p:spPr>
          <a:xfrm>
            <a:off x="1066800" y="642594"/>
            <a:ext cx="9933992" cy="878296"/>
          </a:xfrm>
        </p:spPr>
        <p:txBody>
          <a:bodyPr>
            <a:normAutofit/>
          </a:bodyPr>
          <a:lstStyle/>
          <a:p>
            <a:r>
              <a:rPr lang="en-IN" sz="3200" dirty="0"/>
              <a:t>Performance Result</a:t>
            </a:r>
          </a:p>
        </p:txBody>
      </p:sp>
      <p:sp>
        <p:nvSpPr>
          <p:cNvPr id="3" name="Content Placeholder 2">
            <a:extLst>
              <a:ext uri="{FF2B5EF4-FFF2-40B4-BE49-F238E27FC236}">
                <a16:creationId xmlns:a16="http://schemas.microsoft.com/office/drawing/2014/main" id="{A832527E-9CE1-1E7B-999A-CDEAACB132BD}"/>
              </a:ext>
            </a:extLst>
          </p:cNvPr>
          <p:cNvSpPr>
            <a:spLocks noGrp="1"/>
          </p:cNvSpPr>
          <p:nvPr>
            <p:ph idx="1"/>
          </p:nvPr>
        </p:nvSpPr>
        <p:spPr>
          <a:xfrm>
            <a:off x="877078" y="1894114"/>
            <a:ext cx="10476722" cy="4282849"/>
          </a:xfrm>
        </p:spPr>
        <p:txBody>
          <a:bodyPr>
            <a:normAutofit/>
          </a:bodyPr>
          <a:lstStyle/>
          <a:p>
            <a:pPr marL="0" indent="0" algn="just">
              <a:buNone/>
            </a:pPr>
            <a:r>
              <a:rPr lang="en-IN" dirty="0">
                <a:effectLst/>
                <a:latin typeface="Times New Roman" panose="02020603050405020304" pitchFamily="18" charset="0"/>
                <a:ea typeface="Times New Roman" panose="02020603050405020304" pitchFamily="18" charset="0"/>
              </a:rPr>
              <a:t>The developed smart virtual assistant was tested on several occasions, and the results were found to be satisfactory. The smart virtual assistant was able to recognize voice commands accurately and respond with the correct information. The following tasks were performed successfully by the smart virtual  assistant:</a:t>
            </a:r>
          </a:p>
          <a:p>
            <a:pPr marL="0" indent="0" algn="just">
              <a:buNone/>
            </a:pPr>
            <a:endParaRPr lang="en-IN" sz="2000" dirty="0">
              <a:effectLst/>
              <a:latin typeface="Times New Roman" panose="02020603050405020304" pitchFamily="18" charset="0"/>
              <a:ea typeface="Times New Roman" panose="02020603050405020304" pitchFamily="18" charset="0"/>
            </a:endParaRPr>
          </a:p>
          <a:p>
            <a:pPr lvl="0">
              <a:buSzPts val="900"/>
              <a:buFont typeface="Wingdings" panose="05000000000000000000" pitchFamily="2" charset="2"/>
              <a:buChar char="v"/>
            </a:pPr>
            <a:r>
              <a:rPr lang="en-IN" dirty="0">
                <a:effectLst/>
                <a:latin typeface="Times New Roman" panose="02020603050405020304" pitchFamily="18" charset="0"/>
                <a:ea typeface="Times New Roman" panose="02020603050405020304" pitchFamily="18" charset="0"/>
              </a:rPr>
              <a:t>Setting reminders</a:t>
            </a:r>
          </a:p>
          <a:p>
            <a:pPr lvl="0">
              <a:buSzPts val="900"/>
              <a:buFont typeface="Wingdings" panose="05000000000000000000" pitchFamily="2" charset="2"/>
              <a:buChar char="v"/>
            </a:pPr>
            <a:r>
              <a:rPr lang="en-IN" dirty="0">
                <a:effectLst/>
                <a:latin typeface="Times New Roman" panose="02020603050405020304" pitchFamily="18" charset="0"/>
                <a:ea typeface="Times New Roman" panose="02020603050405020304" pitchFamily="18" charset="0"/>
              </a:rPr>
              <a:t>Checking the current time</a:t>
            </a:r>
          </a:p>
          <a:p>
            <a:pPr lvl="0">
              <a:buSzPts val="900"/>
              <a:buFont typeface="Wingdings" panose="05000000000000000000" pitchFamily="2" charset="2"/>
              <a:buChar char="v"/>
            </a:pPr>
            <a:r>
              <a:rPr lang="en-IN" dirty="0">
                <a:effectLst/>
                <a:latin typeface="Times New Roman" panose="02020603050405020304" pitchFamily="18" charset="0"/>
                <a:ea typeface="Times New Roman" panose="02020603050405020304" pitchFamily="18" charset="0"/>
              </a:rPr>
              <a:t>Playing music</a:t>
            </a:r>
          </a:p>
          <a:p>
            <a:pPr lvl="0">
              <a:buSzPts val="900"/>
              <a:buFont typeface="Wingdings" panose="05000000000000000000" pitchFamily="2" charset="2"/>
              <a:buChar char="v"/>
            </a:pPr>
            <a:r>
              <a:rPr lang="en-IN" dirty="0">
                <a:effectLst/>
                <a:latin typeface="Times New Roman" panose="02020603050405020304" pitchFamily="18" charset="0"/>
                <a:ea typeface="Times New Roman" panose="02020603050405020304" pitchFamily="18" charset="0"/>
              </a:rPr>
              <a:t>Searching the web for information</a:t>
            </a:r>
          </a:p>
          <a:p>
            <a:pPr lvl="0">
              <a:buSzPts val="900"/>
              <a:buFont typeface="Wingdings" panose="05000000000000000000" pitchFamily="2" charset="2"/>
              <a:buChar char="v"/>
            </a:pPr>
            <a:r>
              <a:rPr lang="en-IN" dirty="0">
                <a:effectLst/>
                <a:latin typeface="Times New Roman" panose="02020603050405020304" pitchFamily="18" charset="0"/>
                <a:ea typeface="Times New Roman" panose="02020603050405020304" pitchFamily="18" charset="0"/>
              </a:rPr>
              <a:t>Answering general knowledge questions.</a:t>
            </a:r>
          </a:p>
          <a:p>
            <a:endParaRPr lang="en-IN" dirty="0"/>
          </a:p>
        </p:txBody>
      </p:sp>
    </p:spTree>
    <p:extLst>
      <p:ext uri="{BB962C8B-B14F-4D97-AF65-F5344CB8AC3E}">
        <p14:creationId xmlns:p14="http://schemas.microsoft.com/office/powerpoint/2010/main" val="3025298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F0663-0422-2C17-5E44-D0ADD2FD548E}"/>
              </a:ext>
            </a:extLst>
          </p:cNvPr>
          <p:cNvSpPr>
            <a:spLocks noGrp="1"/>
          </p:cNvSpPr>
          <p:nvPr>
            <p:ph type="title"/>
          </p:nvPr>
        </p:nvSpPr>
        <p:spPr>
          <a:xfrm>
            <a:off x="1066800" y="642594"/>
            <a:ext cx="8497078" cy="924949"/>
          </a:xfrm>
        </p:spPr>
        <p:txBody>
          <a:bodyPr>
            <a:normAutofit/>
          </a:bodyPr>
          <a:lstStyle/>
          <a:p>
            <a:r>
              <a:rPr lang="en-IN" sz="3200" dirty="0"/>
              <a:t>Conclusion </a:t>
            </a:r>
          </a:p>
        </p:txBody>
      </p:sp>
      <p:sp>
        <p:nvSpPr>
          <p:cNvPr id="3" name="Content Placeholder 2">
            <a:extLst>
              <a:ext uri="{FF2B5EF4-FFF2-40B4-BE49-F238E27FC236}">
                <a16:creationId xmlns:a16="http://schemas.microsoft.com/office/drawing/2014/main" id="{5D0E9B94-D87A-F0C5-2201-45DE0988947B}"/>
              </a:ext>
            </a:extLst>
          </p:cNvPr>
          <p:cNvSpPr>
            <a:spLocks noGrp="1"/>
          </p:cNvSpPr>
          <p:nvPr>
            <p:ph idx="1"/>
          </p:nvPr>
        </p:nvSpPr>
        <p:spPr>
          <a:xfrm>
            <a:off x="1066800" y="1959428"/>
            <a:ext cx="10058400" cy="4075611"/>
          </a:xfrm>
        </p:spPr>
        <p:txBody>
          <a:bodyPr>
            <a:normAutofit/>
          </a:bodyPr>
          <a:lstStyle/>
          <a:p>
            <a:pPr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Developed a Python-based voice assistant capable of handling tasks like reminders, time checking, and web searching.</a:t>
            </a:r>
          </a:p>
          <a:p>
            <a:pPr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The voice assistant serves as a proof-of-concept, showcasing the potential of voice assistants in enhancing daily life.</a:t>
            </a:r>
          </a:p>
          <a:p>
            <a:pPr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Further enhancements and refinements can be made to improve the functionality and capabilities of the voice assistant.</a:t>
            </a:r>
          </a:p>
          <a:p>
            <a:pPr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The project highlights the ongoing advancements in voice assistant technology and the possibilities they offer for convenience and productivity.</a:t>
            </a:r>
          </a:p>
          <a:p>
            <a:pPr algn="just"/>
            <a:endParaRPr lang="en-IN" sz="2400" dirty="0"/>
          </a:p>
        </p:txBody>
      </p:sp>
    </p:spTree>
    <p:extLst>
      <p:ext uri="{BB962C8B-B14F-4D97-AF65-F5344CB8AC3E}">
        <p14:creationId xmlns:p14="http://schemas.microsoft.com/office/powerpoint/2010/main" val="4163216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7ED6E-6ACD-7EB8-8384-7818A68FF8C5}"/>
              </a:ext>
            </a:extLst>
          </p:cNvPr>
          <p:cNvSpPr>
            <a:spLocks noGrp="1"/>
          </p:cNvSpPr>
          <p:nvPr>
            <p:ph type="title"/>
          </p:nvPr>
        </p:nvSpPr>
        <p:spPr/>
        <p:txBody>
          <a:bodyPr>
            <a:normAutofit/>
          </a:bodyPr>
          <a:lstStyle/>
          <a:p>
            <a:r>
              <a:rPr lang="en-IN" sz="3200" dirty="0"/>
              <a:t>Future Enhancements</a:t>
            </a:r>
          </a:p>
        </p:txBody>
      </p:sp>
      <p:sp>
        <p:nvSpPr>
          <p:cNvPr id="3" name="Content Placeholder 2">
            <a:extLst>
              <a:ext uri="{FF2B5EF4-FFF2-40B4-BE49-F238E27FC236}">
                <a16:creationId xmlns:a16="http://schemas.microsoft.com/office/drawing/2014/main" id="{B1679FA8-323E-C69C-6D99-D1C0B4A87EC0}"/>
              </a:ext>
            </a:extLst>
          </p:cNvPr>
          <p:cNvSpPr>
            <a:spLocks noGrp="1"/>
          </p:cNvSpPr>
          <p:nvPr>
            <p:ph idx="1"/>
          </p:nvPr>
        </p:nvSpPr>
        <p:spPr>
          <a:xfrm>
            <a:off x="1066800" y="2127380"/>
            <a:ext cx="9943322" cy="4365494"/>
          </a:xfrm>
        </p:spPr>
        <p:txBody>
          <a:bodyPr>
            <a:normAutofit/>
          </a:bodyPr>
          <a:lstStyle/>
          <a:p>
            <a:pPr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Basic Implementation: The developed voice assistant is a basic implementation with limited functionality.</a:t>
            </a:r>
          </a:p>
          <a:p>
            <a:pPr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Predefined Voice Commands: It can only recognize a predefined set of voice commands, restricting its capabilities.</a:t>
            </a:r>
          </a:p>
          <a:p>
            <a:pPr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Hardcoded Tasks: The voice assistant can only perform specific tasks that are hardcoded into the program.</a:t>
            </a:r>
          </a:p>
          <a:p>
            <a:pPr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Future Work: Improvements can be made by implementing machine learning algorithms to enhance voice recognition accuracy and expand the recognized commands.</a:t>
            </a:r>
          </a:p>
          <a:p>
            <a:pPr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Integration with Third-Party Apps: The voice assistant can be integrated with more third-party applications to broaden its functionality and capabilities.</a:t>
            </a:r>
          </a:p>
          <a:p>
            <a:endParaRPr lang="en-IN" dirty="0"/>
          </a:p>
        </p:txBody>
      </p:sp>
    </p:spTree>
    <p:extLst>
      <p:ext uri="{BB962C8B-B14F-4D97-AF65-F5344CB8AC3E}">
        <p14:creationId xmlns:p14="http://schemas.microsoft.com/office/powerpoint/2010/main" val="13291847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52FD0-AE5E-88C3-E164-3E996C1D654F}"/>
              </a:ext>
            </a:extLst>
          </p:cNvPr>
          <p:cNvSpPr>
            <a:spLocks noGrp="1"/>
          </p:cNvSpPr>
          <p:nvPr>
            <p:ph type="title"/>
          </p:nvPr>
        </p:nvSpPr>
        <p:spPr>
          <a:xfrm>
            <a:off x="1066800" y="642594"/>
            <a:ext cx="9831355" cy="691684"/>
          </a:xfrm>
        </p:spPr>
        <p:txBody>
          <a:bodyPr>
            <a:normAutofit/>
          </a:bodyPr>
          <a:lstStyle/>
          <a:p>
            <a:r>
              <a:rPr lang="en-IN" sz="3200"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020EBB19-3554-B92E-3129-1EA24637ACFB}"/>
              </a:ext>
            </a:extLst>
          </p:cNvPr>
          <p:cNvSpPr>
            <a:spLocks noGrp="1"/>
          </p:cNvSpPr>
          <p:nvPr>
            <p:ph idx="1"/>
          </p:nvPr>
        </p:nvSpPr>
        <p:spPr>
          <a:xfrm>
            <a:off x="541175" y="1446245"/>
            <a:ext cx="11112759" cy="5159828"/>
          </a:xfrm>
        </p:spPr>
        <p:txBody>
          <a:bodyPr>
            <a:normAutofit fontScale="55000" lnSpcReduction="20000"/>
          </a:bodyPr>
          <a:lstStyle/>
          <a:p>
            <a:pPr marL="0" indent="0" algn="l">
              <a:buNone/>
            </a:pPr>
            <a:r>
              <a:rPr lang="en-US" sz="3300" b="1" i="0" dirty="0">
                <a:effectLst/>
                <a:latin typeface="Times New Roman" panose="02020603050405020304" pitchFamily="18" charset="0"/>
                <a:cs typeface="Times New Roman" panose="02020603050405020304" pitchFamily="18" charset="0"/>
              </a:rPr>
              <a:t>1:</a:t>
            </a:r>
          </a:p>
          <a:p>
            <a:pPr marL="0" indent="0" algn="just">
              <a:buNone/>
            </a:pPr>
            <a:r>
              <a:rPr lang="en-US" sz="3300" b="0" i="0" dirty="0">
                <a:effectLst/>
                <a:latin typeface="Times New Roman" panose="02020603050405020304" pitchFamily="18" charset="0"/>
                <a:cs typeface="Times New Roman" panose="02020603050405020304" pitchFamily="18" charset="0"/>
              </a:rPr>
              <a:t>Li, X., Chen, Y., Li, S., &amp; Zhao, J. (2020). Deep Learning for Intelligent Voice Assistants: Recent Advances and Future Trends. IEEE Transactions on Emerging Topics in Computational Intelligence, 4(6), 729-742. </a:t>
            </a:r>
            <a:r>
              <a:rPr lang="en-US" sz="3300" b="0" i="0" dirty="0" err="1">
                <a:effectLst/>
                <a:latin typeface="Times New Roman" panose="02020603050405020304" pitchFamily="18" charset="0"/>
                <a:cs typeface="Times New Roman" panose="02020603050405020304" pitchFamily="18" charset="0"/>
              </a:rPr>
              <a:t>doi</a:t>
            </a:r>
            <a:r>
              <a:rPr lang="en-US" sz="3300" b="0" i="0" dirty="0">
                <a:effectLst/>
                <a:latin typeface="Times New Roman" panose="02020603050405020304" pitchFamily="18" charset="0"/>
                <a:cs typeface="Times New Roman" panose="02020603050405020304" pitchFamily="18" charset="0"/>
              </a:rPr>
              <a:t>: 10.1109/TETCI.2020.2995623</a:t>
            </a:r>
          </a:p>
          <a:p>
            <a:pPr marL="0" indent="0" algn="just">
              <a:buNone/>
            </a:pPr>
            <a:r>
              <a:rPr lang="en-US" sz="3300" b="1" i="0" dirty="0">
                <a:effectLst/>
                <a:latin typeface="Times New Roman" panose="02020603050405020304" pitchFamily="18" charset="0"/>
                <a:cs typeface="Times New Roman" panose="02020603050405020304" pitchFamily="18" charset="0"/>
              </a:rPr>
              <a:t>2:</a:t>
            </a:r>
          </a:p>
          <a:p>
            <a:pPr marL="0" indent="0" algn="just">
              <a:buNone/>
            </a:pPr>
            <a:r>
              <a:rPr lang="en-US" sz="3300" b="0" i="0" dirty="0">
                <a:effectLst/>
                <a:latin typeface="Times New Roman" panose="02020603050405020304" pitchFamily="18" charset="0"/>
                <a:cs typeface="Times New Roman" panose="02020603050405020304" pitchFamily="18" charset="0"/>
              </a:rPr>
              <a:t> Huang, C. L., &amp; Jiang, D. (2019). Voice Assistant Technology: Challenges and Future Directions. International Journal of Human-Computer Interaction, 35(5), 395-405. </a:t>
            </a:r>
            <a:r>
              <a:rPr lang="en-US" sz="3300" b="0" i="0" dirty="0" err="1">
                <a:effectLst/>
                <a:latin typeface="Times New Roman" panose="02020603050405020304" pitchFamily="18" charset="0"/>
                <a:cs typeface="Times New Roman" panose="02020603050405020304" pitchFamily="18" charset="0"/>
              </a:rPr>
              <a:t>doi</a:t>
            </a:r>
            <a:r>
              <a:rPr lang="en-US" sz="3300" b="0" i="0" dirty="0">
                <a:effectLst/>
                <a:latin typeface="Times New Roman" panose="02020603050405020304" pitchFamily="18" charset="0"/>
                <a:cs typeface="Times New Roman" panose="02020603050405020304" pitchFamily="18" charset="0"/>
              </a:rPr>
              <a:t>: 10.1080/10447318.2018.1512379</a:t>
            </a:r>
          </a:p>
          <a:p>
            <a:pPr marL="0" indent="0" algn="just">
              <a:buNone/>
            </a:pPr>
            <a:r>
              <a:rPr lang="en-US" sz="3300" b="1" dirty="0">
                <a:latin typeface="Times New Roman" panose="02020603050405020304" pitchFamily="18" charset="0"/>
                <a:cs typeface="Times New Roman" panose="02020603050405020304" pitchFamily="18" charset="0"/>
              </a:rPr>
              <a:t>3: </a:t>
            </a:r>
          </a:p>
          <a:p>
            <a:pPr marL="0" indent="0" algn="just">
              <a:buNone/>
            </a:pPr>
            <a:r>
              <a:rPr lang="en-US" sz="3300" b="0" i="0" dirty="0" err="1">
                <a:effectLst/>
                <a:latin typeface="Times New Roman" panose="02020603050405020304" pitchFamily="18" charset="0"/>
                <a:cs typeface="Times New Roman" panose="02020603050405020304" pitchFamily="18" charset="0"/>
              </a:rPr>
              <a:t>Razavi</a:t>
            </a:r>
            <a:r>
              <a:rPr lang="en-US" sz="3300" b="0" i="0" dirty="0">
                <a:effectLst/>
                <a:latin typeface="Times New Roman" panose="02020603050405020304" pitchFamily="18" charset="0"/>
                <a:cs typeface="Times New Roman" panose="02020603050405020304" pitchFamily="18" charset="0"/>
              </a:rPr>
              <a:t>, S., Chen, J., &amp; Huang, T. (2020). Design and Implementation of a Voice Assistant for Home Automation. Proceedings of the 15th International Conference on Computer Science &amp; Education, 1443-1447. </a:t>
            </a:r>
            <a:r>
              <a:rPr lang="en-US" sz="3300" b="0" i="0" dirty="0" err="1">
                <a:effectLst/>
                <a:latin typeface="Times New Roman" panose="02020603050405020304" pitchFamily="18" charset="0"/>
                <a:cs typeface="Times New Roman" panose="02020603050405020304" pitchFamily="18" charset="0"/>
              </a:rPr>
              <a:t>doi</a:t>
            </a:r>
            <a:r>
              <a:rPr lang="en-US" sz="3300" b="0" i="0" dirty="0">
                <a:effectLst/>
                <a:latin typeface="Times New Roman" panose="02020603050405020304" pitchFamily="18" charset="0"/>
                <a:cs typeface="Times New Roman" panose="02020603050405020304" pitchFamily="18" charset="0"/>
              </a:rPr>
              <a:t>: 10.1109/ICCSE48540.2020.9162921</a:t>
            </a:r>
          </a:p>
          <a:p>
            <a:pPr marL="0" indent="0" algn="just">
              <a:buNone/>
            </a:pPr>
            <a:r>
              <a:rPr lang="en-US" sz="3300" b="1" i="0" dirty="0">
                <a:effectLst/>
                <a:latin typeface="Times New Roman" panose="02020603050405020304" pitchFamily="18" charset="0"/>
                <a:cs typeface="Times New Roman" panose="02020603050405020304" pitchFamily="18" charset="0"/>
              </a:rPr>
              <a:t> 4:</a:t>
            </a:r>
          </a:p>
          <a:p>
            <a:pPr marL="0" indent="0" algn="just">
              <a:buNone/>
            </a:pPr>
            <a:r>
              <a:rPr lang="en-US" sz="3300" b="0" i="0" dirty="0">
                <a:effectLst/>
                <a:latin typeface="Times New Roman" panose="02020603050405020304" pitchFamily="18" charset="0"/>
                <a:cs typeface="Times New Roman" panose="02020603050405020304" pitchFamily="18" charset="0"/>
              </a:rPr>
              <a:t> Singh, S., &amp; Mohan, S. (2019). Voice Assistant Technologies: An Overview and Comparative Analysis. Proceedings of the International Conference on Advanced Computing Technologies and Applications, 312-321. </a:t>
            </a:r>
            <a:r>
              <a:rPr lang="en-US" sz="3300" b="0" i="0" dirty="0" err="1">
                <a:effectLst/>
                <a:latin typeface="Times New Roman" panose="02020603050405020304" pitchFamily="18" charset="0"/>
                <a:cs typeface="Times New Roman" panose="02020603050405020304" pitchFamily="18" charset="0"/>
              </a:rPr>
              <a:t>doi</a:t>
            </a:r>
            <a:r>
              <a:rPr lang="en-US" sz="3300" b="0" i="0" dirty="0">
                <a:effectLst/>
                <a:latin typeface="Times New Roman" panose="02020603050405020304" pitchFamily="18" charset="0"/>
                <a:cs typeface="Times New Roman" panose="02020603050405020304" pitchFamily="18" charset="0"/>
              </a:rPr>
              <a:t>: 10.1007/978-981-15-1696-5_27</a:t>
            </a:r>
          </a:p>
          <a:p>
            <a:pPr marL="0" indent="0" algn="just">
              <a:buNone/>
            </a:pPr>
            <a:r>
              <a:rPr lang="en-US" sz="3300" b="1" i="0" dirty="0">
                <a:effectLst/>
                <a:latin typeface="Times New Roman" panose="02020603050405020304" pitchFamily="18" charset="0"/>
                <a:cs typeface="Times New Roman" panose="02020603050405020304" pitchFamily="18" charset="0"/>
              </a:rPr>
              <a:t>5:</a:t>
            </a:r>
          </a:p>
          <a:p>
            <a:pPr marL="0" indent="0" algn="just">
              <a:buNone/>
            </a:pPr>
            <a:r>
              <a:rPr lang="en-US" sz="3300" b="0" i="0" dirty="0">
                <a:effectLst/>
                <a:latin typeface="Times New Roman" panose="02020603050405020304" pitchFamily="18" charset="0"/>
                <a:cs typeface="Times New Roman" panose="02020603050405020304" pitchFamily="18" charset="0"/>
              </a:rPr>
              <a:t> Soni, D., &amp; Raju, P. (2021). A Comparative Study of Voice Assistants for Real-Time Applications. International Journal of Computer Science and Mobile Computing, 10(3), 40-48</a:t>
            </a:r>
          </a:p>
          <a:p>
            <a:endParaRPr lang="en-IN" dirty="0"/>
          </a:p>
        </p:txBody>
      </p:sp>
    </p:spTree>
    <p:extLst>
      <p:ext uri="{BB962C8B-B14F-4D97-AF65-F5344CB8AC3E}">
        <p14:creationId xmlns:p14="http://schemas.microsoft.com/office/powerpoint/2010/main" val="1098649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D0A2-208A-26C6-B820-3753C9CA1E50}"/>
              </a:ext>
            </a:extLst>
          </p:cNvPr>
          <p:cNvSpPr>
            <a:spLocks noGrp="1"/>
          </p:cNvSpPr>
          <p:nvPr>
            <p:ph type="title"/>
          </p:nvPr>
        </p:nvSpPr>
        <p:spPr>
          <a:xfrm>
            <a:off x="838200" y="365126"/>
            <a:ext cx="10515600" cy="997143"/>
          </a:xfrm>
        </p:spPr>
        <p:txBody>
          <a:bodyPr>
            <a:normAutofit/>
          </a:bodyPr>
          <a:lstStyle/>
          <a:p>
            <a:pPr algn="ctr"/>
            <a:r>
              <a:rPr lang="en-US" sz="3200" dirty="0">
                <a:latin typeface="Times New Roman" panose="02020603050405020304" pitchFamily="18" charset="0"/>
                <a:cs typeface="Times New Roman" panose="02020603050405020304" pitchFamily="18" charset="0"/>
              </a:rPr>
              <a:t>OBJECTIVE</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55A57E-48FF-F9A9-7F46-9A65D80E840A}"/>
              </a:ext>
            </a:extLst>
          </p:cNvPr>
          <p:cNvSpPr>
            <a:spLocks noGrp="1"/>
          </p:cNvSpPr>
          <p:nvPr>
            <p:ph idx="1"/>
          </p:nvPr>
        </p:nvSpPr>
        <p:spPr>
          <a:xfrm>
            <a:off x="838200" y="1362269"/>
            <a:ext cx="10515600" cy="4814694"/>
          </a:xfrm>
        </p:spPr>
        <p:txBody>
          <a:bodyPr>
            <a:normAutofit/>
          </a:bodyPr>
          <a:lstStyle/>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Main objective of building personal assistant software (a virtual assistant) is using semantic data sources available on the web, user generated content and providing knowledge from knowledge databases.</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main purpose of an intelligent virtual assistant is to answer questions that users may have. This may be done in a business environment, for example, on the business website, with a chat interface. </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 the mobile platform, the intelligent virtual assistant is available as a call-button operated service where a voice asks the user “What can I do for you?” and then responds to verbal input. </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 of the main advantages of voice searches is their rapidity. In fact, voice is reputed to be four times faster than a written search: whereas we can write about 40 words per minute, we are capable of speaking around 150 during the same period of time15.</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 this respect, the ability of personal assistants to accurately recognize spoken words is a prerequisite for them to be adopted by consumers</a:t>
            </a:r>
            <a:r>
              <a:rPr lang="en-US" sz="2400" dirty="0">
                <a:latin typeface="Times New Roman" panose="02020603050405020304" pitchFamily="18" charset="0"/>
                <a:cs typeface="Times New Roman" panose="02020603050405020304" pitchFamily="18" charset="0"/>
              </a:rPr>
              <a:t>.</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6273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BB31F-2047-0D83-EF37-EC67988D301E}"/>
              </a:ext>
            </a:extLst>
          </p:cNvPr>
          <p:cNvSpPr>
            <a:spLocks noGrp="1"/>
          </p:cNvSpPr>
          <p:nvPr>
            <p:ph type="title"/>
          </p:nvPr>
        </p:nvSpPr>
        <p:spPr>
          <a:xfrm>
            <a:off x="838200" y="346464"/>
            <a:ext cx="10515600" cy="913169"/>
          </a:xfrm>
        </p:spPr>
        <p:txBody>
          <a:bodyPr>
            <a:normAutofit/>
          </a:bodyPr>
          <a:lstStyle/>
          <a:p>
            <a:pPr algn="ctr"/>
            <a:r>
              <a:rPr lang="en-US" sz="3200" dirty="0">
                <a:latin typeface="Times New Roman" panose="02020603050405020304" pitchFamily="18" charset="0"/>
                <a:cs typeface="Times New Roman" panose="02020603050405020304" pitchFamily="18" charset="0"/>
              </a:rPr>
              <a:t>INTRODUCTION</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6E77CB-2F39-6169-B176-6981FDBAC353}"/>
              </a:ext>
            </a:extLst>
          </p:cNvPr>
          <p:cNvSpPr>
            <a:spLocks noGrp="1"/>
          </p:cNvSpPr>
          <p:nvPr>
            <p:ph idx="1"/>
          </p:nvPr>
        </p:nvSpPr>
        <p:spPr>
          <a:xfrm>
            <a:off x="838200" y="1660849"/>
            <a:ext cx="10515600" cy="4945224"/>
          </a:xfrm>
        </p:spPr>
        <p:txBody>
          <a:bodyPr>
            <a:normAutofit/>
          </a:bodyPr>
          <a:lstStyle/>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 today’s era almost all tasks are digitalized. We have Smartphone in hands and it is nothing less than having world at your finger tips. These days we aren’t even using fingers. We just speak of the task and it is done.</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There exist systems where we can say Text Dad, “I’ll be late today.” And the text is sent. That is the task of a Virtual Assistant. </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based intelligent assistants need an invoking word or wake word to activate the listener, followed by the command. We have so many virtual assistants, such as Apple’s Siri, Amazon’s Alexa and Microsoft’s Cortana. </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project was started on the premise that there is sufficient amount of openly available data and information on the web that can be utilized to build a virtual assistant that has access to making intelligent decisions for routine user activities.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1107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9E9D-11A1-4AD1-D4A8-BF92BB400C2F}"/>
              </a:ext>
            </a:extLst>
          </p:cNvPr>
          <p:cNvSpPr>
            <a:spLocks noGrp="1"/>
          </p:cNvSpPr>
          <p:nvPr>
            <p:ph type="title"/>
          </p:nvPr>
        </p:nvSpPr>
        <p:spPr/>
        <p:txBody>
          <a:bodyPr>
            <a:normAutofit/>
          </a:bodyPr>
          <a:lstStyle/>
          <a:p>
            <a:pPr algn="ctr"/>
            <a:r>
              <a:rPr lang="en-US" sz="3200" dirty="0">
                <a:latin typeface="Times New Roman" panose="02020603050405020304" pitchFamily="18" charset="0"/>
                <a:cs typeface="Times New Roman" panose="02020603050405020304" pitchFamily="18" charset="0"/>
              </a:rPr>
              <a:t>EXISTING SYSTEM</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A0A5BE-B20E-AD1B-5F89-CD94E86ED8C8}"/>
              </a:ext>
            </a:extLst>
          </p:cNvPr>
          <p:cNvSpPr>
            <a:spLocks noGrp="1"/>
          </p:cNvSpPr>
          <p:nvPr>
            <p:ph idx="1"/>
          </p:nvPr>
        </p:nvSpPr>
        <p:spPr>
          <a:xfrm>
            <a:off x="838200" y="1819469"/>
            <a:ext cx="10515600" cy="4357493"/>
          </a:xfrm>
        </p:spPr>
        <p:txBody>
          <a:bodyPr>
            <a:normAutofit/>
          </a:bodyPr>
          <a:lstStyle/>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Vocalised assistants typically consists of several modules together to </a:t>
            </a:r>
            <a:r>
              <a:rPr lang="en-IN" dirty="0" err="1">
                <a:latin typeface="Times New Roman" panose="02020603050405020304" pitchFamily="18" charset="0"/>
                <a:cs typeface="Times New Roman" panose="02020603050405020304" pitchFamily="18" charset="0"/>
              </a:rPr>
              <a:t>interpet</a:t>
            </a:r>
            <a:r>
              <a:rPr lang="en-IN" dirty="0">
                <a:latin typeface="Times New Roman" panose="02020603050405020304" pitchFamily="18" charset="0"/>
                <a:cs typeface="Times New Roman" panose="02020603050405020304" pitchFamily="18" charset="0"/>
              </a:rPr>
              <a:t> response to user requests.</a:t>
            </a:r>
          </a:p>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Here are some of the common modules found in vocalised assistants system.</a:t>
            </a:r>
          </a:p>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ASR(Automatic speech recognition)this module spoken word into text that voice assistant can understand.</a:t>
            </a:r>
          </a:p>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Dialogue management (DM)this module determines how the voice assistants should respond to the users request based on context of conversation.</a:t>
            </a:r>
          </a:p>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Text-to-Speech(TTS)this module is responsible for converting the response generated by the voice assistant in the speech.</a:t>
            </a:r>
          </a:p>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These are the existing system modules</a:t>
            </a:r>
          </a:p>
          <a:p>
            <a:pPr algn="just">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3649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717A0D-3382-DA9B-A3BE-7E73991FA1EB}"/>
              </a:ext>
            </a:extLst>
          </p:cNvPr>
          <p:cNvSpPr txBox="1"/>
          <p:nvPr/>
        </p:nvSpPr>
        <p:spPr>
          <a:xfrm>
            <a:off x="550506" y="310370"/>
            <a:ext cx="11457992" cy="584775"/>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LITREATURE SURVEY</a:t>
            </a:r>
          </a:p>
        </p:txBody>
      </p:sp>
      <p:graphicFrame>
        <p:nvGraphicFramePr>
          <p:cNvPr id="6" name="Table 6">
            <a:extLst>
              <a:ext uri="{FF2B5EF4-FFF2-40B4-BE49-F238E27FC236}">
                <a16:creationId xmlns:a16="http://schemas.microsoft.com/office/drawing/2014/main" id="{FCBBEF84-9BB7-6B64-E14E-F2FB668C3D63}"/>
              </a:ext>
            </a:extLst>
          </p:cNvPr>
          <p:cNvGraphicFramePr>
            <a:graphicFrameLocks noGrp="1"/>
          </p:cNvGraphicFramePr>
          <p:nvPr>
            <p:extLst>
              <p:ext uri="{D42A27DB-BD31-4B8C-83A1-F6EECF244321}">
                <p14:modId xmlns:p14="http://schemas.microsoft.com/office/powerpoint/2010/main" val="2750795706"/>
              </p:ext>
            </p:extLst>
          </p:nvPr>
        </p:nvGraphicFramePr>
        <p:xfrm>
          <a:off x="1194318" y="1134602"/>
          <a:ext cx="10356981" cy="4847492"/>
        </p:xfrm>
        <a:graphic>
          <a:graphicData uri="http://schemas.openxmlformats.org/drawingml/2006/table">
            <a:tbl>
              <a:tblPr firstRow="1" bandRow="1">
                <a:tableStyleId>{7DF18680-E054-41AD-8BC1-D1AEF772440D}</a:tableStyleId>
              </a:tblPr>
              <a:tblGrid>
                <a:gridCol w="3607647">
                  <a:extLst>
                    <a:ext uri="{9D8B030D-6E8A-4147-A177-3AD203B41FA5}">
                      <a16:colId xmlns:a16="http://schemas.microsoft.com/office/drawing/2014/main" val="4191661260"/>
                    </a:ext>
                  </a:extLst>
                </a:gridCol>
                <a:gridCol w="2597376">
                  <a:extLst>
                    <a:ext uri="{9D8B030D-6E8A-4147-A177-3AD203B41FA5}">
                      <a16:colId xmlns:a16="http://schemas.microsoft.com/office/drawing/2014/main" val="205353218"/>
                    </a:ext>
                  </a:extLst>
                </a:gridCol>
                <a:gridCol w="4151958">
                  <a:extLst>
                    <a:ext uri="{9D8B030D-6E8A-4147-A177-3AD203B41FA5}">
                      <a16:colId xmlns:a16="http://schemas.microsoft.com/office/drawing/2014/main" val="2983927481"/>
                    </a:ext>
                  </a:extLst>
                </a:gridCol>
              </a:tblGrid>
              <a:tr h="338941">
                <a:tc>
                  <a:txBody>
                    <a:bodyPr/>
                    <a:lstStyle/>
                    <a:p>
                      <a:r>
                        <a:rPr lang="en-IN" sz="1600" dirty="0"/>
                        <a:t>TITLE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t>AUTHOR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t>DESCRIPTION</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78888464"/>
                  </a:ext>
                </a:extLst>
              </a:tr>
              <a:tr h="999966">
                <a:tc>
                  <a:txBody>
                    <a:bodyPr/>
                    <a:lstStyle/>
                    <a:p>
                      <a:r>
                        <a:rPr lang="en-US" sz="1600" dirty="0" err="1">
                          <a:latin typeface="Times New Roman" panose="02020603050405020304" pitchFamily="18" charset="0"/>
                          <a:cs typeface="Times New Roman" panose="02020603050405020304" pitchFamily="18" charset="0"/>
                        </a:rPr>
                        <a:t>DeepSpeech</a:t>
                      </a:r>
                      <a:r>
                        <a:rPr lang="en-US" sz="1600" dirty="0">
                          <a:latin typeface="Times New Roman" panose="02020603050405020304" pitchFamily="18" charset="0"/>
                          <a:cs typeface="Times New Roman" panose="02020603050405020304" pitchFamily="18" charset="0"/>
                        </a:rPr>
                        <a:t>: An Open Source Speech-to-Text Engine[2019]</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H. Huggins et al.</a:t>
                      </a:r>
                    </a:p>
                  </a:txBody>
                  <a:tcPr/>
                </a:tc>
                <a:tc>
                  <a:txBody>
                    <a:bodyPr/>
                    <a:lstStyle/>
                    <a:p>
                      <a:r>
                        <a:rPr lang="en-US" sz="1600" dirty="0" err="1">
                          <a:latin typeface="Times New Roman" panose="02020603050405020304" pitchFamily="18" charset="0"/>
                          <a:cs typeface="Times New Roman" panose="02020603050405020304" pitchFamily="18" charset="0"/>
                        </a:rPr>
                        <a:t>DeepSpeech</a:t>
                      </a:r>
                      <a:r>
                        <a:rPr lang="en-US" sz="1600" dirty="0">
                          <a:latin typeface="Times New Roman" panose="02020603050405020304" pitchFamily="18" charset="0"/>
                          <a:cs typeface="Times New Roman" panose="02020603050405020304" pitchFamily="18" charset="0"/>
                        </a:rPr>
                        <a:t> is an open-source, deep learning-based speech-to-text engine with applications in voice assistants and transcription services.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81417297"/>
                  </a:ext>
                </a:extLst>
              </a:tr>
              <a:tr h="1228531">
                <a:tc>
                  <a:txBody>
                    <a:bodyPr/>
                    <a:lstStyle/>
                    <a:p>
                      <a:r>
                        <a:rPr lang="en-US" sz="1600" dirty="0">
                          <a:latin typeface="Times New Roman" panose="02020603050405020304" pitchFamily="18" charset="0"/>
                          <a:cs typeface="Times New Roman" panose="02020603050405020304" pitchFamily="18" charset="0"/>
                        </a:rPr>
                        <a:t>Building Voice-Enabled Applications with Alexa[2017]</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M. McRoberts</a:t>
                      </a:r>
                    </a:p>
                  </a:txBody>
                  <a:tcPr/>
                </a:tc>
                <a:tc>
                  <a:txBody>
                    <a:bodyPr/>
                    <a:lstStyle/>
                    <a:p>
                      <a:r>
                        <a:rPr lang="en-US" sz="1600" dirty="0">
                          <a:latin typeface="Times New Roman" panose="02020603050405020304" pitchFamily="18" charset="0"/>
                          <a:cs typeface="Times New Roman" panose="02020603050405020304" pitchFamily="18" charset="0"/>
                        </a:rPr>
                        <a:t>A practical guide for Python developers to create engaging voice-enabled applications using Amazon's Alexa, covering VUI design and backend integration.</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16187876"/>
                  </a:ext>
                </a:extLst>
              </a:tr>
              <a:tr h="771402">
                <a:tc>
                  <a:txBody>
                    <a:bodyPr/>
                    <a:lstStyle/>
                    <a:p>
                      <a:r>
                        <a:rPr lang="en-US" sz="1600" dirty="0">
                          <a:latin typeface="Times New Roman" panose="02020603050405020304" pitchFamily="18" charset="0"/>
                          <a:cs typeface="Times New Roman" panose="02020603050405020304" pitchFamily="18" charset="0"/>
                        </a:rPr>
                        <a:t>Designing Voice User Interfaces: Principles of Conversational Experiences[2016]</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 C. H. Manning and J. A. </a:t>
                      </a:r>
                      <a:r>
                        <a:rPr lang="en-US" sz="1600" dirty="0" err="1">
                          <a:latin typeface="Times New Roman" panose="02020603050405020304" pitchFamily="18" charset="0"/>
                          <a:cs typeface="Times New Roman" panose="02020603050405020304" pitchFamily="18" charset="0"/>
                        </a:rPr>
                        <a:t>Pulizzi</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A practical guide for creating engaging (VUIs) that enhance the user experience of voice assistants.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7337091"/>
                  </a:ext>
                </a:extLst>
              </a:tr>
              <a:tr h="1457094">
                <a:tc>
                  <a:txBody>
                    <a:bodyPr/>
                    <a:lstStyle/>
                    <a:p>
                      <a:r>
                        <a:rPr lang="en-US" sz="1600" dirty="0">
                          <a:latin typeface="Times New Roman" panose="02020603050405020304" pitchFamily="18" charset="0"/>
                          <a:cs typeface="Times New Roman" panose="02020603050405020304" pitchFamily="18" charset="0"/>
                        </a:rPr>
                        <a:t>Deep Learning for Voice Assistants</a:t>
                      </a:r>
                    </a:p>
                    <a:p>
                      <a:r>
                        <a:rPr lang="en-US" sz="1600" dirty="0">
                          <a:latin typeface="Times New Roman" panose="02020603050405020304" pitchFamily="18" charset="0"/>
                          <a:cs typeface="Times New Roman" panose="02020603050405020304" pitchFamily="18" charset="0"/>
                        </a:rPr>
                        <a:t>[2016]</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 I. Goodfellow, Y. </a:t>
                      </a:r>
                      <a:r>
                        <a:rPr lang="en-US" sz="1600" dirty="0" err="1">
                          <a:latin typeface="Times New Roman" panose="02020603050405020304" pitchFamily="18" charset="0"/>
                          <a:cs typeface="Times New Roman" panose="02020603050405020304" pitchFamily="18" charset="0"/>
                        </a:rPr>
                        <a:t>Bengio</a:t>
                      </a:r>
                      <a:r>
                        <a:rPr lang="en-US" sz="1600" dirty="0">
                          <a:latin typeface="Times New Roman" panose="02020603050405020304" pitchFamily="18" charset="0"/>
                          <a:cs typeface="Times New Roman" panose="02020603050405020304" pitchFamily="18" charset="0"/>
                        </a:rPr>
                        <a:t>, and A. Courville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A comprehensive textbook on deep learning algorithms, with a focus on their application in voice recognition and natural language processing for building voice assistants using Python.</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91508339"/>
                  </a:ext>
                </a:extLst>
              </a:tr>
            </a:tbl>
          </a:graphicData>
        </a:graphic>
      </p:graphicFrame>
    </p:spTree>
    <p:extLst>
      <p:ext uri="{BB962C8B-B14F-4D97-AF65-F5344CB8AC3E}">
        <p14:creationId xmlns:p14="http://schemas.microsoft.com/office/powerpoint/2010/main" val="269925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76160-4B7C-12D6-79F4-775DE1F8524C}"/>
              </a:ext>
            </a:extLst>
          </p:cNvPr>
          <p:cNvSpPr>
            <a:spLocks noGrp="1"/>
          </p:cNvSpPr>
          <p:nvPr>
            <p:ph type="title"/>
          </p:nvPr>
        </p:nvSpPr>
        <p:spPr>
          <a:xfrm>
            <a:off x="838200" y="346463"/>
            <a:ext cx="10515600" cy="1325563"/>
          </a:xfrm>
        </p:spPr>
        <p:txBody>
          <a:bodyPr>
            <a:normAutofit/>
          </a:bodyPr>
          <a:lstStyle/>
          <a:p>
            <a:pPr>
              <a:tabLst>
                <a:tab pos="541338" algn="l"/>
              </a:tabLst>
            </a:pPr>
            <a:r>
              <a:rPr lang="en-IN" sz="4000" dirty="0">
                <a:latin typeface="Times New Roman" panose="02020603050405020304" pitchFamily="18" charset="0"/>
                <a:cs typeface="Times New Roman" panose="02020603050405020304" pitchFamily="18" charset="0"/>
              </a:rPr>
              <a:t>DISADVANTAGE OF EXISTING SYSTEM</a:t>
            </a:r>
          </a:p>
        </p:txBody>
      </p:sp>
      <p:sp>
        <p:nvSpPr>
          <p:cNvPr id="3" name="Content Placeholder 2">
            <a:extLst>
              <a:ext uri="{FF2B5EF4-FFF2-40B4-BE49-F238E27FC236}">
                <a16:creationId xmlns:a16="http://schemas.microsoft.com/office/drawing/2014/main" id="{FBAB600B-A73B-2A93-2786-B5BB60D38A15}"/>
              </a:ext>
            </a:extLst>
          </p:cNvPr>
          <p:cNvSpPr>
            <a:spLocks noGrp="1"/>
          </p:cNvSpPr>
          <p:nvPr>
            <p:ph idx="1"/>
          </p:nvPr>
        </p:nvSpPr>
        <p:spPr>
          <a:xfrm>
            <a:off x="662474" y="1464906"/>
            <a:ext cx="10691326" cy="4935894"/>
          </a:xfrm>
        </p:spPr>
        <p:txBody>
          <a:bodyPr>
            <a:normAutofit fontScale="25000" lnSpcReduction="20000"/>
          </a:bodyPr>
          <a:lstStyle/>
          <a:p>
            <a:pPr marL="1200150" indent="-285750" algn="just">
              <a:lnSpc>
                <a:spcPct val="150000"/>
              </a:lnSpc>
              <a:buFont typeface="Wingdings" panose="05000000000000000000" pitchFamily="2" charset="2"/>
              <a:buChar char="v"/>
            </a:pPr>
            <a:r>
              <a:rPr lang="en-US" sz="7200" dirty="0">
                <a:effectLst/>
                <a:latin typeface="Times New Roman" panose="02020603050405020304" pitchFamily="18" charset="0"/>
                <a:ea typeface="Times New Roman" panose="02020603050405020304" pitchFamily="18" charset="0"/>
              </a:rPr>
              <a:t>Inaccurate ASR: Existing vocalized assistant systems may suffer from inaccurate speech-to-text conversion, leading to misunderstandings and incorrect responses.</a:t>
            </a:r>
            <a:endParaRPr lang="en-IN" sz="7200" dirty="0">
              <a:effectLst/>
              <a:latin typeface="Times New Roman" panose="02020603050405020304" pitchFamily="18" charset="0"/>
              <a:ea typeface="Times New Roman" panose="02020603050405020304" pitchFamily="18" charset="0"/>
            </a:endParaRPr>
          </a:p>
          <a:p>
            <a:pPr marL="1200150" indent="-285750" algn="just">
              <a:lnSpc>
                <a:spcPct val="150000"/>
              </a:lnSpc>
              <a:buFont typeface="Wingdings" panose="05000000000000000000" pitchFamily="2" charset="2"/>
              <a:buChar char="v"/>
            </a:pPr>
            <a:r>
              <a:rPr lang="en-US" sz="7200" dirty="0">
                <a:effectLst/>
                <a:latin typeface="Times New Roman" panose="02020603050405020304" pitchFamily="18" charset="0"/>
                <a:ea typeface="Times New Roman" panose="02020603050405020304" pitchFamily="18" charset="0"/>
              </a:rPr>
              <a:t>Limited Contextual Understanding: Dialogue management modules often struggle to fully comprehend complex conversations, resulting in generic or irrelevant responses.</a:t>
            </a:r>
            <a:endParaRPr lang="en-IN" sz="7200" dirty="0">
              <a:effectLst/>
              <a:latin typeface="Times New Roman" panose="02020603050405020304" pitchFamily="18" charset="0"/>
              <a:ea typeface="Times New Roman" panose="02020603050405020304" pitchFamily="18" charset="0"/>
            </a:endParaRPr>
          </a:p>
          <a:p>
            <a:pPr marL="1200150" indent="-285750" algn="just">
              <a:lnSpc>
                <a:spcPct val="150000"/>
              </a:lnSpc>
              <a:buFont typeface="Wingdings" panose="05000000000000000000" pitchFamily="2" charset="2"/>
              <a:buChar char="v"/>
            </a:pPr>
            <a:r>
              <a:rPr lang="en-US" sz="7200" dirty="0">
                <a:effectLst/>
                <a:latin typeface="Times New Roman" panose="02020603050405020304" pitchFamily="18" charset="0"/>
                <a:ea typeface="Times New Roman" panose="02020603050405020304" pitchFamily="18" charset="0"/>
              </a:rPr>
              <a:t>Robotic TTS: The text-to-speech module may produce unnatural-sounding voices, lacking the naturalness of human speech.</a:t>
            </a:r>
            <a:endParaRPr lang="en-IN" sz="7200" dirty="0">
              <a:effectLst/>
              <a:latin typeface="Times New Roman" panose="02020603050405020304" pitchFamily="18" charset="0"/>
              <a:ea typeface="Times New Roman" panose="02020603050405020304" pitchFamily="18" charset="0"/>
            </a:endParaRPr>
          </a:p>
          <a:p>
            <a:pPr marL="1200150" indent="-285750" algn="just">
              <a:lnSpc>
                <a:spcPct val="150000"/>
              </a:lnSpc>
              <a:buFont typeface="Wingdings" panose="05000000000000000000" pitchFamily="2" charset="2"/>
              <a:buChar char="v"/>
            </a:pPr>
            <a:r>
              <a:rPr lang="en-US" sz="7200" dirty="0">
                <a:effectLst/>
                <a:latin typeface="Times New Roman" panose="02020603050405020304" pitchFamily="18" charset="0"/>
                <a:ea typeface="Times New Roman" panose="02020603050405020304" pitchFamily="18" charset="0"/>
              </a:rPr>
              <a:t>Lack of Personalization: Many systems lack the ability to personalize responses based on user preferences, limiting relevance and usefulness.</a:t>
            </a:r>
            <a:endParaRPr lang="en-IN" sz="7200" dirty="0">
              <a:effectLst/>
              <a:latin typeface="Times New Roman" panose="02020603050405020304" pitchFamily="18" charset="0"/>
              <a:ea typeface="Times New Roman" panose="02020603050405020304" pitchFamily="18" charset="0"/>
            </a:endParaRPr>
          </a:p>
          <a:p>
            <a:pPr marL="1200150" indent="-285750" algn="just">
              <a:lnSpc>
                <a:spcPct val="150000"/>
              </a:lnSpc>
              <a:buFont typeface="Wingdings" panose="05000000000000000000" pitchFamily="2" charset="2"/>
              <a:buChar char="v"/>
            </a:pPr>
            <a:r>
              <a:rPr lang="en-US" sz="7200" dirty="0">
                <a:effectLst/>
                <a:latin typeface="Times New Roman" panose="02020603050405020304" pitchFamily="18" charset="0"/>
                <a:ea typeface="Times New Roman" panose="02020603050405020304" pitchFamily="18" charset="0"/>
              </a:rPr>
              <a:t>Dependency on Internet Connectivity: Vocalized assistants heavily rely on internet access, becoming non-functional in areas with limited or unreliable connectivity.</a:t>
            </a:r>
            <a:endParaRPr lang="en-IN" sz="7200" dirty="0">
              <a:effectLst/>
              <a:latin typeface="Times New Roman" panose="02020603050405020304" pitchFamily="18" charset="0"/>
              <a:ea typeface="Times New Roman" panose="02020603050405020304" pitchFamily="18" charset="0"/>
            </a:endParaRPr>
          </a:p>
          <a:p>
            <a:pPr marL="1200150" indent="-285750" algn="just">
              <a:lnSpc>
                <a:spcPct val="150000"/>
              </a:lnSpc>
              <a:buFont typeface="Wingdings" panose="05000000000000000000" pitchFamily="2" charset="2"/>
              <a:buChar char="v"/>
            </a:pPr>
            <a:r>
              <a:rPr lang="en-US" sz="7200" dirty="0">
                <a:effectLst/>
                <a:latin typeface="Times New Roman" panose="02020603050405020304" pitchFamily="18" charset="0"/>
                <a:ea typeface="Times New Roman" panose="02020603050405020304" pitchFamily="18" charset="0"/>
              </a:rPr>
              <a:t>Privacy and Security Concerns: Collecting and processing sensitive user data raises privacy and security concerns if not adequately protected.</a:t>
            </a:r>
            <a:endParaRPr lang="en-IN" sz="72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v"/>
            </a:pPr>
            <a:endParaRPr lang="en-IN" sz="800" dirty="0"/>
          </a:p>
        </p:txBody>
      </p:sp>
    </p:spTree>
    <p:extLst>
      <p:ext uri="{BB962C8B-B14F-4D97-AF65-F5344CB8AC3E}">
        <p14:creationId xmlns:p14="http://schemas.microsoft.com/office/powerpoint/2010/main" val="2348949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8E925-930A-89D1-37F1-317A2DFFA0DA}"/>
              </a:ext>
            </a:extLst>
          </p:cNvPr>
          <p:cNvSpPr>
            <a:spLocks noGrp="1"/>
          </p:cNvSpPr>
          <p:nvPr>
            <p:ph type="title"/>
          </p:nvPr>
        </p:nvSpPr>
        <p:spPr>
          <a:xfrm>
            <a:off x="3554962" y="233266"/>
            <a:ext cx="7798837" cy="690466"/>
          </a:xfrm>
        </p:spPr>
        <p:txBody>
          <a:bodyPr>
            <a:normAutofit/>
          </a:bodyPr>
          <a:lstStyle/>
          <a:p>
            <a:r>
              <a:rPr lang="en-IN" sz="4000" dirty="0"/>
              <a:t>PROPOSED SYSTEM</a:t>
            </a:r>
          </a:p>
        </p:txBody>
      </p:sp>
      <p:sp>
        <p:nvSpPr>
          <p:cNvPr id="4" name="Rectangle 1">
            <a:extLst>
              <a:ext uri="{FF2B5EF4-FFF2-40B4-BE49-F238E27FC236}">
                <a16:creationId xmlns:a16="http://schemas.microsoft.com/office/drawing/2014/main" id="{B8E43C88-19FD-A506-F02E-7BDC67F8B0C3}"/>
              </a:ext>
            </a:extLst>
          </p:cNvPr>
          <p:cNvSpPr>
            <a:spLocks noGrp="1" noChangeArrowheads="1"/>
          </p:cNvSpPr>
          <p:nvPr>
            <p:ph idx="1"/>
          </p:nvPr>
        </p:nvSpPr>
        <p:spPr bwMode="auto">
          <a:xfrm>
            <a:off x="838199" y="545362"/>
            <a:ext cx="10619793" cy="69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Speech Recognition: This module is responsible for converting spoken words into text that the voice assistant can understand.</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Natural Language Toolkit (NLTK): NLTK is a module that helps with natural language processing tasks, enabling the voice assistant to better understand and analyze user queries.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PyAudio</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PyAudio</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is a module used for audio input and output, allowing the voice assistant to listen to user commands and generate spoken responses.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Wolfram Alpha API: This module provides access to Wolfram Alpha, a computational knowledge engine that can provide answers to a wide range of questions.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OpenAI</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API: The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OpenAI</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API module allows access to the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OpenAI</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language model, enabling the voice assistant to generate natural language responses to user queries.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Flask: Flask is a module for creating web servers, enabling the vocalized assistant to interact with users through a web interface.</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PyAutoGUI</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PyAutoGUI</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provides tools for automating user interface interactions, allowing the voice assistant to control other applications and perform tasks on the user's behalf.</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4975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B6D82-C47A-B114-AFE8-31E49440A99C}"/>
              </a:ext>
            </a:extLst>
          </p:cNvPr>
          <p:cNvSpPr>
            <a:spLocks noGrp="1"/>
          </p:cNvSpPr>
          <p:nvPr>
            <p:ph type="title"/>
          </p:nvPr>
        </p:nvSpPr>
        <p:spPr>
          <a:xfrm>
            <a:off x="1017036" y="485192"/>
            <a:ext cx="10336763" cy="522514"/>
          </a:xfrm>
        </p:spPr>
        <p:txBody>
          <a:bodyPr>
            <a:noAutofit/>
          </a:bodyPr>
          <a:lstStyle/>
          <a:p>
            <a:pPr algn="just"/>
            <a:r>
              <a:rPr lang="en-IN" sz="3200" dirty="0"/>
              <a:t>ADVANTAGES OF PROPOSED SYSTEM</a:t>
            </a:r>
          </a:p>
        </p:txBody>
      </p:sp>
      <p:sp>
        <p:nvSpPr>
          <p:cNvPr id="3" name="Content Placeholder 2">
            <a:extLst>
              <a:ext uri="{FF2B5EF4-FFF2-40B4-BE49-F238E27FC236}">
                <a16:creationId xmlns:a16="http://schemas.microsoft.com/office/drawing/2014/main" id="{F4FC0330-A1EC-BD8B-D373-B8BB8533D1BE}"/>
              </a:ext>
            </a:extLst>
          </p:cNvPr>
          <p:cNvSpPr>
            <a:spLocks noGrp="1"/>
          </p:cNvSpPr>
          <p:nvPr>
            <p:ph idx="1"/>
          </p:nvPr>
        </p:nvSpPr>
        <p:spPr>
          <a:xfrm>
            <a:off x="838200" y="1520890"/>
            <a:ext cx="10515600" cy="4656073"/>
          </a:xfrm>
        </p:spPr>
        <p:txBody>
          <a:bodyPr/>
          <a:lstStyle/>
          <a:p>
            <a:pPr algn="l">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Improved speech recognition accuracy.</a:t>
            </a:r>
          </a:p>
          <a:p>
            <a:pPr algn="l">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Enhanced natural language processing capabilities.</a:t>
            </a:r>
          </a:p>
          <a:p>
            <a:pPr algn="l">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Access to a comprehensive knowledge base for accurate answers.</a:t>
            </a:r>
          </a:p>
          <a:p>
            <a:pPr algn="l">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Generation of natural language responses for conversational interactions.</a:t>
            </a:r>
          </a:p>
          <a:p>
            <a:pPr algn="l">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Web-based interaction for increased accessibility.</a:t>
            </a:r>
          </a:p>
          <a:p>
            <a:pPr algn="l">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Automation capabilities for efficient task handling.</a:t>
            </a:r>
          </a:p>
          <a:p>
            <a:pPr algn="l">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Expanded functionality for a better user experience.</a:t>
            </a:r>
          </a:p>
          <a:p>
            <a:pPr marL="0" indent="0">
              <a:buNone/>
            </a:pPr>
            <a:endParaRPr lang="en-IN" dirty="0"/>
          </a:p>
        </p:txBody>
      </p:sp>
    </p:spTree>
    <p:extLst>
      <p:ext uri="{BB962C8B-B14F-4D97-AF65-F5344CB8AC3E}">
        <p14:creationId xmlns:p14="http://schemas.microsoft.com/office/powerpoint/2010/main" val="15614480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935</TotalTime>
  <Words>2425</Words>
  <Application>Microsoft Office PowerPoint</Application>
  <PresentationFormat>Widescreen</PresentationFormat>
  <Paragraphs>205</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 Black</vt:lpstr>
      <vt:lpstr>Century Gothic</vt:lpstr>
      <vt:lpstr>Garamond</vt:lpstr>
      <vt:lpstr>Times New Roman</vt:lpstr>
      <vt:lpstr>Wingdings</vt:lpstr>
      <vt:lpstr>Savon</vt:lpstr>
      <vt:lpstr>SMART VIRTUAL ASSISTANT USING VOICE</vt:lpstr>
      <vt:lpstr>ABSTRACT</vt:lpstr>
      <vt:lpstr>OBJECTIVE</vt:lpstr>
      <vt:lpstr>INTRODUCTION</vt:lpstr>
      <vt:lpstr>EXISTING SYSTEM</vt:lpstr>
      <vt:lpstr>PowerPoint Presentation</vt:lpstr>
      <vt:lpstr>DISADVANTAGE OF EXISTING SYSTEM</vt:lpstr>
      <vt:lpstr>PROPOSED SYSTEM</vt:lpstr>
      <vt:lpstr>ADVANTAGES OF PROPOSED SYSTEM</vt:lpstr>
      <vt:lpstr>USE CASE DIAGRAM</vt:lpstr>
      <vt:lpstr>DATA FLOW DIAGRAM</vt:lpstr>
      <vt:lpstr>DATA FLOW DIGARM</vt:lpstr>
      <vt:lpstr>WORKFLOW OF PROPOSED SYSTEM</vt:lpstr>
      <vt:lpstr>IMPLEMENTATION OF PROPOSED SYSTEM</vt:lpstr>
      <vt:lpstr>Module Description</vt:lpstr>
      <vt:lpstr>Module Description</vt:lpstr>
      <vt:lpstr>Module Description</vt:lpstr>
      <vt:lpstr>Module Description</vt:lpstr>
      <vt:lpstr>Module Description</vt:lpstr>
      <vt:lpstr>Module Description</vt:lpstr>
      <vt:lpstr>Module description </vt:lpstr>
      <vt:lpstr>Comparison Results with Existing system</vt:lpstr>
      <vt:lpstr>Performance Result</vt:lpstr>
      <vt:lpstr>Conclusion </vt:lpstr>
      <vt:lpstr>Future Enhancements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CONTROL VIRTUAL ASSISTANT</dc:title>
  <dc:creator>Bharathkumar S</dc:creator>
  <cp:lastModifiedBy>Bharath Bharath</cp:lastModifiedBy>
  <cp:revision>93</cp:revision>
  <dcterms:created xsi:type="dcterms:W3CDTF">2023-06-12T19:12:19Z</dcterms:created>
  <dcterms:modified xsi:type="dcterms:W3CDTF">2023-09-03T08:17:03Z</dcterms:modified>
</cp:coreProperties>
</file>