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Inconsolata"/>
      <p:regular r:id="rId64"/>
      <p:bold r:id="rId65"/>
    </p:embeddedFont>
    <p:embeddedFont>
      <p:font typeface="Montserra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consolat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font" Target="fonts/Inconsolata-bold.fntdata"/><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2895cc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2895cc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92895cc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92895cc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2895cc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2895cc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2895ccf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2895ccf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2895cc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92895cc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2895cc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92895cc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2895cc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92895cc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2895c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92895c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92895cc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92895cc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92895cc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92895cc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92895cc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92895cc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2895cc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2895cc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92895cc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92895cc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92895cc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92895cc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92895ccf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92895ccf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92895cc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92895cc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92895cc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92895cc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92895cc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92895cc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92895ccf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92895ccf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92895ccf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92895ccf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92895cc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92895cc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92895cc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92895cc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92895cc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92895cc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92895ccf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92895ccf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92895ccf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92895ccf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92895cc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92895cc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92895ccf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92895ccf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92895cc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92895cc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92895ccf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92895ccf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92895ccf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92895ccf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2895cc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2895cc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92895ccf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92895cc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92895ccf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92895ccf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92895ccf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92895ccf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92895cc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92895cc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92895ccf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92895ccf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92895ccf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92895ccf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92895ccf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92895ccf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92895ccf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92895ccf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92895ccf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92895ccf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592895ccf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592895ccf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2895cc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92895cc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592895ccf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592895ccf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92895ccf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92895ccf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92895ccf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92895ccf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92895ccf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592895ccf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92895ccfc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92895ccfc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592895ccf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592895ccf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592895ccf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592895ccf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92895ccf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592895ccf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2895cc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2895cc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2895cc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2895cc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92895cc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92895cc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92895cc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92895cc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5" name="Google Shape;125;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26" name="Google Shape;126;p2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ends with an exercise to check your understanding.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quickly go through the material learned on each day…</a:t>
            </a:r>
            <a:endParaRPr sz="2800">
              <a:latin typeface="Montserrat"/>
              <a:ea typeface="Montserrat"/>
              <a:cs typeface="Montserrat"/>
              <a:sym typeface="Montserrat"/>
            </a:endParaRPr>
          </a:p>
        </p:txBody>
      </p:sp>
      <p:pic>
        <p:nvPicPr>
          <p:cNvPr id="127" name="Google Shape;127;p2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3" name="Google Shape;133;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34" name="Google Shape;134;p2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Course Design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Windows Users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MacOS/Linux Users</a:t>
            </a:r>
            <a:endParaRPr sz="2800">
              <a:latin typeface="Montserrat"/>
              <a:ea typeface="Montserrat"/>
              <a:cs typeface="Montserrat"/>
              <a:sym typeface="Montserrat"/>
            </a:endParaRPr>
          </a:p>
        </p:txBody>
      </p:sp>
      <p:pic>
        <p:nvPicPr>
          <p:cNvPr id="135" name="Google Shape;135;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1" name="Google Shape;141;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42" name="Google Shape;142;p2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Source Code Management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Install and Setup Git and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Understanding Code Repositories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Cloning Repositories</a:t>
            </a:r>
            <a:endParaRPr sz="2800">
              <a:latin typeface="Montserrat"/>
              <a:ea typeface="Montserrat"/>
              <a:cs typeface="Montserrat"/>
              <a:sym typeface="Montserrat"/>
            </a:endParaRPr>
          </a:p>
        </p:txBody>
      </p:sp>
      <p:pic>
        <p:nvPicPr>
          <p:cNvPr id="143" name="Google Shape;143;p2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0" name="Google Shape;150;p2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1, you will be able to create a code repository on GitHub and clone it to your local computer.</a:t>
            </a:r>
            <a:endParaRPr sz="2800">
              <a:latin typeface="Montserrat"/>
              <a:ea typeface="Montserrat"/>
              <a:cs typeface="Montserrat"/>
              <a:sym typeface="Montserrat"/>
            </a:endParaRPr>
          </a:p>
        </p:txBody>
      </p:sp>
      <p:pic>
        <p:nvPicPr>
          <p:cNvPr id="151" name="Google Shape;151;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8" name="Google Shape;158;p2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Updating Code in Repository:</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add</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commit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diff</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push</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pull</a:t>
            </a:r>
            <a:endParaRPr sz="2800">
              <a:latin typeface="Montserrat"/>
              <a:ea typeface="Montserrat"/>
              <a:cs typeface="Montserrat"/>
              <a:sym typeface="Montserrat"/>
            </a:endParaRPr>
          </a:p>
        </p:txBody>
      </p:sp>
      <p:pic>
        <p:nvPicPr>
          <p:cNvPr id="159" name="Google Shape;159;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66" name="Google Shape;166;p27"/>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2, you will be able to edit your local code, and then push those changes to the code that is hosted on the internet (on GitHub).</a:t>
            </a:r>
            <a:endParaRPr sz="2800">
              <a:latin typeface="Montserrat"/>
              <a:ea typeface="Montserrat"/>
              <a:cs typeface="Montserrat"/>
              <a:sym typeface="Montserrat"/>
            </a:endParaRPr>
          </a:p>
        </p:txBody>
      </p:sp>
      <p:pic>
        <p:nvPicPr>
          <p:cNvPr id="167" name="Google Shape;167;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74" name="Google Shape;174;p2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Focus on using git with branches.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Branches allow you to split off code development to others and then later bring back and merge that code into the main branch.</a:t>
            </a:r>
            <a:endParaRPr sz="2800">
              <a:latin typeface="Montserrat"/>
              <a:ea typeface="Montserrat"/>
              <a:cs typeface="Montserrat"/>
              <a:sym typeface="Montserrat"/>
            </a:endParaRPr>
          </a:p>
        </p:txBody>
      </p:sp>
      <p:pic>
        <p:nvPicPr>
          <p:cNvPr id="175" name="Google Shape;175;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82" name="Google Shape;182;p2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3 you will be able to work with git branches which allow you to work on the same code base with other people.</a:t>
            </a:r>
            <a:endParaRPr sz="2800">
              <a:latin typeface="Montserrat"/>
              <a:ea typeface="Montserrat"/>
              <a:cs typeface="Montserrat"/>
              <a:sym typeface="Montserrat"/>
            </a:endParaRPr>
          </a:p>
        </p:txBody>
      </p:sp>
      <p:pic>
        <p:nvPicPr>
          <p:cNvPr id="183" name="Google Shape;183;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0" name="Google Shape;190;p3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We’ll cover commands such as git log, git amend, and how to rollback code bases to a previous commit.</a:t>
            </a:r>
            <a:endParaRPr sz="2800">
              <a:latin typeface="Montserrat"/>
              <a:ea typeface="Montserrat"/>
              <a:cs typeface="Montserrat"/>
              <a:sym typeface="Montserrat"/>
            </a:endParaRPr>
          </a:p>
        </p:txBody>
      </p:sp>
      <p:pic>
        <p:nvPicPr>
          <p:cNvPr id="191" name="Google Shape;191;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8" name="Google Shape;198;p3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4 you will understand the different methods of undoing changes previously pushed to the main code repository.</a:t>
            </a:r>
            <a:endParaRPr sz="2800">
              <a:latin typeface="Montserrat"/>
              <a:ea typeface="Montserrat"/>
              <a:cs typeface="Montserrat"/>
              <a:sym typeface="Montserrat"/>
            </a:endParaRPr>
          </a:p>
        </p:txBody>
      </p:sp>
      <p:pic>
        <p:nvPicPr>
          <p:cNvPr id="199" name="Google Shape;199;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Course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06" name="Google Shape;206;p3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 your last day we cover a quick tour of some useful GitHub features and other useful git commands, such as git clean and different git extensions available.</a:t>
            </a:r>
            <a:endParaRPr sz="2800">
              <a:latin typeface="Montserrat"/>
              <a:ea typeface="Montserrat"/>
              <a:cs typeface="Montserrat"/>
              <a:sym typeface="Montserrat"/>
            </a:endParaRPr>
          </a:p>
        </p:txBody>
      </p:sp>
      <p:pic>
        <p:nvPicPr>
          <p:cNvPr id="207" name="Google Shape;207;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14" name="Google Shape;214;p3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5 you will understand a variety of different commands as well as some useful tools within GitHub.</a:t>
            </a:r>
            <a:endParaRPr sz="2800">
              <a:latin typeface="Montserrat"/>
              <a:ea typeface="Montserrat"/>
              <a:cs typeface="Montserrat"/>
              <a:sym typeface="Montserrat"/>
            </a:endParaRPr>
          </a:p>
        </p:txBody>
      </p:sp>
      <p:pic>
        <p:nvPicPr>
          <p:cNvPr id="215" name="Google Shape;21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1" name="Google Shape;221;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22" name="Google Shape;222;p3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That’s everything you’ll learn in just 5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move on to quickly cover the main ideas behind version control, this lecture is technically optional if you already understand the intuition or motivation behind using version control systems like git.</a:t>
            </a:r>
            <a:endParaRPr sz="2800">
              <a:latin typeface="Montserrat"/>
              <a:ea typeface="Montserrat"/>
              <a:cs typeface="Montserrat"/>
              <a:sym typeface="Montserrat"/>
            </a:endParaRPr>
          </a:p>
        </p:txBody>
      </p:sp>
      <p:pic>
        <p:nvPicPr>
          <p:cNvPr id="223" name="Google Shape;22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9" name="Google Shape;229;p3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Version Control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39" name="Google Shape;239;p3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the world of </a:t>
            </a:r>
            <a:r>
              <a:rPr b="1" lang="en" sz="2800">
                <a:latin typeface="Montserrat"/>
                <a:ea typeface="Montserrat"/>
                <a:cs typeface="Montserrat"/>
                <a:sym typeface="Montserrat"/>
              </a:rPr>
              <a:t>git</a:t>
            </a:r>
            <a:r>
              <a:rPr lang="en" sz="2800">
                <a:latin typeface="Montserrat"/>
                <a:ea typeface="Montserrat"/>
                <a:cs typeface="Montserrat"/>
                <a:sym typeface="Montserrat"/>
              </a:rPr>
              <a:t> and </a:t>
            </a:r>
            <a:r>
              <a:rPr b="1" lang="en" sz="2800">
                <a:latin typeface="Montserrat"/>
                <a:ea typeface="Montserrat"/>
                <a:cs typeface="Montserrat"/>
                <a:sym typeface="Montserrat"/>
              </a:rPr>
              <a:t>GitHub</a:t>
            </a:r>
            <a:r>
              <a:rPr lang="en" sz="2800">
                <a:latin typeface="Montserrat"/>
                <a:ea typeface="Montserrat"/>
                <a:cs typeface="Montserrat"/>
                <a:sym typeface="Montserrat"/>
              </a:rPr>
              <a:t> tomorrow, let’s have an optional overview of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40" name="Google Shape;240;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47" name="Google Shape;247;p3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sz="2800">
              <a:latin typeface="Montserrat"/>
              <a:ea typeface="Montserrat"/>
              <a:cs typeface="Montserrat"/>
              <a:sym typeface="Montserrat"/>
            </a:endParaRPr>
          </a:p>
        </p:txBody>
      </p:sp>
      <p:pic>
        <p:nvPicPr>
          <p:cNvPr id="248" name="Google Shape;248;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55" name="Google Shape;255;p3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working with digital files, whether is a .docx Word file or a programming .py Python file, you probably don’t finish all your work at once.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case, the software you use to manage and track changes in these files is your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56" name="Google Shape;256;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63" name="Google Shape;263;p3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p:txBody>
      </p:sp>
      <p:pic>
        <p:nvPicPr>
          <p:cNvPr id="264" name="Google Shape;264;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1" name="Google Shape;271;p4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p:txBody>
      </p:sp>
      <p:pic>
        <p:nvPicPr>
          <p:cNvPr id="272" name="Google Shape;272;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9" name="Google Shape;279;p4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p:txBody>
      </p:sp>
      <p:pic>
        <p:nvPicPr>
          <p:cNvPr id="280" name="Google Shape;28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the Course!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section is </a:t>
            </a:r>
            <a:r>
              <a:rPr b="1"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quickly cover how the course is structured and do some quick set-up so you can hit the ground running on Day 1, which is where the real work begins!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4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87" name="Google Shape;287;p42"/>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88" name="Google Shape;28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4" name="Google Shape;29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95" name="Google Shape;295;p4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96" name="Google Shape;296;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97" name="Google Shape;297;p43"/>
          <p:cNvSpPr/>
          <p:nvPr/>
        </p:nvSpPr>
        <p:spPr>
          <a:xfrm>
            <a:off x="1937450" y="2192075"/>
            <a:ext cx="2520900" cy="2520900"/>
          </a:xfrm>
          <a:prstGeom prst="noSmoking">
            <a:avLst>
              <a:gd fmla="val 18750" name="adj"/>
            </a:avLst>
          </a:prstGeom>
          <a:solidFill>
            <a:srgbClr val="E61111">
              <a:alpha val="50600"/>
            </a:srgbClr>
          </a:solidFill>
          <a:ln cap="flat" cmpd="sng" w="1905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3" name="Google Shape;303;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04" name="Google Shape;304;p4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Alternatively, you could decide just to keep updating the same file over and over again.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what happens if you want to go back to a historical version, perhaps because of a bug in your newest version?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if you want to work with others on the same code?</a:t>
            </a:r>
            <a:endParaRPr sz="2800">
              <a:latin typeface="Montserrat"/>
              <a:ea typeface="Montserrat"/>
              <a:cs typeface="Montserrat"/>
              <a:sym typeface="Montserrat"/>
            </a:endParaRPr>
          </a:p>
        </p:txBody>
      </p:sp>
      <p:pic>
        <p:nvPicPr>
          <p:cNvPr id="305" name="Google Shape;305;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4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12" name="Google Shape;312;p4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Clearly we need a more robust system that can allow us to work on the same file, yet retain information about previous versions.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a:t>
            </a:r>
            <a:r>
              <a:rPr b="1" lang="en" sz="2800">
                <a:latin typeface="Montserrat"/>
                <a:ea typeface="Montserrat"/>
                <a:cs typeface="Montserrat"/>
                <a:sym typeface="Montserrat"/>
              </a:rPr>
              <a:t>version control system</a:t>
            </a:r>
            <a:r>
              <a:rPr lang="en" sz="2800">
                <a:latin typeface="Montserrat"/>
                <a:ea typeface="Montserrat"/>
                <a:cs typeface="Montserrat"/>
                <a:sym typeface="Montserrat"/>
              </a:rPr>
              <a:t> (</a:t>
            </a:r>
            <a:r>
              <a:rPr b="1" lang="en" sz="2800">
                <a:latin typeface="Montserrat"/>
                <a:ea typeface="Montserrat"/>
                <a:cs typeface="Montserrat"/>
                <a:sym typeface="Montserrat"/>
              </a:rPr>
              <a:t>VCS</a:t>
            </a:r>
            <a:r>
              <a:rPr lang="en" sz="2800">
                <a:latin typeface="Montserrat"/>
                <a:ea typeface="Montserrat"/>
                <a:cs typeface="Montserrat"/>
                <a:sym typeface="Montserrat"/>
              </a:rPr>
              <a:t>) allows us to track changes, undo changes, compare versions, work with others, and more!</a:t>
            </a:r>
            <a:endParaRPr sz="2800">
              <a:latin typeface="Montserrat"/>
              <a:ea typeface="Montserrat"/>
              <a:cs typeface="Montserrat"/>
              <a:sym typeface="Montserrat"/>
            </a:endParaRPr>
          </a:p>
        </p:txBody>
      </p:sp>
      <p:pic>
        <p:nvPicPr>
          <p:cNvPr id="313" name="Google Shape;313;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pic>
        <p:nvPicPr>
          <p:cNvPr id="318" name="Google Shape;31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9" name="Google Shape;31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0" name="Google Shape;320;p4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is starting to become more common in consumer tools:</a:t>
            </a:r>
            <a:endParaRPr sz="2800">
              <a:latin typeface="Montserrat"/>
              <a:ea typeface="Montserrat"/>
              <a:cs typeface="Montserrat"/>
              <a:sym typeface="Montserrat"/>
            </a:endParaRPr>
          </a:p>
        </p:txBody>
      </p:sp>
      <p:pic>
        <p:nvPicPr>
          <p:cNvPr id="321" name="Google Shape;321;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46"/>
          <p:cNvPicPr preferRelativeResize="0"/>
          <p:nvPr/>
        </p:nvPicPr>
        <p:blipFill>
          <a:blip r:embed="rId5">
            <a:alphaModFix/>
          </a:blip>
          <a:stretch>
            <a:fillRect/>
          </a:stretch>
        </p:blipFill>
        <p:spPr>
          <a:xfrm>
            <a:off x="2395600" y="2208400"/>
            <a:ext cx="4728574" cy="293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pic>
        <p:nvPicPr>
          <p:cNvPr id="327" name="Google Shape;327;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8" name="Google Shape;328;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9" name="Google Shape;329;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itself is one example of a </a:t>
            </a:r>
            <a:r>
              <a:rPr b="1" lang="en" sz="2800">
                <a:latin typeface="Montserrat"/>
                <a:ea typeface="Montserrat"/>
                <a:cs typeface="Montserrat"/>
                <a:sym typeface="Montserrat"/>
              </a:rPr>
              <a:t>VCS</a:t>
            </a:r>
            <a:r>
              <a:rPr lang="en" sz="2800">
                <a:latin typeface="Montserrat"/>
                <a:ea typeface="Montserrat"/>
                <a:cs typeface="Montserrat"/>
                <a:sym typeface="Montserrat"/>
              </a:rPr>
              <a:t>, and while there are others (subversion, mercurial, etc…), </a:t>
            </a:r>
            <a:r>
              <a:rPr b="1" lang="en" sz="2800">
                <a:latin typeface="Montserrat"/>
                <a:ea typeface="Montserrat"/>
                <a:cs typeface="Montserrat"/>
                <a:sym typeface="Montserrat"/>
              </a:rPr>
              <a:t>git</a:t>
            </a:r>
            <a:r>
              <a:rPr lang="en" sz="2800">
                <a:latin typeface="Montserrat"/>
                <a:ea typeface="Montserrat"/>
                <a:cs typeface="Montserrat"/>
                <a:sym typeface="Montserrat"/>
              </a:rPr>
              <a:t> is by far the most popular VCS in the world.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Fortunately for us </a:t>
            </a:r>
            <a:r>
              <a:rPr b="1" lang="en" sz="2800">
                <a:latin typeface="Montserrat"/>
                <a:ea typeface="Montserrat"/>
                <a:cs typeface="Montserrat"/>
                <a:sym typeface="Montserrat"/>
              </a:rPr>
              <a:t>git</a:t>
            </a:r>
            <a:r>
              <a:rPr lang="en" sz="2800">
                <a:latin typeface="Montserrat"/>
                <a:ea typeface="Montserrat"/>
                <a:cs typeface="Montserrat"/>
                <a:sym typeface="Montserrat"/>
              </a:rPr>
              <a:t> is free and open-source and we can download it to our own computer.</a:t>
            </a:r>
            <a:endParaRPr sz="2800">
              <a:latin typeface="Montserrat"/>
              <a:ea typeface="Montserrat"/>
              <a:cs typeface="Montserrat"/>
              <a:sym typeface="Montserrat"/>
            </a:endParaRPr>
          </a:p>
        </p:txBody>
      </p:sp>
      <p:pic>
        <p:nvPicPr>
          <p:cNvPr id="330" name="Google Shape;330;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6" name="Google Shape;336;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37" name="Google Shape;337;p4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use git completely free locally, and use it to track changes on your local files on your own computer.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However if you want to host your code on the internet, its typically easier to use a hosting service like GitHub.</a:t>
            </a:r>
            <a:endParaRPr sz="2800">
              <a:latin typeface="Montserrat"/>
              <a:ea typeface="Montserrat"/>
              <a:cs typeface="Montserrat"/>
              <a:sym typeface="Montserrat"/>
            </a:endParaRPr>
          </a:p>
        </p:txBody>
      </p:sp>
      <p:pic>
        <p:nvPicPr>
          <p:cNvPr id="338" name="Google Shape;338;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4" name="Google Shape;344;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45" name="Google Shape;345;p4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(owned by Microsoft) integrates easily with git and allows you to have versions of your code “live” on the internet for you and others to access, update, and change from any machine.</a:t>
            </a:r>
            <a:endParaRPr sz="2800">
              <a:latin typeface="Montserrat"/>
              <a:ea typeface="Montserrat"/>
              <a:cs typeface="Montserrat"/>
              <a:sym typeface="Montserrat"/>
            </a:endParaRPr>
          </a:p>
        </p:txBody>
      </p:sp>
      <p:pic>
        <p:nvPicPr>
          <p:cNvPr id="346" name="Google Shape;346;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53" name="Google Shape;353;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GitHub vs. git</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is </a:t>
            </a:r>
            <a:r>
              <a:rPr b="1" lang="en" sz="2800" u="sng">
                <a:latin typeface="Montserrat"/>
                <a:ea typeface="Montserrat"/>
                <a:cs typeface="Montserrat"/>
                <a:sym typeface="Montserrat"/>
              </a:rPr>
              <a:t>not</a:t>
            </a:r>
            <a:r>
              <a:rPr lang="en" sz="2800">
                <a:latin typeface="Montserrat"/>
                <a:ea typeface="Montserrat"/>
                <a:cs typeface="Montserrat"/>
                <a:sym typeface="Montserrat"/>
              </a:rPr>
              <a:t> the same thing as “git”.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Open source VCS software.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GitHub:</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Company that operates a service for hosting files on the internet that are managed using git.</a:t>
            </a:r>
            <a:endParaRPr sz="2800">
              <a:latin typeface="Montserrat"/>
              <a:ea typeface="Montserrat"/>
              <a:cs typeface="Montserrat"/>
              <a:sym typeface="Montserrat"/>
            </a:endParaRPr>
          </a:p>
        </p:txBody>
      </p:sp>
      <p:pic>
        <p:nvPicPr>
          <p:cNvPr id="354" name="Google Shape;354;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61" name="Google Shape;361;p51"/>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visualize how .git would work on a simple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Keep in mind, we’ll do a much deeper dive into all of this in Days 1-5!</a:t>
            </a:r>
            <a:endParaRPr sz="2800">
              <a:latin typeface="Montserrat"/>
              <a:ea typeface="Montserrat"/>
              <a:cs typeface="Montserrat"/>
              <a:sym typeface="Montserrat"/>
            </a:endParaRPr>
          </a:p>
        </p:txBody>
      </p:sp>
      <p:pic>
        <p:nvPicPr>
          <p:cNvPr id="362" name="Google Shape;362;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Day 0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Course Design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5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69" name="Google Shape;369;p5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0" name="Google Shape;370;p5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71" name="Google Shape;371;p5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78" name="Google Shape;378;p5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9" name="Google Shape;379;p5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80" name="Google Shape;380;p5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381" name="Google Shape;381;p5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82" name="Google Shape;382;p53"/>
          <p:cNvCxnSpPr>
            <a:stCxn id="379" idx="2"/>
            <a:endCxn id="38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89" name="Google Shape;389;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0" name="Google Shape;390;p5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91" name="Google Shape;391;p5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392" name="Google Shape;392;p5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93" name="Google Shape;393;p54"/>
          <p:cNvCxnSpPr>
            <a:stCxn id="390" idx="2"/>
            <a:endCxn id="39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394" name="Google Shape;394;p54"/>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395" name="Google Shape;395;p54"/>
          <p:cNvCxnSpPr>
            <a:stCxn id="392" idx="2"/>
            <a:endCxn id="39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pic>
        <p:nvPicPr>
          <p:cNvPr id="400" name="Google Shape;40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1" name="Google Shape;401;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02" name="Google Shape;402;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3" name="Google Shape;403;p55"/>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04" name="Google Shape;404;p55"/>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05" name="Google Shape;405;p55"/>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06" name="Google Shape;406;p55"/>
          <p:cNvCxnSpPr>
            <a:stCxn id="403" idx="2"/>
            <a:endCxn id="40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07" name="Google Shape;407;p55"/>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08" name="Google Shape;408;p55"/>
          <p:cNvCxnSpPr>
            <a:stCxn id="405" idx="2"/>
            <a:endCxn id="40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55"/>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10" name="Google Shape;410;p55"/>
          <p:cNvCxnSpPr>
            <a:stCxn id="407" idx="2"/>
            <a:endCxn id="409"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17" name="Google Shape;41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8" name="Google Shape;418;p56"/>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19" name="Google Shape;419;p56"/>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20" name="Google Shape;420;p56"/>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21" name="Google Shape;421;p56"/>
          <p:cNvCxnSpPr>
            <a:stCxn id="418" idx="2"/>
            <a:endCxn id="420"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22" name="Google Shape;422;p56"/>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23" name="Google Shape;423;p56"/>
          <p:cNvCxnSpPr>
            <a:stCxn id="420" idx="2"/>
            <a:endCxn id="422"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56"/>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25" name="Google Shape;425;p56"/>
          <p:cNvCxnSpPr>
            <a:stCxn id="422" idx="2"/>
            <a:endCxn id="424"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26" name="Google Shape;426;p56"/>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27" name="Google Shape;427;p56"/>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1" name="Shape 431"/>
        <p:cNvGrpSpPr/>
        <p:nvPr/>
      </p:nvGrpSpPr>
      <p:grpSpPr>
        <a:xfrm>
          <a:off x="0" y="0"/>
          <a:ext cx="0" cy="0"/>
          <a:chOff x="0" y="0"/>
          <a:chExt cx="0" cy="0"/>
        </a:xfrm>
      </p:grpSpPr>
      <p:pic>
        <p:nvPicPr>
          <p:cNvPr id="432" name="Google Shape;432;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3" name="Google Shape;433;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34" name="Google Shape;434;p5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5" name="Google Shape;435;p57"/>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36" name="Google Shape;436;p57"/>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37" name="Google Shape;437;p57"/>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38" name="Google Shape;438;p57"/>
          <p:cNvCxnSpPr>
            <a:stCxn id="435" idx="2"/>
            <a:endCxn id="43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39" name="Google Shape;439;p57"/>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40" name="Google Shape;440;p57"/>
          <p:cNvCxnSpPr>
            <a:stCxn id="437" idx="2"/>
            <a:endCxn id="43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41" name="Google Shape;441;p57"/>
          <p:cNvSpPr/>
          <p:nvPr/>
        </p:nvSpPr>
        <p:spPr>
          <a:xfrm>
            <a:off x="2096400" y="3838475"/>
            <a:ext cx="1158600" cy="798600"/>
          </a:xfrm>
          <a:prstGeom prst="roundRect">
            <a:avLst>
              <a:gd fmla="val 16667" name="adj"/>
            </a:avLst>
          </a:prstGeom>
          <a:solidFill>
            <a:srgbClr val="D9D2E9">
              <a:alpha val="55360"/>
            </a:srgbClr>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42" name="Google Shape;442;p57"/>
          <p:cNvCxnSpPr>
            <a:stCxn id="439" idx="2"/>
            <a:endCxn id="441"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43" name="Google Shape;443;p57"/>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44" name="Google Shape;444;p57"/>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pic>
        <p:nvPicPr>
          <p:cNvPr id="449" name="Google Shape;449;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0" name="Google Shape;450;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51" name="Google Shape;451;p5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52" name="Google Shape;452;p58"/>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53" name="Google Shape;453;p58"/>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54" name="Google Shape;454;p58"/>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55" name="Google Shape;455;p58"/>
          <p:cNvCxnSpPr>
            <a:stCxn id="452" idx="2"/>
            <a:endCxn id="45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58"/>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57" name="Google Shape;457;p58"/>
          <p:cNvCxnSpPr>
            <a:stCxn id="454" idx="2"/>
            <a:endCxn id="456"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1" name="Shape 461"/>
        <p:cNvGrpSpPr/>
        <p:nvPr/>
      </p:nvGrpSpPr>
      <p:grpSpPr>
        <a:xfrm>
          <a:off x="0" y="0"/>
          <a:ext cx="0" cy="0"/>
          <a:chOff x="0" y="0"/>
          <a:chExt cx="0" cy="0"/>
        </a:xfrm>
      </p:grpSpPr>
      <p:pic>
        <p:nvPicPr>
          <p:cNvPr id="462" name="Google Shape;46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3" name="Google Shape;46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64" name="Google Shape;464;p5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65" name="Google Shape;465;p59"/>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66" name="Google Shape;466;p59"/>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67" name="Google Shape;467;p59"/>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68" name="Google Shape;468;p59"/>
          <p:cNvCxnSpPr>
            <a:stCxn id="465" idx="2"/>
            <a:endCxn id="46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69" name="Google Shape;469;p59"/>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0" name="Google Shape;470;p59"/>
          <p:cNvCxnSpPr>
            <a:stCxn id="467" idx="2"/>
            <a:endCxn id="46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71" name="Google Shape;471;p59"/>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2" name="Google Shape;472;p59"/>
          <p:cNvCxnSpPr>
            <a:stCxn id="471" idx="3"/>
            <a:endCxn id="469"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73" name="Google Shape;473;p59"/>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pic>
        <p:nvPicPr>
          <p:cNvPr id="478" name="Google Shape;478;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9" name="Google Shape;479;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80" name="Google Shape;480;p6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81" name="Google Shape;481;p60"/>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82" name="Google Shape;482;p60"/>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83" name="Google Shape;483;p60"/>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84" name="Google Shape;484;p60"/>
          <p:cNvCxnSpPr>
            <a:stCxn id="481" idx="2"/>
            <a:endCxn id="483"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85" name="Google Shape;485;p60"/>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6" name="Google Shape;486;p60"/>
          <p:cNvCxnSpPr>
            <a:stCxn id="483" idx="2"/>
            <a:endCxn id="485"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87" name="Google Shape;487;p60"/>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8" name="Google Shape;488;p60"/>
          <p:cNvCxnSpPr>
            <a:stCxn id="487" idx="3"/>
            <a:endCxn id="485"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89" name="Google Shape;489;p60"/>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490" name="Google Shape;490;p60"/>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491" name="Google Shape;491;p60"/>
          <p:cNvCxnSpPr>
            <a:stCxn id="487" idx="2"/>
            <a:endCxn id="490"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5" name="Shape 495"/>
        <p:cNvGrpSpPr/>
        <p:nvPr/>
      </p:nvGrpSpPr>
      <p:grpSpPr>
        <a:xfrm>
          <a:off x="0" y="0"/>
          <a:ext cx="0" cy="0"/>
          <a:chOff x="0" y="0"/>
          <a:chExt cx="0" cy="0"/>
        </a:xfrm>
      </p:grpSpPr>
      <p:pic>
        <p:nvPicPr>
          <p:cNvPr id="496" name="Google Shape;496;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7" name="Google Shape;497;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98" name="Google Shape;498;p6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99" name="Google Shape;499;p6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00" name="Google Shape;500;p6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501" name="Google Shape;501;p6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02" name="Google Shape;502;p61"/>
          <p:cNvCxnSpPr>
            <a:stCxn id="499" idx="2"/>
            <a:endCxn id="50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6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4" name="Google Shape;504;p61"/>
          <p:cNvCxnSpPr>
            <a:stCxn id="501" idx="2"/>
            <a:endCxn id="503"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61"/>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6" name="Google Shape;506;p61"/>
          <p:cNvCxnSpPr>
            <a:stCxn id="505" idx="3"/>
            <a:endCxn id="503"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61"/>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08" name="Google Shape;508;p61"/>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09" name="Google Shape;509;p61"/>
          <p:cNvCxnSpPr>
            <a:stCxn id="505" idx="2"/>
            <a:endCxn id="508"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61"/>
          <p:cNvCxnSpPr>
            <a:stCxn id="508"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61"/>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12" name="Google Shape;512;p61"/>
          <p:cNvCxnSpPr>
            <a:stCxn id="503" idx="2"/>
            <a:endCxn id="511"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pic>
        <p:nvPicPr>
          <p:cNvPr id="517" name="Google Shape;517;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18" name="Google Shape;518;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519" name="Google Shape;519;p6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520" name="Google Shape;520;p6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21" name="Google Shape;521;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522" name="Google Shape;522;p6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23" name="Google Shape;523;p62"/>
          <p:cNvCxnSpPr>
            <a:stCxn id="520" idx="2"/>
            <a:endCxn id="52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6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5" name="Google Shape;525;p62"/>
          <p:cNvCxnSpPr>
            <a:stCxn id="522" idx="2"/>
            <a:endCxn id="52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26" name="Google Shape;526;p62"/>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7" name="Google Shape;527;p62"/>
          <p:cNvCxnSpPr>
            <a:stCxn id="526" idx="3"/>
            <a:endCxn id="524"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28" name="Google Shape;528;p62"/>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29" name="Google Shape;529;p62"/>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30" name="Google Shape;530;p62"/>
          <p:cNvCxnSpPr>
            <a:stCxn id="526" idx="2"/>
            <a:endCxn id="529"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62"/>
          <p:cNvCxnSpPr>
            <a:stCxn id="529"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32" name="Google Shape;532;p62"/>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33" name="Google Shape;533;p62"/>
          <p:cNvCxnSpPr>
            <a:stCxn id="524" idx="2"/>
            <a:endCxn id="532"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600"/>
                                        <p:tgtEl>
                                          <p:spTgt spid="528"/>
                                        </p:tgtEl>
                                        <p:attrNameLst>
                                          <p:attrName>ppt_x</p:attrName>
                                        </p:attrNameLst>
                                      </p:cBhvr>
                                      <p:tavLst>
                                        <p:tav fmla="" tm="0">
                                          <p:val>
                                            <p:strVal val="#ppt_x"/>
                                          </p:val>
                                        </p:tav>
                                        <p:tav fmla="" tm="100000">
                                          <p:val>
                                            <p:strVal val="#ppt_x+1"/>
                                          </p:val>
                                        </p:tav>
                                      </p:tavLst>
                                    </p:anim>
                                    <p:set>
                                      <p:cBhvr>
                                        <p:cTn dur="1" fill="hold">
                                          <p:stCondLst>
                                            <p:cond delay="160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8" name="Shape 538"/>
        <p:cNvGrpSpPr/>
        <p:nvPr/>
      </p:nvGrpSpPr>
      <p:grpSpPr>
        <a:xfrm>
          <a:off x="0" y="0"/>
          <a:ext cx="0" cy="0"/>
          <a:chOff x="0" y="0"/>
          <a:chExt cx="0" cy="0"/>
        </a:xfrm>
      </p:grpSpPr>
      <p:pic>
        <p:nvPicPr>
          <p:cNvPr id="539" name="Google Shape;53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0" name="Google Shape;54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1" name="Google Shape;54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VCS such as git allows you to add “save points” to your work, create changes, update existing code, undo changes, create branches for others to work on, and merge work together.</a:t>
            </a:r>
            <a:endParaRPr sz="2800">
              <a:latin typeface="Montserrat"/>
              <a:ea typeface="Montserrat"/>
              <a:cs typeface="Montserrat"/>
              <a:sym typeface="Montserrat"/>
            </a:endParaRPr>
          </a:p>
        </p:txBody>
      </p:sp>
      <p:pic>
        <p:nvPicPr>
          <p:cNvPr id="542" name="Google Shape;542;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pic>
        <p:nvPicPr>
          <p:cNvPr id="547" name="Google Shape;54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8" name="Google Shape;548;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9" name="Google Shape;549;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have optional command line review lectures.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commands are written at the command line, so </a:t>
            </a:r>
            <a:r>
              <a:rPr lang="en" sz="2800">
                <a:latin typeface="Montserrat"/>
                <a:ea typeface="Montserrat"/>
                <a:cs typeface="Montserrat"/>
                <a:sym typeface="Montserrat"/>
              </a:rPr>
              <a:t>navigating</a:t>
            </a:r>
            <a:r>
              <a:rPr lang="en" sz="2800">
                <a:latin typeface="Montserrat"/>
                <a:ea typeface="Montserrat"/>
                <a:cs typeface="Montserrat"/>
                <a:sym typeface="Montserrat"/>
              </a:rPr>
              <a:t> the command line is a required skill, but don’t worry, it’s just a few simple commands to remember!</a:t>
            </a:r>
            <a:endParaRPr sz="2800">
              <a:latin typeface="Montserrat"/>
              <a:ea typeface="Montserrat"/>
              <a:cs typeface="Montserrat"/>
              <a:sym typeface="Montserrat"/>
            </a:endParaRPr>
          </a:p>
        </p:txBody>
      </p:sp>
      <p:pic>
        <p:nvPicPr>
          <p:cNvPr id="550" name="Google Shape;55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54" name="Shape 554"/>
        <p:cNvGrpSpPr/>
        <p:nvPr/>
      </p:nvGrpSpPr>
      <p:grpSpPr>
        <a:xfrm>
          <a:off x="0" y="0"/>
          <a:ext cx="0" cy="0"/>
          <a:chOff x="0" y="0"/>
          <a:chExt cx="0" cy="0"/>
        </a:xfrm>
      </p:grpSpPr>
      <p:pic>
        <p:nvPicPr>
          <p:cNvPr id="555" name="Google Shape;555;p6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56" name="Google Shape;556;p6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5"/>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Windows Command Prompt</a:t>
            </a:r>
            <a:endParaRPr b="1" sz="4500">
              <a:solidFill>
                <a:schemeClr val="dk1"/>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pic>
        <p:nvPicPr>
          <p:cNvPr id="564" name="Google Shape;564;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66" name="Google Shape;566;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prompt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Make a New Directory (mkdir)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(dir)</a:t>
            </a:r>
            <a:endParaRPr sz="2800">
              <a:latin typeface="Montserrat"/>
              <a:ea typeface="Montserrat"/>
              <a:cs typeface="Montserrat"/>
              <a:sym typeface="Montserrat"/>
            </a:endParaRPr>
          </a:p>
        </p:txBody>
      </p:sp>
      <p:pic>
        <p:nvPicPr>
          <p:cNvPr id="567" name="Google Shape;567;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pic>
        <p:nvPicPr>
          <p:cNvPr id="572" name="Google Shape;572;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3" name="Google Shape;573;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74" name="Google Shape;574;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Important Note for OneDrive Users: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Try to avoid operating inside a OneDrive folder as it may cause issues, since OneDrive also acts as its own versioning system depending on settings.</a:t>
            </a:r>
            <a:endParaRPr sz="2800">
              <a:latin typeface="Montserrat"/>
              <a:ea typeface="Montserrat"/>
              <a:cs typeface="Montserrat"/>
              <a:sym typeface="Montserrat"/>
            </a:endParaRPr>
          </a:p>
        </p:txBody>
      </p:sp>
      <p:pic>
        <p:nvPicPr>
          <p:cNvPr id="575" name="Google Shape;575;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79" name="Shape 579"/>
        <p:cNvGrpSpPr/>
        <p:nvPr/>
      </p:nvGrpSpPr>
      <p:grpSpPr>
        <a:xfrm>
          <a:off x="0" y="0"/>
          <a:ext cx="0" cy="0"/>
          <a:chOff x="0" y="0"/>
          <a:chExt cx="0" cy="0"/>
        </a:xfrm>
      </p:grpSpPr>
      <p:pic>
        <p:nvPicPr>
          <p:cNvPr id="580" name="Google Shape;580;p6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81" name="Google Shape;581;p6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8"/>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MacOS/Linux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Command Line</a:t>
            </a:r>
            <a:endParaRPr b="1" sz="4500">
              <a:solidFill>
                <a:schemeClr val="dk1"/>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8" name="Shape 588"/>
        <p:cNvGrpSpPr/>
        <p:nvPr/>
      </p:nvGrpSpPr>
      <p:grpSpPr>
        <a:xfrm>
          <a:off x="0" y="0"/>
          <a:ext cx="0" cy="0"/>
          <a:chOff x="0" y="0"/>
          <a:chExt cx="0" cy="0"/>
        </a:xfrm>
      </p:grpSpPr>
      <p:pic>
        <p:nvPicPr>
          <p:cNvPr id="589" name="Google Shape;589;p6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0" name="Google Shape;590;p6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91" name="Google Shape;591;p6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line at the </a:t>
            </a:r>
            <a:r>
              <a:rPr b="1" lang="en" sz="2800">
                <a:latin typeface="Montserrat"/>
                <a:ea typeface="Montserrat"/>
                <a:cs typeface="Montserrat"/>
                <a:sym typeface="Montserrat"/>
              </a:rPr>
              <a:t>terminal</a:t>
            </a:r>
            <a:r>
              <a:rPr lang="en" sz="2800">
                <a:latin typeface="Montserrat"/>
                <a:ea typeface="Montserrat"/>
                <a:cs typeface="Montserrat"/>
                <a:sym typeface="Montserrat"/>
              </a:rPr>
              <a: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Print Current Directory (pwd)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(ls)</a:t>
            </a:r>
            <a:endParaRPr sz="2800">
              <a:latin typeface="Montserrat"/>
              <a:ea typeface="Montserrat"/>
              <a:cs typeface="Montserrat"/>
              <a:sym typeface="Montserrat"/>
            </a:endParaRPr>
          </a:p>
        </p:txBody>
      </p:sp>
      <p:pic>
        <p:nvPicPr>
          <p:cNvPr id="592" name="Google Shape;592;p6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596" name="Shape 596"/>
        <p:cNvGrpSpPr/>
        <p:nvPr/>
      </p:nvGrpSpPr>
      <p:grpSpPr>
        <a:xfrm>
          <a:off x="0" y="0"/>
          <a:ext cx="0" cy="0"/>
          <a:chOff x="0" y="0"/>
          <a:chExt cx="0" cy="0"/>
        </a:xfrm>
      </p:grpSpPr>
      <p:pic>
        <p:nvPicPr>
          <p:cNvPr id="597" name="Google Shape;597;p70"/>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is designed following the “80/20” principle.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With git and Github, 80% of the time you’re just going to use about 20% of the available git commands.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 want to teach you the most common git use cases quickly! </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Often git, GitHub, and version control experience are required at the very start of a new job or new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designed this course to be completed in 5 days with just about 1 hour a day of study.</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goal of this course is for someone with little to no git experience to quickly get up to speed on the most common use cases for git and GitHub and then also have the knowledge and skills to find out any other less common git methods they need to learn in the future.</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7" name="Google Shape;117;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8" name="Google Shape;118;p2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is structured after a “day”, where this is Day 0 (planning and overview) and then Days 1-5 are where the real git and GitHub learning take place. </a:t>
            </a:r>
            <a:endParaRPr sz="2800">
              <a:latin typeface="Montserrat"/>
              <a:ea typeface="Montserrat"/>
              <a:cs typeface="Montserrat"/>
              <a:sym typeface="Montserrat"/>
            </a:endParaRPr>
          </a:p>
        </p:txBody>
      </p:sp>
      <p:pic>
        <p:nvPicPr>
          <p:cNvPr id="119" name="Google Shape;119;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