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y="5143500" cx="9144000"/>
  <p:notesSz cx="6858000" cy="9144000"/>
  <p:embeddedFontLst>
    <p:embeddedFont>
      <p:font typeface="Inconsolata"/>
      <p:regular r:id="rId75"/>
      <p:bold r:id="rId76"/>
    </p:embeddedFont>
    <p:embeddedFont>
      <p:font typeface="Montserrat"/>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Inconsolata-regular.fntdata"/><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Montserrat-regular.fntdata"/><Relationship Id="rId32" Type="http://schemas.openxmlformats.org/officeDocument/2006/relationships/slide" Target="slides/slide27.xml"/><Relationship Id="rId76" Type="http://schemas.openxmlformats.org/officeDocument/2006/relationships/font" Target="fonts/Inconsolata-bold.fntdata"/><Relationship Id="rId35" Type="http://schemas.openxmlformats.org/officeDocument/2006/relationships/slide" Target="slides/slide30.xml"/><Relationship Id="rId79" Type="http://schemas.openxmlformats.org/officeDocument/2006/relationships/font" Target="fonts/Montserrat-italic.fntdata"/><Relationship Id="rId34" Type="http://schemas.openxmlformats.org/officeDocument/2006/relationships/slide" Target="slides/slide29.xml"/><Relationship Id="rId78" Type="http://schemas.openxmlformats.org/officeDocument/2006/relationships/font" Target="fonts/Montserrat-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0e1d5d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0e1d5d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f42d5bd1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f42d5bd1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f42d5bd1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f42d5bd1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f42d5bd1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f42d5bd1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f42d5bd1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f42d5bd1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f42d5bd1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f42d5bd1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f42d5bd1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f42d5bd1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f42d5bd1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f42d5bd1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f42d5bd1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f42d5bd1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f42d5bd1a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f42d5bd1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f42d5bd1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f42d5bd1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32e0a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32e0a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f42d5bd1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f42d5bd1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f42d5bd1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f42d5bd1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f42d5bd1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f42d5bd1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f42d5bd1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f42d5bd1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f42d5bd1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f42d5bd1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f42d5bd1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f42d5bd1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f42d5bd1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f42d5bd1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f42d5bd1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f42d5bd1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f42d5bd1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f42d5bd1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f42d5bd1a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f42d5bd1a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92895ccf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92895ccf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f42d5bd1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f42d5bd1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f42d5bd1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f42d5bd1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f42d5bd1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f42d5bd1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f42d5bd1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f42d5bd1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f42d5bd1a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f42d5bd1a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f42d5bd1a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f42d5bd1a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f42d5bd1a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f42d5bd1a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ff42d5bd1a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ff42d5bd1a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ff42d5bd1a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ff42d5bd1a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ff42d5bd1a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ff42d5bd1a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f42d5bd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f42d5bd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f42d5bd1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f42d5bd1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f42d5bd1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ff42d5bd1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ff42d5bd1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ff42d5bd1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ff42d5bd1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ff42d5bd1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ff42d5bd1a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ff42d5bd1a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ff42d5bd1a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ff42d5bd1a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ff42d5bd1a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ff42d5bd1a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ff42d5bd1a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ff42d5bd1a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ff42d5bd1a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ff42d5bd1a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ff42d5bd1a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ff42d5bd1a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f42d5bd1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f42d5bd1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ff42d5bd1a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ff42d5bd1a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ff42d5bd1a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ff42d5bd1a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ff42d5bd1a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ff42d5bd1a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ff42d5bd1a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ff42d5bd1a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ff42d5bd1a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ff42d5bd1a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ff42d5bd1a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ff42d5bd1a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ff42d5bd1a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ff42d5bd1a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5f3d7bf7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5f3d7bf7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5f3d7bf76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5f3d7bf76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5f3d7bf76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5f3d7bf7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f42d5bd1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f42d5bd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5f3d7bf7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5f3d7bf7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ff42d5bd1a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ff42d5bd1a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ff42d5bd1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ff42d5bd1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ff42d5bd1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ff42d5bd1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ff42d5bd1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ff42d5bd1a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ff42d5bd1a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ff42d5bd1a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ff42d5bd1a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ff42d5bd1a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ff42d5bd1a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ff42d5bd1a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ff42d5bd1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ff42d5bd1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f42d5bd1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f42d5bd1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f42d5bd1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f42d5bd1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f42d5bd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f42d5bd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hyperlink" Target="https://git-scm.com/downloads/guis" TargetMode="External"/><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hyperlink" Target="https://code.visualstudio.com/" TargetMode="External"/><Relationship Id="rId5"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hyperlink" Target="https://code.visualstudio.com/" TargetMode="External"/><Relationship Id="rId5"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hyperlink" Target="https://code.visualstudio.com/" TargetMode="External"/><Relationship Id="rId5" Type="http://schemas.openxmlformats.org/officeDocument/2006/relationships/image" Target="../media/image4.png"/><Relationship Id="rId6"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 Id="rId4" Type="http://schemas.openxmlformats.org/officeDocument/2006/relationships/hyperlink" Target="http://www.github.com" TargetMode="External"/><Relationship Id="rId5"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 Id="rId4" Type="http://schemas.openxmlformats.org/officeDocument/2006/relationships/hyperlink" Target="https://token@github.com/account/repo.git" TargetMode="External"/><Relationship Id="rId5"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3100" y="1786750"/>
            <a:ext cx="9110899" cy="152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0" name="Google Shape;130;p2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31" name="Google Shape;131;p22"/>
          <p:cNvSpPr txBox="1"/>
          <p:nvPr/>
        </p:nvSpPr>
        <p:spPr>
          <a:xfrm>
            <a:off x="272000" y="854825"/>
            <a:ext cx="59148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Linus developed the basic foundation of git in just 3 days!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want to view the source code, Git </a:t>
            </a:r>
            <a:r>
              <a:rPr lang="en" sz="2800">
                <a:latin typeface="Montserrat"/>
                <a:ea typeface="Montserrat"/>
                <a:cs typeface="Montserrat"/>
                <a:sym typeface="Montserrat"/>
              </a:rPr>
              <a:t>itself</a:t>
            </a:r>
            <a:r>
              <a:rPr lang="en" sz="2800">
                <a:latin typeface="Montserrat"/>
                <a:ea typeface="Montserrat"/>
                <a:cs typeface="Montserrat"/>
                <a:sym typeface="Montserrat"/>
              </a:rPr>
              <a:t> is hosted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https://github.com/git/git</a:t>
            </a:r>
            <a:endParaRPr b="1" sz="2800">
              <a:latin typeface="Montserrat"/>
              <a:ea typeface="Montserrat"/>
              <a:cs typeface="Montserrat"/>
              <a:sym typeface="Montserrat"/>
            </a:endParaRPr>
          </a:p>
        </p:txBody>
      </p:sp>
      <p:pic>
        <p:nvPicPr>
          <p:cNvPr id="132" name="Google Shape;132;p2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33" name="Google Shape;133;p22"/>
          <p:cNvPicPr preferRelativeResize="0"/>
          <p:nvPr/>
        </p:nvPicPr>
        <p:blipFill>
          <a:blip r:embed="rId5">
            <a:alphaModFix/>
          </a:blip>
          <a:stretch>
            <a:fillRect/>
          </a:stretch>
        </p:blipFill>
        <p:spPr>
          <a:xfrm>
            <a:off x="6186926" y="1055750"/>
            <a:ext cx="2465959" cy="3368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9" name="Google Shape;139;p2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40" name="Google Shape;140;p23"/>
          <p:cNvSpPr txBox="1"/>
          <p:nvPr/>
        </p:nvSpPr>
        <p:spPr>
          <a:xfrm>
            <a:off x="272000" y="854825"/>
            <a:ext cx="57672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Meaning of “git”:</a:t>
            </a:r>
            <a:endParaRPr sz="2800">
              <a:latin typeface="Montserrat"/>
              <a:ea typeface="Montserrat"/>
              <a:cs typeface="Montserrat"/>
              <a:sym typeface="Montserrat"/>
            </a:endParaRPr>
          </a:p>
        </p:txBody>
      </p:sp>
      <p:pic>
        <p:nvPicPr>
          <p:cNvPr id="141" name="Google Shape;141;p2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42" name="Google Shape;142;p23"/>
          <p:cNvPicPr preferRelativeResize="0"/>
          <p:nvPr/>
        </p:nvPicPr>
        <p:blipFill>
          <a:blip r:embed="rId5">
            <a:alphaModFix/>
          </a:blip>
          <a:stretch>
            <a:fillRect/>
          </a:stretch>
        </p:blipFill>
        <p:spPr>
          <a:xfrm>
            <a:off x="1122050" y="1470425"/>
            <a:ext cx="7352330" cy="301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pic>
        <p:nvPicPr>
          <p:cNvPr id="147" name="Google Shape;147;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8" name="Google Shape;148;p2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49" name="Google Shape;149;p24"/>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let’s quickly discuss the brief history of GitHub the company!</a:t>
            </a:r>
            <a:endParaRPr sz="2800">
              <a:latin typeface="Montserrat"/>
              <a:ea typeface="Montserrat"/>
              <a:cs typeface="Montserrat"/>
              <a:sym typeface="Montserrat"/>
            </a:endParaRPr>
          </a:p>
        </p:txBody>
      </p:sp>
      <p:pic>
        <p:nvPicPr>
          <p:cNvPr id="150" name="Google Shape;150;p2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51" name="Google Shape;151;p24"/>
          <p:cNvPicPr preferRelativeResize="0"/>
          <p:nvPr/>
        </p:nvPicPr>
        <p:blipFill>
          <a:blip r:embed="rId5">
            <a:alphaModFix/>
          </a:blip>
          <a:stretch>
            <a:fillRect/>
          </a:stretch>
        </p:blipFill>
        <p:spPr>
          <a:xfrm>
            <a:off x="2702725" y="2844950"/>
            <a:ext cx="4191000" cy="120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pic>
        <p:nvPicPr>
          <p:cNvPr id="156" name="Google Shape;156;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7" name="Google Shape;157;p2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58" name="Google Shape;158;p2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was </a:t>
            </a:r>
            <a:r>
              <a:rPr lang="en" sz="2800">
                <a:latin typeface="Montserrat"/>
                <a:ea typeface="Montserrat"/>
                <a:cs typeface="Montserrat"/>
                <a:sym typeface="Montserrat"/>
              </a:rPr>
              <a:t>started</a:t>
            </a:r>
            <a:r>
              <a:rPr lang="en" sz="2800">
                <a:latin typeface="Montserrat"/>
                <a:ea typeface="Montserrat"/>
                <a:cs typeface="Montserrat"/>
                <a:sym typeface="Montserrat"/>
              </a:rPr>
              <a:t> in 2007 as an internet hosting service for </a:t>
            </a:r>
            <a:r>
              <a:rPr lang="en" sz="2800">
                <a:latin typeface="Montserrat"/>
                <a:ea typeface="Montserrat"/>
                <a:cs typeface="Montserrat"/>
                <a:sym typeface="Montserrat"/>
              </a:rPr>
              <a:t>software</a:t>
            </a:r>
            <a:r>
              <a:rPr lang="en" sz="2800">
                <a:latin typeface="Montserrat"/>
                <a:ea typeface="Montserrat"/>
                <a:cs typeface="Montserrat"/>
                <a:sym typeface="Montserrat"/>
              </a:rPr>
              <a:t> development and version control using Git. </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While GitHub has many free tier features, including hosting of repositories, their paid features revolve around the needs of corporations, such as multiple people working on a private code repository.</a:t>
            </a:r>
            <a:endParaRPr sz="2800">
              <a:latin typeface="Montserrat"/>
              <a:ea typeface="Montserrat"/>
              <a:cs typeface="Montserrat"/>
              <a:sym typeface="Montserrat"/>
            </a:endParaRPr>
          </a:p>
        </p:txBody>
      </p:sp>
      <p:pic>
        <p:nvPicPr>
          <p:cNvPr id="159" name="Google Shape;159;p2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5" name="Google Shape;165;p2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66" name="Google Shape;166;p26"/>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was acquired by Microsoft in 2018 for USD $7.5 billion.</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Post acquisition there has been a deeper integration between GitHub and Microsoft products, including connecting to GitHub directly within VS Code, a code editor tool from Microsoft.</a:t>
            </a:r>
            <a:endParaRPr sz="2800">
              <a:latin typeface="Montserrat"/>
              <a:ea typeface="Montserrat"/>
              <a:cs typeface="Montserrat"/>
              <a:sym typeface="Montserrat"/>
            </a:endParaRPr>
          </a:p>
        </p:txBody>
      </p:sp>
      <p:pic>
        <p:nvPicPr>
          <p:cNvPr id="167" name="Google Shape;167;p2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pic>
        <p:nvPicPr>
          <p:cNvPr id="172" name="Google Shape;172;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3" name="Google Shape;173;p2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74" name="Google Shape;174;p2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is the open source software that actually manages the git commands as a VCS. </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will call it at the command line with commands such as: </a:t>
            </a:r>
            <a:r>
              <a:rPr b="1" lang="en" sz="2800">
                <a:latin typeface="Montserrat"/>
                <a:ea typeface="Montserrat"/>
                <a:cs typeface="Montserrat"/>
                <a:sym typeface="Montserrat"/>
              </a:rPr>
              <a:t>git push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is the online hosting provider, that can act as a machine connected to our local machine via the internet and host code in a repository for us.</a:t>
            </a:r>
            <a:endParaRPr sz="2800">
              <a:latin typeface="Montserrat"/>
              <a:ea typeface="Montserrat"/>
              <a:cs typeface="Montserrat"/>
              <a:sym typeface="Montserrat"/>
            </a:endParaRPr>
          </a:p>
        </p:txBody>
      </p:sp>
      <p:pic>
        <p:nvPicPr>
          <p:cNvPr id="175" name="Google Shape;175;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pic>
        <p:nvPicPr>
          <p:cNvPr id="180" name="Google Shape;180;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1" name="Google Shape;181;p2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82" name="Google Shape;182;p28"/>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also provides many other features, especially graphical interfaces of many git features.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For example you can easily merge issues or view commits on the GitHub website, rather using the command line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An online </a:t>
            </a:r>
            <a:r>
              <a:rPr lang="en" sz="2800">
                <a:latin typeface="Montserrat"/>
                <a:ea typeface="Montserrat"/>
                <a:cs typeface="Montserrat"/>
                <a:sym typeface="Montserrat"/>
              </a:rPr>
              <a:t>hosted repository also provides an ideal connection point between everyone working on the same project.</a:t>
            </a:r>
            <a:endParaRPr sz="2800">
              <a:latin typeface="Montserrat"/>
              <a:ea typeface="Montserrat"/>
              <a:cs typeface="Montserrat"/>
              <a:sym typeface="Montserrat"/>
            </a:endParaRPr>
          </a:p>
        </p:txBody>
      </p:sp>
      <p:pic>
        <p:nvPicPr>
          <p:cNvPr id="183" name="Google Shape;183;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7" name="Shape 187"/>
        <p:cNvGrpSpPr/>
        <p:nvPr/>
      </p:nvGrpSpPr>
      <p:grpSpPr>
        <a:xfrm>
          <a:off x="0" y="0"/>
          <a:ext cx="0" cy="0"/>
          <a:chOff x="0" y="0"/>
          <a:chExt cx="0" cy="0"/>
        </a:xfrm>
      </p:grpSpPr>
      <p:pic>
        <p:nvPicPr>
          <p:cNvPr id="188" name="Google Shape;188;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9" name="Google Shape;189;p2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90" name="Google Shape;190;p2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All the features and git methods shown in this course will fall under the free tier of GitHub.</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should also know that you can now perform the commands with the GitHub Desktop Tool (a GUI for git commands) and the VS Code with GitHub extensions.</a:t>
            </a:r>
            <a:endParaRPr sz="2800">
              <a:latin typeface="Montserrat"/>
              <a:ea typeface="Montserrat"/>
              <a:cs typeface="Montserrat"/>
              <a:sym typeface="Montserrat"/>
            </a:endParaRPr>
          </a:p>
        </p:txBody>
      </p:sp>
      <p:pic>
        <p:nvPicPr>
          <p:cNvPr id="191" name="Google Shape;191;p2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pic>
        <p:nvPicPr>
          <p:cNvPr id="196" name="Google Shape;196;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7" name="Google Shape;197;p3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98" name="Google Shape;198;p3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There are actually many, many GUIs that have been created for Git, you can find the official list here:</a:t>
            </a:r>
            <a:endParaRPr sz="2800">
              <a:latin typeface="Montserrat"/>
              <a:ea typeface="Montserrat"/>
              <a:cs typeface="Montserrat"/>
              <a:sym typeface="Montserrat"/>
            </a:endParaRPr>
          </a:p>
          <a:p>
            <a:pPr indent="-406400" lvl="1" marL="9144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https://git-scm.com/downloads/guis</a:t>
            </a:r>
            <a:endParaRPr b="1" sz="2800">
              <a:solidFill>
                <a:srgbClr val="674EA7"/>
              </a:solidFill>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course focuses on understanding how to use Git at the command line, since its still most commonly used that way, however we will also show you how to perform commands with GitHub Desktop.</a:t>
            </a:r>
            <a:endParaRPr sz="2800">
              <a:latin typeface="Montserrat"/>
              <a:ea typeface="Montserrat"/>
              <a:cs typeface="Montserrat"/>
              <a:sym typeface="Montserrat"/>
            </a:endParaRPr>
          </a:p>
        </p:txBody>
      </p:sp>
      <p:pic>
        <p:nvPicPr>
          <p:cNvPr id="199" name="Google Shape;199;p30"/>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3" name="Shape 203"/>
        <p:cNvGrpSpPr/>
        <p:nvPr/>
      </p:nvGrpSpPr>
      <p:grpSpPr>
        <a:xfrm>
          <a:off x="0" y="0"/>
          <a:ext cx="0" cy="0"/>
          <a:chOff x="0" y="0"/>
          <a:chExt cx="0" cy="0"/>
        </a:xfrm>
      </p:grpSpPr>
      <p:pic>
        <p:nvPicPr>
          <p:cNvPr id="204" name="Google Shape;204;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5" name="Google Shape;205;p3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06" name="Google Shape;206;p31"/>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should still learn the git commands to fully understand how to use git, but make sure you also take advantage of the easy to use tools and extensions for using Git (especially with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i="1" lang="en" sz="2800">
                <a:latin typeface="Montserrat"/>
                <a:ea typeface="Montserrat"/>
                <a:cs typeface="Montserrat"/>
                <a:sym typeface="Montserrat"/>
              </a:rPr>
              <a:t>Pe</a:t>
            </a:r>
            <a:r>
              <a:rPr b="1" i="1" lang="en" sz="2800">
                <a:latin typeface="Montserrat"/>
                <a:ea typeface="Montserrat"/>
                <a:cs typeface="Montserrat"/>
                <a:sym typeface="Montserrat"/>
              </a:rPr>
              <a:t>rsonal Anecdote:</a:t>
            </a:r>
            <a:endParaRPr b="1"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i="1" lang="en" sz="2800">
                <a:latin typeface="Montserrat"/>
                <a:ea typeface="Montserrat"/>
                <a:cs typeface="Montserrat"/>
                <a:sym typeface="Montserrat"/>
              </a:rPr>
              <a:t>I find myself using GUI tools about 50% of the time and terminal commands the other 50%.</a:t>
            </a:r>
            <a:endParaRPr i="1" sz="2800">
              <a:latin typeface="Montserrat"/>
              <a:ea typeface="Montserrat"/>
              <a:cs typeface="Montserrat"/>
              <a:sym typeface="Montserrat"/>
            </a:endParaRPr>
          </a:p>
        </p:txBody>
      </p:sp>
      <p:pic>
        <p:nvPicPr>
          <p:cNvPr id="207" name="Google Shape;207;p3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0" name="Google Shape;60;p1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Introduction to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1" name="Shape 211"/>
        <p:cNvGrpSpPr/>
        <p:nvPr/>
      </p:nvGrpSpPr>
      <p:grpSpPr>
        <a:xfrm>
          <a:off x="0" y="0"/>
          <a:ext cx="0" cy="0"/>
          <a:chOff x="0" y="0"/>
          <a:chExt cx="0" cy="0"/>
        </a:xfrm>
      </p:grpSpPr>
      <p:pic>
        <p:nvPicPr>
          <p:cNvPr id="212" name="Google Shape;212;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3" name="Google Shape;213;p3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14" name="Google Shape;214;p32"/>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Up Next: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install Git on to your computer!</a:t>
            </a:r>
            <a:endParaRPr sz="2800">
              <a:latin typeface="Montserrat"/>
              <a:ea typeface="Montserrat"/>
              <a:cs typeface="Montserrat"/>
              <a:sym typeface="Montserrat"/>
            </a:endParaRPr>
          </a:p>
        </p:txBody>
      </p:sp>
      <p:pic>
        <p:nvPicPr>
          <p:cNvPr id="215" name="Google Shape;215;p3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19" name="Shape 219"/>
        <p:cNvGrpSpPr/>
        <p:nvPr/>
      </p:nvGrpSpPr>
      <p:grpSpPr>
        <a:xfrm>
          <a:off x="0" y="0"/>
          <a:ext cx="0" cy="0"/>
          <a:chOff x="0" y="0"/>
          <a:chExt cx="0" cy="0"/>
        </a:xfrm>
      </p:grpSpPr>
      <p:pic>
        <p:nvPicPr>
          <p:cNvPr id="220" name="Google Shape;220;p33"/>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221" name="Google Shape;221;p33"/>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3"/>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3"/>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3"/>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Installing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8" name="Shape 228"/>
        <p:cNvGrpSpPr/>
        <p:nvPr/>
      </p:nvGrpSpPr>
      <p:grpSpPr>
        <a:xfrm>
          <a:off x="0" y="0"/>
          <a:ext cx="0" cy="0"/>
          <a:chOff x="0" y="0"/>
          <a:chExt cx="0" cy="0"/>
        </a:xfrm>
      </p:grpSpPr>
      <p:pic>
        <p:nvPicPr>
          <p:cNvPr id="229" name="Google Shape;229;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0" name="Google Shape;230;p3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31" name="Google Shape;231;p34"/>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install git on to your computer!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installation process will be slightly different depending on your Operating System.</a:t>
            </a:r>
            <a:endParaRPr sz="2800">
              <a:latin typeface="Montserrat"/>
              <a:ea typeface="Montserrat"/>
              <a:cs typeface="Montserrat"/>
              <a:sym typeface="Montserrat"/>
            </a:endParaRPr>
          </a:p>
        </p:txBody>
      </p:sp>
      <p:pic>
        <p:nvPicPr>
          <p:cNvPr id="232" name="Google Shape;232;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pic>
        <p:nvPicPr>
          <p:cNvPr id="237" name="Google Shape;237;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8" name="Google Shape;238;p3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39" name="Google Shape;239;p3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Congrats! You already have Git installed on your machine since it comes pre-installed as part of your OS.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To confirm this, open up a terminal and type:</a:t>
            </a:r>
            <a:endParaRPr sz="2800">
              <a:latin typeface="Montserrat"/>
              <a:ea typeface="Montserrat"/>
              <a:cs typeface="Montserrat"/>
              <a:sym typeface="Montserrat"/>
            </a:endParaRPr>
          </a:p>
          <a:p>
            <a:pPr indent="-406400" lvl="2" marL="1371600" rtl="0" algn="l">
              <a:spcBef>
                <a:spcPts val="0"/>
              </a:spcBef>
              <a:spcAft>
                <a:spcPts val="0"/>
              </a:spcAft>
              <a:buSzPts val="2800"/>
              <a:buFont typeface="Inconsolata"/>
              <a:buChar char="■"/>
            </a:pPr>
            <a:r>
              <a:rPr b="1" lang="en" sz="2800">
                <a:latin typeface="Inconsolata"/>
                <a:ea typeface="Inconsolata"/>
                <a:cs typeface="Inconsolata"/>
                <a:sym typeface="Inconsolata"/>
              </a:rPr>
              <a:t>g</a:t>
            </a:r>
            <a:r>
              <a:rPr b="1" lang="en" sz="2800">
                <a:latin typeface="Inconsolata"/>
                <a:ea typeface="Inconsolata"/>
                <a:cs typeface="Inconsolata"/>
                <a:sym typeface="Inconsolata"/>
              </a:rPr>
              <a:t>it </a:t>
            </a:r>
            <a:r>
              <a:rPr b="1" lang="en" sz="2800">
                <a:latin typeface="Inconsolata"/>
                <a:ea typeface="Inconsolata"/>
                <a:cs typeface="Inconsolata"/>
                <a:sym typeface="Inconsolata"/>
              </a:rPr>
              <a:t>--version</a:t>
            </a:r>
            <a:endParaRPr b="1" sz="2800">
              <a:latin typeface="Inconsolata"/>
              <a:ea typeface="Inconsolata"/>
              <a:cs typeface="Inconsolata"/>
              <a:sym typeface="Inconsolata"/>
            </a:endParaRPr>
          </a:p>
          <a:p>
            <a:pPr indent="-406400" lvl="2" marL="1371600" rtl="0" algn="l">
              <a:spcBef>
                <a:spcPts val="0"/>
              </a:spcBef>
              <a:spcAft>
                <a:spcPts val="0"/>
              </a:spcAft>
              <a:buSzPts val="2800"/>
              <a:buFont typeface="Inconsolata"/>
              <a:buChar char="■"/>
            </a:pPr>
            <a:r>
              <a:rPr b="1" lang="en" sz="2800">
                <a:latin typeface="Inconsolata"/>
                <a:ea typeface="Inconsolata"/>
                <a:cs typeface="Inconsolata"/>
                <a:sym typeface="Inconsolata"/>
              </a:rPr>
              <a:t>&gt;&gt; git version 2.25.1 (Apple Git-128)</a:t>
            </a:r>
            <a:endParaRPr b="1" sz="2800">
              <a:latin typeface="Inconsolata"/>
              <a:ea typeface="Inconsolata"/>
              <a:cs typeface="Inconsolata"/>
              <a:sym typeface="Inconsolata"/>
            </a:endParaRPr>
          </a:p>
        </p:txBody>
      </p:sp>
      <p:pic>
        <p:nvPicPr>
          <p:cNvPr id="240" name="Google Shape;240;p3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id="245" name="Google Shape;245;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6" name="Google Shape;246;p3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47" name="Google Shape;247;p36"/>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you wish to update or re-install git, you can do this by simply selecting the MacOS or Linux links on the official git website: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https://git-scm.com/downloads</a:t>
            </a:r>
            <a:endParaRPr b="1" sz="2800">
              <a:latin typeface="Montserrat"/>
              <a:ea typeface="Montserrat"/>
              <a:cs typeface="Montserrat"/>
              <a:sym typeface="Montserrat"/>
            </a:endParaRPr>
          </a:p>
        </p:txBody>
      </p:sp>
      <p:pic>
        <p:nvPicPr>
          <p:cNvPr id="248" name="Google Shape;248;p3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pic>
        <p:nvPicPr>
          <p:cNvPr id="253" name="Google Shape;253;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4" name="Google Shape;254;p3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55" name="Google Shape;255;p3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Now we’ll be editing text files for this course, which means we need a text editor.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you’re in this course, we’ll assume you’ve used a text editor before, and often people have very strong opinions on a preferred text editor!</a:t>
            </a:r>
            <a:endParaRPr sz="2800">
              <a:latin typeface="Montserrat"/>
              <a:ea typeface="Montserrat"/>
              <a:cs typeface="Montserrat"/>
              <a:sym typeface="Montserrat"/>
            </a:endParaRPr>
          </a:p>
        </p:txBody>
      </p:sp>
      <p:pic>
        <p:nvPicPr>
          <p:cNvPr id="256" name="Google Shape;256;p3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pic>
        <p:nvPicPr>
          <p:cNvPr id="261" name="Google Shape;261;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2" name="Google Shape;262;p3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63" name="Google Shape;263;p38"/>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Our suggested text editor for this course is VS Code:</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https://code.visualstudio.com/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Its created by Microsoft and has direct integrations with GitHub and is one of the most popular text editors today.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can follow along with any text editor you prefer however.</a:t>
            </a:r>
            <a:endParaRPr sz="2800">
              <a:latin typeface="Montserrat"/>
              <a:ea typeface="Montserrat"/>
              <a:cs typeface="Montserrat"/>
              <a:sym typeface="Montserrat"/>
            </a:endParaRPr>
          </a:p>
        </p:txBody>
      </p:sp>
      <p:pic>
        <p:nvPicPr>
          <p:cNvPr id="264" name="Google Shape;264;p38"/>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pic>
        <p:nvPicPr>
          <p:cNvPr id="269" name="Google Shape;269;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0" name="Google Shape;270;p3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71" name="Google Shape;271;p39"/>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a:t>
            </a:r>
            <a:r>
              <a:rPr b="1" lang="en" sz="2800">
                <a:latin typeface="Montserrat"/>
                <a:ea typeface="Montserrat"/>
                <a:cs typeface="Montserrat"/>
                <a:sym typeface="Montserrat"/>
              </a:rPr>
              <a:t>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Our </a:t>
            </a:r>
            <a:r>
              <a:rPr i="1" lang="en" sz="2800">
                <a:latin typeface="Montserrat"/>
                <a:ea typeface="Montserrat"/>
                <a:cs typeface="Montserrat"/>
                <a:sym typeface="Montserrat"/>
              </a:rPr>
              <a:t>HIGHLY recommend</a:t>
            </a:r>
            <a:r>
              <a:rPr i="1" lang="en" sz="2800">
                <a:latin typeface="Montserrat"/>
                <a:ea typeface="Montserrat"/>
                <a:cs typeface="Montserrat"/>
                <a:sym typeface="Montserrat"/>
              </a:rPr>
              <a:t> </a:t>
            </a:r>
            <a:r>
              <a:rPr lang="en" sz="2800">
                <a:latin typeface="Montserrat"/>
                <a:ea typeface="Montserrat"/>
                <a:cs typeface="Montserrat"/>
                <a:sym typeface="Montserrat"/>
              </a:rPr>
              <a:t>text editor for this course is VS Code:</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https://code.visualstudio.com/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Why </a:t>
            </a:r>
            <a:r>
              <a:rPr i="1" lang="en" sz="2800">
                <a:latin typeface="Montserrat"/>
                <a:ea typeface="Montserrat"/>
                <a:cs typeface="Montserrat"/>
                <a:sym typeface="Montserrat"/>
              </a:rPr>
              <a:t>HIGHLY</a:t>
            </a:r>
            <a:r>
              <a:rPr lang="en" sz="2800">
                <a:latin typeface="Montserrat"/>
                <a:ea typeface="Montserrat"/>
                <a:cs typeface="Montserrat"/>
                <a:sym typeface="Montserrat"/>
              </a:rPr>
              <a:t> recommended?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Windows + VS Code + GitHub</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Upon installing git you will be asked to select a default editor, you’ll need VS Code installed to select it as default.</a:t>
            </a:r>
            <a:endParaRPr sz="2800">
              <a:latin typeface="Montserrat"/>
              <a:ea typeface="Montserrat"/>
              <a:cs typeface="Montserrat"/>
              <a:sym typeface="Montserrat"/>
            </a:endParaRPr>
          </a:p>
        </p:txBody>
      </p:sp>
      <p:pic>
        <p:nvPicPr>
          <p:cNvPr id="272" name="Google Shape;272;p39"/>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 name="Shape 276"/>
        <p:cNvGrpSpPr/>
        <p:nvPr/>
      </p:nvGrpSpPr>
      <p:grpSpPr>
        <a:xfrm>
          <a:off x="0" y="0"/>
          <a:ext cx="0" cy="0"/>
          <a:chOff x="0" y="0"/>
          <a:chExt cx="0" cy="0"/>
        </a:xfrm>
      </p:grpSpPr>
      <p:pic>
        <p:nvPicPr>
          <p:cNvPr id="277" name="Google Shape;277;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8" name="Google Shape;278;p4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79" name="Google Shape;279;p40"/>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Go to</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https://code.visualstudio.com/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Download with Default Settings:</a:t>
            </a:r>
            <a:endParaRPr sz="2800">
              <a:latin typeface="Montserrat"/>
              <a:ea typeface="Montserrat"/>
              <a:cs typeface="Montserrat"/>
              <a:sym typeface="Montserrat"/>
            </a:endParaRPr>
          </a:p>
        </p:txBody>
      </p:sp>
      <p:pic>
        <p:nvPicPr>
          <p:cNvPr id="280" name="Google Shape;280;p40"/>
          <p:cNvPicPr preferRelativeResize="0"/>
          <p:nvPr/>
        </p:nvPicPr>
        <p:blipFill>
          <a:blip r:embed="rId5">
            <a:alphaModFix/>
          </a:blip>
          <a:stretch>
            <a:fillRect/>
          </a:stretch>
        </p:blipFill>
        <p:spPr>
          <a:xfrm>
            <a:off x="30775" y="4788475"/>
            <a:ext cx="1906676" cy="308900"/>
          </a:xfrm>
          <a:prstGeom prst="rect">
            <a:avLst/>
          </a:prstGeom>
          <a:noFill/>
          <a:ln>
            <a:noFill/>
          </a:ln>
        </p:spPr>
      </p:pic>
      <p:pic>
        <p:nvPicPr>
          <p:cNvPr id="281" name="Google Shape;281;p40"/>
          <p:cNvPicPr preferRelativeResize="0"/>
          <p:nvPr/>
        </p:nvPicPr>
        <p:blipFill>
          <a:blip r:embed="rId6">
            <a:alphaModFix/>
          </a:blip>
          <a:stretch>
            <a:fillRect/>
          </a:stretch>
        </p:blipFill>
        <p:spPr>
          <a:xfrm>
            <a:off x="3166600" y="2763425"/>
            <a:ext cx="2837411" cy="23800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5" name="Shape 285"/>
        <p:cNvGrpSpPr/>
        <p:nvPr/>
      </p:nvGrpSpPr>
      <p:grpSpPr>
        <a:xfrm>
          <a:off x="0" y="0"/>
          <a:ext cx="0" cy="0"/>
          <a:chOff x="0" y="0"/>
          <a:chExt cx="0" cy="0"/>
        </a:xfrm>
      </p:grpSpPr>
      <p:pic>
        <p:nvPicPr>
          <p:cNvPr id="286" name="Google Shape;286;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7" name="Google Shape;287;p4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88" name="Google Shape;288;p41"/>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Next we’ll download git, go to</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a:solidFill>
                  <a:srgbClr val="674EA7"/>
                </a:solidFill>
                <a:latin typeface="Montserrat"/>
                <a:ea typeface="Montserrat"/>
                <a:cs typeface="Montserrat"/>
                <a:sym typeface="Montserrat"/>
              </a:rPr>
              <a:t>https://git-scm.com/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289" name="Google Shape;289;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 name="Google Shape;69;p1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70" name="Google Shape;70;p15"/>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Welcome to </a:t>
            </a:r>
            <a:r>
              <a:rPr b="1" lang="en" sz="2800">
                <a:latin typeface="Montserrat"/>
                <a:ea typeface="Montserrat"/>
                <a:cs typeface="Montserrat"/>
                <a:sym typeface="Montserrat"/>
              </a:rPr>
              <a:t>Day 1!</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Our main goal here is to understand Git, GitHub, and code repositories.</a:t>
            </a:r>
            <a:endParaRPr sz="2800">
              <a:latin typeface="Montserrat"/>
              <a:ea typeface="Montserrat"/>
              <a:cs typeface="Montserrat"/>
              <a:sym typeface="Montserrat"/>
            </a:endParaRPr>
          </a:p>
        </p:txBody>
      </p:sp>
      <p:pic>
        <p:nvPicPr>
          <p:cNvPr id="71" name="Google Shape;71;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93" name="Shape 293"/>
        <p:cNvGrpSpPr/>
        <p:nvPr/>
      </p:nvGrpSpPr>
      <p:grpSpPr>
        <a:xfrm>
          <a:off x="0" y="0"/>
          <a:ext cx="0" cy="0"/>
          <a:chOff x="0" y="0"/>
          <a:chExt cx="0" cy="0"/>
        </a:xfrm>
      </p:grpSpPr>
      <p:pic>
        <p:nvPicPr>
          <p:cNvPr id="294" name="Google Shape;294;p42"/>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295" name="Google Shape;295;p42"/>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2"/>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2"/>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2"/>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GitHub Profile Setup</a:t>
            </a:r>
            <a:endParaRPr b="1" sz="4500">
              <a:solidFill>
                <a:schemeClr val="dk1"/>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2" name="Shape 302"/>
        <p:cNvGrpSpPr/>
        <p:nvPr/>
      </p:nvGrpSpPr>
      <p:grpSpPr>
        <a:xfrm>
          <a:off x="0" y="0"/>
          <a:ext cx="0" cy="0"/>
          <a:chOff x="0" y="0"/>
          <a:chExt cx="0" cy="0"/>
        </a:xfrm>
      </p:grpSpPr>
      <p:pic>
        <p:nvPicPr>
          <p:cNvPr id="303" name="Google Shape;303;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4" name="Google Shape;304;p4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05" name="Google Shape;305;p43"/>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that we’ve downloaded Git, let’s create a GitHub profile and also download the GitHub Desktop Tool for a GUI.</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We’ll also show you how to set-up the VS Code GitHub extension.</a:t>
            </a:r>
            <a:endParaRPr sz="2800">
              <a:latin typeface="Montserrat"/>
              <a:ea typeface="Montserrat"/>
              <a:cs typeface="Montserrat"/>
              <a:sym typeface="Montserrat"/>
            </a:endParaRPr>
          </a:p>
        </p:txBody>
      </p:sp>
      <p:pic>
        <p:nvPicPr>
          <p:cNvPr id="306" name="Google Shape;306;p4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0" name="Shape 310"/>
        <p:cNvGrpSpPr/>
        <p:nvPr/>
      </p:nvGrpSpPr>
      <p:grpSpPr>
        <a:xfrm>
          <a:off x="0" y="0"/>
          <a:ext cx="0" cy="0"/>
          <a:chOff x="0" y="0"/>
          <a:chExt cx="0" cy="0"/>
        </a:xfrm>
      </p:grpSpPr>
      <p:pic>
        <p:nvPicPr>
          <p:cNvPr id="311" name="Google Shape;311;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2" name="Google Shape;312;p4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13" name="Google Shape;313;p44"/>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Take careful note of the user name and email address you register with at GitHub, ideally it will be the same username and email you configure git with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will configure git in the next lecture.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create an account at: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www.github.com</a:t>
            </a:r>
            <a:endParaRPr sz="2800">
              <a:latin typeface="Montserrat"/>
              <a:ea typeface="Montserrat"/>
              <a:cs typeface="Montserrat"/>
              <a:sym typeface="Montserrat"/>
            </a:endParaRPr>
          </a:p>
        </p:txBody>
      </p:sp>
      <p:pic>
        <p:nvPicPr>
          <p:cNvPr id="314" name="Google Shape;314;p4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18" name="Shape 318"/>
        <p:cNvGrpSpPr/>
        <p:nvPr/>
      </p:nvGrpSpPr>
      <p:grpSpPr>
        <a:xfrm>
          <a:off x="0" y="0"/>
          <a:ext cx="0" cy="0"/>
          <a:chOff x="0" y="0"/>
          <a:chExt cx="0" cy="0"/>
        </a:xfrm>
      </p:grpSpPr>
      <p:pic>
        <p:nvPicPr>
          <p:cNvPr id="319" name="Google Shape;319;p45"/>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320" name="Google Shape;320;p45"/>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5"/>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5"/>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5"/>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Configure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7" name="Shape 327"/>
        <p:cNvGrpSpPr/>
        <p:nvPr/>
      </p:nvGrpSpPr>
      <p:grpSpPr>
        <a:xfrm>
          <a:off x="0" y="0"/>
          <a:ext cx="0" cy="0"/>
          <a:chOff x="0" y="0"/>
          <a:chExt cx="0" cy="0"/>
        </a:xfrm>
      </p:grpSpPr>
      <p:pic>
        <p:nvPicPr>
          <p:cNvPr id="328" name="Google Shape;328;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9" name="Google Shape;329;p4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30" name="Google Shape;330;p46"/>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So far we’ve: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Installed Git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Created a GitHub Account Profile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Installed GitHub Desktop and VS Code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What left for Day 1:</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Configure Git Locally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Explore VS Code Integrations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Exercise and Solution</a:t>
            </a:r>
            <a:endParaRPr sz="2800">
              <a:latin typeface="Montserrat"/>
              <a:ea typeface="Montserrat"/>
              <a:cs typeface="Montserrat"/>
              <a:sym typeface="Montserrat"/>
            </a:endParaRPr>
          </a:p>
        </p:txBody>
      </p:sp>
      <p:pic>
        <p:nvPicPr>
          <p:cNvPr id="331" name="Google Shape;331;p4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5" name="Shape 335"/>
        <p:cNvGrpSpPr/>
        <p:nvPr/>
      </p:nvGrpSpPr>
      <p:grpSpPr>
        <a:xfrm>
          <a:off x="0" y="0"/>
          <a:ext cx="0" cy="0"/>
          <a:chOff x="0" y="0"/>
          <a:chExt cx="0" cy="0"/>
        </a:xfrm>
      </p:grpSpPr>
      <p:pic>
        <p:nvPicPr>
          <p:cNvPr id="336" name="Google Shape;336;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7" name="Google Shape;337;p4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38" name="Google Shape;338;p4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Take careful note of the user name and email address you register with at GitHub, ideally it will be the same username and email you configure git with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can technically use any username/email we want, but your history of “commits” (changes to code) will be saved in the public log of changes in the repository.</a:t>
            </a:r>
            <a:endParaRPr sz="2800">
              <a:latin typeface="Montserrat"/>
              <a:ea typeface="Montserrat"/>
              <a:cs typeface="Montserrat"/>
              <a:sym typeface="Montserrat"/>
            </a:endParaRPr>
          </a:p>
        </p:txBody>
      </p:sp>
      <p:pic>
        <p:nvPicPr>
          <p:cNvPr id="339" name="Google Shape;339;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3" name="Shape 343"/>
        <p:cNvGrpSpPr/>
        <p:nvPr/>
      </p:nvGrpSpPr>
      <p:grpSpPr>
        <a:xfrm>
          <a:off x="0" y="0"/>
          <a:ext cx="0" cy="0"/>
          <a:chOff x="0" y="0"/>
          <a:chExt cx="0" cy="0"/>
        </a:xfrm>
      </p:grpSpPr>
      <p:pic>
        <p:nvPicPr>
          <p:cNvPr id="344" name="Google Shape;344;p4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45" name="Google Shape;345;p4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46" name="Google Shape;346;p48"/>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In this lecture we will set-up a name and email address on our local installation of Git.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only ever used Git locally by yourself then this username and email would just be stored on your local historical logs.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However if you end up working with others and using GitHub, this information will be useful to identify who did what.</a:t>
            </a:r>
            <a:endParaRPr sz="2800">
              <a:latin typeface="Montserrat"/>
              <a:ea typeface="Montserrat"/>
              <a:cs typeface="Montserrat"/>
              <a:sym typeface="Montserrat"/>
            </a:endParaRPr>
          </a:p>
        </p:txBody>
      </p:sp>
      <p:pic>
        <p:nvPicPr>
          <p:cNvPr id="347" name="Google Shape;347;p4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1" name="Shape 351"/>
        <p:cNvGrpSpPr/>
        <p:nvPr/>
      </p:nvGrpSpPr>
      <p:grpSpPr>
        <a:xfrm>
          <a:off x="0" y="0"/>
          <a:ext cx="0" cy="0"/>
          <a:chOff x="0" y="0"/>
          <a:chExt cx="0" cy="0"/>
        </a:xfrm>
      </p:grpSpPr>
      <p:pic>
        <p:nvPicPr>
          <p:cNvPr id="352" name="Google Shape;352;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3" name="Google Shape;353;p4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54" name="Google Shape;354;p4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can check the current configuration with the commands: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user.name </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user.email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configuration </a:t>
            </a:r>
            <a:r>
              <a:rPr lang="en" sz="2800">
                <a:latin typeface="Montserrat"/>
                <a:ea typeface="Montserrat"/>
                <a:cs typeface="Montserrat"/>
                <a:sym typeface="Montserrat"/>
              </a:rPr>
              <a:t>commands will be: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--global user.name “user”</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--global user.email “email”</a:t>
            </a:r>
            <a:endParaRPr b="1" sz="2800">
              <a:latin typeface="Montserrat"/>
              <a:ea typeface="Montserrat"/>
              <a:cs typeface="Montserrat"/>
              <a:sym typeface="Montserrat"/>
            </a:endParaRPr>
          </a:p>
        </p:txBody>
      </p:sp>
      <p:pic>
        <p:nvPicPr>
          <p:cNvPr id="355" name="Google Shape;355;p4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9" name="Shape 359"/>
        <p:cNvGrpSpPr/>
        <p:nvPr/>
      </p:nvGrpSpPr>
      <p:grpSpPr>
        <a:xfrm>
          <a:off x="0" y="0"/>
          <a:ext cx="0" cy="0"/>
          <a:chOff x="0" y="0"/>
          <a:chExt cx="0" cy="0"/>
        </a:xfrm>
      </p:grpSpPr>
      <p:pic>
        <p:nvPicPr>
          <p:cNvPr id="360" name="Google Shape;360;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1" name="Google Shape;361;p5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62" name="Google Shape;362;p50"/>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head over to our command line interface to set-up our Git configuration: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 Bash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Terminal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Command Prompt </a:t>
            </a:r>
            <a:endParaRPr sz="2800">
              <a:latin typeface="Montserrat"/>
              <a:ea typeface="Montserrat"/>
              <a:cs typeface="Montserrat"/>
              <a:sym typeface="Montserrat"/>
            </a:endParaRPr>
          </a:p>
        </p:txBody>
      </p:sp>
      <p:pic>
        <p:nvPicPr>
          <p:cNvPr id="363" name="Google Shape;363;p5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7" name="Shape 367"/>
        <p:cNvGrpSpPr/>
        <p:nvPr/>
      </p:nvGrpSpPr>
      <p:grpSpPr>
        <a:xfrm>
          <a:off x="0" y="0"/>
          <a:ext cx="0" cy="0"/>
          <a:chOff x="0" y="0"/>
          <a:chExt cx="0" cy="0"/>
        </a:xfrm>
      </p:grpSpPr>
      <p:pic>
        <p:nvPicPr>
          <p:cNvPr id="368" name="Google Shape;368;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9" name="Google Shape;369;p5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pic>
        <p:nvPicPr>
          <p:cNvPr id="370" name="Google Shape;370;p5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 name="Google Shape;77;p1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78" name="Google Shape;78;p16"/>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Day 1 Topics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Understanding git and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Installing Git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Creating GitHub Profile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GitHub Tour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Creating and Cloning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GitHub Desktop and Extensions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Exercise and Solution</a:t>
            </a:r>
            <a:endParaRPr sz="2800">
              <a:latin typeface="Montserrat"/>
              <a:ea typeface="Montserrat"/>
              <a:cs typeface="Montserrat"/>
              <a:sym typeface="Montserrat"/>
            </a:endParaRPr>
          </a:p>
        </p:txBody>
      </p:sp>
      <p:pic>
        <p:nvPicPr>
          <p:cNvPr id="79" name="Google Shape;79;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74" name="Shape 374"/>
        <p:cNvGrpSpPr/>
        <p:nvPr/>
      </p:nvGrpSpPr>
      <p:grpSpPr>
        <a:xfrm>
          <a:off x="0" y="0"/>
          <a:ext cx="0" cy="0"/>
          <a:chOff x="0" y="0"/>
          <a:chExt cx="0" cy="0"/>
        </a:xfrm>
      </p:grpSpPr>
      <p:pic>
        <p:nvPicPr>
          <p:cNvPr id="375" name="Google Shape;375;p52"/>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376" name="Google Shape;376;p52"/>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2"/>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2"/>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2"/>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Creating a Git Repository</a:t>
            </a:r>
            <a:endParaRPr b="1" sz="4500">
              <a:solidFill>
                <a:schemeClr val="dk1"/>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3" name="Shape 383"/>
        <p:cNvGrpSpPr/>
        <p:nvPr/>
      </p:nvGrpSpPr>
      <p:grpSpPr>
        <a:xfrm>
          <a:off x="0" y="0"/>
          <a:ext cx="0" cy="0"/>
          <a:chOff x="0" y="0"/>
          <a:chExt cx="0" cy="0"/>
        </a:xfrm>
      </p:grpSpPr>
      <p:pic>
        <p:nvPicPr>
          <p:cNvPr id="384" name="Google Shape;384;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5" name="Google Shape;385;p5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86" name="Google Shape;386;p53"/>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main place we track changes and manage our files that are using Git is called a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387" name="Google Shape;387;p5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1" name="Shape 391"/>
        <p:cNvGrpSpPr/>
        <p:nvPr/>
      </p:nvGrpSpPr>
      <p:grpSpPr>
        <a:xfrm>
          <a:off x="0" y="0"/>
          <a:ext cx="0" cy="0"/>
          <a:chOff x="0" y="0"/>
          <a:chExt cx="0" cy="0"/>
        </a:xfrm>
      </p:grpSpPr>
      <p:pic>
        <p:nvPicPr>
          <p:cNvPr id="392" name="Google Shape;392;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93" name="Google Shape;393;p5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94" name="Google Shape;394;p54"/>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main place we track changes and manage our files that are using Git is called a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395" name="Google Shape;395;p5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96" name="Google Shape;396;p54"/>
          <p:cNvSpPr/>
          <p:nvPr/>
        </p:nvSpPr>
        <p:spPr>
          <a:xfrm>
            <a:off x="4550374" y="212652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Initial</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Project</a:t>
            </a:r>
            <a:endParaRPr sz="900">
              <a:latin typeface="Montserrat"/>
              <a:ea typeface="Montserrat"/>
              <a:cs typeface="Montserrat"/>
              <a:sym typeface="Montserrat"/>
            </a:endParaRPr>
          </a:p>
        </p:txBody>
      </p:sp>
      <p:sp>
        <p:nvSpPr>
          <p:cNvPr id="397" name="Google Shape;397;p54"/>
          <p:cNvSpPr/>
          <p:nvPr/>
        </p:nvSpPr>
        <p:spPr>
          <a:xfrm>
            <a:off x="4550374" y="2774150"/>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Code</a:t>
            </a:r>
            <a:endParaRPr sz="900">
              <a:latin typeface="Montserrat"/>
              <a:ea typeface="Montserrat"/>
              <a:cs typeface="Montserrat"/>
              <a:sym typeface="Montserrat"/>
            </a:endParaRPr>
          </a:p>
        </p:txBody>
      </p:sp>
      <p:cxnSp>
        <p:nvCxnSpPr>
          <p:cNvPr id="398" name="Google Shape;398;p54"/>
          <p:cNvCxnSpPr>
            <a:stCxn id="396" idx="2"/>
            <a:endCxn id="397" idx="0"/>
          </p:cNvCxnSpPr>
          <p:nvPr/>
        </p:nvCxnSpPr>
        <p:spPr>
          <a:xfrm>
            <a:off x="4923874" y="2641325"/>
            <a:ext cx="0" cy="132900"/>
          </a:xfrm>
          <a:prstGeom prst="straightConnector1">
            <a:avLst/>
          </a:prstGeom>
          <a:noFill/>
          <a:ln cap="flat" cmpd="sng" w="19050">
            <a:solidFill>
              <a:srgbClr val="303030"/>
            </a:solidFill>
            <a:prstDash val="solid"/>
            <a:round/>
            <a:headEnd len="med" w="med" type="none"/>
            <a:tailEnd len="med" w="med" type="none"/>
          </a:ln>
        </p:spPr>
      </p:cxnSp>
      <p:sp>
        <p:nvSpPr>
          <p:cNvPr id="399" name="Google Shape;399;p54"/>
          <p:cNvSpPr/>
          <p:nvPr/>
        </p:nvSpPr>
        <p:spPr>
          <a:xfrm>
            <a:off x="4550374"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00" name="Google Shape;400;p54"/>
          <p:cNvCxnSpPr>
            <a:stCxn id="397" idx="2"/>
            <a:endCxn id="399" idx="0"/>
          </p:cNvCxnSpPr>
          <p:nvPr/>
        </p:nvCxnSpPr>
        <p:spPr>
          <a:xfrm>
            <a:off x="4923874" y="3288950"/>
            <a:ext cx="0" cy="132900"/>
          </a:xfrm>
          <a:prstGeom prst="straightConnector1">
            <a:avLst/>
          </a:prstGeom>
          <a:noFill/>
          <a:ln cap="flat" cmpd="sng" w="19050">
            <a:solidFill>
              <a:srgbClr val="303030"/>
            </a:solidFill>
            <a:prstDash val="solid"/>
            <a:round/>
            <a:headEnd len="med" w="med" type="none"/>
            <a:tailEnd len="med" w="med" type="none"/>
          </a:ln>
        </p:spPr>
      </p:cxnSp>
      <p:sp>
        <p:nvSpPr>
          <p:cNvPr id="401" name="Google Shape;401;p54"/>
          <p:cNvSpPr/>
          <p:nvPr/>
        </p:nvSpPr>
        <p:spPr>
          <a:xfrm>
            <a:off x="3459757"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02" name="Google Shape;402;p54"/>
          <p:cNvCxnSpPr>
            <a:stCxn id="401" idx="3"/>
            <a:endCxn id="399" idx="1"/>
          </p:cNvCxnSpPr>
          <p:nvPr/>
        </p:nvCxnSpPr>
        <p:spPr>
          <a:xfrm>
            <a:off x="4206757" y="3679175"/>
            <a:ext cx="343500" cy="0"/>
          </a:xfrm>
          <a:prstGeom prst="straightConnector1">
            <a:avLst/>
          </a:prstGeom>
          <a:noFill/>
          <a:ln cap="flat" cmpd="sng" w="19050">
            <a:solidFill>
              <a:srgbClr val="303030"/>
            </a:solidFill>
            <a:prstDash val="solid"/>
            <a:round/>
            <a:headEnd len="med" w="med" type="none"/>
            <a:tailEnd len="med" w="med" type="none"/>
          </a:ln>
        </p:spPr>
      </p:cxnSp>
      <p:sp>
        <p:nvSpPr>
          <p:cNvPr id="403" name="Google Shape;403;p54"/>
          <p:cNvSpPr/>
          <p:nvPr/>
        </p:nvSpPr>
        <p:spPr>
          <a:xfrm>
            <a:off x="3459749" y="4100814"/>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Branch</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Code</a:t>
            </a:r>
            <a:endParaRPr sz="900">
              <a:latin typeface="Montserrat"/>
              <a:ea typeface="Montserrat"/>
              <a:cs typeface="Montserrat"/>
              <a:sym typeface="Montserrat"/>
            </a:endParaRPr>
          </a:p>
        </p:txBody>
      </p:sp>
      <p:cxnSp>
        <p:nvCxnSpPr>
          <p:cNvPr id="404" name="Google Shape;404;p54"/>
          <p:cNvCxnSpPr>
            <a:stCxn id="401" idx="2"/>
            <a:endCxn id="403" idx="0"/>
          </p:cNvCxnSpPr>
          <p:nvPr/>
        </p:nvCxnSpPr>
        <p:spPr>
          <a:xfrm>
            <a:off x="3833257" y="3936575"/>
            <a:ext cx="0" cy="164100"/>
          </a:xfrm>
          <a:prstGeom prst="straightConnector1">
            <a:avLst/>
          </a:prstGeom>
          <a:noFill/>
          <a:ln cap="flat" cmpd="sng" w="19050">
            <a:solidFill>
              <a:srgbClr val="303030"/>
            </a:solidFill>
            <a:prstDash val="solid"/>
            <a:round/>
            <a:headEnd len="med" w="med" type="none"/>
            <a:tailEnd len="med" w="med" type="none"/>
          </a:ln>
        </p:spPr>
      </p:cxnSp>
      <p:cxnSp>
        <p:nvCxnSpPr>
          <p:cNvPr id="405" name="Google Shape;405;p54"/>
          <p:cNvCxnSpPr>
            <a:stCxn id="403" idx="3"/>
          </p:cNvCxnSpPr>
          <p:nvPr/>
        </p:nvCxnSpPr>
        <p:spPr>
          <a:xfrm>
            <a:off x="4206749" y="4358214"/>
            <a:ext cx="587100" cy="193500"/>
          </a:xfrm>
          <a:prstGeom prst="straightConnector1">
            <a:avLst/>
          </a:prstGeom>
          <a:noFill/>
          <a:ln cap="flat" cmpd="sng" w="19050">
            <a:solidFill>
              <a:srgbClr val="303030"/>
            </a:solidFill>
            <a:prstDash val="solid"/>
            <a:round/>
            <a:headEnd len="med" w="med" type="none"/>
            <a:tailEnd len="med" w="med" type="none"/>
          </a:ln>
        </p:spPr>
      </p:cxnSp>
      <p:sp>
        <p:nvSpPr>
          <p:cNvPr id="406" name="Google Shape;406;p54"/>
          <p:cNvSpPr/>
          <p:nvPr/>
        </p:nvSpPr>
        <p:spPr>
          <a:xfrm>
            <a:off x="4793953" y="4429381"/>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Merged</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Version</a:t>
            </a:r>
            <a:endParaRPr sz="900">
              <a:latin typeface="Montserrat"/>
              <a:ea typeface="Montserrat"/>
              <a:cs typeface="Montserrat"/>
              <a:sym typeface="Montserrat"/>
            </a:endParaRPr>
          </a:p>
        </p:txBody>
      </p:sp>
      <p:cxnSp>
        <p:nvCxnSpPr>
          <p:cNvPr id="407" name="Google Shape;407;p54"/>
          <p:cNvCxnSpPr>
            <a:stCxn id="399" idx="2"/>
            <a:endCxn id="406" idx="0"/>
          </p:cNvCxnSpPr>
          <p:nvPr/>
        </p:nvCxnSpPr>
        <p:spPr>
          <a:xfrm>
            <a:off x="4923874" y="3936575"/>
            <a:ext cx="243600" cy="492900"/>
          </a:xfrm>
          <a:prstGeom prst="straightConnector1">
            <a:avLst/>
          </a:prstGeom>
          <a:noFill/>
          <a:ln cap="flat" cmpd="sng" w="19050">
            <a:solidFill>
              <a:srgbClr val="303030"/>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1" name="Shape 411"/>
        <p:cNvGrpSpPr/>
        <p:nvPr/>
      </p:nvGrpSpPr>
      <p:grpSpPr>
        <a:xfrm>
          <a:off x="0" y="0"/>
          <a:ext cx="0" cy="0"/>
          <a:chOff x="0" y="0"/>
          <a:chExt cx="0" cy="0"/>
        </a:xfrm>
      </p:grpSpPr>
      <p:pic>
        <p:nvPicPr>
          <p:cNvPr id="412" name="Google Shape;412;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13" name="Google Shape;413;p5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14" name="Google Shape;414;p55"/>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main place we track changes and manage our files that are using Git is called a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415" name="Google Shape;415;p5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16" name="Google Shape;416;p55"/>
          <p:cNvSpPr/>
          <p:nvPr/>
        </p:nvSpPr>
        <p:spPr>
          <a:xfrm>
            <a:off x="4550374" y="212652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Initial</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Project</a:t>
            </a:r>
            <a:endParaRPr sz="900">
              <a:latin typeface="Montserrat"/>
              <a:ea typeface="Montserrat"/>
              <a:cs typeface="Montserrat"/>
              <a:sym typeface="Montserrat"/>
            </a:endParaRPr>
          </a:p>
        </p:txBody>
      </p:sp>
      <p:sp>
        <p:nvSpPr>
          <p:cNvPr id="417" name="Google Shape;417;p55"/>
          <p:cNvSpPr/>
          <p:nvPr/>
        </p:nvSpPr>
        <p:spPr>
          <a:xfrm>
            <a:off x="4550374" y="2774150"/>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Code</a:t>
            </a:r>
            <a:endParaRPr sz="900">
              <a:latin typeface="Montserrat"/>
              <a:ea typeface="Montserrat"/>
              <a:cs typeface="Montserrat"/>
              <a:sym typeface="Montserrat"/>
            </a:endParaRPr>
          </a:p>
        </p:txBody>
      </p:sp>
      <p:cxnSp>
        <p:nvCxnSpPr>
          <p:cNvPr id="418" name="Google Shape;418;p55"/>
          <p:cNvCxnSpPr>
            <a:stCxn id="416" idx="2"/>
            <a:endCxn id="417" idx="0"/>
          </p:cNvCxnSpPr>
          <p:nvPr/>
        </p:nvCxnSpPr>
        <p:spPr>
          <a:xfrm>
            <a:off x="4923874" y="2641325"/>
            <a:ext cx="0" cy="132900"/>
          </a:xfrm>
          <a:prstGeom prst="straightConnector1">
            <a:avLst/>
          </a:prstGeom>
          <a:noFill/>
          <a:ln cap="flat" cmpd="sng" w="19050">
            <a:solidFill>
              <a:srgbClr val="303030"/>
            </a:solidFill>
            <a:prstDash val="solid"/>
            <a:round/>
            <a:headEnd len="med" w="med" type="none"/>
            <a:tailEnd len="med" w="med" type="none"/>
          </a:ln>
        </p:spPr>
      </p:cxnSp>
      <p:sp>
        <p:nvSpPr>
          <p:cNvPr id="419" name="Google Shape;419;p55"/>
          <p:cNvSpPr/>
          <p:nvPr/>
        </p:nvSpPr>
        <p:spPr>
          <a:xfrm>
            <a:off x="4550374"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20" name="Google Shape;420;p55"/>
          <p:cNvCxnSpPr>
            <a:stCxn id="417" idx="2"/>
            <a:endCxn id="419" idx="0"/>
          </p:cNvCxnSpPr>
          <p:nvPr/>
        </p:nvCxnSpPr>
        <p:spPr>
          <a:xfrm>
            <a:off x="4923874" y="3288950"/>
            <a:ext cx="0" cy="132900"/>
          </a:xfrm>
          <a:prstGeom prst="straightConnector1">
            <a:avLst/>
          </a:prstGeom>
          <a:noFill/>
          <a:ln cap="flat" cmpd="sng" w="19050">
            <a:solidFill>
              <a:srgbClr val="303030"/>
            </a:solidFill>
            <a:prstDash val="solid"/>
            <a:round/>
            <a:headEnd len="med" w="med" type="none"/>
            <a:tailEnd len="med" w="med" type="none"/>
          </a:ln>
        </p:spPr>
      </p:cxnSp>
      <p:sp>
        <p:nvSpPr>
          <p:cNvPr id="421" name="Google Shape;421;p55"/>
          <p:cNvSpPr/>
          <p:nvPr/>
        </p:nvSpPr>
        <p:spPr>
          <a:xfrm>
            <a:off x="3459757"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22" name="Google Shape;422;p55"/>
          <p:cNvCxnSpPr>
            <a:stCxn id="421" idx="3"/>
            <a:endCxn id="419" idx="1"/>
          </p:cNvCxnSpPr>
          <p:nvPr/>
        </p:nvCxnSpPr>
        <p:spPr>
          <a:xfrm>
            <a:off x="4206757" y="3679175"/>
            <a:ext cx="343500" cy="0"/>
          </a:xfrm>
          <a:prstGeom prst="straightConnector1">
            <a:avLst/>
          </a:prstGeom>
          <a:noFill/>
          <a:ln cap="flat" cmpd="sng" w="19050">
            <a:solidFill>
              <a:srgbClr val="303030"/>
            </a:solidFill>
            <a:prstDash val="solid"/>
            <a:round/>
            <a:headEnd len="med" w="med" type="none"/>
            <a:tailEnd len="med" w="med" type="none"/>
          </a:ln>
        </p:spPr>
      </p:cxnSp>
      <p:sp>
        <p:nvSpPr>
          <p:cNvPr id="423" name="Google Shape;423;p55"/>
          <p:cNvSpPr/>
          <p:nvPr/>
        </p:nvSpPr>
        <p:spPr>
          <a:xfrm>
            <a:off x="3459749" y="4100814"/>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Branch</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Code</a:t>
            </a:r>
            <a:endParaRPr sz="900">
              <a:latin typeface="Montserrat"/>
              <a:ea typeface="Montserrat"/>
              <a:cs typeface="Montserrat"/>
              <a:sym typeface="Montserrat"/>
            </a:endParaRPr>
          </a:p>
        </p:txBody>
      </p:sp>
      <p:cxnSp>
        <p:nvCxnSpPr>
          <p:cNvPr id="424" name="Google Shape;424;p55"/>
          <p:cNvCxnSpPr>
            <a:stCxn id="421" idx="2"/>
            <a:endCxn id="423" idx="0"/>
          </p:cNvCxnSpPr>
          <p:nvPr/>
        </p:nvCxnSpPr>
        <p:spPr>
          <a:xfrm>
            <a:off x="3833257" y="3936575"/>
            <a:ext cx="0" cy="164100"/>
          </a:xfrm>
          <a:prstGeom prst="straightConnector1">
            <a:avLst/>
          </a:prstGeom>
          <a:noFill/>
          <a:ln cap="flat" cmpd="sng" w="19050">
            <a:solidFill>
              <a:srgbClr val="303030"/>
            </a:solidFill>
            <a:prstDash val="solid"/>
            <a:round/>
            <a:headEnd len="med" w="med" type="none"/>
            <a:tailEnd len="med" w="med" type="none"/>
          </a:ln>
        </p:spPr>
      </p:cxnSp>
      <p:cxnSp>
        <p:nvCxnSpPr>
          <p:cNvPr id="425" name="Google Shape;425;p55"/>
          <p:cNvCxnSpPr>
            <a:stCxn id="423" idx="3"/>
          </p:cNvCxnSpPr>
          <p:nvPr/>
        </p:nvCxnSpPr>
        <p:spPr>
          <a:xfrm>
            <a:off x="4206749" y="4358214"/>
            <a:ext cx="587100" cy="193500"/>
          </a:xfrm>
          <a:prstGeom prst="straightConnector1">
            <a:avLst/>
          </a:prstGeom>
          <a:noFill/>
          <a:ln cap="flat" cmpd="sng" w="19050">
            <a:solidFill>
              <a:srgbClr val="303030"/>
            </a:solidFill>
            <a:prstDash val="solid"/>
            <a:round/>
            <a:headEnd len="med" w="med" type="none"/>
            <a:tailEnd len="med" w="med" type="none"/>
          </a:ln>
        </p:spPr>
      </p:cxnSp>
      <p:sp>
        <p:nvSpPr>
          <p:cNvPr id="426" name="Google Shape;426;p55"/>
          <p:cNvSpPr/>
          <p:nvPr/>
        </p:nvSpPr>
        <p:spPr>
          <a:xfrm>
            <a:off x="4793953" y="4429381"/>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Merged</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Version</a:t>
            </a:r>
            <a:endParaRPr sz="900">
              <a:latin typeface="Montserrat"/>
              <a:ea typeface="Montserrat"/>
              <a:cs typeface="Montserrat"/>
              <a:sym typeface="Montserrat"/>
            </a:endParaRPr>
          </a:p>
        </p:txBody>
      </p:sp>
      <p:cxnSp>
        <p:nvCxnSpPr>
          <p:cNvPr id="427" name="Google Shape;427;p55"/>
          <p:cNvCxnSpPr>
            <a:stCxn id="419" idx="2"/>
            <a:endCxn id="426" idx="0"/>
          </p:cNvCxnSpPr>
          <p:nvPr/>
        </p:nvCxnSpPr>
        <p:spPr>
          <a:xfrm>
            <a:off x="4923874" y="3936575"/>
            <a:ext cx="243600" cy="492900"/>
          </a:xfrm>
          <a:prstGeom prst="straightConnector1">
            <a:avLst/>
          </a:prstGeom>
          <a:noFill/>
          <a:ln cap="flat" cmpd="sng" w="19050">
            <a:solidFill>
              <a:srgbClr val="303030"/>
            </a:solidFill>
            <a:prstDash val="solid"/>
            <a:round/>
            <a:headEnd len="med" w="med" type="none"/>
            <a:tailEnd len="med" w="med" type="none"/>
          </a:ln>
        </p:spPr>
      </p:cxnSp>
      <p:sp>
        <p:nvSpPr>
          <p:cNvPr id="428" name="Google Shape;428;p55"/>
          <p:cNvSpPr/>
          <p:nvPr/>
        </p:nvSpPr>
        <p:spPr>
          <a:xfrm>
            <a:off x="3218125" y="1928025"/>
            <a:ext cx="2580300" cy="31692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5"/>
          <p:cNvSpPr txBox="1"/>
          <p:nvPr/>
        </p:nvSpPr>
        <p:spPr>
          <a:xfrm>
            <a:off x="5940050" y="3473300"/>
            <a:ext cx="155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Repository</a:t>
            </a:r>
            <a:endParaRPr b="1"/>
          </a:p>
          <a:p>
            <a:pPr indent="0" lvl="0" marL="0" rtl="0" algn="l">
              <a:spcBef>
                <a:spcPts val="0"/>
              </a:spcBef>
              <a:spcAft>
                <a:spcPts val="0"/>
              </a:spcAft>
              <a:buNone/>
            </a:pPr>
            <a:r>
              <a:rPr b="1" lang="en"/>
              <a:t>AKA “Repo”</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3" name="Shape 433"/>
        <p:cNvGrpSpPr/>
        <p:nvPr/>
      </p:nvGrpSpPr>
      <p:grpSpPr>
        <a:xfrm>
          <a:off x="0" y="0"/>
          <a:ext cx="0" cy="0"/>
          <a:chOff x="0" y="0"/>
          <a:chExt cx="0" cy="0"/>
        </a:xfrm>
      </p:grpSpPr>
      <p:pic>
        <p:nvPicPr>
          <p:cNvPr id="434" name="Google Shape;434;p5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35" name="Google Shape;435;p5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36" name="Google Shape;436;p56"/>
          <p:cNvSpPr txBox="1"/>
          <p:nvPr/>
        </p:nvSpPr>
        <p:spPr>
          <a:xfrm>
            <a:off x="272000" y="854825"/>
            <a:ext cx="88719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explore a public repository:</a:t>
            </a:r>
            <a:endParaRPr sz="2800">
              <a:latin typeface="Montserrat"/>
              <a:ea typeface="Montserrat"/>
              <a:cs typeface="Montserrat"/>
              <a:sym typeface="Montserrat"/>
            </a:endParaRPr>
          </a:p>
          <a:p>
            <a:pPr indent="-406400" lvl="1" marL="914400" rtl="0" algn="l">
              <a:spcBef>
                <a:spcPts val="0"/>
              </a:spcBef>
              <a:spcAft>
                <a:spcPts val="0"/>
              </a:spcAft>
              <a:buClr>
                <a:srgbClr val="351C75"/>
              </a:buClr>
              <a:buSzPts val="2800"/>
              <a:buFont typeface="Montserrat"/>
              <a:buChar char="○"/>
            </a:pPr>
            <a:r>
              <a:rPr b="1" lang="en" sz="2800">
                <a:solidFill>
                  <a:srgbClr val="351C75"/>
                </a:solidFill>
                <a:latin typeface="Montserrat"/>
                <a:ea typeface="Montserrat"/>
                <a:cs typeface="Montserrat"/>
                <a:sym typeface="Montserrat"/>
              </a:rPr>
              <a:t>https://github.com/tensorflow/tensorflow</a:t>
            </a:r>
            <a:endParaRPr b="1" sz="2800">
              <a:solidFill>
                <a:srgbClr val="351C75"/>
              </a:solidFill>
              <a:latin typeface="Montserrat"/>
              <a:ea typeface="Montserrat"/>
              <a:cs typeface="Montserrat"/>
              <a:sym typeface="Montserrat"/>
            </a:endParaRPr>
          </a:p>
        </p:txBody>
      </p:sp>
      <p:pic>
        <p:nvPicPr>
          <p:cNvPr id="437" name="Google Shape;437;p5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38" name="Google Shape;438;p56"/>
          <p:cNvSpPr/>
          <p:nvPr/>
        </p:nvSpPr>
        <p:spPr>
          <a:xfrm>
            <a:off x="4550374" y="212652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Initial</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Project</a:t>
            </a:r>
            <a:endParaRPr sz="900">
              <a:latin typeface="Montserrat"/>
              <a:ea typeface="Montserrat"/>
              <a:cs typeface="Montserrat"/>
              <a:sym typeface="Montserrat"/>
            </a:endParaRPr>
          </a:p>
        </p:txBody>
      </p:sp>
      <p:sp>
        <p:nvSpPr>
          <p:cNvPr id="439" name="Google Shape;439;p56"/>
          <p:cNvSpPr/>
          <p:nvPr/>
        </p:nvSpPr>
        <p:spPr>
          <a:xfrm>
            <a:off x="4550374" y="2774150"/>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Code</a:t>
            </a:r>
            <a:endParaRPr sz="900">
              <a:latin typeface="Montserrat"/>
              <a:ea typeface="Montserrat"/>
              <a:cs typeface="Montserrat"/>
              <a:sym typeface="Montserrat"/>
            </a:endParaRPr>
          </a:p>
        </p:txBody>
      </p:sp>
      <p:cxnSp>
        <p:nvCxnSpPr>
          <p:cNvPr id="440" name="Google Shape;440;p56"/>
          <p:cNvCxnSpPr>
            <a:stCxn id="438" idx="2"/>
            <a:endCxn id="439" idx="0"/>
          </p:cNvCxnSpPr>
          <p:nvPr/>
        </p:nvCxnSpPr>
        <p:spPr>
          <a:xfrm>
            <a:off x="4923874" y="2641325"/>
            <a:ext cx="0" cy="132900"/>
          </a:xfrm>
          <a:prstGeom prst="straightConnector1">
            <a:avLst/>
          </a:prstGeom>
          <a:noFill/>
          <a:ln cap="flat" cmpd="sng" w="19050">
            <a:solidFill>
              <a:srgbClr val="303030"/>
            </a:solidFill>
            <a:prstDash val="solid"/>
            <a:round/>
            <a:headEnd len="med" w="med" type="none"/>
            <a:tailEnd len="med" w="med" type="none"/>
          </a:ln>
        </p:spPr>
      </p:cxnSp>
      <p:sp>
        <p:nvSpPr>
          <p:cNvPr id="441" name="Google Shape;441;p56"/>
          <p:cNvSpPr/>
          <p:nvPr/>
        </p:nvSpPr>
        <p:spPr>
          <a:xfrm>
            <a:off x="4550374"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42" name="Google Shape;442;p56"/>
          <p:cNvCxnSpPr>
            <a:stCxn id="439" idx="2"/>
            <a:endCxn id="441" idx="0"/>
          </p:cNvCxnSpPr>
          <p:nvPr/>
        </p:nvCxnSpPr>
        <p:spPr>
          <a:xfrm>
            <a:off x="4923874" y="3288950"/>
            <a:ext cx="0" cy="132900"/>
          </a:xfrm>
          <a:prstGeom prst="straightConnector1">
            <a:avLst/>
          </a:prstGeom>
          <a:noFill/>
          <a:ln cap="flat" cmpd="sng" w="19050">
            <a:solidFill>
              <a:srgbClr val="303030"/>
            </a:solidFill>
            <a:prstDash val="solid"/>
            <a:round/>
            <a:headEnd len="med" w="med" type="none"/>
            <a:tailEnd len="med" w="med" type="none"/>
          </a:ln>
        </p:spPr>
      </p:cxnSp>
      <p:sp>
        <p:nvSpPr>
          <p:cNvPr id="443" name="Google Shape;443;p56"/>
          <p:cNvSpPr/>
          <p:nvPr/>
        </p:nvSpPr>
        <p:spPr>
          <a:xfrm>
            <a:off x="3459757"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44" name="Google Shape;444;p56"/>
          <p:cNvCxnSpPr>
            <a:stCxn id="443" idx="3"/>
            <a:endCxn id="441" idx="1"/>
          </p:cNvCxnSpPr>
          <p:nvPr/>
        </p:nvCxnSpPr>
        <p:spPr>
          <a:xfrm>
            <a:off x="4206757" y="3679175"/>
            <a:ext cx="343500" cy="0"/>
          </a:xfrm>
          <a:prstGeom prst="straightConnector1">
            <a:avLst/>
          </a:prstGeom>
          <a:noFill/>
          <a:ln cap="flat" cmpd="sng" w="19050">
            <a:solidFill>
              <a:srgbClr val="303030"/>
            </a:solidFill>
            <a:prstDash val="solid"/>
            <a:round/>
            <a:headEnd len="med" w="med" type="none"/>
            <a:tailEnd len="med" w="med" type="none"/>
          </a:ln>
        </p:spPr>
      </p:cxnSp>
      <p:sp>
        <p:nvSpPr>
          <p:cNvPr id="445" name="Google Shape;445;p56"/>
          <p:cNvSpPr/>
          <p:nvPr/>
        </p:nvSpPr>
        <p:spPr>
          <a:xfrm>
            <a:off x="3459749" y="4100814"/>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Branch</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Code</a:t>
            </a:r>
            <a:endParaRPr sz="900">
              <a:latin typeface="Montserrat"/>
              <a:ea typeface="Montserrat"/>
              <a:cs typeface="Montserrat"/>
              <a:sym typeface="Montserrat"/>
            </a:endParaRPr>
          </a:p>
        </p:txBody>
      </p:sp>
      <p:cxnSp>
        <p:nvCxnSpPr>
          <p:cNvPr id="446" name="Google Shape;446;p56"/>
          <p:cNvCxnSpPr>
            <a:stCxn id="443" idx="2"/>
            <a:endCxn id="445" idx="0"/>
          </p:cNvCxnSpPr>
          <p:nvPr/>
        </p:nvCxnSpPr>
        <p:spPr>
          <a:xfrm>
            <a:off x="3833257" y="3936575"/>
            <a:ext cx="0" cy="164100"/>
          </a:xfrm>
          <a:prstGeom prst="straightConnector1">
            <a:avLst/>
          </a:prstGeom>
          <a:noFill/>
          <a:ln cap="flat" cmpd="sng" w="19050">
            <a:solidFill>
              <a:srgbClr val="303030"/>
            </a:solidFill>
            <a:prstDash val="solid"/>
            <a:round/>
            <a:headEnd len="med" w="med" type="none"/>
            <a:tailEnd len="med" w="med" type="none"/>
          </a:ln>
        </p:spPr>
      </p:cxnSp>
      <p:cxnSp>
        <p:nvCxnSpPr>
          <p:cNvPr id="447" name="Google Shape;447;p56"/>
          <p:cNvCxnSpPr>
            <a:stCxn id="445" idx="3"/>
          </p:cNvCxnSpPr>
          <p:nvPr/>
        </p:nvCxnSpPr>
        <p:spPr>
          <a:xfrm>
            <a:off x="4206749" y="4358214"/>
            <a:ext cx="587100" cy="193500"/>
          </a:xfrm>
          <a:prstGeom prst="straightConnector1">
            <a:avLst/>
          </a:prstGeom>
          <a:noFill/>
          <a:ln cap="flat" cmpd="sng" w="19050">
            <a:solidFill>
              <a:srgbClr val="303030"/>
            </a:solidFill>
            <a:prstDash val="solid"/>
            <a:round/>
            <a:headEnd len="med" w="med" type="none"/>
            <a:tailEnd len="med" w="med" type="none"/>
          </a:ln>
        </p:spPr>
      </p:cxnSp>
      <p:sp>
        <p:nvSpPr>
          <p:cNvPr id="448" name="Google Shape;448;p56"/>
          <p:cNvSpPr/>
          <p:nvPr/>
        </p:nvSpPr>
        <p:spPr>
          <a:xfrm>
            <a:off x="4793953" y="4429381"/>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Merged</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Version</a:t>
            </a:r>
            <a:endParaRPr sz="900">
              <a:latin typeface="Montserrat"/>
              <a:ea typeface="Montserrat"/>
              <a:cs typeface="Montserrat"/>
              <a:sym typeface="Montserrat"/>
            </a:endParaRPr>
          </a:p>
        </p:txBody>
      </p:sp>
      <p:cxnSp>
        <p:nvCxnSpPr>
          <p:cNvPr id="449" name="Google Shape;449;p56"/>
          <p:cNvCxnSpPr>
            <a:stCxn id="441" idx="2"/>
            <a:endCxn id="448" idx="0"/>
          </p:cNvCxnSpPr>
          <p:nvPr/>
        </p:nvCxnSpPr>
        <p:spPr>
          <a:xfrm>
            <a:off x="4923874" y="3936575"/>
            <a:ext cx="243600" cy="492900"/>
          </a:xfrm>
          <a:prstGeom prst="straightConnector1">
            <a:avLst/>
          </a:prstGeom>
          <a:noFill/>
          <a:ln cap="flat" cmpd="sng" w="19050">
            <a:solidFill>
              <a:srgbClr val="303030"/>
            </a:solidFill>
            <a:prstDash val="solid"/>
            <a:round/>
            <a:headEnd len="med" w="med" type="none"/>
            <a:tailEnd len="med" w="med" type="none"/>
          </a:ln>
        </p:spPr>
      </p:cxnSp>
      <p:sp>
        <p:nvSpPr>
          <p:cNvPr id="450" name="Google Shape;450;p56"/>
          <p:cNvSpPr/>
          <p:nvPr/>
        </p:nvSpPr>
        <p:spPr>
          <a:xfrm>
            <a:off x="3218125" y="1928025"/>
            <a:ext cx="2580300" cy="31692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6"/>
          <p:cNvSpPr txBox="1"/>
          <p:nvPr/>
        </p:nvSpPr>
        <p:spPr>
          <a:xfrm>
            <a:off x="5940050" y="3473300"/>
            <a:ext cx="155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Repository</a:t>
            </a:r>
            <a:endParaRPr b="1"/>
          </a:p>
          <a:p>
            <a:pPr indent="0" lvl="0" marL="0" rtl="0" algn="l">
              <a:spcBef>
                <a:spcPts val="0"/>
              </a:spcBef>
              <a:spcAft>
                <a:spcPts val="0"/>
              </a:spcAft>
              <a:buNone/>
            </a:pPr>
            <a:r>
              <a:rPr b="1" lang="en"/>
              <a:t>AKA “Repo”</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55" name="Shape 455"/>
        <p:cNvGrpSpPr/>
        <p:nvPr/>
      </p:nvGrpSpPr>
      <p:grpSpPr>
        <a:xfrm>
          <a:off x="0" y="0"/>
          <a:ext cx="0" cy="0"/>
          <a:chOff x="0" y="0"/>
          <a:chExt cx="0" cy="0"/>
        </a:xfrm>
      </p:grpSpPr>
      <p:pic>
        <p:nvPicPr>
          <p:cNvPr id="456" name="Google Shape;456;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57" name="Google Shape;457;p5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58" name="Google Shape;458;p57"/>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 can we create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init</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This command initializes a Git Repository on your local machine.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You only need to run this command once per project.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status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This command will report back the status of your Git repository.</a:t>
            </a:r>
            <a:endParaRPr sz="2800">
              <a:latin typeface="Montserrat"/>
              <a:ea typeface="Montserrat"/>
              <a:cs typeface="Montserrat"/>
              <a:sym typeface="Montserrat"/>
            </a:endParaRPr>
          </a:p>
        </p:txBody>
      </p:sp>
      <p:pic>
        <p:nvPicPr>
          <p:cNvPr id="459" name="Google Shape;459;p5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3" name="Shape 463"/>
        <p:cNvGrpSpPr/>
        <p:nvPr/>
      </p:nvGrpSpPr>
      <p:grpSpPr>
        <a:xfrm>
          <a:off x="0" y="0"/>
          <a:ext cx="0" cy="0"/>
          <a:chOff x="0" y="0"/>
          <a:chExt cx="0" cy="0"/>
        </a:xfrm>
      </p:grpSpPr>
      <p:pic>
        <p:nvPicPr>
          <p:cNvPr id="464" name="Google Shape;464;p5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65" name="Google Shape;465;p5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66" name="Google Shape;466;p58"/>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 can we create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repository with </a:t>
            </a:r>
            <a:r>
              <a:rPr b="1" lang="en" sz="2800">
                <a:latin typeface="Montserrat"/>
                <a:ea typeface="Montserrat"/>
                <a:cs typeface="Montserrat"/>
                <a:sym typeface="Montserrat"/>
              </a:rPr>
              <a:t>git init</a:t>
            </a:r>
            <a:r>
              <a:rPr lang="en" sz="2800">
                <a:latin typeface="Montserrat"/>
                <a:ea typeface="Montserrat"/>
                <a:cs typeface="Montserrat"/>
                <a:sym typeface="Montserrat"/>
              </a:rPr>
              <a:t> you will create a hidden .git 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.git file is a hidden file that manages the versioning of the files inside the Git repository.</a:t>
            </a:r>
            <a:endParaRPr sz="2800">
              <a:latin typeface="Montserrat"/>
              <a:ea typeface="Montserrat"/>
              <a:cs typeface="Montserrat"/>
              <a:sym typeface="Montserrat"/>
            </a:endParaRPr>
          </a:p>
        </p:txBody>
      </p:sp>
      <p:pic>
        <p:nvPicPr>
          <p:cNvPr id="467" name="Google Shape;467;p5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1" name="Shape 471"/>
        <p:cNvGrpSpPr/>
        <p:nvPr/>
      </p:nvGrpSpPr>
      <p:grpSpPr>
        <a:xfrm>
          <a:off x="0" y="0"/>
          <a:ext cx="0" cy="0"/>
          <a:chOff x="0" y="0"/>
          <a:chExt cx="0" cy="0"/>
        </a:xfrm>
      </p:grpSpPr>
      <p:pic>
        <p:nvPicPr>
          <p:cNvPr id="472" name="Google Shape;472;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73" name="Google Shape;473;p5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74" name="Google Shape;474;p59"/>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475" name="Google Shape;475;p5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9" name="Shape 479"/>
        <p:cNvGrpSpPr/>
        <p:nvPr/>
      </p:nvGrpSpPr>
      <p:grpSpPr>
        <a:xfrm>
          <a:off x="0" y="0"/>
          <a:ext cx="0" cy="0"/>
          <a:chOff x="0" y="0"/>
          <a:chExt cx="0" cy="0"/>
        </a:xfrm>
      </p:grpSpPr>
      <p:pic>
        <p:nvPicPr>
          <p:cNvPr id="480" name="Google Shape;480;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81" name="Google Shape;481;p6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82" name="Google Shape;482;p60"/>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a:t>
            </a:r>
            <a:r>
              <a:rPr lang="en" sz="2800">
                <a:latin typeface="Montserrat"/>
                <a:ea typeface="Montserrat"/>
                <a:cs typeface="Montserrat"/>
                <a:sym typeface="Montserrat"/>
              </a:rPr>
              <a:t>Repository</a:t>
            </a:r>
            <a:r>
              <a:rPr lang="en" sz="2800">
                <a:latin typeface="Montserrat"/>
                <a:ea typeface="Montserrat"/>
                <a:cs typeface="Montserrat"/>
                <a:sym typeface="Montserrat"/>
              </a:rPr>
              <a:t>, meaning all the changes are tracked.</a:t>
            </a:r>
            <a:endParaRPr sz="2800">
              <a:latin typeface="Montserrat"/>
              <a:ea typeface="Montserrat"/>
              <a:cs typeface="Montserrat"/>
              <a:sym typeface="Montserrat"/>
            </a:endParaRPr>
          </a:p>
        </p:txBody>
      </p:sp>
      <p:pic>
        <p:nvPicPr>
          <p:cNvPr id="483" name="Google Shape;483;p6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84" name="Google Shape;484;p60"/>
          <p:cNvPicPr preferRelativeResize="0"/>
          <p:nvPr/>
        </p:nvPicPr>
        <p:blipFill>
          <a:blip r:embed="rId5">
            <a:alphaModFix/>
          </a:blip>
          <a:stretch>
            <a:fillRect/>
          </a:stretch>
        </p:blipFill>
        <p:spPr>
          <a:xfrm>
            <a:off x="3294175" y="3625325"/>
            <a:ext cx="672125" cy="672125"/>
          </a:xfrm>
          <a:prstGeom prst="rect">
            <a:avLst/>
          </a:prstGeom>
          <a:noFill/>
          <a:ln>
            <a:noFill/>
          </a:ln>
        </p:spPr>
      </p:pic>
      <p:sp>
        <p:nvSpPr>
          <p:cNvPr id="485" name="Google Shape;485;p60"/>
          <p:cNvSpPr/>
          <p:nvPr/>
        </p:nvSpPr>
        <p:spPr>
          <a:xfrm>
            <a:off x="3137075" y="3357825"/>
            <a:ext cx="987600" cy="11967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0"/>
          <p:cNvSpPr txBox="1"/>
          <p:nvPr/>
        </p:nvSpPr>
        <p:spPr>
          <a:xfrm>
            <a:off x="3090575" y="44783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0" name="Shape 490"/>
        <p:cNvGrpSpPr/>
        <p:nvPr/>
      </p:nvGrpSpPr>
      <p:grpSpPr>
        <a:xfrm>
          <a:off x="0" y="0"/>
          <a:ext cx="0" cy="0"/>
          <a:chOff x="0" y="0"/>
          <a:chExt cx="0" cy="0"/>
        </a:xfrm>
      </p:grpSpPr>
      <p:pic>
        <p:nvPicPr>
          <p:cNvPr id="491" name="Google Shape;491;p6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92" name="Google Shape;492;p6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93" name="Google Shape;493;p61"/>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494" name="Google Shape;494;p6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95" name="Google Shape;495;p61"/>
          <p:cNvPicPr preferRelativeResize="0"/>
          <p:nvPr/>
        </p:nvPicPr>
        <p:blipFill>
          <a:blip r:embed="rId5">
            <a:alphaModFix/>
          </a:blip>
          <a:stretch>
            <a:fillRect/>
          </a:stretch>
        </p:blipFill>
        <p:spPr>
          <a:xfrm>
            <a:off x="3294175" y="3625325"/>
            <a:ext cx="672125" cy="672125"/>
          </a:xfrm>
          <a:prstGeom prst="rect">
            <a:avLst/>
          </a:prstGeom>
          <a:noFill/>
          <a:ln>
            <a:noFill/>
          </a:ln>
        </p:spPr>
      </p:pic>
      <p:sp>
        <p:nvSpPr>
          <p:cNvPr id="496" name="Google Shape;496;p61"/>
          <p:cNvSpPr/>
          <p:nvPr/>
        </p:nvSpPr>
        <p:spPr>
          <a:xfrm>
            <a:off x="3137075" y="3357825"/>
            <a:ext cx="987600" cy="11967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1"/>
          <p:cNvSpPr txBox="1"/>
          <p:nvPr/>
        </p:nvSpPr>
        <p:spPr>
          <a:xfrm>
            <a:off x="3090575" y="4478325"/>
            <a:ext cx="10806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85" name="Google Shape;85;p17"/>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Let’s get started!</a:t>
            </a:r>
            <a:endParaRPr b="1" sz="4500">
              <a:solidFill>
                <a:schemeClr val="dk1"/>
              </a:solidFill>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1" name="Shape 501"/>
        <p:cNvGrpSpPr/>
        <p:nvPr/>
      </p:nvGrpSpPr>
      <p:grpSpPr>
        <a:xfrm>
          <a:off x="0" y="0"/>
          <a:ext cx="0" cy="0"/>
          <a:chOff x="0" y="0"/>
          <a:chExt cx="0" cy="0"/>
        </a:xfrm>
      </p:grpSpPr>
      <p:pic>
        <p:nvPicPr>
          <p:cNvPr id="502" name="Google Shape;502;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03" name="Google Shape;503;p6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04" name="Google Shape;504;p62"/>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05" name="Google Shape;505;p6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06" name="Google Shape;506;p62"/>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07" name="Google Shape;507;p62"/>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08" name="Google Shape;508;p62"/>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09" name="Google Shape;509;p62"/>
          <p:cNvCxnSpPr>
            <a:stCxn id="506" idx="3"/>
            <a:endCxn id="507"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10" name="Google Shape;510;p62"/>
          <p:cNvCxnSpPr>
            <a:stCxn id="506" idx="3"/>
            <a:endCxn id="508"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11" name="Google Shape;511;p62"/>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12" name="Google Shape;512;p62"/>
          <p:cNvCxnSpPr>
            <a:stCxn id="507" idx="3"/>
            <a:endCxn id="511"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13" name="Google Shape;513;p62"/>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2"/>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8" name="Shape 518"/>
        <p:cNvGrpSpPr/>
        <p:nvPr/>
      </p:nvGrpSpPr>
      <p:grpSpPr>
        <a:xfrm>
          <a:off x="0" y="0"/>
          <a:ext cx="0" cy="0"/>
          <a:chOff x="0" y="0"/>
          <a:chExt cx="0" cy="0"/>
        </a:xfrm>
      </p:grpSpPr>
      <p:pic>
        <p:nvPicPr>
          <p:cNvPr id="519" name="Google Shape;519;p6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20" name="Google Shape;520;p6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21" name="Google Shape;521;p63"/>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22" name="Google Shape;522;p6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23" name="Google Shape;523;p63"/>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24" name="Google Shape;524;p63"/>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25" name="Google Shape;525;p63"/>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26" name="Google Shape;526;p63"/>
          <p:cNvCxnSpPr>
            <a:stCxn id="523" idx="3"/>
            <a:endCxn id="524"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27" name="Google Shape;527;p63"/>
          <p:cNvCxnSpPr>
            <a:stCxn id="523" idx="3"/>
            <a:endCxn id="525"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28" name="Google Shape;528;p63"/>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29" name="Google Shape;529;p63"/>
          <p:cNvCxnSpPr>
            <a:stCxn id="524" idx="3"/>
            <a:endCxn id="528"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30" name="Google Shape;530;p63"/>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3"/>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32" name="Google Shape;532;p63"/>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6" name="Shape 536"/>
        <p:cNvGrpSpPr/>
        <p:nvPr/>
      </p:nvGrpSpPr>
      <p:grpSpPr>
        <a:xfrm>
          <a:off x="0" y="0"/>
          <a:ext cx="0" cy="0"/>
          <a:chOff x="0" y="0"/>
          <a:chExt cx="0" cy="0"/>
        </a:xfrm>
      </p:grpSpPr>
      <p:sp>
        <p:nvSpPr>
          <p:cNvPr id="537" name="Google Shape;537;p64"/>
          <p:cNvSpPr/>
          <p:nvPr/>
        </p:nvSpPr>
        <p:spPr>
          <a:xfrm>
            <a:off x="5820625" y="3231650"/>
            <a:ext cx="1013100" cy="1013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8" name="Google Shape;538;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39" name="Google Shape;539;p6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40" name="Google Shape;540;p64"/>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41" name="Google Shape;541;p6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42" name="Google Shape;542;p64"/>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43" name="Google Shape;543;p64"/>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44" name="Google Shape;544;p64"/>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45" name="Google Shape;545;p64"/>
          <p:cNvCxnSpPr>
            <a:stCxn id="542" idx="3"/>
            <a:endCxn id="543"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46" name="Google Shape;546;p64"/>
          <p:cNvCxnSpPr>
            <a:stCxn id="542" idx="3"/>
            <a:endCxn id="544"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47" name="Google Shape;547;p64"/>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48" name="Google Shape;548;p64"/>
          <p:cNvCxnSpPr>
            <a:stCxn id="543" idx="3"/>
            <a:endCxn id="547"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49" name="Google Shape;549;p64"/>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4"/>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51" name="Google Shape;551;p64"/>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
        <p:nvSpPr>
          <p:cNvPr id="552" name="Google Shape;552;p64"/>
          <p:cNvSpPr txBox="1"/>
          <p:nvPr/>
        </p:nvSpPr>
        <p:spPr>
          <a:xfrm>
            <a:off x="482717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56" name="Shape 556"/>
        <p:cNvGrpSpPr/>
        <p:nvPr/>
      </p:nvGrpSpPr>
      <p:grpSpPr>
        <a:xfrm>
          <a:off x="0" y="0"/>
          <a:ext cx="0" cy="0"/>
          <a:chOff x="0" y="0"/>
          <a:chExt cx="0" cy="0"/>
        </a:xfrm>
      </p:grpSpPr>
      <p:sp>
        <p:nvSpPr>
          <p:cNvPr id="557" name="Google Shape;557;p65"/>
          <p:cNvSpPr/>
          <p:nvPr/>
        </p:nvSpPr>
        <p:spPr>
          <a:xfrm>
            <a:off x="5820625" y="3231650"/>
            <a:ext cx="1013100" cy="1013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8" name="Google Shape;558;p6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59" name="Google Shape;559;p6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60" name="Google Shape;560;p65"/>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61" name="Google Shape;561;p6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62" name="Google Shape;562;p65"/>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63" name="Google Shape;563;p65"/>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64" name="Google Shape;564;p65"/>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65" name="Google Shape;565;p65"/>
          <p:cNvCxnSpPr>
            <a:stCxn id="562" idx="3"/>
            <a:endCxn id="563"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66" name="Google Shape;566;p65"/>
          <p:cNvCxnSpPr>
            <a:stCxn id="562" idx="3"/>
            <a:endCxn id="564"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67" name="Google Shape;567;p65"/>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68" name="Google Shape;568;p65"/>
          <p:cNvCxnSpPr>
            <a:stCxn id="563" idx="3"/>
            <a:endCxn id="567"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69" name="Google Shape;569;p65"/>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5"/>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71" name="Google Shape;571;p65"/>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
        <p:nvSpPr>
          <p:cNvPr id="572" name="Google Shape;572;p65"/>
          <p:cNvSpPr/>
          <p:nvPr/>
        </p:nvSpPr>
        <p:spPr>
          <a:xfrm>
            <a:off x="5623500" y="3061475"/>
            <a:ext cx="1347900" cy="1347900"/>
          </a:xfrm>
          <a:prstGeom prst="noSmoking">
            <a:avLst>
              <a:gd fmla="val 18750" name="adj"/>
            </a:avLst>
          </a:prstGeom>
          <a:solidFill>
            <a:srgbClr val="E61111">
              <a:alpha val="506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5"/>
          <p:cNvSpPr txBox="1"/>
          <p:nvPr/>
        </p:nvSpPr>
        <p:spPr>
          <a:xfrm>
            <a:off x="482717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7" name="Shape 577"/>
        <p:cNvGrpSpPr/>
        <p:nvPr/>
      </p:nvGrpSpPr>
      <p:grpSpPr>
        <a:xfrm>
          <a:off x="0" y="0"/>
          <a:ext cx="0" cy="0"/>
          <a:chOff x="0" y="0"/>
          <a:chExt cx="0" cy="0"/>
        </a:xfrm>
      </p:grpSpPr>
      <p:pic>
        <p:nvPicPr>
          <p:cNvPr id="578" name="Google Shape;578;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79" name="Google Shape;579;p6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80" name="Google Shape;580;p66"/>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81" name="Google Shape;581;p6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82" name="Google Shape;582;p66"/>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83" name="Google Shape;583;p66"/>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84" name="Google Shape;584;p66"/>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85" name="Google Shape;585;p66"/>
          <p:cNvCxnSpPr>
            <a:stCxn id="582" idx="3"/>
            <a:endCxn id="583"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86" name="Google Shape;586;p66"/>
          <p:cNvCxnSpPr>
            <a:stCxn id="582" idx="3"/>
            <a:endCxn id="584"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87" name="Google Shape;587;p66"/>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88" name="Google Shape;588;p66"/>
          <p:cNvCxnSpPr>
            <a:stCxn id="583" idx="3"/>
            <a:endCxn id="587"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89" name="Google Shape;589;p66"/>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6"/>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91" name="Google Shape;591;p66"/>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status</a:t>
            </a:r>
            <a:endParaRPr b="1">
              <a:latin typeface="Inconsolata"/>
              <a:ea typeface="Inconsolata"/>
              <a:cs typeface="Inconsolata"/>
              <a:sym typeface="Inconsolat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5" name="Shape 595"/>
        <p:cNvGrpSpPr/>
        <p:nvPr/>
      </p:nvGrpSpPr>
      <p:grpSpPr>
        <a:xfrm>
          <a:off x="0" y="0"/>
          <a:ext cx="0" cy="0"/>
          <a:chOff x="0" y="0"/>
          <a:chExt cx="0" cy="0"/>
        </a:xfrm>
      </p:grpSpPr>
      <p:pic>
        <p:nvPicPr>
          <p:cNvPr id="596" name="Google Shape;596;p6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97" name="Google Shape;597;p6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98" name="Google Shape;598;p6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 can we create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 can also use the Graphical Interface with GitHub Desktop or we can even create a new repository online at </a:t>
            </a:r>
            <a:r>
              <a:rPr b="1" lang="en" sz="2800" u="sng">
                <a:solidFill>
                  <a:srgbClr val="351C75"/>
                </a:solidFill>
                <a:latin typeface="Montserrat"/>
                <a:ea typeface="Montserrat"/>
                <a:cs typeface="Montserrat"/>
                <a:sym typeface="Montserrat"/>
                <a:hlinkClick r:id="rId4">
                  <a:extLst>
                    <a:ext uri="{A12FA001-AC4F-418D-AE19-62706E023703}">
                      <ahyp:hlinkClr val="tx"/>
                    </a:ext>
                  </a:extLst>
                </a:hlinkClick>
              </a:rPr>
              <a:t>www.github.com</a:t>
            </a:r>
            <a:r>
              <a:rPr lang="en" sz="2800">
                <a:latin typeface="Montserrat"/>
                <a:ea typeface="Montserrat"/>
                <a:cs typeface="Montserrat"/>
                <a:sym typeface="Montserrat"/>
              </a:rPr>
              <a:t>.</a:t>
            </a:r>
            <a:r>
              <a:rPr lang="en" sz="2800">
                <a:latin typeface="Montserrat"/>
                <a:ea typeface="Montserrat"/>
                <a:cs typeface="Montserrat"/>
                <a:sym typeface="Montserrat"/>
              </a:rPr>
              <a:t> </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Then we can </a:t>
            </a:r>
            <a:r>
              <a:rPr b="1" lang="en" sz="2800">
                <a:latin typeface="Montserrat"/>
                <a:ea typeface="Montserrat"/>
                <a:cs typeface="Montserrat"/>
                <a:sym typeface="Montserrat"/>
              </a:rPr>
              <a:t>git clone</a:t>
            </a:r>
            <a:r>
              <a:rPr lang="en" sz="2800">
                <a:latin typeface="Montserrat"/>
                <a:ea typeface="Montserrat"/>
                <a:cs typeface="Montserrat"/>
                <a:sym typeface="Montserrat"/>
              </a:rPr>
              <a:t> this repository to our local machine.</a:t>
            </a:r>
            <a:endParaRPr sz="2800">
              <a:latin typeface="Montserrat"/>
              <a:ea typeface="Montserrat"/>
              <a:cs typeface="Montserrat"/>
              <a:sym typeface="Montserrat"/>
            </a:endParaRPr>
          </a:p>
        </p:txBody>
      </p:sp>
      <p:pic>
        <p:nvPicPr>
          <p:cNvPr id="599" name="Google Shape;599;p67"/>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03" name="Shape 603"/>
        <p:cNvGrpSpPr/>
        <p:nvPr/>
      </p:nvGrpSpPr>
      <p:grpSpPr>
        <a:xfrm>
          <a:off x="0" y="0"/>
          <a:ext cx="0" cy="0"/>
          <a:chOff x="0" y="0"/>
          <a:chExt cx="0" cy="0"/>
        </a:xfrm>
      </p:grpSpPr>
      <p:pic>
        <p:nvPicPr>
          <p:cNvPr id="604" name="Google Shape;604;p6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05" name="Google Shape;605;p6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06" name="Google Shape;606;p68"/>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create our first local Git repository at the command line.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Then we’ll create a repository on GitHub and use </a:t>
            </a:r>
            <a:r>
              <a:rPr b="1" lang="en" sz="2800">
                <a:latin typeface="Montserrat"/>
                <a:ea typeface="Montserrat"/>
                <a:cs typeface="Montserrat"/>
                <a:sym typeface="Montserrat"/>
              </a:rPr>
              <a:t>git clone</a:t>
            </a:r>
            <a:r>
              <a:rPr lang="en" sz="2800">
                <a:latin typeface="Montserrat"/>
                <a:ea typeface="Montserrat"/>
                <a:cs typeface="Montserrat"/>
                <a:sym typeface="Montserrat"/>
              </a:rPr>
              <a:t> to clone it to our local computer.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need to set-up some tokens in order to clone private repositories.</a:t>
            </a:r>
            <a:endParaRPr sz="2800">
              <a:latin typeface="Montserrat"/>
              <a:ea typeface="Montserrat"/>
              <a:cs typeface="Montserrat"/>
              <a:sym typeface="Montserrat"/>
            </a:endParaRPr>
          </a:p>
        </p:txBody>
      </p:sp>
      <p:pic>
        <p:nvPicPr>
          <p:cNvPr id="607" name="Google Shape;607;p6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611" name="Shape 611"/>
        <p:cNvGrpSpPr/>
        <p:nvPr/>
      </p:nvGrpSpPr>
      <p:grpSpPr>
        <a:xfrm>
          <a:off x="0" y="0"/>
          <a:ext cx="0" cy="0"/>
          <a:chOff x="0" y="0"/>
          <a:chExt cx="0" cy="0"/>
        </a:xfrm>
      </p:grpSpPr>
      <p:pic>
        <p:nvPicPr>
          <p:cNvPr id="612" name="Google Shape;612;p69"/>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13" name="Google Shape;613;p69"/>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9"/>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9"/>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9"/>
          <p:cNvSpPr txBox="1"/>
          <p:nvPr/>
        </p:nvSpPr>
        <p:spPr>
          <a:xfrm>
            <a:off x="601050" y="1319725"/>
            <a:ext cx="7941900" cy="226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Private Repositories</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a</a:t>
            </a:r>
            <a:r>
              <a:rPr b="1" lang="en" sz="4500">
                <a:solidFill>
                  <a:schemeClr val="dk1"/>
                </a:solidFill>
                <a:latin typeface="Montserrat"/>
                <a:ea typeface="Montserrat"/>
                <a:cs typeface="Montserrat"/>
                <a:sym typeface="Montserrat"/>
              </a:rPr>
              <a:t>nd Tokens</a:t>
            </a:r>
            <a:endParaRPr b="1" sz="4500">
              <a:solidFill>
                <a:schemeClr val="dk1"/>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0" name="Shape 620"/>
        <p:cNvGrpSpPr/>
        <p:nvPr/>
      </p:nvGrpSpPr>
      <p:grpSpPr>
        <a:xfrm>
          <a:off x="0" y="0"/>
          <a:ext cx="0" cy="0"/>
          <a:chOff x="0" y="0"/>
          <a:chExt cx="0" cy="0"/>
        </a:xfrm>
      </p:grpSpPr>
      <p:pic>
        <p:nvPicPr>
          <p:cNvPr id="621" name="Google Shape;621;p7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22" name="Google Shape;622;p7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23" name="Google Shape;623;p70"/>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discovered we can easily clone other public repositories with the </a:t>
            </a:r>
            <a:r>
              <a:rPr b="1" lang="en" sz="2800">
                <a:latin typeface="Montserrat"/>
                <a:ea typeface="Montserrat"/>
                <a:cs typeface="Montserrat"/>
                <a:sym typeface="Montserrat"/>
              </a:rPr>
              <a:t>git clone </a:t>
            </a:r>
            <a:r>
              <a:rPr lang="en" sz="2800">
                <a:latin typeface="Montserrat"/>
                <a:ea typeface="Montserrat"/>
                <a:cs typeface="Montserrat"/>
                <a:sym typeface="Montserrat"/>
              </a:rPr>
              <a:t>command and then the HTTPS URL for the public repository.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let’s explore how to deal with private repositories we wish to clone.</a:t>
            </a:r>
            <a:endParaRPr sz="2800">
              <a:latin typeface="Montserrat"/>
              <a:ea typeface="Montserrat"/>
              <a:cs typeface="Montserrat"/>
              <a:sym typeface="Montserrat"/>
            </a:endParaRPr>
          </a:p>
        </p:txBody>
      </p:sp>
      <p:pic>
        <p:nvPicPr>
          <p:cNvPr id="624" name="Google Shape;624;p7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8" name="Shape 628"/>
        <p:cNvGrpSpPr/>
        <p:nvPr/>
      </p:nvGrpSpPr>
      <p:grpSpPr>
        <a:xfrm>
          <a:off x="0" y="0"/>
          <a:ext cx="0" cy="0"/>
          <a:chOff x="0" y="0"/>
          <a:chExt cx="0" cy="0"/>
        </a:xfrm>
      </p:grpSpPr>
      <p:pic>
        <p:nvPicPr>
          <p:cNvPr id="629" name="Google Shape;629;p7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30" name="Google Shape;630;p7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31" name="Google Shape;631;p71"/>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Option 1: Command Line: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Personal Access Tokens (PAT) on Github.com</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When using the </a:t>
            </a:r>
            <a:r>
              <a:rPr b="1" lang="en" sz="2800">
                <a:latin typeface="Montserrat"/>
                <a:ea typeface="Montserrat"/>
                <a:cs typeface="Montserrat"/>
                <a:sym typeface="Montserrat"/>
              </a:rPr>
              <a:t>git clone</a:t>
            </a:r>
            <a:r>
              <a:rPr lang="en" sz="2800">
                <a:latin typeface="Montserrat"/>
                <a:ea typeface="Montserrat"/>
                <a:cs typeface="Montserrat"/>
                <a:sym typeface="Montserrat"/>
              </a:rPr>
              <a:t> command, reference the PAT.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Option 2: GitHub Desktop Tool GUI:</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Open the Github Desktop Tool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Login with GitHub Username and PW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Clone Repo via GUI</a:t>
            </a:r>
            <a:endParaRPr sz="2800">
              <a:latin typeface="Montserrat"/>
              <a:ea typeface="Montserrat"/>
              <a:cs typeface="Montserrat"/>
              <a:sym typeface="Montserrat"/>
            </a:endParaRPr>
          </a:p>
        </p:txBody>
      </p:sp>
      <p:pic>
        <p:nvPicPr>
          <p:cNvPr id="632" name="Google Shape;632;p7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94" name="Google Shape;94;p18"/>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Git and Github</a:t>
            </a:r>
            <a:endParaRPr b="1" sz="4500">
              <a:solidFill>
                <a:schemeClr val="dk1"/>
              </a:solidFill>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6" name="Shape 636"/>
        <p:cNvGrpSpPr/>
        <p:nvPr/>
      </p:nvGrpSpPr>
      <p:grpSpPr>
        <a:xfrm>
          <a:off x="0" y="0"/>
          <a:ext cx="0" cy="0"/>
          <a:chOff x="0" y="0"/>
          <a:chExt cx="0" cy="0"/>
        </a:xfrm>
      </p:grpSpPr>
      <p:pic>
        <p:nvPicPr>
          <p:cNvPr id="637" name="Google Shape;637;p7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38" name="Google Shape;638;p7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39" name="Google Shape;639;p72"/>
          <p:cNvSpPr txBox="1"/>
          <p:nvPr/>
        </p:nvSpPr>
        <p:spPr>
          <a:xfrm>
            <a:off x="30775" y="854825"/>
            <a:ext cx="9502800" cy="29400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Clone Syntax with PAT:</a:t>
            </a:r>
            <a:endParaRPr sz="2800">
              <a:latin typeface="Montserrat"/>
              <a:ea typeface="Montserrat"/>
              <a:cs typeface="Montserrat"/>
              <a:sym typeface="Montserrat"/>
            </a:endParaRPr>
          </a:p>
          <a:p>
            <a:pPr indent="0" lvl="0" marL="0" rtl="0" algn="l">
              <a:spcBef>
                <a:spcPts val="0"/>
              </a:spcBef>
              <a:spcAft>
                <a:spcPts val="0"/>
              </a:spcAft>
              <a:buNone/>
            </a:pPr>
            <a:r>
              <a:t/>
            </a:r>
            <a:endParaRPr b="1" sz="2300">
              <a:latin typeface="Montserrat"/>
              <a:ea typeface="Montserrat"/>
              <a:cs typeface="Montserrat"/>
              <a:sym typeface="Montserrat"/>
            </a:endParaRPr>
          </a:p>
          <a:p>
            <a:pPr indent="0" lvl="0" marL="0" rtl="0" algn="l">
              <a:spcBef>
                <a:spcPts val="0"/>
              </a:spcBef>
              <a:spcAft>
                <a:spcPts val="0"/>
              </a:spcAft>
              <a:buNone/>
            </a:pPr>
            <a:r>
              <a:rPr b="1" lang="en" sz="2500">
                <a:latin typeface="Montserrat"/>
                <a:ea typeface="Montserrat"/>
                <a:cs typeface="Montserrat"/>
                <a:sym typeface="Montserrat"/>
              </a:rPr>
              <a:t>git clone </a:t>
            </a:r>
            <a:r>
              <a:rPr b="1" lang="en" sz="2500">
                <a:uFill>
                  <a:noFill/>
                </a:uFill>
                <a:latin typeface="Montserrat"/>
                <a:ea typeface="Montserrat"/>
                <a:cs typeface="Montserrat"/>
                <a:sym typeface="Montserrat"/>
                <a:hlinkClick r:id="rId4"/>
              </a:rPr>
              <a:t>https://token@github.com/account/repo.git</a:t>
            </a:r>
            <a:endParaRPr b="1" sz="2500">
              <a:latin typeface="Montserrat"/>
              <a:ea typeface="Montserrat"/>
              <a:cs typeface="Montserrat"/>
              <a:sym typeface="Montserrat"/>
            </a:endParaRPr>
          </a:p>
          <a:p>
            <a:pPr indent="0" lvl="0" marL="0" rtl="0" algn="l">
              <a:spcBef>
                <a:spcPts val="0"/>
              </a:spcBef>
              <a:spcAft>
                <a:spcPts val="0"/>
              </a:spcAft>
              <a:buNone/>
            </a:pPr>
            <a:r>
              <a:t/>
            </a:r>
            <a:endParaRPr b="1" sz="25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Previously we used:</a:t>
            </a:r>
            <a:endParaRPr sz="2800">
              <a:latin typeface="Montserrat"/>
              <a:ea typeface="Montserrat"/>
              <a:cs typeface="Montserrat"/>
              <a:sym typeface="Montserrat"/>
            </a:endParaRPr>
          </a:p>
          <a:p>
            <a:pPr indent="0" lvl="0" marL="0" rtl="0" algn="l">
              <a:spcBef>
                <a:spcPts val="0"/>
              </a:spcBef>
              <a:spcAft>
                <a:spcPts val="0"/>
              </a:spcAft>
              <a:buNone/>
            </a:pPr>
            <a:r>
              <a:t/>
            </a:r>
            <a:endParaRPr b="1" sz="2500">
              <a:latin typeface="Montserrat"/>
              <a:ea typeface="Montserrat"/>
              <a:cs typeface="Montserrat"/>
              <a:sym typeface="Montserrat"/>
            </a:endParaRPr>
          </a:p>
          <a:p>
            <a:pPr indent="0" lvl="0" marL="0" rtl="0" algn="l">
              <a:spcBef>
                <a:spcPts val="0"/>
              </a:spcBef>
              <a:spcAft>
                <a:spcPts val="0"/>
              </a:spcAft>
              <a:buNone/>
            </a:pPr>
            <a:r>
              <a:rPr b="1" lang="en" sz="2500">
                <a:latin typeface="Montserrat"/>
                <a:ea typeface="Montserrat"/>
                <a:cs typeface="Montserrat"/>
                <a:sym typeface="Montserrat"/>
              </a:rPr>
              <a:t>git clone https://github.com/account/repo.git</a:t>
            </a:r>
            <a:endParaRPr b="1" sz="2500">
              <a:latin typeface="Montserrat"/>
              <a:ea typeface="Montserrat"/>
              <a:cs typeface="Montserrat"/>
              <a:sym typeface="Montserrat"/>
            </a:endParaRPr>
          </a:p>
        </p:txBody>
      </p:sp>
      <p:pic>
        <p:nvPicPr>
          <p:cNvPr id="640" name="Google Shape;640;p72"/>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4" name="Shape 644"/>
        <p:cNvGrpSpPr/>
        <p:nvPr/>
      </p:nvGrpSpPr>
      <p:grpSpPr>
        <a:xfrm>
          <a:off x="0" y="0"/>
          <a:ext cx="0" cy="0"/>
          <a:chOff x="0" y="0"/>
          <a:chExt cx="0" cy="0"/>
        </a:xfrm>
      </p:grpSpPr>
      <p:pic>
        <p:nvPicPr>
          <p:cNvPr id="645" name="Google Shape;645;p7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46" name="Google Shape;646;p7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pic>
        <p:nvPicPr>
          <p:cNvPr id="647" name="Google Shape;647;p7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651" name="Shape 651"/>
        <p:cNvGrpSpPr/>
        <p:nvPr/>
      </p:nvGrpSpPr>
      <p:grpSpPr>
        <a:xfrm>
          <a:off x="0" y="0"/>
          <a:ext cx="0" cy="0"/>
          <a:chOff x="0" y="0"/>
          <a:chExt cx="0" cy="0"/>
        </a:xfrm>
      </p:grpSpPr>
      <p:pic>
        <p:nvPicPr>
          <p:cNvPr id="652" name="Google Shape;652;p7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53" name="Google Shape;653;p7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4"/>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Summary and Exercise</a:t>
            </a:r>
            <a:endParaRPr b="1" sz="4500">
              <a:solidFill>
                <a:schemeClr val="dk1"/>
              </a:solidFill>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0" name="Shape 660"/>
        <p:cNvGrpSpPr/>
        <p:nvPr/>
      </p:nvGrpSpPr>
      <p:grpSpPr>
        <a:xfrm>
          <a:off x="0" y="0"/>
          <a:ext cx="0" cy="0"/>
          <a:chOff x="0" y="0"/>
          <a:chExt cx="0" cy="0"/>
        </a:xfrm>
      </p:grpSpPr>
      <p:pic>
        <p:nvPicPr>
          <p:cNvPr id="661" name="Google Shape;661;p7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62" name="Google Shape;662;p7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63" name="Google Shape;663;p7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It’s the end of Day 1, let’s review the main Git and GitHub related methods we now know: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How to Create Repository</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Locally via Command Line</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init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Online via GitHub.com</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Locally via GitHub Desktop Tool</a:t>
            </a:r>
            <a:endParaRPr sz="2800">
              <a:latin typeface="Montserrat"/>
              <a:ea typeface="Montserrat"/>
              <a:cs typeface="Montserrat"/>
              <a:sym typeface="Montserrat"/>
            </a:endParaRPr>
          </a:p>
        </p:txBody>
      </p:sp>
      <p:pic>
        <p:nvPicPr>
          <p:cNvPr id="664" name="Google Shape;664;p7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8" name="Shape 668"/>
        <p:cNvGrpSpPr/>
        <p:nvPr/>
      </p:nvGrpSpPr>
      <p:grpSpPr>
        <a:xfrm>
          <a:off x="0" y="0"/>
          <a:ext cx="0" cy="0"/>
          <a:chOff x="0" y="0"/>
          <a:chExt cx="0" cy="0"/>
        </a:xfrm>
      </p:grpSpPr>
      <p:pic>
        <p:nvPicPr>
          <p:cNvPr id="669" name="Google Shape;669;p7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70" name="Google Shape;670;p7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71" name="Google Shape;671;p76"/>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It’s the end of Day 1, let’s review the main Git and GitHub related methods we now know: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How to Clone a Repository</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Public Repo from GitHub to our local machine via the Command Line</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b="1" lang="en" sz="2800">
                <a:latin typeface="Montserrat"/>
                <a:ea typeface="Montserrat"/>
                <a:cs typeface="Montserrat"/>
                <a:sym typeface="Montserrat"/>
              </a:rPr>
              <a:t>git clone</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Private Repo from GitHub to our local machine via GUI and Command Line </a:t>
            </a:r>
            <a:endParaRPr sz="2800">
              <a:latin typeface="Montserrat"/>
              <a:ea typeface="Montserrat"/>
              <a:cs typeface="Montserrat"/>
              <a:sym typeface="Montserrat"/>
            </a:endParaRPr>
          </a:p>
        </p:txBody>
      </p:sp>
      <p:pic>
        <p:nvPicPr>
          <p:cNvPr id="672" name="Google Shape;672;p7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6" name="Shape 676"/>
        <p:cNvGrpSpPr/>
        <p:nvPr/>
      </p:nvGrpSpPr>
      <p:grpSpPr>
        <a:xfrm>
          <a:off x="0" y="0"/>
          <a:ext cx="0" cy="0"/>
          <a:chOff x="0" y="0"/>
          <a:chExt cx="0" cy="0"/>
        </a:xfrm>
      </p:grpSpPr>
      <p:pic>
        <p:nvPicPr>
          <p:cNvPr id="677" name="Google Shape;677;p7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78" name="Google Shape;678;p7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79" name="Google Shape;679;p77"/>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There is still a lot more to learn, we haven’t even shown you how to take a local repository and </a:t>
            </a:r>
            <a:r>
              <a:rPr b="1" lang="en" sz="2800">
                <a:latin typeface="Montserrat"/>
                <a:ea typeface="Montserrat"/>
                <a:cs typeface="Montserrat"/>
                <a:sym typeface="Montserrat"/>
              </a:rPr>
              <a:t>push</a:t>
            </a:r>
            <a:r>
              <a:rPr lang="en" sz="2800">
                <a:latin typeface="Montserrat"/>
                <a:ea typeface="Montserrat"/>
                <a:cs typeface="Montserrat"/>
                <a:sym typeface="Montserrat"/>
              </a:rPr>
              <a:t> it to GitHub yet, that will be covered tomorrow on Day 2!</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conclude Day 1 with an Exercise</a:t>
            </a:r>
            <a:endParaRPr sz="2800">
              <a:latin typeface="Montserrat"/>
              <a:ea typeface="Montserrat"/>
              <a:cs typeface="Montserrat"/>
              <a:sym typeface="Montserrat"/>
            </a:endParaRPr>
          </a:p>
        </p:txBody>
      </p:sp>
      <p:pic>
        <p:nvPicPr>
          <p:cNvPr id="680" name="Google Shape;680;p7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4" name="Shape 684"/>
        <p:cNvGrpSpPr/>
        <p:nvPr/>
      </p:nvGrpSpPr>
      <p:grpSpPr>
        <a:xfrm>
          <a:off x="0" y="0"/>
          <a:ext cx="0" cy="0"/>
          <a:chOff x="0" y="0"/>
          <a:chExt cx="0" cy="0"/>
        </a:xfrm>
      </p:grpSpPr>
      <p:pic>
        <p:nvPicPr>
          <p:cNvPr id="685" name="Google Shape;685;p7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86" name="Google Shape;686;p7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87" name="Google Shape;687;p7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Exercise Tasks: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Private Repository on GitHub. </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Initialize your repository with README, license and gitignore.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Clone your Repository using the Command Line and a PAT.</a:t>
            </a:r>
            <a:endParaRPr sz="2800">
              <a:latin typeface="Montserrat"/>
              <a:ea typeface="Montserrat"/>
              <a:cs typeface="Montserrat"/>
              <a:sym typeface="Montserrat"/>
            </a:endParaRPr>
          </a:p>
          <a:p>
            <a:pPr indent="0" lvl="0" marL="914400" rtl="0" algn="l">
              <a:spcBef>
                <a:spcPts val="0"/>
              </a:spcBef>
              <a:spcAft>
                <a:spcPts val="0"/>
              </a:spcAft>
              <a:buNone/>
            </a:pPr>
            <a:r>
              <a:t/>
            </a:r>
            <a:endParaRPr b="1" sz="2800">
              <a:latin typeface="Montserrat"/>
              <a:ea typeface="Montserrat"/>
              <a:cs typeface="Montserrat"/>
              <a:sym typeface="Montserrat"/>
            </a:endParaRPr>
          </a:p>
        </p:txBody>
      </p:sp>
      <p:pic>
        <p:nvPicPr>
          <p:cNvPr id="688" name="Google Shape;688;p7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2" name="Shape 692"/>
        <p:cNvGrpSpPr/>
        <p:nvPr/>
      </p:nvGrpSpPr>
      <p:grpSpPr>
        <a:xfrm>
          <a:off x="0" y="0"/>
          <a:ext cx="0" cy="0"/>
          <a:chOff x="0" y="0"/>
          <a:chExt cx="0" cy="0"/>
        </a:xfrm>
      </p:grpSpPr>
      <p:pic>
        <p:nvPicPr>
          <p:cNvPr id="693" name="Google Shape;693;p7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4" name="Google Shape;694;p7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95" name="Google Shape;695;p7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Exercise Solution:</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This basically mimics the operations we did in the previous lecture, so we won’t duplicate work by creating a specific solutions video, but if you get stuck, review the previous lecture for a “solution”.</a:t>
            </a:r>
            <a:endParaRPr sz="2800">
              <a:latin typeface="Montserrat"/>
              <a:ea typeface="Montserrat"/>
              <a:cs typeface="Montserrat"/>
              <a:sym typeface="Montserrat"/>
            </a:endParaRPr>
          </a:p>
          <a:p>
            <a:pPr indent="0" lvl="0" marL="914400" rtl="0" algn="l">
              <a:spcBef>
                <a:spcPts val="0"/>
              </a:spcBef>
              <a:spcAft>
                <a:spcPts val="0"/>
              </a:spcAft>
              <a:buNone/>
            </a:pPr>
            <a:r>
              <a:t/>
            </a:r>
            <a:endParaRPr b="1" sz="2800">
              <a:latin typeface="Montserrat"/>
              <a:ea typeface="Montserrat"/>
              <a:cs typeface="Montserrat"/>
              <a:sym typeface="Montserrat"/>
            </a:endParaRPr>
          </a:p>
        </p:txBody>
      </p:sp>
      <p:pic>
        <p:nvPicPr>
          <p:cNvPr id="696" name="Google Shape;696;p7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700" name="Shape 700"/>
        <p:cNvGrpSpPr/>
        <p:nvPr/>
      </p:nvGrpSpPr>
      <p:grpSpPr>
        <a:xfrm>
          <a:off x="0" y="0"/>
          <a:ext cx="0" cy="0"/>
          <a:chOff x="0" y="0"/>
          <a:chExt cx="0" cy="0"/>
        </a:xfrm>
      </p:grpSpPr>
      <p:pic>
        <p:nvPicPr>
          <p:cNvPr id="701" name="Google Shape;701;p80"/>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702" name="Google Shape;702;p80"/>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80"/>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80"/>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80"/>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Exercise Solution</a:t>
            </a:r>
            <a:endParaRPr b="1" sz="4500">
              <a:solidFill>
                <a:schemeClr val="dk1"/>
              </a:solidFill>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92D"/>
        </a:solidFill>
      </p:bgPr>
    </p:bg>
    <p:spTree>
      <p:nvGrpSpPr>
        <p:cNvPr id="709" name="Shape 709"/>
        <p:cNvGrpSpPr/>
        <p:nvPr/>
      </p:nvGrpSpPr>
      <p:grpSpPr>
        <a:xfrm>
          <a:off x="0" y="0"/>
          <a:ext cx="0" cy="0"/>
          <a:chOff x="0" y="0"/>
          <a:chExt cx="0" cy="0"/>
        </a:xfrm>
      </p:grpSpPr>
      <p:pic>
        <p:nvPicPr>
          <p:cNvPr id="710" name="Google Shape;710;p81"/>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3" name="Google Shape;103;p1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04" name="Google Shape;104;p19"/>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cover a bit of history of Git and GitHub to fully understand the motivations behind the open source VCS software and the most popular company for using this VCS.</a:t>
            </a:r>
            <a:endParaRPr sz="2800">
              <a:latin typeface="Montserrat"/>
              <a:ea typeface="Montserrat"/>
              <a:cs typeface="Montserrat"/>
              <a:sym typeface="Montserrat"/>
            </a:endParaRPr>
          </a:p>
        </p:txBody>
      </p:sp>
      <p:pic>
        <p:nvPicPr>
          <p:cNvPr id="105" name="Google Shape;105;p1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06" name="Google Shape;106;p19"/>
          <p:cNvPicPr preferRelativeResize="0"/>
          <p:nvPr/>
        </p:nvPicPr>
        <p:blipFill>
          <a:blip r:embed="rId5">
            <a:alphaModFix/>
          </a:blip>
          <a:stretch>
            <a:fillRect/>
          </a:stretch>
        </p:blipFill>
        <p:spPr>
          <a:xfrm>
            <a:off x="3369475" y="3029225"/>
            <a:ext cx="2857500" cy="119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2" name="Google Shape;112;p2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13" name="Google Shape;113;p20"/>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Also just a quick note, you will see it stylized as </a:t>
            </a:r>
            <a:r>
              <a:rPr b="1" lang="en" sz="2800">
                <a:latin typeface="Montserrat"/>
                <a:ea typeface="Montserrat"/>
                <a:cs typeface="Montserrat"/>
                <a:sym typeface="Montserrat"/>
              </a:rPr>
              <a:t>git</a:t>
            </a:r>
            <a:r>
              <a:rPr lang="en" sz="2800">
                <a:latin typeface="Montserrat"/>
                <a:ea typeface="Montserrat"/>
                <a:cs typeface="Montserrat"/>
                <a:sym typeface="Montserrat"/>
              </a:rPr>
              <a:t> or </a:t>
            </a:r>
            <a:r>
              <a:rPr b="1" lang="en" sz="2800">
                <a:latin typeface="Montserrat"/>
                <a:ea typeface="Montserrat"/>
                <a:cs typeface="Montserrat"/>
                <a:sym typeface="Montserrat"/>
              </a:rPr>
              <a:t>Git</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typically refers to the entire project, while git is the actual program used.</a:t>
            </a:r>
            <a:endParaRPr sz="2800">
              <a:latin typeface="Montserrat"/>
              <a:ea typeface="Montserrat"/>
              <a:cs typeface="Montserrat"/>
              <a:sym typeface="Montserrat"/>
            </a:endParaRPr>
          </a:p>
        </p:txBody>
      </p:sp>
      <p:pic>
        <p:nvPicPr>
          <p:cNvPr id="114" name="Google Shape;114;p2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15" name="Google Shape;115;p20"/>
          <p:cNvPicPr preferRelativeResize="0"/>
          <p:nvPr/>
        </p:nvPicPr>
        <p:blipFill>
          <a:blip r:embed="rId5">
            <a:alphaModFix/>
          </a:blip>
          <a:stretch>
            <a:fillRect/>
          </a:stretch>
        </p:blipFill>
        <p:spPr>
          <a:xfrm>
            <a:off x="3369475" y="3029225"/>
            <a:ext cx="2857500" cy="119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1" name="Google Shape;121;p2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22" name="Google Shape;122;p21"/>
          <p:cNvSpPr txBox="1"/>
          <p:nvPr/>
        </p:nvSpPr>
        <p:spPr>
          <a:xfrm>
            <a:off x="272000" y="854825"/>
            <a:ext cx="57672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was originally created by Linus Torvalds in 2005.</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Linus is famous for being the creator of the Linux kernel.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Linus created Git after another VCS called BitKeeper became </a:t>
            </a:r>
            <a:r>
              <a:rPr lang="en" sz="2800">
                <a:latin typeface="Montserrat"/>
                <a:ea typeface="Montserrat"/>
                <a:cs typeface="Montserrat"/>
                <a:sym typeface="Montserrat"/>
              </a:rPr>
              <a:t>proprietary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123" name="Google Shape;123;p2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24" name="Google Shape;124;p21"/>
          <p:cNvPicPr preferRelativeResize="0"/>
          <p:nvPr/>
        </p:nvPicPr>
        <p:blipFill>
          <a:blip r:embed="rId5">
            <a:alphaModFix/>
          </a:blip>
          <a:stretch>
            <a:fillRect/>
          </a:stretch>
        </p:blipFill>
        <p:spPr>
          <a:xfrm>
            <a:off x="6186926" y="1055750"/>
            <a:ext cx="2465959" cy="3368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