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5143500" cx="9144000"/>
  <p:notesSz cx="6858000" cy="9144000"/>
  <p:embeddedFontLst>
    <p:embeddedFont>
      <p:font typeface="Inconsolata"/>
      <p:regular r:id="rId84"/>
      <p:bold r:id="rId85"/>
    </p:embeddedFont>
    <p:embeddedFont>
      <p:font typeface="Montserrat"/>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Inconsolata-regular.fntdata"/><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Montserrat-regular.fntdata"/><Relationship Id="rId41" Type="http://schemas.openxmlformats.org/officeDocument/2006/relationships/slide" Target="slides/slide36.xml"/><Relationship Id="rId85" Type="http://schemas.openxmlformats.org/officeDocument/2006/relationships/font" Target="fonts/Inconsolata-bold.fntdata"/><Relationship Id="rId44" Type="http://schemas.openxmlformats.org/officeDocument/2006/relationships/slide" Target="slides/slide39.xml"/><Relationship Id="rId88" Type="http://schemas.openxmlformats.org/officeDocument/2006/relationships/font" Target="fonts/Montserrat-italic.fntdata"/><Relationship Id="rId43" Type="http://schemas.openxmlformats.org/officeDocument/2006/relationships/slide" Target="slides/slide38.xml"/><Relationship Id="rId87" Type="http://schemas.openxmlformats.org/officeDocument/2006/relationships/font" Target="fonts/Montserrat-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Montserrat-bold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b3d56e35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b3d56e35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b3d56e35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b3d56e35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b3d56e35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b3d56e35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b3d56e35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b3d56e35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b3d56e35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b3d56e35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b3d56e3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5b3d56e3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b3d56e35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b3d56e35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b3d56e35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b3d56e35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b3d56e35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b3d56e35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b3d56e35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5b3d56e35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b3d56e35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b3d56e35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5b3d56e35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5b3d56e35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b3d56e35b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b3d56e35b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5b3d56e35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5b3d56e35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5b3d56e35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5b3d56e35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b3d56e35b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b3d56e35b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b3d56e35b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5b3d56e35b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b3d56e35b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b3d56e35b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5b3d56e35b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5b3d56e35b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b3d56e35b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b3d56e35b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b3d56e3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b3d56e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5b3d56e35b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5b3d56e35b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5b3d56e35b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5b3d56e35b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5b3d56e35b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5b3d56e35b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5b3d56e35b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5b3d56e35b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5b3d56e35b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5b3d56e35b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5b3d56e35b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5b3d56e35b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5b3d56e35b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5b3d56e35b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5b3d56e35b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5b3d56e35b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5b3d56e35b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5b3d56e35b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5b3d56e35b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5b3d56e35b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b3d56e35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b3d56e35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5b3d56e35b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5b3d56e35b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5b3d56e35b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5b3d56e35b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5b3d56e35b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5b3d56e35b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5b3d56e35b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5b3d56e35b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5b3d56e35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5b3d56e35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5b3d56e35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5b3d56e35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5b3d56e35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5b3d56e35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5b3d56e35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5b3d56e35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5b3d56e35b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5b3d56e35b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5b3d56e35b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5b3d56e35b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b3d56e35b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b3d56e35b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5b3d56e35b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5b3d56e35b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5b3d56e35b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5b3d56e35b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5b3d56e35b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5b3d56e35b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5b3d56e35b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5b3d56e35b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5b3d56e35b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5b3d56e35b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5b3d56e35b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5b3d56e35b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5b3d56e35b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5b3d56e35b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5b3d56e35b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5b3d56e35b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5b3d56e35b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5b3d56e35b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5b3d56e35b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5b3d56e35b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b3d56e3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b3d56e3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5b3d56e35b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5b3d56e35b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5b3d56e35b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5b3d56e35b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5b3d56e35b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5b3d56e35b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5b3d56e35b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15b3d56e35b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5b3d56e35b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5b3d56e35b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15b3d56e35b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15b3d56e35b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5b3d56e35b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5b3d56e35b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5b3d56e35b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5b3d56e35b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5b3d56e35b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5b3d56e35b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15b3d56e35b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15b3d56e35b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b3d56e35b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b3d56e35b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15b3d56e35b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15b3d56e35b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5b3d56e35b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5b3d56e35b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15b3d56e35b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15b3d56e35b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15b3d56e35b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15b3d56e35b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15b3d56e35b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15b3d56e35b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5b3d56e35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5b3d56e35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15b3d56e35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15b3d56e35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5b3d56e35b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5b3d56e35b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5b3d56e35b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5b3d56e35b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b3d56e3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b3d56e3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b3d56e35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b3d56e35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9.png"/><Relationship Id="rId8"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9.png"/><Relationship Id="rId8"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pn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pn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pn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pn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1.png"/><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png"/><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png"/><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26" name="Google Shape;126;p2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Basic Git Usage </a:t>
            </a:r>
            <a:endParaRPr b="1" sz="45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5" name="Google Shape;135;p2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36" name="Google Shape;136;p2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Basic Git Usage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cover the basic cycle of a workflow of using Git and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particular basic example will assume just a solo developer and everything working on the same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cover branches and working with others on Day 3.</a:t>
            </a:r>
            <a:endParaRPr sz="2800">
              <a:latin typeface="Montserrat"/>
              <a:ea typeface="Montserrat"/>
              <a:cs typeface="Montserrat"/>
              <a:sym typeface="Montserrat"/>
            </a:endParaRPr>
          </a:p>
        </p:txBody>
      </p:sp>
      <p:pic>
        <p:nvPicPr>
          <p:cNvPr id="137" name="Google Shape;137;p2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pic>
        <p:nvPicPr>
          <p:cNvPr id="142" name="Google Shape;142;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3" name="Google Shape;143;p2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44" name="Google Shape;144;p2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45" name="Google Shape;145;p24"/>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46" name="Google Shape;146;p24"/>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47" name="Google Shape;147;p24"/>
          <p:cNvPicPr preferRelativeResize="0"/>
          <p:nvPr/>
        </p:nvPicPr>
        <p:blipFill>
          <a:blip r:embed="rId7">
            <a:alphaModFix/>
          </a:blip>
          <a:stretch>
            <a:fillRect/>
          </a:stretch>
        </p:blipFill>
        <p:spPr>
          <a:xfrm>
            <a:off x="276100" y="1814210"/>
            <a:ext cx="1515100" cy="151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pic>
        <p:nvPicPr>
          <p:cNvPr id="152" name="Google Shape;152;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3" name="Google Shape;153;p2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54" name="Google Shape;154;p2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55" name="Google Shape;155;p25"/>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56" name="Google Shape;156;p25"/>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57" name="Google Shape;157;p25"/>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158" name="Google Shape;158;p25"/>
          <p:cNvSpPr txBox="1"/>
          <p:nvPr/>
        </p:nvSpPr>
        <p:spPr>
          <a:xfrm>
            <a:off x="7092150" y="4466400"/>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Create Repo on GitHub</a:t>
            </a:r>
            <a:endParaRPr b="1" sz="1600">
              <a:latin typeface="Montserrat"/>
              <a:ea typeface="Montserrat"/>
              <a:cs typeface="Montserrat"/>
              <a:sym typeface="Montserrat"/>
            </a:endParaRPr>
          </a:p>
        </p:txBody>
      </p:sp>
      <p:sp>
        <p:nvSpPr>
          <p:cNvPr id="159" name="Google Shape;159;p25"/>
          <p:cNvSpPr/>
          <p:nvPr/>
        </p:nvSpPr>
        <p:spPr>
          <a:xfrm>
            <a:off x="7289800" y="3244900"/>
            <a:ext cx="1515000" cy="12612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66" name="Google Shape;166;p2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67" name="Google Shape;167;p26"/>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68" name="Google Shape;168;p26"/>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69" name="Google Shape;169;p26"/>
          <p:cNvPicPr preferRelativeResize="0"/>
          <p:nvPr/>
        </p:nvPicPr>
        <p:blipFill>
          <a:blip r:embed="rId7">
            <a:alphaModFix/>
          </a:blip>
          <a:stretch>
            <a:fillRect/>
          </a:stretch>
        </p:blipFill>
        <p:spPr>
          <a:xfrm>
            <a:off x="276100" y="1814210"/>
            <a:ext cx="1515100" cy="1515075"/>
          </a:xfrm>
          <a:prstGeom prst="rect">
            <a:avLst/>
          </a:prstGeom>
          <a:noFill/>
          <a:ln>
            <a:noFill/>
          </a:ln>
        </p:spPr>
      </p:pic>
      <p:pic>
        <p:nvPicPr>
          <p:cNvPr id="170" name="Google Shape;170;p26"/>
          <p:cNvPicPr preferRelativeResize="0"/>
          <p:nvPr/>
        </p:nvPicPr>
        <p:blipFill>
          <a:blip r:embed="rId8">
            <a:alphaModFix/>
          </a:blip>
          <a:stretch>
            <a:fillRect/>
          </a:stretch>
        </p:blipFill>
        <p:spPr>
          <a:xfrm>
            <a:off x="7408750" y="3306275"/>
            <a:ext cx="1199675" cy="1199675"/>
          </a:xfrm>
          <a:prstGeom prst="rect">
            <a:avLst/>
          </a:prstGeom>
          <a:noFill/>
          <a:ln>
            <a:noFill/>
          </a:ln>
        </p:spPr>
      </p:pic>
      <p:sp>
        <p:nvSpPr>
          <p:cNvPr id="171" name="Google Shape;171;p26"/>
          <p:cNvSpPr txBox="1"/>
          <p:nvPr/>
        </p:nvSpPr>
        <p:spPr>
          <a:xfrm>
            <a:off x="7092150" y="4466400"/>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Create Repo on GitHub</a:t>
            </a:r>
            <a:endParaRPr b="1" sz="1600">
              <a:latin typeface="Montserrat"/>
              <a:ea typeface="Montserrat"/>
              <a:cs typeface="Montserrat"/>
              <a:sym typeface="Montserrat"/>
            </a:endParaRPr>
          </a:p>
        </p:txBody>
      </p:sp>
      <p:sp>
        <p:nvSpPr>
          <p:cNvPr id="172" name="Google Shape;172;p26"/>
          <p:cNvSpPr txBox="1"/>
          <p:nvPr/>
        </p:nvSpPr>
        <p:spPr>
          <a:xfrm>
            <a:off x="3635325" y="2367888"/>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a:t>
            </a:r>
            <a:r>
              <a:rPr b="1" lang="en" sz="2100">
                <a:latin typeface="Montserrat"/>
                <a:ea typeface="Montserrat"/>
                <a:cs typeface="Montserrat"/>
                <a:sym typeface="Montserrat"/>
              </a:rPr>
              <a:t>it clone</a:t>
            </a:r>
            <a:endParaRPr b="1" sz="2100">
              <a:latin typeface="Montserrat"/>
              <a:ea typeface="Montserrat"/>
              <a:cs typeface="Montserrat"/>
              <a:sym typeface="Montserrat"/>
            </a:endParaRPr>
          </a:p>
        </p:txBody>
      </p:sp>
      <p:pic>
        <p:nvPicPr>
          <p:cNvPr id="173" name="Google Shape;173;p26"/>
          <p:cNvPicPr preferRelativeResize="0"/>
          <p:nvPr/>
        </p:nvPicPr>
        <p:blipFill>
          <a:blip r:embed="rId8">
            <a:alphaModFix/>
          </a:blip>
          <a:stretch>
            <a:fillRect/>
          </a:stretch>
        </p:blipFill>
        <p:spPr>
          <a:xfrm>
            <a:off x="697587" y="2179725"/>
            <a:ext cx="672125" cy="672125"/>
          </a:xfrm>
          <a:prstGeom prst="rect">
            <a:avLst/>
          </a:prstGeom>
          <a:noFill/>
          <a:ln>
            <a:noFill/>
          </a:ln>
        </p:spPr>
      </p:pic>
      <p:sp>
        <p:nvSpPr>
          <p:cNvPr id="174" name="Google Shape;174;p26"/>
          <p:cNvSpPr/>
          <p:nvPr/>
        </p:nvSpPr>
        <p:spPr>
          <a:xfrm>
            <a:off x="156125" y="1851100"/>
            <a:ext cx="1781400" cy="13938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7289800" y="3244900"/>
            <a:ext cx="1515000" cy="12612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26"/>
          <p:cNvCxnSpPr>
            <a:endCxn id="175" idx="1"/>
          </p:cNvCxnSpPr>
          <p:nvPr/>
        </p:nvCxnSpPr>
        <p:spPr>
          <a:xfrm>
            <a:off x="1937500" y="2548000"/>
            <a:ext cx="5352300" cy="1327500"/>
          </a:xfrm>
          <a:prstGeom prst="curvedConnector3">
            <a:avLst>
              <a:gd fmla="val 50000" name="adj1"/>
            </a:avLst>
          </a:prstGeom>
          <a:noFill/>
          <a:ln cap="flat" cmpd="sng" w="28575">
            <a:solidFill>
              <a:srgbClr val="7932FC"/>
            </a:solidFill>
            <a:prstDash val="dash"/>
            <a:round/>
            <a:headEnd len="med" w="med" type="triangl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0" name="Shape 180"/>
        <p:cNvGrpSpPr/>
        <p:nvPr/>
      </p:nvGrpSpPr>
      <p:grpSpPr>
        <a:xfrm>
          <a:off x="0" y="0"/>
          <a:ext cx="0" cy="0"/>
          <a:chOff x="0" y="0"/>
          <a:chExt cx="0" cy="0"/>
        </a:xfrm>
      </p:grpSpPr>
      <p:pic>
        <p:nvPicPr>
          <p:cNvPr id="181" name="Google Shape;181;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2" name="Google Shape;182;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83" name="Google Shape;183;p2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84" name="Google Shape;184;p27"/>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85" name="Google Shape;185;p27"/>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86" name="Google Shape;186;p27"/>
          <p:cNvPicPr preferRelativeResize="0"/>
          <p:nvPr/>
        </p:nvPicPr>
        <p:blipFill>
          <a:blip r:embed="rId7">
            <a:alphaModFix/>
          </a:blip>
          <a:stretch>
            <a:fillRect/>
          </a:stretch>
        </p:blipFill>
        <p:spPr>
          <a:xfrm>
            <a:off x="276100" y="1814210"/>
            <a:ext cx="1515100" cy="1515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pic>
        <p:nvPicPr>
          <p:cNvPr id="191" name="Google Shape;191;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2" name="Google Shape;192;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93" name="Google Shape;193;p2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94" name="Google Shape;194;p28"/>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95" name="Google Shape;195;p28"/>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96" name="Google Shape;196;p28"/>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197" name="Google Shape;197;p28"/>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198" name="Google Shape;198;p28"/>
          <p:cNvSpPr/>
          <p:nvPr/>
        </p:nvSpPr>
        <p:spPr>
          <a:xfrm>
            <a:off x="156125" y="1851100"/>
            <a:ext cx="1781400" cy="1628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 name="Shape 202"/>
        <p:cNvGrpSpPr/>
        <p:nvPr/>
      </p:nvGrpSpPr>
      <p:grpSpPr>
        <a:xfrm>
          <a:off x="0" y="0"/>
          <a:ext cx="0" cy="0"/>
          <a:chOff x="0" y="0"/>
          <a:chExt cx="0" cy="0"/>
        </a:xfrm>
      </p:grpSpPr>
      <p:pic>
        <p:nvPicPr>
          <p:cNvPr id="203" name="Google Shape;203;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4" name="Google Shape;204;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05" name="Google Shape;205;p2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06" name="Google Shape;206;p29"/>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207" name="Google Shape;207;p29"/>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208" name="Google Shape;208;p29"/>
          <p:cNvPicPr preferRelativeResize="0"/>
          <p:nvPr/>
        </p:nvPicPr>
        <p:blipFill>
          <a:blip r:embed="rId7">
            <a:alphaModFix/>
          </a:blip>
          <a:stretch>
            <a:fillRect/>
          </a:stretch>
        </p:blipFill>
        <p:spPr>
          <a:xfrm>
            <a:off x="276100" y="1814210"/>
            <a:ext cx="1515100" cy="1515075"/>
          </a:xfrm>
          <a:prstGeom prst="rect">
            <a:avLst/>
          </a:prstGeom>
          <a:noFill/>
          <a:ln>
            <a:noFill/>
          </a:ln>
        </p:spPr>
      </p:pic>
      <p:pic>
        <p:nvPicPr>
          <p:cNvPr id="209" name="Google Shape;209;p29"/>
          <p:cNvPicPr preferRelativeResize="0"/>
          <p:nvPr/>
        </p:nvPicPr>
        <p:blipFill>
          <a:blip r:embed="rId8">
            <a:alphaModFix/>
          </a:blip>
          <a:stretch>
            <a:fillRect/>
          </a:stretch>
        </p:blipFill>
        <p:spPr>
          <a:xfrm>
            <a:off x="697575" y="2157606"/>
            <a:ext cx="672125" cy="672125"/>
          </a:xfrm>
          <a:prstGeom prst="rect">
            <a:avLst/>
          </a:prstGeom>
          <a:noFill/>
          <a:ln>
            <a:noFill/>
          </a:ln>
        </p:spPr>
      </p:pic>
      <p:sp>
        <p:nvSpPr>
          <p:cNvPr id="210" name="Google Shape;210;p29"/>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211" name="Google Shape;211;p29"/>
          <p:cNvSpPr/>
          <p:nvPr/>
        </p:nvSpPr>
        <p:spPr>
          <a:xfrm>
            <a:off x="156125" y="1851100"/>
            <a:ext cx="1781400" cy="1628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5" name="Shape 215"/>
        <p:cNvGrpSpPr/>
        <p:nvPr/>
      </p:nvGrpSpPr>
      <p:grpSpPr>
        <a:xfrm>
          <a:off x="0" y="0"/>
          <a:ext cx="0" cy="0"/>
          <a:chOff x="0" y="0"/>
          <a:chExt cx="0" cy="0"/>
        </a:xfrm>
      </p:grpSpPr>
      <p:pic>
        <p:nvPicPr>
          <p:cNvPr id="216" name="Google Shape;21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7" name="Google Shape;217;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18" name="Google Shape;218;p3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19" name="Google Shape;219;p30"/>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220" name="Google Shape;220;p30"/>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221" name="Google Shape;221;p30"/>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222" name="Google Shape;222;p30"/>
          <p:cNvSpPr txBox="1"/>
          <p:nvPr/>
        </p:nvSpPr>
        <p:spPr>
          <a:xfrm>
            <a:off x="2660250" y="724825"/>
            <a:ext cx="4025700" cy="3678900"/>
          </a:xfrm>
          <a:prstGeom prst="rect">
            <a:avLst/>
          </a:prstGeom>
          <a:noFill/>
          <a:ln cap="flat" cmpd="sng" w="9525">
            <a:solidFill>
              <a:srgbClr val="7932FC"/>
            </a:solidFill>
            <a:prstDash val="dash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Montserrat"/>
                <a:ea typeface="Montserrat"/>
                <a:cs typeface="Montserrat"/>
                <a:sym typeface="Montserrat"/>
              </a:rPr>
              <a:t>What we need to learn today:</a:t>
            </a:r>
            <a:endParaRPr b="1" sz="26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Git Workflow</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tell Git about changes to our code</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push changes to GitHub</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pull changes from GitHub</a:t>
            </a:r>
            <a:endParaRPr sz="2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6" name="Shape 226"/>
        <p:cNvGrpSpPr/>
        <p:nvPr/>
      </p:nvGrpSpPr>
      <p:grpSpPr>
        <a:xfrm>
          <a:off x="0" y="0"/>
          <a:ext cx="0" cy="0"/>
          <a:chOff x="0" y="0"/>
          <a:chExt cx="0" cy="0"/>
        </a:xfrm>
      </p:grpSpPr>
      <p:pic>
        <p:nvPicPr>
          <p:cNvPr id="227" name="Google Shape;227;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8" name="Google Shape;228;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29" name="Google Shape;229;p31"/>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30" name="Google Shape;230;p31"/>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31" name="Google Shape;231;p31"/>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232" name="Google Shape;232;p31"/>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33" name="Google Shape;233;p31"/>
          <p:cNvCxnSpPr>
            <a:stCxn id="230" idx="2"/>
            <a:endCxn id="23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34" name="Google Shape;234;p31"/>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235" name="Google Shape;235;p31"/>
          <p:cNvCxnSpPr>
            <a:stCxn id="232" idx="2"/>
            <a:endCxn id="23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Getting Started with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pic>
        <p:nvPicPr>
          <p:cNvPr id="240" name="Google Shape;240;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1" name="Google Shape;241;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42" name="Google Shape;242;p3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43" name="Google Shape;243;p3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44" name="Google Shape;244;p3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245" name="Google Shape;245;p32"/>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46" name="Google Shape;246;p32"/>
          <p:cNvCxnSpPr>
            <a:stCxn id="243" idx="2"/>
            <a:endCxn id="245"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47" name="Google Shape;247;p32"/>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248" name="Google Shape;248;p32"/>
          <p:cNvCxnSpPr>
            <a:stCxn id="245" idx="2"/>
            <a:endCxn id="247"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249" name="Google Shape;249;p32"/>
          <p:cNvSpPr txBox="1"/>
          <p:nvPr/>
        </p:nvSpPr>
        <p:spPr>
          <a:xfrm>
            <a:off x="4033500" y="808275"/>
            <a:ext cx="2299200" cy="16623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We can think of these as “commits”, where we’ve informed Git about specific changes to files.</a:t>
            </a:r>
            <a:endParaRPr sz="1600">
              <a:latin typeface="Montserrat"/>
              <a:ea typeface="Montserrat"/>
              <a:cs typeface="Montserrat"/>
              <a:sym typeface="Montserrat"/>
            </a:endParaRPr>
          </a:p>
        </p:txBody>
      </p:sp>
      <p:cxnSp>
        <p:nvCxnSpPr>
          <p:cNvPr id="250" name="Google Shape;250;p32"/>
          <p:cNvCxnSpPr>
            <a:stCxn id="245" idx="3"/>
            <a:endCxn id="249" idx="1"/>
          </p:cNvCxnSpPr>
          <p:nvPr/>
        </p:nvCxnSpPr>
        <p:spPr>
          <a:xfrm flipH="1" rot="10800000">
            <a:off x="3255000" y="1639425"/>
            <a:ext cx="778500" cy="437400"/>
          </a:xfrm>
          <a:prstGeom prst="curvedConnector3">
            <a:avLst>
              <a:gd fmla="val 50000" name="adj1"/>
            </a:avLst>
          </a:prstGeom>
          <a:noFill/>
          <a:ln cap="flat" cmpd="sng" w="28575">
            <a:solidFill>
              <a:srgbClr val="7932FC"/>
            </a:solidFill>
            <a:prstDash val="solid"/>
            <a:round/>
            <a:headEnd len="med" w="med" type="triangle"/>
            <a:tailEnd len="med" w="med" type="none"/>
          </a:ln>
        </p:spPr>
      </p:cxnSp>
      <p:cxnSp>
        <p:nvCxnSpPr>
          <p:cNvPr id="251" name="Google Shape;251;p32"/>
          <p:cNvCxnSpPr>
            <a:stCxn id="247" idx="3"/>
            <a:endCxn id="249" idx="2"/>
          </p:cNvCxnSpPr>
          <p:nvPr/>
        </p:nvCxnSpPr>
        <p:spPr>
          <a:xfrm flipH="1" rot="10800000">
            <a:off x="3255000" y="2470525"/>
            <a:ext cx="1928100" cy="610800"/>
          </a:xfrm>
          <a:prstGeom prst="curvedConnector2">
            <a:avLst/>
          </a:prstGeom>
          <a:noFill/>
          <a:ln cap="flat" cmpd="sng" w="28575">
            <a:solidFill>
              <a:srgbClr val="7932FC"/>
            </a:solidFill>
            <a:prstDash val="solid"/>
            <a:round/>
            <a:headEnd len="med" w="med" type="triangl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5" name="Shape 255"/>
        <p:cNvGrpSpPr/>
        <p:nvPr/>
      </p:nvGrpSpPr>
      <p:grpSpPr>
        <a:xfrm>
          <a:off x="0" y="0"/>
          <a:ext cx="0" cy="0"/>
          <a:chOff x="0" y="0"/>
          <a:chExt cx="0" cy="0"/>
        </a:xfrm>
      </p:grpSpPr>
      <p:pic>
        <p:nvPicPr>
          <p:cNvPr id="256" name="Google Shape;256;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7" name="Google Shape;257;p3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58" name="Google Shape;258;p3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59" name="Google Shape;259;p33"/>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60" name="Google Shape;260;p33"/>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261" name="Google Shape;261;p33"/>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62" name="Google Shape;262;p33"/>
          <p:cNvCxnSpPr>
            <a:stCxn id="259" idx="2"/>
            <a:endCxn id="26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63" name="Google Shape;263;p33"/>
          <p:cNvSpPr txBox="1"/>
          <p:nvPr/>
        </p:nvSpPr>
        <p:spPr>
          <a:xfrm>
            <a:off x="4033500" y="808275"/>
            <a:ext cx="2299200" cy="6771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We can go back to a previous commit.</a:t>
            </a:r>
            <a:endParaRPr sz="1600">
              <a:latin typeface="Montserrat"/>
              <a:ea typeface="Montserrat"/>
              <a:cs typeface="Montserrat"/>
              <a:sym typeface="Montserrat"/>
            </a:endParaRPr>
          </a:p>
        </p:txBody>
      </p:sp>
      <p:cxnSp>
        <p:nvCxnSpPr>
          <p:cNvPr id="264" name="Google Shape;264;p33"/>
          <p:cNvCxnSpPr>
            <a:stCxn id="261" idx="3"/>
            <a:endCxn id="263" idx="1"/>
          </p:cNvCxnSpPr>
          <p:nvPr/>
        </p:nvCxnSpPr>
        <p:spPr>
          <a:xfrm flipH="1" rot="10800000">
            <a:off x="3255000" y="1146825"/>
            <a:ext cx="778500" cy="930000"/>
          </a:xfrm>
          <a:prstGeom prst="curvedConnector3">
            <a:avLst>
              <a:gd fmla="val 50000" name="adj1"/>
            </a:avLst>
          </a:prstGeom>
          <a:noFill/>
          <a:ln cap="flat" cmpd="sng" w="28575">
            <a:solidFill>
              <a:srgbClr val="7932FC"/>
            </a:solidFill>
            <a:prstDash val="solid"/>
            <a:round/>
            <a:headEnd len="med" w="med" type="triangl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71" name="Google Shape;271;p3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72" name="Google Shape;272;p34"/>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73" name="Google Shape;273;p34"/>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program.py</a:t>
            </a:r>
            <a:endParaRPr sz="1700">
              <a:latin typeface="Inconsolata"/>
              <a:ea typeface="Inconsolata"/>
              <a:cs typeface="Inconsolata"/>
              <a:sym typeface="Inconsolata"/>
            </a:endParaRPr>
          </a:p>
        </p:txBody>
      </p:sp>
      <p:sp>
        <p:nvSpPr>
          <p:cNvPr id="274" name="Google Shape;274;p34"/>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75" name="Google Shape;275;p34"/>
          <p:cNvCxnSpPr>
            <a:stCxn id="272" idx="2"/>
            <a:endCxn id="274"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76" name="Google Shape;276;p34"/>
          <p:cNvSpPr txBox="1"/>
          <p:nvPr/>
        </p:nvSpPr>
        <p:spPr>
          <a:xfrm>
            <a:off x="2588325" y="2982300"/>
            <a:ext cx="3547200" cy="14160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A Git commit doesn’t just pertain to a saving changes in a single file. It can constitute specific changes across an entire </a:t>
            </a:r>
            <a:r>
              <a:rPr b="1" lang="en" sz="1600">
                <a:latin typeface="Montserrat"/>
                <a:ea typeface="Montserrat"/>
                <a:cs typeface="Montserrat"/>
                <a:sym typeface="Montserrat"/>
              </a:rPr>
              <a:t>working directory</a:t>
            </a:r>
            <a:r>
              <a:rPr lang="en" sz="1600">
                <a:latin typeface="Montserrat"/>
                <a:ea typeface="Montserrat"/>
                <a:cs typeface="Montserrat"/>
                <a:sym typeface="Montserrat"/>
              </a:rPr>
              <a:t>.</a:t>
            </a:r>
            <a:endParaRPr sz="1600">
              <a:latin typeface="Montserrat"/>
              <a:ea typeface="Montserrat"/>
              <a:cs typeface="Montserrat"/>
              <a:sym typeface="Montserrat"/>
            </a:endParaRPr>
          </a:p>
        </p:txBody>
      </p:sp>
      <p:cxnSp>
        <p:nvCxnSpPr>
          <p:cNvPr id="277" name="Google Shape;277;p34"/>
          <p:cNvCxnSpPr>
            <a:stCxn id="274" idx="3"/>
            <a:endCxn id="276" idx="1"/>
          </p:cNvCxnSpPr>
          <p:nvPr/>
        </p:nvCxnSpPr>
        <p:spPr>
          <a:xfrm flipH="1">
            <a:off x="2588400" y="2076825"/>
            <a:ext cx="666600" cy="1613400"/>
          </a:xfrm>
          <a:prstGeom prst="curvedConnector5">
            <a:avLst>
              <a:gd fmla="val -35722" name="adj1"/>
              <a:gd fmla="val 40436" name="adj2"/>
              <a:gd fmla="val 135734" name="adj3"/>
            </a:avLst>
          </a:prstGeom>
          <a:noFill/>
          <a:ln cap="flat" cmpd="sng" w="28575">
            <a:solidFill>
              <a:srgbClr val="7932FC"/>
            </a:solidFill>
            <a:prstDash val="solid"/>
            <a:round/>
            <a:headEnd len="med" w="med" type="triangle"/>
            <a:tailEnd len="med" w="med" type="none"/>
          </a:ln>
        </p:spPr>
      </p:cxnSp>
      <p:sp>
        <p:nvSpPr>
          <p:cNvPr id="278" name="Google Shape;278;p34"/>
          <p:cNvSpPr/>
          <p:nvPr/>
        </p:nvSpPr>
        <p:spPr>
          <a:xfrm>
            <a:off x="6565075" y="1230325"/>
            <a:ext cx="2163600" cy="31794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index.html</a:t>
            </a:r>
            <a:endParaRPr sz="1700">
              <a:latin typeface="Inconsolata"/>
              <a:ea typeface="Inconsolata"/>
              <a:cs typeface="Inconsolata"/>
              <a:sym typeface="Inconsolata"/>
            </a:endParaRPr>
          </a:p>
        </p:txBody>
      </p:sp>
      <p:sp>
        <p:nvSpPr>
          <p:cNvPr id="279" name="Google Shape;279;p34"/>
          <p:cNvSpPr/>
          <p:nvPr/>
        </p:nvSpPr>
        <p:spPr>
          <a:xfrm>
            <a:off x="6332700" y="1737450"/>
            <a:ext cx="2163600" cy="3179400"/>
          </a:xfrm>
          <a:prstGeom prst="rect">
            <a:avLst/>
          </a:prstGeom>
          <a:solidFill>
            <a:srgbClr val="D9D2E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style.css</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280" name="Google Shape;280;p34"/>
          <p:cNvSpPr/>
          <p:nvPr/>
        </p:nvSpPr>
        <p:spPr>
          <a:xfrm>
            <a:off x="6275300" y="587775"/>
            <a:ext cx="2790000" cy="45096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pic>
        <p:nvPicPr>
          <p:cNvPr id="285" name="Google Shape;285;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6" name="Google Shape;286;p3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87" name="Google Shape;287;p3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88" name="Google Shape;288;p35"/>
          <p:cNvPicPr preferRelativeResize="0"/>
          <p:nvPr/>
        </p:nvPicPr>
        <p:blipFill>
          <a:blip r:embed="rId5">
            <a:alphaModFix/>
          </a:blip>
          <a:stretch>
            <a:fillRect/>
          </a:stretch>
        </p:blipFill>
        <p:spPr>
          <a:xfrm>
            <a:off x="276100" y="1814210"/>
            <a:ext cx="1515100" cy="1515075"/>
          </a:xfrm>
          <a:prstGeom prst="rect">
            <a:avLst/>
          </a:prstGeom>
          <a:noFill/>
          <a:ln>
            <a:noFill/>
          </a:ln>
        </p:spPr>
      </p:pic>
      <p:sp>
        <p:nvSpPr>
          <p:cNvPr id="289" name="Google Shape;289;p35"/>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290" name="Google Shape;290;p35"/>
          <p:cNvSpPr/>
          <p:nvPr/>
        </p:nvSpPr>
        <p:spPr>
          <a:xfrm>
            <a:off x="153025" y="1862150"/>
            <a:ext cx="1784400" cy="16995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4" name="Shape 294"/>
        <p:cNvGrpSpPr/>
        <p:nvPr/>
      </p:nvGrpSpPr>
      <p:grpSpPr>
        <a:xfrm>
          <a:off x="0" y="0"/>
          <a:ext cx="0" cy="0"/>
          <a:chOff x="0" y="0"/>
          <a:chExt cx="0" cy="0"/>
        </a:xfrm>
      </p:grpSpPr>
      <p:sp>
        <p:nvSpPr>
          <p:cNvPr id="295" name="Google Shape;295;p36"/>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7" name="Google Shape;297;p3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98" name="Google Shape;298;p3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99" name="Google Shape;299;p36"/>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00" name="Google Shape;300;p36"/>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a:t>
            </a:r>
            <a:r>
              <a:rPr lang="en" sz="1800">
                <a:latin typeface="Montserrat"/>
                <a:ea typeface="Montserrat"/>
                <a:cs typeface="Montserrat"/>
                <a:sym typeface="Montserrat"/>
              </a:rPr>
              <a:t> Directory</a:t>
            </a:r>
            <a:endParaRPr sz="1700">
              <a:latin typeface="Montserrat"/>
              <a:ea typeface="Montserrat"/>
              <a:cs typeface="Montserrat"/>
              <a:sym typeface="Montserrat"/>
            </a:endParaRPr>
          </a:p>
        </p:txBody>
      </p:sp>
      <p:pic>
        <p:nvPicPr>
          <p:cNvPr id="301" name="Google Shape;301;p36"/>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5" name="Shape 305"/>
        <p:cNvGrpSpPr/>
        <p:nvPr/>
      </p:nvGrpSpPr>
      <p:grpSpPr>
        <a:xfrm>
          <a:off x="0" y="0"/>
          <a:ext cx="0" cy="0"/>
          <a:chOff x="0" y="0"/>
          <a:chExt cx="0" cy="0"/>
        </a:xfrm>
      </p:grpSpPr>
      <p:sp>
        <p:nvSpPr>
          <p:cNvPr id="306" name="Google Shape;306;p37"/>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 name="Google Shape;307;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8" name="Google Shape;308;p3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09" name="Google Shape;309;p3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10" name="Google Shape;310;p37"/>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11" name="Google Shape;311;p37"/>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12" name="Google Shape;312;p37"/>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313" name="Google Shape;313;p37"/>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7" name="Shape 317"/>
        <p:cNvGrpSpPr/>
        <p:nvPr/>
      </p:nvGrpSpPr>
      <p:grpSpPr>
        <a:xfrm>
          <a:off x="0" y="0"/>
          <a:ext cx="0" cy="0"/>
          <a:chOff x="0" y="0"/>
          <a:chExt cx="0" cy="0"/>
        </a:xfrm>
      </p:grpSpPr>
      <p:sp>
        <p:nvSpPr>
          <p:cNvPr id="318" name="Google Shape;318;p38"/>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9" name="Google Shape;319;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0" name="Google Shape;320;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21" name="Google Shape;321;p3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22" name="Google Shape;322;p38"/>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23" name="Google Shape;323;p38"/>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24" name="Google Shape;324;p38"/>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25" name="Google Shape;325;p38"/>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26" name="Google Shape;326;p38"/>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327" name="Google Shape;327;p38"/>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1" name="Shape 331"/>
        <p:cNvGrpSpPr/>
        <p:nvPr/>
      </p:nvGrpSpPr>
      <p:grpSpPr>
        <a:xfrm>
          <a:off x="0" y="0"/>
          <a:ext cx="0" cy="0"/>
          <a:chOff x="0" y="0"/>
          <a:chExt cx="0" cy="0"/>
        </a:xfrm>
      </p:grpSpPr>
      <p:sp>
        <p:nvSpPr>
          <p:cNvPr id="332" name="Google Shape;332;p39"/>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4" name="Google Shape;334;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35" name="Google Shape;335;p3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36" name="Google Shape;336;p39"/>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37" name="Google Shape;337;p39"/>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38" name="Google Shape;338;p39"/>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39" name="Google Shape;339;p39"/>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40" name="Google Shape;340;p39"/>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41" name="Google Shape;341;p39"/>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9"/>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43" name="Google Shape;343;p39"/>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7" name="Shape 347"/>
        <p:cNvGrpSpPr/>
        <p:nvPr/>
      </p:nvGrpSpPr>
      <p:grpSpPr>
        <a:xfrm>
          <a:off x="0" y="0"/>
          <a:ext cx="0" cy="0"/>
          <a:chOff x="0" y="0"/>
          <a:chExt cx="0" cy="0"/>
        </a:xfrm>
      </p:grpSpPr>
      <p:sp>
        <p:nvSpPr>
          <p:cNvPr id="348" name="Google Shape;348;p40"/>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9" name="Google Shape;349;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0" name="Google Shape;350;p4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51" name="Google Shape;351;p4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52" name="Google Shape;352;p40"/>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53" name="Google Shape;353;p40"/>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54" name="Google Shape;354;p40"/>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55" name="Google Shape;355;p40"/>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56" name="Google Shape;356;p40"/>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57" name="Google Shape;357;p40"/>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59" name="Google Shape;359;p40"/>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60" name="Google Shape;360;p40"/>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61" name="Google Shape;361;p40"/>
          <p:cNvSpPr txBox="1"/>
          <p:nvPr/>
        </p:nvSpPr>
        <p:spPr>
          <a:xfrm>
            <a:off x="3474300" y="1919850"/>
            <a:ext cx="2586000" cy="492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Inconsolata"/>
                <a:ea typeface="Inconsolata"/>
                <a:cs typeface="Inconsolata"/>
                <a:sym typeface="Inconsolata"/>
              </a:rPr>
              <a:t>git add program.py</a:t>
            </a:r>
            <a:endParaRPr b="1" sz="2000">
              <a:latin typeface="Inconsolata"/>
              <a:ea typeface="Inconsolata"/>
              <a:cs typeface="Inconsolata"/>
              <a:sym typeface="Inconsolata"/>
            </a:endParaRPr>
          </a:p>
        </p:txBody>
      </p:sp>
      <p:cxnSp>
        <p:nvCxnSpPr>
          <p:cNvPr id="362" name="Google Shape;362;p40"/>
          <p:cNvCxnSpPr>
            <a:stCxn id="354" idx="3"/>
            <a:endCxn id="360" idx="0"/>
          </p:cNvCxnSpPr>
          <p:nvPr/>
        </p:nvCxnSpPr>
        <p:spPr>
          <a:xfrm flipH="1" rot="10800000">
            <a:off x="2503450" y="2650725"/>
            <a:ext cx="2263800" cy="230700"/>
          </a:xfrm>
          <a:prstGeom prst="curvedConnector4">
            <a:avLst>
              <a:gd fmla="val 27516" name="adj1"/>
              <a:gd fmla="val 203283" name="adj2"/>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6" name="Shape 366"/>
        <p:cNvGrpSpPr/>
        <p:nvPr/>
      </p:nvGrpSpPr>
      <p:grpSpPr>
        <a:xfrm>
          <a:off x="0" y="0"/>
          <a:ext cx="0" cy="0"/>
          <a:chOff x="0" y="0"/>
          <a:chExt cx="0" cy="0"/>
        </a:xfrm>
      </p:grpSpPr>
      <p:sp>
        <p:nvSpPr>
          <p:cNvPr id="367" name="Google Shape;367;p41"/>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9" name="Google Shape;369;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70" name="Google Shape;370;p4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71" name="Google Shape;371;p41"/>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72" name="Google Shape;372;p41"/>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73" name="Google Shape;373;p41"/>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74" name="Google Shape;374;p41"/>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75" name="Google Shape;375;p41"/>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76" name="Google Shape;376;p41"/>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1"/>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78" name="Google Shape;378;p41"/>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79" name="Google Shape;379;p41"/>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Day 2!</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is where things really start to take-off since we’re going to learn a lot of commands that you will use </a:t>
            </a:r>
            <a:r>
              <a:rPr b="1" lang="en" sz="2800">
                <a:latin typeface="Montserrat"/>
                <a:ea typeface="Montserrat"/>
                <a:cs typeface="Montserrat"/>
                <a:sym typeface="Montserrat"/>
              </a:rPr>
              <a:t>all</a:t>
            </a:r>
            <a:r>
              <a:rPr lang="en" sz="2800">
                <a:latin typeface="Montserrat"/>
                <a:ea typeface="Montserrat"/>
                <a:cs typeface="Montserrat"/>
                <a:sym typeface="Montserrat"/>
              </a:rPr>
              <a:t> the time with Git and GitHub.</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 name="Shape 383"/>
        <p:cNvGrpSpPr/>
        <p:nvPr/>
      </p:nvGrpSpPr>
      <p:grpSpPr>
        <a:xfrm>
          <a:off x="0" y="0"/>
          <a:ext cx="0" cy="0"/>
          <a:chOff x="0" y="0"/>
          <a:chExt cx="0" cy="0"/>
        </a:xfrm>
      </p:grpSpPr>
      <p:sp>
        <p:nvSpPr>
          <p:cNvPr id="384" name="Google Shape;384;p42"/>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6" name="Google Shape;386;p4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87" name="Google Shape;387;p4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88" name="Google Shape;388;p42"/>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89" name="Google Shape;389;p42"/>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90" name="Google Shape;390;p42"/>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91" name="Google Shape;391;p42"/>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92" name="Google Shape;392;p42"/>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93" name="Google Shape;393;p42"/>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95" name="Google Shape;395;p42"/>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96" name="Google Shape;396;p42"/>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97" name="Google Shape;397;p42"/>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2"/>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399" name="Google Shape;399;p42"/>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cxnSp>
        <p:nvCxnSpPr>
          <p:cNvPr id="400" name="Google Shape;400;p42"/>
          <p:cNvCxnSpPr>
            <a:stCxn id="396" idx="0"/>
            <a:endCxn id="399" idx="0"/>
          </p:cNvCxnSpPr>
          <p:nvPr/>
        </p:nvCxnSpPr>
        <p:spPr>
          <a:xfrm flipH="1" rot="-5400000">
            <a:off x="6275850" y="1142025"/>
            <a:ext cx="600" cy="30177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401" name="Google Shape;401;p42"/>
          <p:cNvSpPr txBox="1"/>
          <p:nvPr/>
        </p:nvSpPr>
        <p:spPr>
          <a:xfrm>
            <a:off x="6603500" y="1983375"/>
            <a:ext cx="1906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a:t>
            </a:r>
            <a:endParaRPr b="1" sz="2100">
              <a:latin typeface="Inconsolata"/>
              <a:ea typeface="Inconsolata"/>
              <a:cs typeface="Inconsolata"/>
              <a:sym typeface="Inconsolat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5" name="Shape 405"/>
        <p:cNvGrpSpPr/>
        <p:nvPr/>
      </p:nvGrpSpPr>
      <p:grpSpPr>
        <a:xfrm>
          <a:off x="0" y="0"/>
          <a:ext cx="0" cy="0"/>
          <a:chOff x="0" y="0"/>
          <a:chExt cx="0" cy="0"/>
        </a:xfrm>
      </p:grpSpPr>
      <p:sp>
        <p:nvSpPr>
          <p:cNvPr id="406" name="Google Shape;406;p43"/>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7" name="Google Shape;407;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8" name="Google Shape;408;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09" name="Google Shape;409;p4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10" name="Google Shape;410;p43"/>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11" name="Google Shape;411;p43"/>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12" name="Google Shape;412;p43"/>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13" name="Google Shape;413;p43"/>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14" name="Google Shape;414;p43"/>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15" name="Google Shape;415;p43"/>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3"/>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17" name="Google Shape;417;p43"/>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18" name="Google Shape;418;p43"/>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3"/>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20" name="Google Shape;420;p43"/>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4" name="Shape 424"/>
        <p:cNvGrpSpPr/>
        <p:nvPr/>
      </p:nvGrpSpPr>
      <p:grpSpPr>
        <a:xfrm>
          <a:off x="0" y="0"/>
          <a:ext cx="0" cy="0"/>
          <a:chOff x="0" y="0"/>
          <a:chExt cx="0" cy="0"/>
        </a:xfrm>
      </p:grpSpPr>
      <p:sp>
        <p:nvSpPr>
          <p:cNvPr id="425" name="Google Shape;425;p44"/>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6" name="Google Shape;426;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27" name="Google Shape;427;p4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28" name="Google Shape;428;p4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29" name="Google Shape;429;p44"/>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30" name="Google Shape;430;p44"/>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31" name="Google Shape;431;p44"/>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32" name="Google Shape;432;p44"/>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33" name="Google Shape;433;p44"/>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34" name="Google Shape;434;p44"/>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4"/>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36" name="Google Shape;436;p44"/>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37" name="Google Shape;437;p44"/>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38" name="Google Shape;438;p44"/>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4"/>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40" name="Google Shape;440;p44"/>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cxnSp>
        <p:nvCxnSpPr>
          <p:cNvPr id="441" name="Google Shape;441;p44"/>
          <p:cNvCxnSpPr/>
          <p:nvPr/>
        </p:nvCxnSpPr>
        <p:spPr>
          <a:xfrm flipH="1" rot="-5400000">
            <a:off x="6275850" y="1142025"/>
            <a:ext cx="600" cy="30177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442" name="Google Shape;442;p44"/>
          <p:cNvSpPr txBox="1"/>
          <p:nvPr/>
        </p:nvSpPr>
        <p:spPr>
          <a:xfrm>
            <a:off x="4486775" y="3488025"/>
            <a:ext cx="39780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 -m “python code”</a:t>
            </a:r>
            <a:endParaRPr b="1" sz="2100">
              <a:latin typeface="Inconsolata"/>
              <a:ea typeface="Inconsolata"/>
              <a:cs typeface="Inconsolata"/>
              <a:sym typeface="Inconsolat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6" name="Shape 446"/>
        <p:cNvGrpSpPr/>
        <p:nvPr/>
      </p:nvGrpSpPr>
      <p:grpSpPr>
        <a:xfrm>
          <a:off x="0" y="0"/>
          <a:ext cx="0" cy="0"/>
          <a:chOff x="0" y="0"/>
          <a:chExt cx="0" cy="0"/>
        </a:xfrm>
      </p:grpSpPr>
      <p:sp>
        <p:nvSpPr>
          <p:cNvPr id="447" name="Google Shape;447;p45"/>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8" name="Google Shape;448;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49" name="Google Shape;449;p4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50" name="Google Shape;450;p4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51" name="Google Shape;451;p45"/>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52" name="Google Shape;452;p45"/>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53" name="Google Shape;453;p45"/>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54" name="Google Shape;454;p45"/>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55" name="Google Shape;455;p45"/>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56" name="Google Shape;456;p45"/>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5"/>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58" name="Google Shape;458;p45"/>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59" name="Google Shape;459;p45"/>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5"/>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61" name="Google Shape;461;p45"/>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62" name="Google Shape;462;p45"/>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6" name="Shape 466"/>
        <p:cNvGrpSpPr/>
        <p:nvPr/>
      </p:nvGrpSpPr>
      <p:grpSpPr>
        <a:xfrm>
          <a:off x="0" y="0"/>
          <a:ext cx="0" cy="0"/>
          <a:chOff x="0" y="0"/>
          <a:chExt cx="0" cy="0"/>
        </a:xfrm>
      </p:grpSpPr>
      <p:sp>
        <p:nvSpPr>
          <p:cNvPr id="467" name="Google Shape;467;p46"/>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8" name="Google Shape;46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9" name="Google Shape;469;p4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70" name="Google Shape;470;p4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71" name="Google Shape;471;p46"/>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72" name="Google Shape;472;p46"/>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73" name="Google Shape;473;p46"/>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74" name="Google Shape;474;p46"/>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75" name="Google Shape;475;p46"/>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76" name="Google Shape;476;p46"/>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6"/>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78" name="Google Shape;478;p46"/>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79" name="Google Shape;479;p46"/>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6"/>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81" name="Google Shape;481;p46"/>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82" name="Google Shape;482;p46"/>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483" name="Google Shape;483;p46"/>
          <p:cNvSpPr txBox="1"/>
          <p:nvPr/>
        </p:nvSpPr>
        <p:spPr>
          <a:xfrm>
            <a:off x="4063725" y="2627475"/>
            <a:ext cx="1515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add .</a:t>
            </a:r>
            <a:endParaRPr b="1" sz="2100">
              <a:latin typeface="Inconsolata"/>
              <a:ea typeface="Inconsolata"/>
              <a:cs typeface="Inconsolata"/>
              <a:sym typeface="Inconsolata"/>
            </a:endParaRPr>
          </a:p>
        </p:txBody>
      </p:sp>
      <p:cxnSp>
        <p:nvCxnSpPr>
          <p:cNvPr id="484" name="Google Shape;484;p46"/>
          <p:cNvCxnSpPr>
            <a:stCxn id="474" idx="3"/>
            <a:endCxn id="485" idx="1"/>
          </p:cNvCxnSpPr>
          <p:nvPr/>
        </p:nvCxnSpPr>
        <p:spPr>
          <a:xfrm flipH="1" rot="10800000">
            <a:off x="2503450" y="3456900"/>
            <a:ext cx="1213800" cy="97200"/>
          </a:xfrm>
          <a:prstGeom prst="curvedConnector3">
            <a:avLst>
              <a:gd fmla="val 50002" name="adj1"/>
            </a:avLst>
          </a:prstGeom>
          <a:noFill/>
          <a:ln cap="flat" cmpd="sng" w="28575">
            <a:solidFill>
              <a:schemeClr val="dk2"/>
            </a:solidFill>
            <a:prstDash val="solid"/>
            <a:round/>
            <a:headEnd len="med" w="med" type="none"/>
            <a:tailEnd len="med" w="med" type="triangle"/>
          </a:ln>
        </p:spPr>
      </p:cxnSp>
      <p:cxnSp>
        <p:nvCxnSpPr>
          <p:cNvPr id="486" name="Google Shape;486;p46"/>
          <p:cNvCxnSpPr>
            <a:stCxn id="475" idx="3"/>
            <a:endCxn id="487" idx="1"/>
          </p:cNvCxnSpPr>
          <p:nvPr/>
        </p:nvCxnSpPr>
        <p:spPr>
          <a:xfrm flipH="1" rot="10800000">
            <a:off x="2503450" y="4169475"/>
            <a:ext cx="1213800" cy="57300"/>
          </a:xfrm>
          <a:prstGeom prst="curvedConnector3">
            <a:avLst>
              <a:gd fmla="val 50002" name="adj1"/>
            </a:avLst>
          </a:prstGeom>
          <a:noFill/>
          <a:ln cap="flat" cmpd="sng" w="28575">
            <a:solidFill>
              <a:schemeClr val="dk2"/>
            </a:solidFill>
            <a:prstDash val="solid"/>
            <a:round/>
            <a:headEnd len="med" w="med" type="none"/>
            <a:tailEnd len="med" w="med" type="triangle"/>
          </a:ln>
        </p:spPr>
      </p:cxnSp>
      <p:sp>
        <p:nvSpPr>
          <p:cNvPr id="485" name="Google Shape;485;p46"/>
          <p:cNvSpPr txBox="1"/>
          <p:nvPr/>
        </p:nvSpPr>
        <p:spPr>
          <a:xfrm>
            <a:off x="3717300" y="3226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87" name="Google Shape;487;p46"/>
          <p:cNvSpPr txBox="1"/>
          <p:nvPr/>
        </p:nvSpPr>
        <p:spPr>
          <a:xfrm>
            <a:off x="3717300" y="39386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1" name="Shape 491"/>
        <p:cNvGrpSpPr/>
        <p:nvPr/>
      </p:nvGrpSpPr>
      <p:grpSpPr>
        <a:xfrm>
          <a:off x="0" y="0"/>
          <a:ext cx="0" cy="0"/>
          <a:chOff x="0" y="0"/>
          <a:chExt cx="0" cy="0"/>
        </a:xfrm>
      </p:grpSpPr>
      <p:sp>
        <p:nvSpPr>
          <p:cNvPr id="492" name="Google Shape;492;p47"/>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3" name="Google Shape;493;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4" name="Google Shape;494;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95" name="Google Shape;495;p4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96" name="Google Shape;496;p47"/>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97" name="Google Shape;497;p47"/>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98" name="Google Shape;498;p47"/>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99" name="Google Shape;499;p47"/>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00" name="Google Shape;500;p47"/>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01" name="Google Shape;501;p47"/>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7"/>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503" name="Google Shape;503;p47"/>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04" name="Google Shape;504;p47"/>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7"/>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06" name="Google Shape;506;p47"/>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07" name="Google Shape;507;p47"/>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08" name="Google Shape;508;p47"/>
          <p:cNvSpPr txBox="1"/>
          <p:nvPr/>
        </p:nvSpPr>
        <p:spPr>
          <a:xfrm>
            <a:off x="4063725" y="2627475"/>
            <a:ext cx="39372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 -m “site files”</a:t>
            </a:r>
            <a:endParaRPr b="1" sz="2100">
              <a:latin typeface="Inconsolata"/>
              <a:ea typeface="Inconsolata"/>
              <a:cs typeface="Inconsolata"/>
              <a:sym typeface="Inconsolata"/>
            </a:endParaRPr>
          </a:p>
        </p:txBody>
      </p:sp>
      <p:cxnSp>
        <p:nvCxnSpPr>
          <p:cNvPr id="509" name="Google Shape;509;p47"/>
          <p:cNvCxnSpPr>
            <a:stCxn id="510" idx="3"/>
            <a:endCxn id="511" idx="1"/>
          </p:cNvCxnSpPr>
          <p:nvPr/>
        </p:nvCxnSpPr>
        <p:spPr>
          <a:xfrm flipH="1" rot="10800000">
            <a:off x="5753400" y="3517800"/>
            <a:ext cx="1049700" cy="36300"/>
          </a:xfrm>
          <a:prstGeom prst="curvedConnector3">
            <a:avLst>
              <a:gd fmla="val 49995" name="adj1"/>
            </a:avLst>
          </a:prstGeom>
          <a:noFill/>
          <a:ln cap="flat" cmpd="sng" w="28575">
            <a:solidFill>
              <a:schemeClr val="dk2"/>
            </a:solidFill>
            <a:prstDash val="solid"/>
            <a:round/>
            <a:headEnd len="med" w="med" type="none"/>
            <a:tailEnd len="med" w="med" type="triangle"/>
          </a:ln>
        </p:spPr>
      </p:cxnSp>
      <p:cxnSp>
        <p:nvCxnSpPr>
          <p:cNvPr id="512" name="Google Shape;512;p47"/>
          <p:cNvCxnSpPr>
            <a:stCxn id="513" idx="3"/>
            <a:endCxn id="514" idx="1"/>
          </p:cNvCxnSpPr>
          <p:nvPr/>
        </p:nvCxnSpPr>
        <p:spPr>
          <a:xfrm flipH="1" rot="10800000">
            <a:off x="5753400" y="4193475"/>
            <a:ext cx="1049700" cy="33300"/>
          </a:xfrm>
          <a:prstGeom prst="curvedConnector3">
            <a:avLst>
              <a:gd fmla="val 49995" name="adj1"/>
            </a:avLst>
          </a:prstGeom>
          <a:noFill/>
          <a:ln cap="flat" cmpd="sng" w="28575">
            <a:solidFill>
              <a:schemeClr val="dk2"/>
            </a:solidFill>
            <a:prstDash val="solid"/>
            <a:round/>
            <a:headEnd len="med" w="med" type="none"/>
            <a:tailEnd len="med" w="med" type="triangle"/>
          </a:ln>
        </p:spPr>
      </p:cxnSp>
      <p:sp>
        <p:nvSpPr>
          <p:cNvPr id="511" name="Google Shape;511;p47"/>
          <p:cNvSpPr txBox="1"/>
          <p:nvPr/>
        </p:nvSpPr>
        <p:spPr>
          <a:xfrm>
            <a:off x="6803000" y="328690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14" name="Google Shape;514;p47"/>
          <p:cNvSpPr txBox="1"/>
          <p:nvPr/>
        </p:nvSpPr>
        <p:spPr>
          <a:xfrm>
            <a:off x="6803000" y="396257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10" name="Google Shape;510;p47"/>
          <p:cNvSpPr txBox="1"/>
          <p:nvPr/>
        </p:nvSpPr>
        <p:spPr>
          <a:xfrm>
            <a:off x="371730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13" name="Google Shape;513;p47"/>
          <p:cNvSpPr txBox="1"/>
          <p:nvPr/>
        </p:nvSpPr>
        <p:spPr>
          <a:xfrm>
            <a:off x="371730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8" name="Shape 518"/>
        <p:cNvGrpSpPr/>
        <p:nvPr/>
      </p:nvGrpSpPr>
      <p:grpSpPr>
        <a:xfrm>
          <a:off x="0" y="0"/>
          <a:ext cx="0" cy="0"/>
          <a:chOff x="0" y="0"/>
          <a:chExt cx="0" cy="0"/>
        </a:xfrm>
      </p:grpSpPr>
      <p:sp>
        <p:nvSpPr>
          <p:cNvPr id="519" name="Google Shape;519;p48"/>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0" name="Google Shape;520;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21" name="Google Shape;521;p4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22" name="Google Shape;522;p4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23" name="Google Shape;523;p48"/>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24" name="Google Shape;524;p48"/>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25" name="Google Shape;525;p48"/>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26" name="Google Shape;526;p48"/>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27" name="Google Shape;527;p48"/>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28" name="Google Shape;528;p48"/>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8"/>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530" name="Google Shape;530;p48"/>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31" name="Google Shape;531;p48"/>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8"/>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33" name="Google Shape;533;p48"/>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34" name="Google Shape;534;p48"/>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35" name="Google Shape;535;p48"/>
          <p:cNvSpPr txBox="1"/>
          <p:nvPr/>
        </p:nvSpPr>
        <p:spPr>
          <a:xfrm>
            <a:off x="68945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36" name="Google Shape;536;p48"/>
          <p:cNvSpPr txBox="1"/>
          <p:nvPr/>
        </p:nvSpPr>
        <p:spPr>
          <a:xfrm>
            <a:off x="68030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37" name="Google Shape;537;p48"/>
          <p:cNvSpPr txBox="1"/>
          <p:nvPr/>
        </p:nvSpPr>
        <p:spPr>
          <a:xfrm>
            <a:off x="68030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1" name="Shape 541"/>
        <p:cNvGrpSpPr/>
        <p:nvPr/>
      </p:nvGrpSpPr>
      <p:grpSpPr>
        <a:xfrm>
          <a:off x="0" y="0"/>
          <a:ext cx="0" cy="0"/>
          <a:chOff x="0" y="0"/>
          <a:chExt cx="0" cy="0"/>
        </a:xfrm>
      </p:grpSpPr>
      <p:sp>
        <p:nvSpPr>
          <p:cNvPr id="542" name="Google Shape;542;p49"/>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3" name="Google Shape;543;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4" name="Google Shape;544;p4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45" name="Google Shape;545;p4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46" name="Google Shape;546;p49"/>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47" name="Google Shape;547;p49"/>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48" name="Google Shape;548;p49"/>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49" name="Google Shape;549;p49"/>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50" name="Google Shape;550;p49"/>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51" name="Google Shape;551;p49"/>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52" name="Google Shape;552;p49"/>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9"/>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54" name="Google Shape;554;p49"/>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55" name="Google Shape;555;p49"/>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56" name="Google Shape;556;p49"/>
          <p:cNvSpPr txBox="1"/>
          <p:nvPr/>
        </p:nvSpPr>
        <p:spPr>
          <a:xfrm>
            <a:off x="68945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57" name="Google Shape;557;p49"/>
          <p:cNvSpPr txBox="1"/>
          <p:nvPr/>
        </p:nvSpPr>
        <p:spPr>
          <a:xfrm>
            <a:off x="68030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58" name="Google Shape;558;p49"/>
          <p:cNvSpPr txBox="1"/>
          <p:nvPr/>
        </p:nvSpPr>
        <p:spPr>
          <a:xfrm>
            <a:off x="68030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2" name="Shape 562"/>
        <p:cNvGrpSpPr/>
        <p:nvPr/>
      </p:nvGrpSpPr>
      <p:grpSpPr>
        <a:xfrm>
          <a:off x="0" y="0"/>
          <a:ext cx="0" cy="0"/>
          <a:chOff x="0" y="0"/>
          <a:chExt cx="0" cy="0"/>
        </a:xfrm>
      </p:grpSpPr>
      <p:sp>
        <p:nvSpPr>
          <p:cNvPr id="563" name="Google Shape;563;p50"/>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4" name="Google Shape;564;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65" name="Google Shape;565;p5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66" name="Google Shape;566;p5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67" name="Google Shape;567;p50"/>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68" name="Google Shape;568;p50"/>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69" name="Google Shape;569;p50"/>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70" name="Google Shape;570;p50"/>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71" name="Google Shape;571;p50"/>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72" name="Google Shape;572;p50"/>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73" name="Google Shape;573;p50"/>
          <p:cNvSpPr/>
          <p:nvPr/>
        </p:nvSpPr>
        <p:spPr>
          <a:xfrm>
            <a:off x="3375850" y="1439863"/>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0"/>
          <p:cNvSpPr txBox="1"/>
          <p:nvPr/>
        </p:nvSpPr>
        <p:spPr>
          <a:xfrm>
            <a:off x="3507250" y="886988"/>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75" name="Google Shape;575;p50"/>
          <p:cNvSpPr txBox="1"/>
          <p:nvPr/>
        </p:nvSpPr>
        <p:spPr>
          <a:xfrm>
            <a:off x="3539200" y="1562663"/>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76" name="Google Shape;576;p50"/>
          <p:cNvSpPr txBox="1"/>
          <p:nvPr/>
        </p:nvSpPr>
        <p:spPr>
          <a:xfrm>
            <a:off x="3575350" y="2063838"/>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77" name="Google Shape;577;p50"/>
          <p:cNvSpPr txBox="1"/>
          <p:nvPr/>
        </p:nvSpPr>
        <p:spPr>
          <a:xfrm>
            <a:off x="3666850" y="4085763"/>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78" name="Google Shape;578;p50"/>
          <p:cNvSpPr txBox="1"/>
          <p:nvPr/>
        </p:nvSpPr>
        <p:spPr>
          <a:xfrm>
            <a:off x="3575350" y="29140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79" name="Google Shape;579;p50"/>
          <p:cNvSpPr txBox="1"/>
          <p:nvPr/>
        </p:nvSpPr>
        <p:spPr>
          <a:xfrm>
            <a:off x="3575350" y="35342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80" name="Google Shape;580;p50"/>
          <p:cNvPicPr preferRelativeResize="0"/>
          <p:nvPr/>
        </p:nvPicPr>
        <p:blipFill>
          <a:blip r:embed="rId7">
            <a:alphaModFix/>
          </a:blip>
          <a:stretch>
            <a:fillRect/>
          </a:stretch>
        </p:blipFill>
        <p:spPr>
          <a:xfrm>
            <a:off x="7408752" y="2106601"/>
            <a:ext cx="1199676" cy="1199676"/>
          </a:xfrm>
          <a:prstGeom prst="rect">
            <a:avLst/>
          </a:prstGeom>
          <a:noFill/>
          <a:ln>
            <a:noFill/>
          </a:ln>
        </p:spPr>
      </p:pic>
      <p:pic>
        <p:nvPicPr>
          <p:cNvPr id="581" name="Google Shape;581;p50"/>
          <p:cNvPicPr preferRelativeResize="0"/>
          <p:nvPr/>
        </p:nvPicPr>
        <p:blipFill>
          <a:blip r:embed="rId8">
            <a:alphaModFix/>
          </a:blip>
          <a:stretch>
            <a:fillRect/>
          </a:stretch>
        </p:blipFill>
        <p:spPr>
          <a:xfrm>
            <a:off x="7289807" y="1297951"/>
            <a:ext cx="1437573" cy="8086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5" name="Shape 585"/>
        <p:cNvGrpSpPr/>
        <p:nvPr/>
      </p:nvGrpSpPr>
      <p:grpSpPr>
        <a:xfrm>
          <a:off x="0" y="0"/>
          <a:ext cx="0" cy="0"/>
          <a:chOff x="0" y="0"/>
          <a:chExt cx="0" cy="0"/>
        </a:xfrm>
      </p:grpSpPr>
      <p:sp>
        <p:nvSpPr>
          <p:cNvPr id="586" name="Google Shape;586;p51"/>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7" name="Google Shape;587;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88" name="Google Shape;588;p5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89" name="Google Shape;589;p5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90" name="Google Shape;590;p51"/>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91" name="Google Shape;591;p51"/>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92" name="Google Shape;592;p51"/>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93" name="Google Shape;593;p51"/>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94" name="Google Shape;594;p51"/>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95" name="Google Shape;595;p51"/>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96" name="Google Shape;596;p51"/>
          <p:cNvSpPr/>
          <p:nvPr/>
        </p:nvSpPr>
        <p:spPr>
          <a:xfrm>
            <a:off x="3375850" y="1439863"/>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1"/>
          <p:cNvSpPr txBox="1"/>
          <p:nvPr/>
        </p:nvSpPr>
        <p:spPr>
          <a:xfrm>
            <a:off x="3507250" y="886988"/>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98" name="Google Shape;598;p51"/>
          <p:cNvSpPr txBox="1"/>
          <p:nvPr/>
        </p:nvSpPr>
        <p:spPr>
          <a:xfrm>
            <a:off x="3539200" y="1562663"/>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99" name="Google Shape;599;p51"/>
          <p:cNvSpPr txBox="1"/>
          <p:nvPr/>
        </p:nvSpPr>
        <p:spPr>
          <a:xfrm>
            <a:off x="3575350" y="2063838"/>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00" name="Google Shape;600;p51"/>
          <p:cNvSpPr txBox="1"/>
          <p:nvPr/>
        </p:nvSpPr>
        <p:spPr>
          <a:xfrm>
            <a:off x="3666850" y="4085763"/>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01" name="Google Shape;601;p51"/>
          <p:cNvSpPr txBox="1"/>
          <p:nvPr/>
        </p:nvSpPr>
        <p:spPr>
          <a:xfrm>
            <a:off x="3575350" y="29140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02" name="Google Shape;602;p51"/>
          <p:cNvSpPr txBox="1"/>
          <p:nvPr/>
        </p:nvSpPr>
        <p:spPr>
          <a:xfrm>
            <a:off x="3575350" y="35342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03" name="Google Shape;603;p51"/>
          <p:cNvPicPr preferRelativeResize="0"/>
          <p:nvPr/>
        </p:nvPicPr>
        <p:blipFill>
          <a:blip r:embed="rId7">
            <a:alphaModFix/>
          </a:blip>
          <a:stretch>
            <a:fillRect/>
          </a:stretch>
        </p:blipFill>
        <p:spPr>
          <a:xfrm>
            <a:off x="7408752" y="2106601"/>
            <a:ext cx="1199676" cy="1199676"/>
          </a:xfrm>
          <a:prstGeom prst="rect">
            <a:avLst/>
          </a:prstGeom>
          <a:noFill/>
          <a:ln>
            <a:noFill/>
          </a:ln>
        </p:spPr>
      </p:pic>
      <p:pic>
        <p:nvPicPr>
          <p:cNvPr id="604" name="Google Shape;604;p51"/>
          <p:cNvPicPr preferRelativeResize="0"/>
          <p:nvPr/>
        </p:nvPicPr>
        <p:blipFill>
          <a:blip r:embed="rId8">
            <a:alphaModFix/>
          </a:blip>
          <a:stretch>
            <a:fillRect/>
          </a:stretch>
        </p:blipFill>
        <p:spPr>
          <a:xfrm>
            <a:off x="7289807" y="1297951"/>
            <a:ext cx="1437573" cy="808649"/>
          </a:xfrm>
          <a:prstGeom prst="rect">
            <a:avLst/>
          </a:prstGeom>
          <a:noFill/>
          <a:ln>
            <a:noFill/>
          </a:ln>
        </p:spPr>
      </p:pic>
      <p:cxnSp>
        <p:nvCxnSpPr>
          <p:cNvPr id="605" name="Google Shape;605;p51"/>
          <p:cNvCxnSpPr>
            <a:endCxn id="603" idx="2"/>
          </p:cNvCxnSpPr>
          <p:nvPr/>
        </p:nvCxnSpPr>
        <p:spPr>
          <a:xfrm>
            <a:off x="5738790" y="3068677"/>
            <a:ext cx="2269800" cy="237600"/>
          </a:xfrm>
          <a:prstGeom prst="curvedConnector4">
            <a:avLst>
              <a:gd fmla="val 36787" name="adj1"/>
              <a:gd fmla="val 200221" name="adj2"/>
            </a:avLst>
          </a:prstGeom>
          <a:noFill/>
          <a:ln cap="flat" cmpd="sng" w="28575">
            <a:solidFill>
              <a:srgbClr val="7932FC"/>
            </a:solidFill>
            <a:prstDash val="solid"/>
            <a:round/>
            <a:headEnd len="med" w="med" type="none"/>
            <a:tailEnd len="med" w="med" type="triangle"/>
          </a:ln>
        </p:spPr>
      </p:cxnSp>
      <p:sp>
        <p:nvSpPr>
          <p:cNvPr id="606" name="Google Shape;606;p51"/>
          <p:cNvSpPr txBox="1"/>
          <p:nvPr/>
        </p:nvSpPr>
        <p:spPr>
          <a:xfrm>
            <a:off x="6486725" y="3577863"/>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push</a:t>
            </a:r>
            <a:endParaRPr b="1" sz="2100">
              <a:latin typeface="Inconsolata"/>
              <a:ea typeface="Inconsolata"/>
              <a:cs typeface="Inconsolata"/>
              <a:sym typeface="Inconsolat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Review: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So far we’ve learned about version control, setting up Git and GitHub, and how to create Code Repositories.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Now it’s time to learn how to add code to these repositories, make changes or updates, and push or pull changes from repos to and from local machines.</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0" name="Shape 610"/>
        <p:cNvGrpSpPr/>
        <p:nvPr/>
      </p:nvGrpSpPr>
      <p:grpSpPr>
        <a:xfrm>
          <a:off x="0" y="0"/>
          <a:ext cx="0" cy="0"/>
          <a:chOff x="0" y="0"/>
          <a:chExt cx="0" cy="0"/>
        </a:xfrm>
      </p:grpSpPr>
      <p:sp>
        <p:nvSpPr>
          <p:cNvPr id="611" name="Google Shape;611;p52"/>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2" name="Google Shape;612;p5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13" name="Google Shape;613;p5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614" name="Google Shape;614;p5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15" name="Google Shape;615;p52"/>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16" name="Google Shape;616;p52"/>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17" name="Google Shape;617;p52"/>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18" name="Google Shape;618;p52"/>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19" name="Google Shape;619;p52"/>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2"/>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21" name="Google Shape;621;p52"/>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22" name="Google Shape;622;p52"/>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23" name="Google Shape;623;p52"/>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24" name="Google Shape;624;p52"/>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25" name="Google Shape;625;p52"/>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26" name="Google Shape;626;p52"/>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27" name="Google Shape;627;p52"/>
          <p:cNvPicPr preferRelativeResize="0"/>
          <p:nvPr/>
        </p:nvPicPr>
        <p:blipFill>
          <a:blip r:embed="rId8">
            <a:alphaModFix/>
          </a:blip>
          <a:stretch>
            <a:fillRect/>
          </a:stretch>
        </p:blipFill>
        <p:spPr>
          <a:xfrm>
            <a:off x="8178590" y="3807275"/>
            <a:ext cx="1196421" cy="6730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1" name="Shape 631"/>
        <p:cNvGrpSpPr/>
        <p:nvPr/>
      </p:nvGrpSpPr>
      <p:grpSpPr>
        <a:xfrm>
          <a:off x="0" y="0"/>
          <a:ext cx="0" cy="0"/>
          <a:chOff x="0" y="0"/>
          <a:chExt cx="0" cy="0"/>
        </a:xfrm>
      </p:grpSpPr>
      <p:sp>
        <p:nvSpPr>
          <p:cNvPr id="632" name="Google Shape;632;p53"/>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3" name="Google Shape;633;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4" name="Google Shape;634;p5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635" name="Google Shape;635;p5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36" name="Google Shape;636;p53"/>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37" name="Google Shape;637;p53"/>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38" name="Google Shape;638;p53"/>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39" name="Google Shape;639;p53"/>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40" name="Google Shape;640;p53"/>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3"/>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42" name="Google Shape;642;p53"/>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43" name="Google Shape;643;p53"/>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44" name="Google Shape;644;p53"/>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45" name="Google Shape;645;p53"/>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46" name="Google Shape;646;p53"/>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47" name="Google Shape;647;p53"/>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48" name="Google Shape;648;p53"/>
          <p:cNvPicPr preferRelativeResize="0"/>
          <p:nvPr/>
        </p:nvPicPr>
        <p:blipFill>
          <a:blip r:embed="rId8">
            <a:alphaModFix/>
          </a:blip>
          <a:stretch>
            <a:fillRect/>
          </a:stretch>
        </p:blipFill>
        <p:spPr>
          <a:xfrm>
            <a:off x="8178590" y="3807275"/>
            <a:ext cx="1196421" cy="673001"/>
          </a:xfrm>
          <a:prstGeom prst="rect">
            <a:avLst/>
          </a:prstGeom>
          <a:noFill/>
          <a:ln>
            <a:noFill/>
          </a:ln>
        </p:spPr>
      </p:pic>
      <p:cxnSp>
        <p:nvCxnSpPr>
          <p:cNvPr id="649" name="Google Shape;649;p53"/>
          <p:cNvCxnSpPr>
            <a:stCxn id="640" idx="1"/>
            <a:endCxn id="632" idx="3"/>
          </p:cNvCxnSpPr>
          <p:nvPr/>
        </p:nvCxnSpPr>
        <p:spPr>
          <a:xfrm flipH="1">
            <a:off x="2867200" y="3068575"/>
            <a:ext cx="3152100" cy="600"/>
          </a:xfrm>
          <a:prstGeom prst="curvedConnector3">
            <a:avLst>
              <a:gd fmla="val 49998" name="adj1"/>
            </a:avLst>
          </a:prstGeom>
          <a:noFill/>
          <a:ln cap="flat" cmpd="sng" w="28575">
            <a:solidFill>
              <a:srgbClr val="7932FC"/>
            </a:solidFill>
            <a:prstDash val="solid"/>
            <a:round/>
            <a:headEnd len="med" w="med" type="none"/>
            <a:tailEnd len="med" w="med" type="triangle"/>
          </a:ln>
        </p:spPr>
      </p:cxnSp>
      <p:sp>
        <p:nvSpPr>
          <p:cNvPr id="650" name="Google Shape;650;p53"/>
          <p:cNvSpPr txBox="1"/>
          <p:nvPr/>
        </p:nvSpPr>
        <p:spPr>
          <a:xfrm>
            <a:off x="3648925" y="2495388"/>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pull</a:t>
            </a:r>
            <a:endParaRPr b="1" sz="2100">
              <a:latin typeface="Inconsolata"/>
              <a:ea typeface="Inconsolata"/>
              <a:cs typeface="Inconsolata"/>
              <a:sym typeface="Inconsolat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4" name="Shape 654"/>
        <p:cNvGrpSpPr/>
        <p:nvPr/>
      </p:nvGrpSpPr>
      <p:grpSpPr>
        <a:xfrm>
          <a:off x="0" y="0"/>
          <a:ext cx="0" cy="0"/>
          <a:chOff x="0" y="0"/>
          <a:chExt cx="0" cy="0"/>
        </a:xfrm>
      </p:grpSpPr>
      <p:sp>
        <p:nvSpPr>
          <p:cNvPr id="655" name="Google Shape;655;p54"/>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6" name="Google Shape;656;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57" name="Google Shape;657;p5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658" name="Google Shape;658;p5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59" name="Google Shape;659;p54"/>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60" name="Google Shape;660;p54"/>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61" name="Google Shape;661;p54"/>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62" name="Google Shape;662;p54"/>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63" name="Google Shape;663;p54"/>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4"/>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65" name="Google Shape;665;p54"/>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66" name="Google Shape;666;p54"/>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67" name="Google Shape;667;p54"/>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68" name="Google Shape;668;p54"/>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69" name="Google Shape;669;p54"/>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70" name="Google Shape;670;p54"/>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71" name="Google Shape;671;p54"/>
          <p:cNvPicPr preferRelativeResize="0"/>
          <p:nvPr/>
        </p:nvPicPr>
        <p:blipFill>
          <a:blip r:embed="rId8">
            <a:alphaModFix/>
          </a:blip>
          <a:stretch>
            <a:fillRect/>
          </a:stretch>
        </p:blipFill>
        <p:spPr>
          <a:xfrm>
            <a:off x="8178590" y="3807275"/>
            <a:ext cx="1196421" cy="673001"/>
          </a:xfrm>
          <a:prstGeom prst="rect">
            <a:avLst/>
          </a:prstGeom>
          <a:noFill/>
          <a:ln>
            <a:noFill/>
          </a:ln>
        </p:spPr>
      </p:pic>
      <p:cxnSp>
        <p:nvCxnSpPr>
          <p:cNvPr id="672" name="Google Shape;672;p54"/>
          <p:cNvCxnSpPr>
            <a:stCxn id="663" idx="1"/>
            <a:endCxn id="655" idx="3"/>
          </p:cNvCxnSpPr>
          <p:nvPr/>
        </p:nvCxnSpPr>
        <p:spPr>
          <a:xfrm flipH="1">
            <a:off x="2867200" y="3068575"/>
            <a:ext cx="3152100" cy="600"/>
          </a:xfrm>
          <a:prstGeom prst="curvedConnector3">
            <a:avLst>
              <a:gd fmla="val 49998" name="adj1"/>
            </a:avLst>
          </a:prstGeom>
          <a:noFill/>
          <a:ln cap="flat" cmpd="sng" w="28575">
            <a:solidFill>
              <a:srgbClr val="7932FC"/>
            </a:solidFill>
            <a:prstDash val="solid"/>
            <a:round/>
            <a:headEnd len="med" w="med" type="none"/>
            <a:tailEnd len="med" w="med" type="triangle"/>
          </a:ln>
        </p:spPr>
      </p:cxnSp>
      <p:sp>
        <p:nvSpPr>
          <p:cNvPr id="673" name="Google Shape;673;p54"/>
          <p:cNvSpPr txBox="1"/>
          <p:nvPr/>
        </p:nvSpPr>
        <p:spPr>
          <a:xfrm>
            <a:off x="3648925" y="2495388"/>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pull</a:t>
            </a:r>
            <a:endParaRPr b="1" sz="2100">
              <a:latin typeface="Inconsolata"/>
              <a:ea typeface="Inconsolata"/>
              <a:cs typeface="Inconsolata"/>
              <a:sym typeface="Inconsolata"/>
            </a:endParaRPr>
          </a:p>
        </p:txBody>
      </p:sp>
      <p:sp>
        <p:nvSpPr>
          <p:cNvPr id="674" name="Google Shape;674;p54"/>
          <p:cNvSpPr txBox="1"/>
          <p:nvPr/>
        </p:nvSpPr>
        <p:spPr>
          <a:xfrm>
            <a:off x="467350" y="32711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75" name="Google Shape;675;p54"/>
          <p:cNvSpPr txBox="1"/>
          <p:nvPr/>
        </p:nvSpPr>
        <p:spPr>
          <a:xfrm>
            <a:off x="467350" y="389167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9" name="Shape 679"/>
        <p:cNvGrpSpPr/>
        <p:nvPr/>
      </p:nvGrpSpPr>
      <p:grpSpPr>
        <a:xfrm>
          <a:off x="0" y="0"/>
          <a:ext cx="0" cy="0"/>
          <a:chOff x="0" y="0"/>
          <a:chExt cx="0" cy="0"/>
        </a:xfrm>
      </p:grpSpPr>
      <p:pic>
        <p:nvPicPr>
          <p:cNvPr id="680" name="Google Shape;680;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81" name="Google Shape;681;p5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682" name="Google Shape;682;p5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is the main workflow we’re covering today.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However as we continue, try to keep in mind what would happen if we had multiple people working on different parts of the code at different times.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How would we deal with differences or conflicting code? What about branches?</a:t>
            </a:r>
            <a:endParaRPr i="1" sz="2800">
              <a:latin typeface="Montserrat"/>
              <a:ea typeface="Montserrat"/>
              <a:cs typeface="Montserrat"/>
              <a:sym typeface="Montserrat"/>
            </a:endParaRPr>
          </a:p>
        </p:txBody>
      </p:sp>
      <p:pic>
        <p:nvPicPr>
          <p:cNvPr id="683" name="Google Shape;683;p5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87" name="Shape 687"/>
        <p:cNvGrpSpPr/>
        <p:nvPr/>
      </p:nvGrpSpPr>
      <p:grpSpPr>
        <a:xfrm>
          <a:off x="0" y="0"/>
          <a:ext cx="0" cy="0"/>
          <a:chOff x="0" y="0"/>
          <a:chExt cx="0" cy="0"/>
        </a:xfrm>
      </p:grpSpPr>
      <p:pic>
        <p:nvPicPr>
          <p:cNvPr id="688" name="Google Shape;688;p56"/>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89" name="Google Shape;689;p56"/>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6"/>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6"/>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Add and Commit </a:t>
            </a:r>
            <a:endParaRPr b="1" sz="4500">
              <a:solidFill>
                <a:schemeClr val="dk1"/>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6" name="Shape 696"/>
        <p:cNvGrpSpPr/>
        <p:nvPr/>
      </p:nvGrpSpPr>
      <p:grpSpPr>
        <a:xfrm>
          <a:off x="0" y="0"/>
          <a:ext cx="0" cy="0"/>
          <a:chOff x="0" y="0"/>
          <a:chExt cx="0" cy="0"/>
        </a:xfrm>
      </p:grpSpPr>
      <p:pic>
        <p:nvPicPr>
          <p:cNvPr id="697" name="Google Shape;697;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8" name="Google Shape;698;p5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699" name="Google Shape;699;p5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now go through the process of creating a repository, creating new files inside the working directory, adding them to the staging area, and then </a:t>
            </a:r>
            <a:r>
              <a:rPr lang="en" sz="2800">
                <a:latin typeface="Montserrat"/>
                <a:ea typeface="Montserrat"/>
                <a:cs typeface="Montserrat"/>
                <a:sym typeface="Montserrat"/>
              </a:rPr>
              <a:t>committing</a:t>
            </a:r>
            <a:r>
              <a:rPr lang="en" sz="2800">
                <a:latin typeface="Montserrat"/>
                <a:ea typeface="Montserrat"/>
                <a:cs typeface="Montserrat"/>
                <a:sym typeface="Montserrat"/>
              </a:rPr>
              <a:t> them to the repository.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will need a text editor, we recommend VS Code, download it here: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u="sng">
                <a:solidFill>
                  <a:srgbClr val="7932FC"/>
                </a:solidFill>
                <a:latin typeface="Montserrat"/>
                <a:ea typeface="Montserrat"/>
                <a:cs typeface="Montserrat"/>
                <a:sym typeface="Montserrat"/>
                <a:hlinkClick r:id="rId4">
                  <a:extLst>
                    <a:ext uri="{A12FA001-AC4F-418D-AE19-62706E023703}">
                      <ahyp:hlinkClr val="tx"/>
                    </a:ext>
                  </a:extLst>
                </a:hlinkClick>
              </a:rPr>
              <a:t>https://code.visualstudio.com/</a:t>
            </a:r>
            <a:r>
              <a:rPr lang="en" sz="2800">
                <a:latin typeface="Montserrat"/>
                <a:ea typeface="Montserrat"/>
                <a:cs typeface="Montserrat"/>
                <a:sym typeface="Montserrat"/>
              </a:rPr>
              <a:t> </a:t>
            </a:r>
            <a:endParaRPr sz="2800">
              <a:latin typeface="Montserrat"/>
              <a:ea typeface="Montserrat"/>
              <a:cs typeface="Montserrat"/>
              <a:sym typeface="Montserrat"/>
            </a:endParaRPr>
          </a:p>
        </p:txBody>
      </p:sp>
      <p:pic>
        <p:nvPicPr>
          <p:cNvPr id="700" name="Google Shape;700;p57"/>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04" name="Shape 704"/>
        <p:cNvGrpSpPr/>
        <p:nvPr/>
      </p:nvGrpSpPr>
      <p:grpSpPr>
        <a:xfrm>
          <a:off x="0" y="0"/>
          <a:ext cx="0" cy="0"/>
          <a:chOff x="0" y="0"/>
          <a:chExt cx="0" cy="0"/>
        </a:xfrm>
      </p:grpSpPr>
      <p:pic>
        <p:nvPicPr>
          <p:cNvPr id="705" name="Google Shape;705;p5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06" name="Google Shape;706;p5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8"/>
          <p:cNvSpPr txBox="1"/>
          <p:nvPr/>
        </p:nvSpPr>
        <p:spPr>
          <a:xfrm>
            <a:off x="601050" y="1312825"/>
            <a:ext cx="7941900" cy="226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Push and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Remote Branches </a:t>
            </a:r>
            <a:endParaRPr b="1" sz="4500">
              <a:solidFill>
                <a:schemeClr val="dk1"/>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3" name="Shape 713"/>
        <p:cNvGrpSpPr/>
        <p:nvPr/>
      </p:nvGrpSpPr>
      <p:grpSpPr>
        <a:xfrm>
          <a:off x="0" y="0"/>
          <a:ext cx="0" cy="0"/>
          <a:chOff x="0" y="0"/>
          <a:chExt cx="0" cy="0"/>
        </a:xfrm>
      </p:grpSpPr>
      <p:pic>
        <p:nvPicPr>
          <p:cNvPr id="714" name="Google Shape;714;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15" name="Google Shape;715;p5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16" name="Google Shape;716;p5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We’ve learned how to create repositories locally and add changes to the staging area and then commit them to the main (master) branch we have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are also using GitHub as a hosting service, we can think of this as a </a:t>
            </a:r>
            <a:r>
              <a:rPr b="1" lang="en" sz="2800">
                <a:latin typeface="Montserrat"/>
                <a:ea typeface="Montserrat"/>
                <a:cs typeface="Montserrat"/>
                <a:sym typeface="Montserrat"/>
              </a:rPr>
              <a:t>remote branch</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717" name="Google Shape;717;p5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1" name="Shape 721"/>
        <p:cNvGrpSpPr/>
        <p:nvPr/>
      </p:nvGrpSpPr>
      <p:grpSpPr>
        <a:xfrm>
          <a:off x="0" y="0"/>
          <a:ext cx="0" cy="0"/>
          <a:chOff x="0" y="0"/>
          <a:chExt cx="0" cy="0"/>
        </a:xfrm>
      </p:grpSpPr>
      <p:pic>
        <p:nvPicPr>
          <p:cNvPr id="722" name="Google Shape;722;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23" name="Google Shape;723;p6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24" name="Google Shape;724;p60"/>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We’re still operating under the assumption that the context is just a single solo developer </a:t>
            </a:r>
            <a:r>
              <a:rPr lang="en" sz="2800">
                <a:latin typeface="Montserrat"/>
                <a:ea typeface="Montserrat"/>
                <a:cs typeface="Montserrat"/>
                <a:sym typeface="Montserrat"/>
              </a:rPr>
              <a:t>operating</a:t>
            </a:r>
            <a:r>
              <a:rPr lang="en" sz="2800">
                <a:latin typeface="Montserrat"/>
                <a:ea typeface="Montserrat"/>
                <a:cs typeface="Montserrat"/>
                <a:sym typeface="Montserrat"/>
              </a:rPr>
              <a:t> on just a single branch, but later on we’ll talk about branches in more detail.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learn how to </a:t>
            </a:r>
            <a:r>
              <a:rPr b="1" lang="en" sz="2800">
                <a:latin typeface="Montserrat"/>
                <a:ea typeface="Montserrat"/>
                <a:cs typeface="Montserrat"/>
                <a:sym typeface="Montserrat"/>
              </a:rPr>
              <a:t>push </a:t>
            </a:r>
            <a:r>
              <a:rPr lang="en" sz="2800">
                <a:latin typeface="Montserrat"/>
                <a:ea typeface="Montserrat"/>
                <a:cs typeface="Montserrat"/>
                <a:sym typeface="Montserrat"/>
              </a:rPr>
              <a:t>local code to a </a:t>
            </a:r>
            <a:r>
              <a:rPr b="1" lang="en" sz="2800">
                <a:latin typeface="Montserrat"/>
                <a:ea typeface="Montserrat"/>
                <a:cs typeface="Montserrat"/>
                <a:sym typeface="Montserrat"/>
              </a:rPr>
              <a:t>remote branch</a:t>
            </a:r>
            <a:r>
              <a:rPr lang="en" sz="2800">
                <a:latin typeface="Montserrat"/>
                <a:ea typeface="Montserrat"/>
                <a:cs typeface="Montserrat"/>
                <a:sym typeface="Montserrat"/>
              </a:rPr>
              <a:t> on GitHub.</a:t>
            </a:r>
            <a:endParaRPr>
              <a:latin typeface="Montserrat"/>
              <a:ea typeface="Montserrat"/>
              <a:cs typeface="Montserrat"/>
              <a:sym typeface="Montserrat"/>
            </a:endParaRPr>
          </a:p>
        </p:txBody>
      </p:sp>
      <p:pic>
        <p:nvPicPr>
          <p:cNvPr id="725" name="Google Shape;725;p6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9" name="Shape 729"/>
        <p:cNvGrpSpPr/>
        <p:nvPr/>
      </p:nvGrpSpPr>
      <p:grpSpPr>
        <a:xfrm>
          <a:off x="0" y="0"/>
          <a:ext cx="0" cy="0"/>
          <a:chOff x="0" y="0"/>
          <a:chExt cx="0" cy="0"/>
        </a:xfrm>
      </p:grpSpPr>
      <p:pic>
        <p:nvPicPr>
          <p:cNvPr id="730" name="Google Shape;730;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31" name="Google Shape;731;p6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32" name="Google Shape;732;p61"/>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can check for remote branches with the command: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remote -v</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run this command on a cloned repo, you will </a:t>
            </a:r>
            <a:r>
              <a:rPr b="1" lang="en" sz="2800">
                <a:latin typeface="Montserrat"/>
                <a:ea typeface="Montserrat"/>
                <a:cs typeface="Montserrat"/>
                <a:sym typeface="Montserrat"/>
              </a:rPr>
              <a:t>view</a:t>
            </a:r>
            <a:r>
              <a:rPr lang="en" sz="2800">
                <a:latin typeface="Montserrat"/>
                <a:ea typeface="Montserrat"/>
                <a:cs typeface="Montserrat"/>
                <a:sym typeface="Montserrat"/>
              </a:rPr>
              <a:t> the URL of the remote branch, like the GitHub URL.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there is no connection to a remote branch, then you won’t see a URL.</a:t>
            </a:r>
            <a:endParaRPr sz="2800">
              <a:latin typeface="Montserrat"/>
              <a:ea typeface="Montserrat"/>
              <a:cs typeface="Montserrat"/>
              <a:sym typeface="Montserrat"/>
            </a:endParaRPr>
          </a:p>
        </p:txBody>
      </p:sp>
      <p:pic>
        <p:nvPicPr>
          <p:cNvPr id="733" name="Google Shape;733;p6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5" name="Google Shape;85;p1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86" name="Google Shape;86;p1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Review: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We’re also going to be more precise with terminology than we have been.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We’ve been using the term code </a:t>
            </a:r>
            <a:r>
              <a:rPr b="1" lang="en" sz="2800">
                <a:latin typeface="Montserrat"/>
                <a:ea typeface="Montserrat"/>
                <a:cs typeface="Montserrat"/>
                <a:sym typeface="Montserrat"/>
              </a:rPr>
              <a:t>repository</a:t>
            </a:r>
            <a:r>
              <a:rPr lang="en" sz="2800">
                <a:latin typeface="Montserrat"/>
                <a:ea typeface="Montserrat"/>
                <a:cs typeface="Montserrat"/>
                <a:sym typeface="Montserrat"/>
              </a:rPr>
              <a:t> as a catch-all term for where we are developing our code, but really we want to break this down into our </a:t>
            </a:r>
            <a:r>
              <a:rPr b="1" lang="en" sz="2800">
                <a:latin typeface="Montserrat"/>
                <a:ea typeface="Montserrat"/>
                <a:cs typeface="Montserrat"/>
                <a:sym typeface="Montserrat"/>
              </a:rPr>
              <a:t>working directory</a:t>
            </a:r>
            <a:r>
              <a:rPr lang="en" sz="2800">
                <a:latin typeface="Montserrat"/>
                <a:ea typeface="Montserrat"/>
                <a:cs typeface="Montserrat"/>
                <a:sym typeface="Montserrat"/>
              </a:rPr>
              <a:t>, </a:t>
            </a:r>
            <a:r>
              <a:rPr b="1" lang="en" sz="2800">
                <a:latin typeface="Montserrat"/>
                <a:ea typeface="Montserrat"/>
                <a:cs typeface="Montserrat"/>
                <a:sym typeface="Montserrat"/>
              </a:rPr>
              <a:t>staging area</a:t>
            </a:r>
            <a:r>
              <a:rPr lang="en" sz="2800">
                <a:latin typeface="Montserrat"/>
                <a:ea typeface="Montserrat"/>
                <a:cs typeface="Montserrat"/>
                <a:sym typeface="Montserrat"/>
              </a:rPr>
              <a:t>, and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87" name="Google Shape;87;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7" name="Shape 737"/>
        <p:cNvGrpSpPr/>
        <p:nvPr/>
      </p:nvGrpSpPr>
      <p:grpSpPr>
        <a:xfrm>
          <a:off x="0" y="0"/>
          <a:ext cx="0" cy="0"/>
          <a:chOff x="0" y="0"/>
          <a:chExt cx="0" cy="0"/>
        </a:xfrm>
      </p:grpSpPr>
      <p:pic>
        <p:nvPicPr>
          <p:cNvPr id="738" name="Google Shape;738;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39" name="Google Shape;739;p6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40" name="Google Shape;740;p6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After we’ve created a repository locally, we need to create the repository on GitHub.</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Once you’ve created the repository on GitHub, you will actually see the instructions under: </a:t>
            </a:r>
            <a:r>
              <a:rPr b="1" lang="en" sz="2800">
                <a:latin typeface="Montserrat"/>
                <a:ea typeface="Montserrat"/>
                <a:cs typeface="Montserrat"/>
                <a:sym typeface="Montserrat"/>
              </a:rPr>
              <a:t>“</a:t>
            </a:r>
            <a:r>
              <a:rPr b="1" i="1" lang="en" sz="2800">
                <a:latin typeface="Montserrat"/>
                <a:ea typeface="Montserrat"/>
                <a:cs typeface="Montserrat"/>
                <a:sym typeface="Montserrat"/>
              </a:rPr>
              <a:t>...or push an existing repository </a:t>
            </a:r>
            <a:r>
              <a:rPr b="1" i="1" lang="en" sz="2800">
                <a:latin typeface="Montserrat"/>
                <a:ea typeface="Montserrat"/>
                <a:cs typeface="Montserrat"/>
                <a:sym typeface="Montserrat"/>
              </a:rPr>
              <a:t>from</a:t>
            </a:r>
            <a:r>
              <a:rPr b="1" i="1" lang="en" sz="2800">
                <a:latin typeface="Montserrat"/>
                <a:ea typeface="Montserrat"/>
                <a:cs typeface="Montserrat"/>
                <a:sym typeface="Montserrat"/>
              </a:rPr>
              <a:t> the command line</a:t>
            </a:r>
            <a:r>
              <a:rPr b="1" lang="en" sz="2800">
                <a:latin typeface="Montserrat"/>
                <a:ea typeface="Montserrat"/>
                <a:cs typeface="Montserrat"/>
                <a:sym typeface="Montserrat"/>
              </a:rPr>
              <a:t>”</a:t>
            </a:r>
            <a:endParaRPr b="1" sz="2800">
              <a:latin typeface="Montserrat"/>
              <a:ea typeface="Montserrat"/>
              <a:cs typeface="Montserrat"/>
              <a:sym typeface="Montserrat"/>
            </a:endParaRPr>
          </a:p>
        </p:txBody>
      </p:sp>
      <p:pic>
        <p:nvPicPr>
          <p:cNvPr id="741" name="Google Shape;741;p6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45" name="Shape 745"/>
        <p:cNvGrpSpPr/>
        <p:nvPr/>
      </p:nvGrpSpPr>
      <p:grpSpPr>
        <a:xfrm>
          <a:off x="0" y="0"/>
          <a:ext cx="0" cy="0"/>
          <a:chOff x="0" y="0"/>
          <a:chExt cx="0" cy="0"/>
        </a:xfrm>
      </p:grpSpPr>
      <p:pic>
        <p:nvPicPr>
          <p:cNvPr id="746" name="Google Shape;746;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47" name="Google Shape;747;p6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48" name="Google Shape;748;p6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tell git we want to add a remote branch using the git remote command syntax:</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remote add name https://url.git</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By convention, we call this remote branch the </a:t>
            </a:r>
            <a:r>
              <a:rPr b="1" lang="en" sz="2800">
                <a:latin typeface="Montserrat"/>
                <a:ea typeface="Montserrat"/>
                <a:cs typeface="Montserrat"/>
                <a:sym typeface="Montserrat"/>
              </a:rPr>
              <a:t>origin</a:t>
            </a:r>
            <a:r>
              <a:rPr lang="en" sz="2800">
                <a:latin typeface="Montserrat"/>
                <a:ea typeface="Montserrat"/>
                <a:cs typeface="Montserrat"/>
                <a:sym typeface="Montserrat"/>
              </a:rPr>
              <a:t>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remote add origin https://url.git</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then replace the .git URL with the .git URL from the repository you created.</a:t>
            </a:r>
            <a:endParaRPr sz="2800">
              <a:latin typeface="Montserrat"/>
              <a:ea typeface="Montserrat"/>
              <a:cs typeface="Montserrat"/>
              <a:sym typeface="Montserrat"/>
            </a:endParaRPr>
          </a:p>
        </p:txBody>
      </p:sp>
      <p:pic>
        <p:nvPicPr>
          <p:cNvPr id="749" name="Google Shape;749;p6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3" name="Shape 753"/>
        <p:cNvGrpSpPr/>
        <p:nvPr/>
      </p:nvGrpSpPr>
      <p:grpSpPr>
        <a:xfrm>
          <a:off x="0" y="0"/>
          <a:ext cx="0" cy="0"/>
          <a:chOff x="0" y="0"/>
          <a:chExt cx="0" cy="0"/>
        </a:xfrm>
      </p:grpSpPr>
      <p:pic>
        <p:nvPicPr>
          <p:cNvPr id="754" name="Google Shape;754;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55" name="Google Shape;755;p6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56" name="Google Shape;756;p6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When </a:t>
            </a:r>
            <a:r>
              <a:rPr i="1" lang="en" sz="2800">
                <a:latin typeface="Montserrat"/>
                <a:ea typeface="Montserrat"/>
                <a:cs typeface="Montserrat"/>
                <a:sym typeface="Montserrat"/>
              </a:rPr>
              <a:t>watching along with our video, you’ll need to create your own repository, you won’t be able to just push to the repository shown in the video (which makes sense that not just anybody could push to any repo with just the URL). Also you will need a PAT.</a:t>
            </a:r>
            <a:endParaRPr i="1" sz="2800">
              <a:latin typeface="Montserrat"/>
              <a:ea typeface="Montserrat"/>
              <a:cs typeface="Montserrat"/>
              <a:sym typeface="Montserrat"/>
            </a:endParaRPr>
          </a:p>
        </p:txBody>
      </p:sp>
      <p:pic>
        <p:nvPicPr>
          <p:cNvPr id="757" name="Google Shape;757;p6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1" name="Shape 761"/>
        <p:cNvGrpSpPr/>
        <p:nvPr/>
      </p:nvGrpSpPr>
      <p:grpSpPr>
        <a:xfrm>
          <a:off x="0" y="0"/>
          <a:ext cx="0" cy="0"/>
          <a:chOff x="0" y="0"/>
          <a:chExt cx="0" cy="0"/>
        </a:xfrm>
      </p:grpSpPr>
      <p:pic>
        <p:nvPicPr>
          <p:cNvPr id="762" name="Google Shape;762;p6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63" name="Google Shape;763;p6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64" name="Google Shape;764;p65"/>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won’t use these commands in the video, but just in case you need them in the future: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remote rename &lt;old&gt; &lt;new&gt;</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remote remove &lt;name&gt;</a:t>
            </a:r>
            <a:endParaRPr b="1" sz="2800">
              <a:latin typeface="Montserrat"/>
              <a:ea typeface="Montserrat"/>
              <a:cs typeface="Montserrat"/>
              <a:sym typeface="Montserrat"/>
            </a:endParaRPr>
          </a:p>
        </p:txBody>
      </p:sp>
      <p:pic>
        <p:nvPicPr>
          <p:cNvPr id="765" name="Google Shape;765;p6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9" name="Shape 769"/>
        <p:cNvGrpSpPr/>
        <p:nvPr/>
      </p:nvGrpSpPr>
      <p:grpSpPr>
        <a:xfrm>
          <a:off x="0" y="0"/>
          <a:ext cx="0" cy="0"/>
          <a:chOff x="0" y="0"/>
          <a:chExt cx="0" cy="0"/>
        </a:xfrm>
      </p:grpSpPr>
      <p:pic>
        <p:nvPicPr>
          <p:cNvPr id="770" name="Google Shape;770;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1" name="Google Shape;771;p6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72" name="Google Shape;772;p6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Once we’ve connected to our remote branch on GitHub, we can </a:t>
            </a:r>
            <a:r>
              <a:rPr b="1" lang="en" sz="2800">
                <a:latin typeface="Montserrat"/>
                <a:ea typeface="Montserrat"/>
                <a:cs typeface="Montserrat"/>
                <a:sym typeface="Montserrat"/>
              </a:rPr>
              <a:t>push</a:t>
            </a:r>
            <a:r>
              <a:rPr lang="en" sz="2800">
                <a:latin typeface="Montserrat"/>
                <a:ea typeface="Montserrat"/>
                <a:cs typeface="Montserrat"/>
                <a:sym typeface="Montserrat"/>
              </a:rPr>
              <a:t> our code to the remote branch.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tell git to push to the remote main/master branch called origin with the command: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push -u origin main/master</a:t>
            </a:r>
            <a:endParaRPr b="1" sz="2800">
              <a:latin typeface="Montserrat"/>
              <a:ea typeface="Montserrat"/>
              <a:cs typeface="Montserrat"/>
              <a:sym typeface="Montserrat"/>
            </a:endParaRPr>
          </a:p>
        </p:txBody>
      </p:sp>
      <p:pic>
        <p:nvPicPr>
          <p:cNvPr id="773" name="Google Shape;773;p6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7" name="Shape 777"/>
        <p:cNvGrpSpPr/>
        <p:nvPr/>
      </p:nvGrpSpPr>
      <p:grpSpPr>
        <a:xfrm>
          <a:off x="0" y="0"/>
          <a:ext cx="0" cy="0"/>
          <a:chOff x="0" y="0"/>
          <a:chExt cx="0" cy="0"/>
        </a:xfrm>
      </p:grpSpPr>
      <p:pic>
        <p:nvPicPr>
          <p:cNvPr id="778" name="Google Shape;778;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9" name="Google Shape;779;p6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80" name="Google Shape;780;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has officially changed the naming convention of its </a:t>
            </a:r>
            <a:r>
              <a:rPr b="1" lang="en" sz="2800">
                <a:latin typeface="Montserrat"/>
                <a:ea typeface="Montserrat"/>
                <a:cs typeface="Montserrat"/>
                <a:sym typeface="Montserrat"/>
              </a:rPr>
              <a:t>master</a:t>
            </a:r>
            <a:r>
              <a:rPr lang="en" sz="2800">
                <a:latin typeface="Montserrat"/>
                <a:ea typeface="Montserrat"/>
                <a:cs typeface="Montserrat"/>
                <a:sym typeface="Montserrat"/>
              </a:rPr>
              <a:t> branch to </a:t>
            </a:r>
            <a:r>
              <a:rPr b="1" lang="en" sz="2800">
                <a:latin typeface="Montserrat"/>
                <a:ea typeface="Montserrat"/>
                <a:cs typeface="Montserrat"/>
                <a:sym typeface="Montserrat"/>
              </a:rPr>
              <a:t>main</a:t>
            </a:r>
            <a:r>
              <a:rPr lang="en" sz="2800">
                <a:latin typeface="Montserrat"/>
                <a:ea typeface="Montserrat"/>
                <a:cs typeface="Montserrat"/>
                <a:sym typeface="Montserrat"/>
              </a:rPr>
              <a:t>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You’ll see this reflected in the instructions that GitHub provides: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branch -M main</a:t>
            </a:r>
            <a:endParaRPr b="1" sz="2800">
              <a:latin typeface="Montserrat"/>
              <a:ea typeface="Montserrat"/>
              <a:cs typeface="Montserrat"/>
              <a:sym typeface="Montserrat"/>
            </a:endParaRPr>
          </a:p>
        </p:txBody>
      </p:sp>
      <p:pic>
        <p:nvPicPr>
          <p:cNvPr id="781" name="Google Shape;781;p6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5" name="Shape 785"/>
        <p:cNvGrpSpPr/>
        <p:nvPr/>
      </p:nvGrpSpPr>
      <p:grpSpPr>
        <a:xfrm>
          <a:off x="0" y="0"/>
          <a:ext cx="0" cy="0"/>
          <a:chOff x="0" y="0"/>
          <a:chExt cx="0" cy="0"/>
        </a:xfrm>
      </p:grpSpPr>
      <p:pic>
        <p:nvPicPr>
          <p:cNvPr id="786" name="Google Shape;786;p6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87" name="Google Shape;787;p6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88" name="Google Shape;788;p68"/>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all of this: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repo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Connect our repo from the previous lecture to this remote branch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 our commits to GitHub</a:t>
            </a:r>
            <a:endParaRPr sz="2800">
              <a:latin typeface="Montserrat"/>
              <a:ea typeface="Montserrat"/>
              <a:cs typeface="Montserrat"/>
              <a:sym typeface="Montserrat"/>
            </a:endParaRPr>
          </a:p>
        </p:txBody>
      </p:sp>
      <p:pic>
        <p:nvPicPr>
          <p:cNvPr id="789" name="Google Shape;789;p6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93" name="Shape 793"/>
        <p:cNvGrpSpPr/>
        <p:nvPr/>
      </p:nvGrpSpPr>
      <p:grpSpPr>
        <a:xfrm>
          <a:off x="0" y="0"/>
          <a:ext cx="0" cy="0"/>
          <a:chOff x="0" y="0"/>
          <a:chExt cx="0" cy="0"/>
        </a:xfrm>
      </p:grpSpPr>
      <p:pic>
        <p:nvPicPr>
          <p:cNvPr id="794" name="Google Shape;794;p69"/>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95" name="Google Shape;795;p69"/>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9"/>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9"/>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9"/>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 Log</a:t>
            </a:r>
            <a:endParaRPr b="1" sz="4500">
              <a:solidFill>
                <a:schemeClr val="dk1"/>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2" name="Shape 802"/>
        <p:cNvGrpSpPr/>
        <p:nvPr/>
      </p:nvGrpSpPr>
      <p:grpSpPr>
        <a:xfrm>
          <a:off x="0" y="0"/>
          <a:ext cx="0" cy="0"/>
          <a:chOff x="0" y="0"/>
          <a:chExt cx="0" cy="0"/>
        </a:xfrm>
      </p:grpSpPr>
      <p:pic>
        <p:nvPicPr>
          <p:cNvPr id="803" name="Google Shape;803;p7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04" name="Google Shape;804;p7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805" name="Google Shape;805;p70"/>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Before we jump into using git fetch and git pull, let’s quickly show you how to use </a:t>
            </a:r>
            <a:r>
              <a:rPr b="1" lang="en" sz="2800">
                <a:latin typeface="Montserrat"/>
                <a:ea typeface="Montserrat"/>
                <a:cs typeface="Montserrat"/>
                <a:sym typeface="Montserrat"/>
              </a:rPr>
              <a:t>git log</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a:t>
            </a:r>
            <a:r>
              <a:rPr b="1" lang="en" sz="2800">
                <a:latin typeface="Montserrat"/>
                <a:ea typeface="Montserrat"/>
                <a:cs typeface="Montserrat"/>
                <a:sym typeface="Montserrat"/>
              </a:rPr>
              <a:t>git log </a:t>
            </a:r>
            <a:r>
              <a:rPr lang="en" sz="2800">
                <a:latin typeface="Montserrat"/>
                <a:ea typeface="Montserrat"/>
                <a:cs typeface="Montserrat"/>
                <a:sym typeface="Montserrat"/>
              </a:rPr>
              <a:t>command will show a list of all the commits made to a repository, including the hash, message, and metadata.</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Think of it as the history of a repo.</a:t>
            </a:r>
            <a:endParaRPr sz="2800">
              <a:latin typeface="Montserrat"/>
              <a:ea typeface="Montserrat"/>
              <a:cs typeface="Montserrat"/>
              <a:sym typeface="Montserrat"/>
            </a:endParaRPr>
          </a:p>
        </p:txBody>
      </p:sp>
      <p:pic>
        <p:nvPicPr>
          <p:cNvPr id="806" name="Google Shape;806;p7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810" name="Shape 810"/>
        <p:cNvGrpSpPr/>
        <p:nvPr/>
      </p:nvGrpSpPr>
      <p:grpSpPr>
        <a:xfrm>
          <a:off x="0" y="0"/>
          <a:ext cx="0" cy="0"/>
          <a:chOff x="0" y="0"/>
          <a:chExt cx="0" cy="0"/>
        </a:xfrm>
      </p:grpSpPr>
      <p:pic>
        <p:nvPicPr>
          <p:cNvPr id="811" name="Google Shape;811;p71"/>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812" name="Google Shape;812;p71"/>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1"/>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1"/>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1"/>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Fetch and Pull</a:t>
            </a:r>
            <a:endParaRPr b="1" sz="45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 name="Google Shape;93;p1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4" name="Google Shape;94;p1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2</a:t>
            </a:r>
            <a:r>
              <a:rPr b="1" lang="en" sz="2800">
                <a:latin typeface="Montserrat"/>
                <a:ea typeface="Montserrat"/>
                <a:cs typeface="Montserrat"/>
                <a:sym typeface="Montserrat"/>
              </a:rPr>
              <a: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we’re being 100% honest with you, the subject matter on Day 2 will be the most important topics and covers the commands you will use all the time.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By the end of Day 2, you will feel very comfortable with using git on your own solo projects.</a:t>
            </a:r>
            <a:endParaRPr sz="2800">
              <a:latin typeface="Montserrat"/>
              <a:ea typeface="Montserrat"/>
              <a:cs typeface="Montserrat"/>
              <a:sym typeface="Montserrat"/>
            </a:endParaRPr>
          </a:p>
        </p:txBody>
      </p:sp>
      <p:pic>
        <p:nvPicPr>
          <p:cNvPr id="95" name="Google Shape;95;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9" name="Shape 819"/>
        <p:cNvGrpSpPr/>
        <p:nvPr/>
      </p:nvGrpSpPr>
      <p:grpSpPr>
        <a:xfrm>
          <a:off x="0" y="0"/>
          <a:ext cx="0" cy="0"/>
          <a:chOff x="0" y="0"/>
          <a:chExt cx="0" cy="0"/>
        </a:xfrm>
      </p:grpSpPr>
      <p:pic>
        <p:nvPicPr>
          <p:cNvPr id="820" name="Google Shape;820;p7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21" name="Google Shape;821;p7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822" name="Google Shape;822;p72"/>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are two options of getting repository changes from a remote branch (like the remote branch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pull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a:t>
            </a:r>
            <a:endParaRPr b="1" sz="2800">
              <a:latin typeface="Montserrat"/>
              <a:ea typeface="Montserrat"/>
              <a:cs typeface="Montserrat"/>
              <a:sym typeface="Montserrat"/>
            </a:endParaRPr>
          </a:p>
        </p:txBody>
      </p:sp>
      <p:pic>
        <p:nvPicPr>
          <p:cNvPr id="823" name="Google Shape;823;p7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7" name="Shape 827"/>
        <p:cNvGrpSpPr/>
        <p:nvPr/>
      </p:nvGrpSpPr>
      <p:grpSpPr>
        <a:xfrm>
          <a:off x="0" y="0"/>
          <a:ext cx="0" cy="0"/>
          <a:chOff x="0" y="0"/>
          <a:chExt cx="0" cy="0"/>
        </a:xfrm>
      </p:grpSpPr>
      <p:pic>
        <p:nvPicPr>
          <p:cNvPr id="828" name="Google Shape;828;p7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29" name="Google Shape;829;p7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30" name="Google Shape;830;p7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31" name="Google Shape;831;p73"/>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5" name="Shape 835"/>
        <p:cNvGrpSpPr/>
        <p:nvPr/>
      </p:nvGrpSpPr>
      <p:grpSpPr>
        <a:xfrm>
          <a:off x="0" y="0"/>
          <a:ext cx="0" cy="0"/>
          <a:chOff x="0" y="0"/>
          <a:chExt cx="0" cy="0"/>
        </a:xfrm>
      </p:grpSpPr>
      <p:pic>
        <p:nvPicPr>
          <p:cNvPr id="836" name="Google Shape;836;p7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37" name="Google Shape;837;p7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38" name="Google Shape;838;p7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39" name="Google Shape;839;p74"/>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40" name="Google Shape;840;p74"/>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cxnSp>
        <p:nvCxnSpPr>
          <p:cNvPr id="841" name="Google Shape;841;p74"/>
          <p:cNvCxnSpPr>
            <a:stCxn id="839" idx="0"/>
            <a:endCxn id="840" idx="0"/>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42" name="Google Shape;842;p74"/>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a:t>
            </a:r>
            <a:r>
              <a:rPr b="1" lang="en" sz="1900">
                <a:latin typeface="Montserrat"/>
                <a:ea typeface="Montserrat"/>
                <a:cs typeface="Montserrat"/>
                <a:sym typeface="Montserrat"/>
              </a:rPr>
              <a:t>it add</a:t>
            </a:r>
            <a:endParaRPr b="1" sz="19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6" name="Shape 846"/>
        <p:cNvGrpSpPr/>
        <p:nvPr/>
      </p:nvGrpSpPr>
      <p:grpSpPr>
        <a:xfrm>
          <a:off x="0" y="0"/>
          <a:ext cx="0" cy="0"/>
          <a:chOff x="0" y="0"/>
          <a:chExt cx="0" cy="0"/>
        </a:xfrm>
      </p:grpSpPr>
      <p:pic>
        <p:nvPicPr>
          <p:cNvPr id="847" name="Google Shape;847;p7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48" name="Google Shape;848;p7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49" name="Google Shape;849;p7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50" name="Google Shape;850;p75"/>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51" name="Google Shape;851;p75"/>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52" name="Google Shape;852;p75"/>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cxnSp>
        <p:nvCxnSpPr>
          <p:cNvPr id="853" name="Google Shape;853;p75"/>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54" name="Google Shape;854;p75"/>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55" name="Google Shape;855;p75"/>
          <p:cNvCxnSpPr>
            <a:stCxn id="851" idx="0"/>
            <a:endCxn id="852"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56" name="Google Shape;856;p75"/>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0" name="Shape 860"/>
        <p:cNvGrpSpPr/>
        <p:nvPr/>
      </p:nvGrpSpPr>
      <p:grpSpPr>
        <a:xfrm>
          <a:off x="0" y="0"/>
          <a:ext cx="0" cy="0"/>
          <a:chOff x="0" y="0"/>
          <a:chExt cx="0" cy="0"/>
        </a:xfrm>
      </p:grpSpPr>
      <p:pic>
        <p:nvPicPr>
          <p:cNvPr id="861" name="Google Shape;861;p7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62" name="Google Shape;862;p7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63" name="Google Shape;863;p7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64" name="Google Shape;864;p76"/>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65" name="Google Shape;865;p76"/>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66" name="Google Shape;866;p76"/>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867" name="Google Shape;867;p76"/>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868" name="Google Shape;868;p76"/>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869" name="Google Shape;869;p76"/>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70" name="Google Shape;870;p76"/>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71" name="Google Shape;871;p76"/>
          <p:cNvCxnSpPr>
            <a:stCxn id="865" idx="0"/>
            <a:endCxn id="866"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72" name="Google Shape;872;p76"/>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6" name="Shape 876"/>
        <p:cNvGrpSpPr/>
        <p:nvPr/>
      </p:nvGrpSpPr>
      <p:grpSpPr>
        <a:xfrm>
          <a:off x="0" y="0"/>
          <a:ext cx="0" cy="0"/>
          <a:chOff x="0" y="0"/>
          <a:chExt cx="0" cy="0"/>
        </a:xfrm>
      </p:grpSpPr>
      <p:pic>
        <p:nvPicPr>
          <p:cNvPr id="877" name="Google Shape;877;p7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78" name="Google Shape;878;p7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79" name="Google Shape;879;p77"/>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80" name="Google Shape;880;p77"/>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81" name="Google Shape;881;p77"/>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82" name="Google Shape;882;p77"/>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883" name="Google Shape;883;p77"/>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884" name="Google Shape;884;p77"/>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885" name="Google Shape;885;p77"/>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86" name="Google Shape;886;p77"/>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87" name="Google Shape;887;p77"/>
          <p:cNvCxnSpPr>
            <a:stCxn id="881" idx="0"/>
            <a:endCxn id="882"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88" name="Google Shape;888;p77"/>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889" name="Google Shape;889;p77"/>
          <p:cNvCxnSpPr>
            <a:stCxn id="882" idx="0"/>
            <a:endCxn id="883"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90" name="Google Shape;890;p77"/>
          <p:cNvSpPr txBox="1"/>
          <p:nvPr/>
        </p:nvSpPr>
        <p:spPr>
          <a:xfrm>
            <a:off x="5688538" y="10906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4" name="Shape 894"/>
        <p:cNvGrpSpPr/>
        <p:nvPr/>
      </p:nvGrpSpPr>
      <p:grpSpPr>
        <a:xfrm>
          <a:off x="0" y="0"/>
          <a:ext cx="0" cy="0"/>
          <a:chOff x="0" y="0"/>
          <a:chExt cx="0" cy="0"/>
        </a:xfrm>
      </p:grpSpPr>
      <p:pic>
        <p:nvPicPr>
          <p:cNvPr id="895" name="Google Shape;895;p7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96" name="Google Shape;896;p7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97" name="Google Shape;897;p7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98" name="Google Shape;898;p78"/>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99" name="Google Shape;899;p78"/>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900" name="Google Shape;900;p78"/>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901" name="Google Shape;901;p78"/>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902" name="Google Shape;902;p78"/>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903" name="Google Shape;903;p78"/>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4" name="Google Shape;904;p78"/>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905" name="Google Shape;905;p78"/>
          <p:cNvCxnSpPr>
            <a:stCxn id="899" idx="0"/>
            <a:endCxn id="900"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6" name="Google Shape;906;p78"/>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907" name="Google Shape;907;p78"/>
          <p:cNvCxnSpPr>
            <a:stCxn id="900" idx="0"/>
            <a:endCxn id="901"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8" name="Google Shape;908;p78"/>
          <p:cNvSpPr txBox="1"/>
          <p:nvPr/>
        </p:nvSpPr>
        <p:spPr>
          <a:xfrm>
            <a:off x="5568088" y="33070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rgbClr val="274E13"/>
                </a:solidFill>
                <a:latin typeface="Montserrat"/>
                <a:ea typeface="Montserrat"/>
                <a:cs typeface="Montserrat"/>
                <a:sym typeface="Montserrat"/>
              </a:rPr>
              <a:t>git fetch</a:t>
            </a:r>
            <a:endParaRPr b="1" sz="1900">
              <a:solidFill>
                <a:srgbClr val="274E13"/>
              </a:solidFill>
              <a:latin typeface="Montserrat"/>
              <a:ea typeface="Montserrat"/>
              <a:cs typeface="Montserrat"/>
              <a:sym typeface="Montserrat"/>
            </a:endParaRPr>
          </a:p>
        </p:txBody>
      </p:sp>
      <p:cxnSp>
        <p:nvCxnSpPr>
          <p:cNvPr id="909" name="Google Shape;909;p78"/>
          <p:cNvCxnSpPr>
            <a:stCxn id="901" idx="2"/>
            <a:endCxn id="900" idx="2"/>
          </p:cNvCxnSpPr>
          <p:nvPr/>
        </p:nvCxnSpPr>
        <p:spPr>
          <a:xfrm rot="5400000">
            <a:off x="6465850" y="1638700"/>
            <a:ext cx="600" cy="2861100"/>
          </a:xfrm>
          <a:prstGeom prst="curvedConnector3">
            <a:avLst>
              <a:gd fmla="val 39687500" name="adj1"/>
            </a:avLst>
          </a:prstGeom>
          <a:noFill/>
          <a:ln cap="flat" cmpd="sng" w="28575">
            <a:solidFill>
              <a:srgbClr val="38761D"/>
            </a:solidFill>
            <a:prstDash val="solid"/>
            <a:round/>
            <a:headEnd len="med" w="med" type="none"/>
            <a:tailEnd len="med" w="med" type="triangle"/>
          </a:ln>
        </p:spPr>
      </p:cxnSp>
      <p:sp>
        <p:nvSpPr>
          <p:cNvPr id="910" name="Google Shape;910;p78"/>
          <p:cNvSpPr txBox="1"/>
          <p:nvPr/>
        </p:nvSpPr>
        <p:spPr>
          <a:xfrm>
            <a:off x="5840938" y="12430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4" name="Shape 914"/>
        <p:cNvGrpSpPr/>
        <p:nvPr/>
      </p:nvGrpSpPr>
      <p:grpSpPr>
        <a:xfrm>
          <a:off x="0" y="0"/>
          <a:ext cx="0" cy="0"/>
          <a:chOff x="0" y="0"/>
          <a:chExt cx="0" cy="0"/>
        </a:xfrm>
      </p:grpSpPr>
      <p:pic>
        <p:nvPicPr>
          <p:cNvPr id="915" name="Google Shape;915;p7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16" name="Google Shape;916;p7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917" name="Google Shape;917;p7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918" name="Google Shape;918;p79"/>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919" name="Google Shape;919;p79"/>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920" name="Google Shape;920;p79"/>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921" name="Google Shape;921;p79"/>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922" name="Google Shape;922;p79"/>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923" name="Google Shape;923;p79"/>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4" name="Google Shape;924;p79"/>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925" name="Google Shape;925;p79"/>
          <p:cNvCxnSpPr>
            <a:stCxn id="919" idx="0"/>
            <a:endCxn id="920"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6" name="Google Shape;926;p79"/>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927" name="Google Shape;927;p79"/>
          <p:cNvCxnSpPr>
            <a:stCxn id="920" idx="0"/>
            <a:endCxn id="921"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8" name="Google Shape;928;p79"/>
          <p:cNvSpPr txBox="1"/>
          <p:nvPr/>
        </p:nvSpPr>
        <p:spPr>
          <a:xfrm>
            <a:off x="5568088" y="33070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fetch</a:t>
            </a:r>
            <a:endParaRPr b="1" sz="1900">
              <a:latin typeface="Montserrat"/>
              <a:ea typeface="Montserrat"/>
              <a:cs typeface="Montserrat"/>
              <a:sym typeface="Montserrat"/>
            </a:endParaRPr>
          </a:p>
        </p:txBody>
      </p:sp>
      <p:cxnSp>
        <p:nvCxnSpPr>
          <p:cNvPr id="929" name="Google Shape;929;p79"/>
          <p:cNvCxnSpPr>
            <a:stCxn id="921" idx="2"/>
            <a:endCxn id="920" idx="2"/>
          </p:cNvCxnSpPr>
          <p:nvPr/>
        </p:nvCxnSpPr>
        <p:spPr>
          <a:xfrm rot="5400000">
            <a:off x="6465850" y="16387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30" name="Google Shape;930;p79"/>
          <p:cNvSpPr txBox="1"/>
          <p:nvPr/>
        </p:nvSpPr>
        <p:spPr>
          <a:xfrm>
            <a:off x="5840938" y="12430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cxnSp>
        <p:nvCxnSpPr>
          <p:cNvPr id="931" name="Google Shape;931;p79"/>
          <p:cNvCxnSpPr>
            <a:stCxn id="921" idx="2"/>
            <a:endCxn id="918" idx="2"/>
          </p:cNvCxnSpPr>
          <p:nvPr/>
        </p:nvCxnSpPr>
        <p:spPr>
          <a:xfrm rot="5400000">
            <a:off x="4479400" y="-347750"/>
            <a:ext cx="600" cy="6834000"/>
          </a:xfrm>
          <a:prstGeom prst="curvedConnector3">
            <a:avLst>
              <a:gd fmla="val 198316667" name="adj1"/>
            </a:avLst>
          </a:prstGeom>
          <a:noFill/>
          <a:ln cap="flat" cmpd="sng" w="28575">
            <a:solidFill>
              <a:srgbClr val="7932FC"/>
            </a:solidFill>
            <a:prstDash val="solid"/>
            <a:round/>
            <a:headEnd len="med" w="med" type="none"/>
            <a:tailEnd len="med" w="med" type="triangle"/>
          </a:ln>
        </p:spPr>
      </p:cxnSp>
      <p:sp>
        <p:nvSpPr>
          <p:cNvPr id="932" name="Google Shape;932;p79"/>
          <p:cNvSpPr txBox="1"/>
          <p:nvPr/>
        </p:nvSpPr>
        <p:spPr>
          <a:xfrm>
            <a:off x="3771988" y="42591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rgbClr val="351C75"/>
                </a:solidFill>
                <a:latin typeface="Montserrat"/>
                <a:ea typeface="Montserrat"/>
                <a:cs typeface="Montserrat"/>
                <a:sym typeface="Montserrat"/>
              </a:rPr>
              <a:t>git pull</a:t>
            </a:r>
            <a:endParaRPr b="1" sz="1900">
              <a:solidFill>
                <a:srgbClr val="351C75"/>
              </a:solidFill>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6" name="Shape 936"/>
        <p:cNvGrpSpPr/>
        <p:nvPr/>
      </p:nvGrpSpPr>
      <p:grpSpPr>
        <a:xfrm>
          <a:off x="0" y="0"/>
          <a:ext cx="0" cy="0"/>
          <a:chOff x="0" y="0"/>
          <a:chExt cx="0" cy="0"/>
        </a:xfrm>
      </p:grpSpPr>
      <p:pic>
        <p:nvPicPr>
          <p:cNvPr id="937" name="Google Shape;937;p8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8" name="Google Shape;938;p8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39" name="Google Shape;939;p8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fetch</a:t>
            </a:r>
            <a:r>
              <a:rPr lang="en" sz="2800">
                <a:latin typeface="Montserrat"/>
                <a:ea typeface="Montserrat"/>
                <a:cs typeface="Montserrat"/>
                <a:sym typeface="Montserrat"/>
              </a:rPr>
              <a:t> will download changes from the GitHub remote repository, however you will not see those changes be part of the files you have in the working directory.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Fetch </a:t>
            </a:r>
            <a:r>
              <a:rPr lang="en" sz="2800">
                <a:latin typeface="Montserrat"/>
                <a:ea typeface="Montserrat"/>
                <a:cs typeface="Montserrat"/>
                <a:sym typeface="Montserrat"/>
              </a:rPr>
              <a:t>allows you to grab additional work done on the remote master branch, without needing to merge it in your working directory files.</a:t>
            </a:r>
            <a:endParaRPr sz="2800">
              <a:latin typeface="Montserrat"/>
              <a:ea typeface="Montserrat"/>
              <a:cs typeface="Montserrat"/>
              <a:sym typeface="Montserrat"/>
            </a:endParaRPr>
          </a:p>
        </p:txBody>
      </p:sp>
      <p:pic>
        <p:nvPicPr>
          <p:cNvPr id="940" name="Google Shape;940;p8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4" name="Shape 944"/>
        <p:cNvGrpSpPr/>
        <p:nvPr/>
      </p:nvGrpSpPr>
      <p:grpSpPr>
        <a:xfrm>
          <a:off x="0" y="0"/>
          <a:ext cx="0" cy="0"/>
          <a:chOff x="0" y="0"/>
          <a:chExt cx="0" cy="0"/>
        </a:xfrm>
      </p:grpSpPr>
      <p:pic>
        <p:nvPicPr>
          <p:cNvPr id="945" name="Google Shape;945;p8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46" name="Google Shape;946;p8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47" name="Google Shape;947;p8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fetch</a:t>
            </a:r>
            <a:r>
              <a:rPr lang="en" sz="2800">
                <a:latin typeface="Montserrat"/>
                <a:ea typeface="Montserrat"/>
                <a:cs typeface="Montserrat"/>
                <a:sym typeface="Montserrat"/>
              </a:rPr>
              <a:t> makes sense when you’re working with others and want to see what changes they’ve made but aren’t ready to overwrite your own files yet.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Also if you are simply working by yourself, you may want to just fetch remote changes without overwriting your latest work (later we’ll discover branches are a better way of doing this).</a:t>
            </a:r>
            <a:endParaRPr sz="2800">
              <a:latin typeface="Montserrat"/>
              <a:ea typeface="Montserrat"/>
              <a:cs typeface="Montserrat"/>
              <a:sym typeface="Montserrat"/>
            </a:endParaRPr>
          </a:p>
        </p:txBody>
      </p:sp>
      <p:pic>
        <p:nvPicPr>
          <p:cNvPr id="948" name="Google Shape;948;p8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 name="Google Shape;101;p1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02" name="Google Shape;102;p19"/>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2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Learn the logic behind Git Usage and general Workflow.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Explore commands that allow us to use this workflow.</a:t>
            </a:r>
            <a:endParaRPr sz="2800">
              <a:latin typeface="Montserrat"/>
              <a:ea typeface="Montserrat"/>
              <a:cs typeface="Montserrat"/>
              <a:sym typeface="Montserrat"/>
            </a:endParaRPr>
          </a:p>
        </p:txBody>
      </p:sp>
      <p:pic>
        <p:nvPicPr>
          <p:cNvPr id="103" name="Google Shape;103;p1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2" name="Shape 952"/>
        <p:cNvGrpSpPr/>
        <p:nvPr/>
      </p:nvGrpSpPr>
      <p:grpSpPr>
        <a:xfrm>
          <a:off x="0" y="0"/>
          <a:ext cx="0" cy="0"/>
          <a:chOff x="0" y="0"/>
          <a:chExt cx="0" cy="0"/>
        </a:xfrm>
      </p:grpSpPr>
      <p:pic>
        <p:nvPicPr>
          <p:cNvPr id="953" name="Google Shape;953;p8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54" name="Google Shape;954;p8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55" name="Google Shape;955;p8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When using fetch, often you’ll just use: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But you can specify to fetch specific branches using:</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 &lt;remote&gt; &lt;branch&gt;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fetch origin &lt;branch&gt;</a:t>
            </a:r>
            <a:endParaRPr b="1" sz="2800">
              <a:latin typeface="Montserrat"/>
              <a:ea typeface="Montserrat"/>
              <a:cs typeface="Montserrat"/>
              <a:sym typeface="Montserrat"/>
            </a:endParaRPr>
          </a:p>
        </p:txBody>
      </p:sp>
      <p:pic>
        <p:nvPicPr>
          <p:cNvPr id="956" name="Google Shape;956;p8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0" name="Shape 960"/>
        <p:cNvGrpSpPr/>
        <p:nvPr/>
      </p:nvGrpSpPr>
      <p:grpSpPr>
        <a:xfrm>
          <a:off x="0" y="0"/>
          <a:ext cx="0" cy="0"/>
          <a:chOff x="0" y="0"/>
          <a:chExt cx="0" cy="0"/>
        </a:xfrm>
      </p:grpSpPr>
      <p:pic>
        <p:nvPicPr>
          <p:cNvPr id="961" name="Google Shape;961;p8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62" name="Google Shape;962;p8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63" name="Google Shape;963;p83"/>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pull</a:t>
            </a:r>
            <a:r>
              <a:rPr lang="en" sz="2800">
                <a:latin typeface="Montserrat"/>
                <a:ea typeface="Montserrat"/>
                <a:cs typeface="Montserrat"/>
                <a:sym typeface="Montserrat"/>
              </a:rPr>
              <a:t> makes sense when you want to directly grab changes from the remote branch and directly merge them into your current branch.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means you will </a:t>
            </a:r>
            <a:r>
              <a:rPr lang="en" sz="2800">
                <a:latin typeface="Montserrat"/>
                <a:ea typeface="Montserrat"/>
                <a:cs typeface="Montserrat"/>
                <a:sym typeface="Montserrat"/>
              </a:rPr>
              <a:t>literally</a:t>
            </a:r>
            <a:r>
              <a:rPr lang="en" sz="2800">
                <a:latin typeface="Montserrat"/>
                <a:ea typeface="Montserrat"/>
                <a:cs typeface="Montserrat"/>
                <a:sym typeface="Montserrat"/>
              </a:rPr>
              <a:t> update the files in your working directory to match up and merge with the remote branch.</a:t>
            </a:r>
            <a:endParaRPr sz="2800">
              <a:latin typeface="Montserrat"/>
              <a:ea typeface="Montserrat"/>
              <a:cs typeface="Montserrat"/>
              <a:sym typeface="Montserrat"/>
            </a:endParaRPr>
          </a:p>
        </p:txBody>
      </p:sp>
      <p:pic>
        <p:nvPicPr>
          <p:cNvPr id="964" name="Google Shape;964;p8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8" name="Shape 968"/>
        <p:cNvGrpSpPr/>
        <p:nvPr/>
      </p:nvGrpSpPr>
      <p:grpSpPr>
        <a:xfrm>
          <a:off x="0" y="0"/>
          <a:ext cx="0" cy="0"/>
          <a:chOff x="0" y="0"/>
          <a:chExt cx="0" cy="0"/>
        </a:xfrm>
      </p:grpSpPr>
      <p:pic>
        <p:nvPicPr>
          <p:cNvPr id="969" name="Google Shape;969;p8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70" name="Google Shape;970;p8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71" name="Google Shape;971;p8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you’re a solo </a:t>
            </a:r>
            <a:r>
              <a:rPr lang="en" sz="2800">
                <a:latin typeface="Montserrat"/>
                <a:ea typeface="Montserrat"/>
                <a:cs typeface="Montserrat"/>
                <a:sym typeface="Montserrat"/>
              </a:rPr>
              <a:t>developer working on a single master branch, you often skip using a combination of </a:t>
            </a:r>
            <a:r>
              <a:rPr b="1" lang="en" sz="2800">
                <a:latin typeface="Montserrat"/>
                <a:ea typeface="Montserrat"/>
                <a:cs typeface="Montserrat"/>
                <a:sym typeface="Montserrat"/>
              </a:rPr>
              <a:t>git fetch </a:t>
            </a:r>
            <a:r>
              <a:rPr lang="en" sz="2800">
                <a:latin typeface="Montserrat"/>
                <a:ea typeface="Montserrat"/>
                <a:cs typeface="Montserrat"/>
                <a:sym typeface="Montserrat"/>
              </a:rPr>
              <a:t>and </a:t>
            </a:r>
            <a:r>
              <a:rPr b="1" lang="en" sz="2800">
                <a:latin typeface="Montserrat"/>
                <a:ea typeface="Montserrat"/>
                <a:cs typeface="Montserrat"/>
                <a:sym typeface="Montserrat"/>
              </a:rPr>
              <a:t>git merge</a:t>
            </a:r>
            <a:r>
              <a:rPr lang="en" sz="2800">
                <a:latin typeface="Montserrat"/>
                <a:ea typeface="Montserrat"/>
                <a:cs typeface="Montserrat"/>
                <a:sym typeface="Montserrat"/>
              </a:rPr>
              <a:t> and go straight for a </a:t>
            </a:r>
            <a:r>
              <a:rPr b="1" lang="en" sz="2800">
                <a:latin typeface="Montserrat"/>
                <a:ea typeface="Montserrat"/>
                <a:cs typeface="Montserrat"/>
                <a:sym typeface="Montserrat"/>
              </a:rPr>
              <a:t>git pull</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We’re not going to condone this as the “best practice”, but we also want to be realistic of the workflow of a solo developer on a single branch.</a:t>
            </a:r>
            <a:endParaRPr sz="2800">
              <a:latin typeface="Montserrat"/>
              <a:ea typeface="Montserrat"/>
              <a:cs typeface="Montserrat"/>
              <a:sym typeface="Montserrat"/>
            </a:endParaRPr>
          </a:p>
        </p:txBody>
      </p:sp>
      <p:pic>
        <p:nvPicPr>
          <p:cNvPr id="972" name="Google Shape;972;p8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6" name="Shape 976"/>
        <p:cNvGrpSpPr/>
        <p:nvPr/>
      </p:nvGrpSpPr>
      <p:grpSpPr>
        <a:xfrm>
          <a:off x="0" y="0"/>
          <a:ext cx="0" cy="0"/>
          <a:chOff x="0" y="0"/>
          <a:chExt cx="0" cy="0"/>
        </a:xfrm>
      </p:grpSpPr>
      <p:pic>
        <p:nvPicPr>
          <p:cNvPr id="977" name="Google Shape;977;p8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78" name="Google Shape;978;p8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79" name="Google Shape;979;p85"/>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the next days when we learn about branches and merging changes more carefully or stashing current changes, we’ll have a more nuanced understanding of using </a:t>
            </a:r>
            <a:r>
              <a:rPr b="1" lang="en" sz="2800">
                <a:latin typeface="Montserrat"/>
                <a:ea typeface="Montserrat"/>
                <a:cs typeface="Montserrat"/>
                <a:sym typeface="Montserrat"/>
              </a:rPr>
              <a:t>git fetch </a:t>
            </a:r>
            <a:r>
              <a:rPr lang="en" sz="2800">
                <a:latin typeface="Montserrat"/>
                <a:ea typeface="Montserrat"/>
                <a:cs typeface="Montserrat"/>
                <a:sym typeface="Montserrat"/>
              </a:rPr>
              <a:t>vs. </a:t>
            </a:r>
            <a:r>
              <a:rPr b="1" lang="en" sz="2800">
                <a:latin typeface="Montserrat"/>
                <a:ea typeface="Montserrat"/>
                <a:cs typeface="Montserrat"/>
                <a:sym typeface="Montserrat"/>
              </a:rPr>
              <a:t>git pull</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general you should pull before pushing to a remote branch, to make sure you’re in sync.</a:t>
            </a:r>
            <a:endParaRPr sz="2800">
              <a:latin typeface="Montserrat"/>
              <a:ea typeface="Montserrat"/>
              <a:cs typeface="Montserrat"/>
              <a:sym typeface="Montserrat"/>
            </a:endParaRPr>
          </a:p>
          <a:p>
            <a:pPr indent="0" lvl="0" marL="457200" rtl="0" algn="l">
              <a:spcBef>
                <a:spcPts val="0"/>
              </a:spcBef>
              <a:spcAft>
                <a:spcPts val="0"/>
              </a:spcAft>
              <a:buNone/>
            </a:pPr>
            <a:r>
              <a:t/>
            </a:r>
            <a:endParaRPr sz="2800">
              <a:latin typeface="Montserrat"/>
              <a:ea typeface="Montserrat"/>
              <a:cs typeface="Montserrat"/>
              <a:sym typeface="Montserrat"/>
            </a:endParaRPr>
          </a:p>
        </p:txBody>
      </p:sp>
      <p:pic>
        <p:nvPicPr>
          <p:cNvPr id="980" name="Google Shape;980;p8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4" name="Shape 984"/>
        <p:cNvGrpSpPr/>
        <p:nvPr/>
      </p:nvGrpSpPr>
      <p:grpSpPr>
        <a:xfrm>
          <a:off x="0" y="0"/>
          <a:ext cx="0" cy="0"/>
          <a:chOff x="0" y="0"/>
          <a:chExt cx="0" cy="0"/>
        </a:xfrm>
      </p:grpSpPr>
      <p:pic>
        <p:nvPicPr>
          <p:cNvPr id="985" name="Google Shape;985;p8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86" name="Google Shape;986;p8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87" name="Google Shape;987;p86"/>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these git methods by making changes directly on GitHub on the remote origin and then bring those changes to our local repository and working directory.</a:t>
            </a:r>
            <a:endParaRPr sz="2800">
              <a:latin typeface="Montserrat"/>
              <a:ea typeface="Montserrat"/>
              <a:cs typeface="Montserrat"/>
              <a:sym typeface="Montserrat"/>
            </a:endParaRPr>
          </a:p>
          <a:p>
            <a:pPr indent="0" lvl="0" marL="457200" rtl="0" algn="l">
              <a:spcBef>
                <a:spcPts val="0"/>
              </a:spcBef>
              <a:spcAft>
                <a:spcPts val="0"/>
              </a:spcAft>
              <a:buNone/>
            </a:pPr>
            <a:r>
              <a:t/>
            </a:r>
            <a:endParaRPr sz="2800">
              <a:latin typeface="Montserrat"/>
              <a:ea typeface="Montserrat"/>
              <a:cs typeface="Montserrat"/>
              <a:sym typeface="Montserrat"/>
            </a:endParaRPr>
          </a:p>
        </p:txBody>
      </p:sp>
      <p:pic>
        <p:nvPicPr>
          <p:cNvPr id="988" name="Google Shape;988;p8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92" name="Shape 992"/>
        <p:cNvGrpSpPr/>
        <p:nvPr/>
      </p:nvGrpSpPr>
      <p:grpSpPr>
        <a:xfrm>
          <a:off x="0" y="0"/>
          <a:ext cx="0" cy="0"/>
          <a:chOff x="0" y="0"/>
          <a:chExt cx="0" cy="0"/>
        </a:xfrm>
      </p:grpSpPr>
      <p:pic>
        <p:nvPicPr>
          <p:cNvPr id="993" name="Google Shape;993;p87"/>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994" name="Google Shape;994;p87"/>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7"/>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7"/>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87"/>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Exercise and 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1" name="Shape 1001"/>
        <p:cNvGrpSpPr/>
        <p:nvPr/>
      </p:nvGrpSpPr>
      <p:grpSpPr>
        <a:xfrm>
          <a:off x="0" y="0"/>
          <a:ext cx="0" cy="0"/>
          <a:chOff x="0" y="0"/>
          <a:chExt cx="0" cy="0"/>
        </a:xfrm>
      </p:grpSpPr>
      <p:pic>
        <p:nvPicPr>
          <p:cNvPr id="1002" name="Google Shape;1002;p8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03" name="Google Shape;1003;p8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004" name="Google Shape;1004;p88"/>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test your understanding of what you’ve learned so far with a quick exercise.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We’ll give you a list of tasks to complete.</a:t>
            </a:r>
            <a:endParaRPr sz="2800">
              <a:latin typeface="Montserrat"/>
              <a:ea typeface="Montserrat"/>
              <a:cs typeface="Montserrat"/>
              <a:sym typeface="Montserrat"/>
            </a:endParaRPr>
          </a:p>
        </p:txBody>
      </p:sp>
      <p:pic>
        <p:nvPicPr>
          <p:cNvPr id="1005" name="Google Shape;1005;p8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9" name="Shape 1009"/>
        <p:cNvGrpSpPr/>
        <p:nvPr/>
      </p:nvGrpSpPr>
      <p:grpSpPr>
        <a:xfrm>
          <a:off x="0" y="0"/>
          <a:ext cx="0" cy="0"/>
          <a:chOff x="0" y="0"/>
          <a:chExt cx="0" cy="0"/>
        </a:xfrm>
      </p:grpSpPr>
      <p:pic>
        <p:nvPicPr>
          <p:cNvPr id="1010" name="Google Shape;1010;p8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1" name="Google Shape;1011;p8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012" name="Google Shape;1012;p8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Tasks: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local repo</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Add a text file locally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the remote repo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 the Local repo changes to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file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Pull these changes from GitHub to the local repo</a:t>
            </a:r>
            <a:endParaRPr sz="2800">
              <a:latin typeface="Montserrat"/>
              <a:ea typeface="Montserrat"/>
              <a:cs typeface="Montserrat"/>
              <a:sym typeface="Montserrat"/>
            </a:endParaRPr>
          </a:p>
        </p:txBody>
      </p:sp>
      <p:pic>
        <p:nvPicPr>
          <p:cNvPr id="1013" name="Google Shape;1013;p8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17" name="Shape 1017"/>
        <p:cNvGrpSpPr/>
        <p:nvPr/>
      </p:nvGrpSpPr>
      <p:grpSpPr>
        <a:xfrm>
          <a:off x="0" y="0"/>
          <a:ext cx="0" cy="0"/>
          <a:chOff x="0" y="0"/>
          <a:chExt cx="0" cy="0"/>
        </a:xfrm>
      </p:grpSpPr>
      <p:pic>
        <p:nvPicPr>
          <p:cNvPr id="1018" name="Google Shape;1018;p90"/>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019" name="Google Shape;1019;p90"/>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90"/>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90"/>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90"/>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9" name="Google Shape;109;p2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10" name="Google Shape;110;p2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2 Commands: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Changing code in a Repository</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add</a:t>
            </a:r>
            <a:r>
              <a:rPr lang="en" sz="2800">
                <a:latin typeface="Montserrat"/>
                <a:ea typeface="Montserrat"/>
                <a:cs typeface="Montserrat"/>
                <a:sym typeface="Montserrat"/>
              </a:rPr>
              <a:t>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Committing these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commit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Pushing or Pulling Changes </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push</a:t>
            </a:r>
            <a:r>
              <a:rPr lang="en" sz="2800">
                <a:latin typeface="Montserrat"/>
                <a:ea typeface="Montserrat"/>
                <a:cs typeface="Montserrat"/>
                <a:sym typeface="Montserrat"/>
              </a:rPr>
              <a:t> and </a:t>
            </a:r>
            <a:r>
              <a:rPr b="1" lang="en" sz="2800">
                <a:latin typeface="Montserrat"/>
                <a:ea typeface="Montserrat"/>
                <a:cs typeface="Montserrat"/>
                <a:sym typeface="Montserrat"/>
              </a:rPr>
              <a:t>git pull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Checking Status, Logs, and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status</a:t>
            </a:r>
            <a:r>
              <a:rPr lang="en" sz="2800">
                <a:latin typeface="Montserrat"/>
                <a:ea typeface="Montserrat"/>
                <a:cs typeface="Montserrat"/>
                <a:sym typeface="Montserrat"/>
              </a:rPr>
              <a:t>,</a:t>
            </a:r>
            <a:r>
              <a:rPr b="1" lang="en" sz="2800">
                <a:latin typeface="Montserrat"/>
                <a:ea typeface="Montserrat"/>
                <a:cs typeface="Montserrat"/>
                <a:sym typeface="Montserrat"/>
              </a:rPr>
              <a:t> git log</a:t>
            </a:r>
            <a:r>
              <a:rPr lang="en" sz="2800">
                <a:latin typeface="Montserrat"/>
                <a:ea typeface="Montserrat"/>
                <a:cs typeface="Montserrat"/>
                <a:sym typeface="Montserrat"/>
              </a:rPr>
              <a:t>,</a:t>
            </a:r>
            <a:r>
              <a:rPr b="1" lang="en" sz="2800">
                <a:latin typeface="Montserrat"/>
                <a:ea typeface="Montserrat"/>
                <a:cs typeface="Montserrat"/>
                <a:sym typeface="Montserrat"/>
              </a:rPr>
              <a:t> git diff</a:t>
            </a:r>
            <a:endParaRPr b="1" sz="2800">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17" name="Google Shape;117;p21"/>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nvSpPr>
        <p:spPr>
          <a:xfrm>
            <a:off x="601050" y="2310325"/>
            <a:ext cx="79419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Let’s get started!</a:t>
            </a:r>
            <a:endParaRPr b="1" sz="45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