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</p:sldIdLst>
  <p:sldSz cy="5143500" cx="9144000"/>
  <p:notesSz cx="6858000" cy="9144000"/>
  <p:embeddedFontLst>
    <p:embeddedFont>
      <p:font typeface="Inconsolata"/>
      <p:regular r:id="rId126"/>
      <p:bold r:id="rId127"/>
    </p:embeddedFont>
    <p:embeddedFont>
      <p:font typeface="Montserrat"/>
      <p:regular r:id="rId128"/>
      <p:bold r:id="rId129"/>
      <p:italic r:id="rId130"/>
      <p:boldItalic r:id="rId1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B68184-D1D4-4998-9631-23CF537B3B55}">
  <a:tblStyle styleId="{83B68184-D1D4-4998-9631-23CF537B3B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font" Target="fonts/Montserrat-bold.fntdata"/><Relationship Id="rId128" Type="http://schemas.openxmlformats.org/officeDocument/2006/relationships/font" Target="fonts/Montserrat-regular.fntdata"/><Relationship Id="rId127" Type="http://schemas.openxmlformats.org/officeDocument/2006/relationships/font" Target="fonts/Inconsolata-bold.fntdata"/><Relationship Id="rId126" Type="http://schemas.openxmlformats.org/officeDocument/2006/relationships/font" Target="fonts/Inconsolata-regular.fntdata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1" Type="http://schemas.openxmlformats.org/officeDocument/2006/relationships/font" Target="fonts/Montserrat-boldItalic.fntdata"/><Relationship Id="rId130" Type="http://schemas.openxmlformats.org/officeDocument/2006/relationships/font" Target="fonts/Montserrat-italic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a0e1d5d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a0e1d5d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ec5873a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ec5873a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5ec5873aee_0_1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5ec5873aee_0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15ec5873aee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15ec5873aee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15b65637e8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15b65637e8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15b65637e8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15b65637e8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15ec5873aee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15ec5873aee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15ec5873aee_0_1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15ec5873aee_0_1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15ec5873aee_0_1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15ec5873aee_0_1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15ec5873aee_0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15ec5873aee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15ec5873aee_0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15ec5873aee_0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15ec5873aee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15ec5873aee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ec5873ae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ec5873ae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15ec5873aee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15ec5873aee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5ec5873aee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5ec5873aee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15ec5873aee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15ec5873aee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15ec5873aee_0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15ec5873aee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15ec5873aee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15ec5873aee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15ec5873aee_0_1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15ec5873aee_0_1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5b65637e8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5b65637e8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5b65637e8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5b65637e8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15ec5873aee_0_1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15ec5873aee_0_1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15ec5873aee_0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15ec5873aee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ec5873ae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ec5873ae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ec5873ae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ec5873ae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ec5873aee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ec5873aee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ec5873ae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ec5873ae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ec5873aee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ec5873aee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ec5873aee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ec5873aee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ec5873ae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ec5873ae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ec5873ae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ec5873ae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b65637e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b65637e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ec5873ae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ec5873ae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ec5873ae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ec5873ae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ec5873ae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ec5873ae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5ec5873ae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5ec5873ae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ec5873ae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5ec5873ae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ec5873aee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ec5873aee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5ec5873ae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5ec5873ae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5ec5873ae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5ec5873ae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5ec5873aee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5ec5873aee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5ec5873ae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5ec5873ae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b65637e8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b65637e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5ec5873aee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5ec5873aee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5ec5873ae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5ec5873ae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5ec5873aee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5ec5873aee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5ec5873aee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5ec5873aee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5ec5873aee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5ec5873aee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b65637e8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b65637e8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5ec5873ae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5ec5873ae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5ec5873aee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5ec5873ae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5ec5873aee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5ec5873aee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5ec5873aee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5ec5873ae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b65637e8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b65637e8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5ec5873aee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5ec5873ae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5ec5873aee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5ec5873aee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ec5873aee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ec5873aee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5ec5873aee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5ec5873aee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5ec5873aee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5ec5873ae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5ec5873aee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5ec5873aee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5ec5873aee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5ec5873aee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5ec5873aee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5ec5873aee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5b65637e8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5b65637e8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5b65637e8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5b65637e8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b65637e8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b65637e8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5ec5873aee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5ec5873aee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5ec5873aee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5ec5873aee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5ec5873aee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5ec5873aee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5ec5873aee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5ec5873aee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5ec5873aee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5ec5873aee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5ec5873aee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5ec5873aee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5ec5873aee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5ec5873aee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5ec5873aee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5ec5873aee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5b65637e8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15b65637e8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5ec5873aee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5ec5873aee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32e0a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32e0a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5ec5873aee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5ec5873aee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5ec5873aee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5ec5873aee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5b65637e8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5b65637e8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5ec5873aee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5ec5873aee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5ec5873aee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5ec5873aee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5ec5873aee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5ec5873aee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5ec5873aee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5ec5873aee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5ec5873aee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5ec5873aee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5ec5873aee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5ec5873aee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5ec5873aee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5ec5873aee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ec5873a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ec5873a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5ec5873aee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5ec5873aee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5b65637e8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5b65637e8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5ec5873aee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15ec5873aee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5b65637e8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5b65637e8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5ec5873aee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5ec5873aee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5ec5873aee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15ec5873aee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5ec5873aee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5ec5873aee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5ec5873aee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5ec5873aee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5ec5873aee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15ec5873aee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5ec5873aee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5ec5873aee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b65637e8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b65637e8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5ec5873aee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5ec5873aee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5ec5873aee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5ec5873aee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5ec5873aee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5ec5873aee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5ec5873aee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5ec5873aee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5ec5873aee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5ec5873aee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15ec5873aee_0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15ec5873aee_0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5ec5873aee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5ec5873aee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5ec5873aee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5ec5873aee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5ec5873aee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15ec5873aee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5ec5873aee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15ec5873aee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ec5873a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ec5873a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5ec5873aee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15ec5873aee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15ec5873aee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15ec5873aee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5ec5873aee_0_1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5ec5873aee_0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15ec5873aee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15ec5873aee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15ec5873aee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15ec5873aee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5ec5873aee_0_1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15ec5873aee_0_1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15ec5873aee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15ec5873aee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15ec5873aee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15ec5873aee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15ec5873aee_0_1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15ec5873aee_0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15ec5873aee_0_1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15ec5873aee_0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" y="1786750"/>
            <a:ext cx="9110899" cy="15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Process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create commits, we are linking to a parent commit, showing the log of the commit history.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31" name="Google Shape;131;p22"/>
          <p:cNvGraphicFramePr/>
          <p:nvPr/>
        </p:nvGraphicFramePr>
        <p:xfrm>
          <a:off x="410250" y="322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{83B68184-D1D4-4998-9631-23CF537B3B55}</a:tableStyleId>
              </a:tblPr>
              <a:tblGrid>
                <a:gridCol w="904525"/>
                <a:gridCol w="1191700"/>
              </a:tblGrid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started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2" name="Google Shape;132;p22"/>
          <p:cNvGraphicFramePr/>
          <p:nvPr/>
        </p:nvGraphicFramePr>
        <p:xfrm>
          <a:off x="3244125" y="3205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{83B68184-D1D4-4998-9631-23CF537B3B55}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added code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3" name="Google Shape;133;p22"/>
          <p:cNvCxnSpPr/>
          <p:nvPr/>
        </p:nvCxnSpPr>
        <p:spPr>
          <a:xfrm>
            <a:off x="2517350" y="3426975"/>
            <a:ext cx="732000" cy="47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2" name="Google Shape;1502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3" name="Google Shape;1503;p112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112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12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112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Merge in Practice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1" name="Google Shape;1511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2" name="Google Shape;1512;p113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Merge in Practice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Fast Forward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Multiple Branch Commit Merge with No Conflict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Multiple Branch Commit Merge with a Conflict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3" name="Google Shape;1513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4" name="Google Shape;1514;p11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9" name="Google Shape;1519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0" name="Google Shape;1520;p11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11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1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114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Diff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8" name="Google Shape;1528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9" name="Google Shape;1529;p115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working with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branches or file versions, it is useful to have a tool that can display the differences between versions.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diff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is a powerful tool that can show the differences between data sets.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0" name="Google Shape;1530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1" name="Google Shape;1531;p11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" name="Google Shape;1536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7" name="Google Shape;1537;p116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 the scope of this course, we will only be exploring the default behaviour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which displays the differences between the original file and unstaged changes.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Before we explore this, let’s understand the syntax that git diff uses to display changes.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8" name="Google Shape;1538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11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4" name="Google Shape;1544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117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6" name="Google Shape;1546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7" name="Google Shape;1547;p11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8" name="Google Shape;1548;p117"/>
          <p:cNvSpPr txBox="1"/>
          <p:nvPr/>
        </p:nvSpPr>
        <p:spPr>
          <a:xfrm>
            <a:off x="349350" y="1746775"/>
            <a:ext cx="28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117"/>
          <p:cNvSpPr/>
          <p:nvPr/>
        </p:nvSpPr>
        <p:spPr>
          <a:xfrm>
            <a:off x="652725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TWO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50" name="Google Shape;1550;p117"/>
          <p:cNvSpPr txBox="1"/>
          <p:nvPr/>
        </p:nvSpPr>
        <p:spPr>
          <a:xfrm>
            <a:off x="911350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5" name="Google Shape;1555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6" name="Google Shape;1556;p118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7" name="Google Shape;1557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8" name="Google Shape;1558;p11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9" name="Google Shape;1559;p118"/>
          <p:cNvSpPr txBox="1"/>
          <p:nvPr/>
        </p:nvSpPr>
        <p:spPr>
          <a:xfrm>
            <a:off x="349350" y="1746775"/>
            <a:ext cx="28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118"/>
          <p:cNvSpPr/>
          <p:nvPr/>
        </p:nvSpPr>
        <p:spPr>
          <a:xfrm>
            <a:off x="652725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TWO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61" name="Google Shape;1561;p118"/>
          <p:cNvSpPr txBox="1"/>
          <p:nvPr/>
        </p:nvSpPr>
        <p:spPr>
          <a:xfrm>
            <a:off x="911350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2" name="Google Shape;1562;p118"/>
          <p:cNvSpPr/>
          <p:nvPr/>
        </p:nvSpPr>
        <p:spPr>
          <a:xfrm>
            <a:off x="3197250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NEW LINE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63" name="Google Shape;1563;p118"/>
          <p:cNvSpPr txBox="1"/>
          <p:nvPr/>
        </p:nvSpPr>
        <p:spPr>
          <a:xfrm>
            <a:off x="3471275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8" name="Google Shape;1568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9" name="Google Shape;1569;p119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0" name="Google Shape;1570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1" name="Google Shape;1571;p11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2" name="Google Shape;1572;p119"/>
          <p:cNvSpPr txBox="1"/>
          <p:nvPr/>
        </p:nvSpPr>
        <p:spPr>
          <a:xfrm>
            <a:off x="349350" y="1746775"/>
            <a:ext cx="28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119"/>
          <p:cNvSpPr/>
          <p:nvPr/>
        </p:nvSpPr>
        <p:spPr>
          <a:xfrm>
            <a:off x="652725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TWO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74" name="Google Shape;1574;p119"/>
          <p:cNvSpPr txBox="1"/>
          <p:nvPr/>
        </p:nvSpPr>
        <p:spPr>
          <a:xfrm>
            <a:off x="911350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5" name="Google Shape;1575;p119"/>
          <p:cNvSpPr/>
          <p:nvPr/>
        </p:nvSpPr>
        <p:spPr>
          <a:xfrm>
            <a:off x="3197250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NEW LINE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76" name="Google Shape;1576;p119"/>
          <p:cNvSpPr txBox="1"/>
          <p:nvPr/>
        </p:nvSpPr>
        <p:spPr>
          <a:xfrm>
            <a:off x="3471275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7" name="Google Shape;1577;p119"/>
          <p:cNvSpPr txBox="1"/>
          <p:nvPr/>
        </p:nvSpPr>
        <p:spPr>
          <a:xfrm>
            <a:off x="6174375" y="1498575"/>
            <a:ext cx="211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git diff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output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8" name="Google Shape;1578;p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6250" y="2029275"/>
            <a:ext cx="3674550" cy="201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3" name="Google Shape;1583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Google Shape;1584;p120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diff syntax - comparison input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Comparison input at the first line displays the sources of the diff, notice how it’s actually the same file, just versions a and b.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5" name="Google Shape;158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12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7" name="Google Shape;1587;p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8" name="Google Shape;1588;p120"/>
          <p:cNvSpPr/>
          <p:nvPr/>
        </p:nvSpPr>
        <p:spPr>
          <a:xfrm>
            <a:off x="2745550" y="3150350"/>
            <a:ext cx="3656400" cy="202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3" name="Google Shape;1593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12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metadata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Metadata is just internal Git metadata you are unlikely to use, such a some hash information.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5" name="Google Shape;1595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6" name="Google Shape;1596;p12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7" name="Google Shape;1597;p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8" name="Google Shape;1598;p121"/>
          <p:cNvSpPr/>
          <p:nvPr/>
        </p:nvSpPr>
        <p:spPr>
          <a:xfrm>
            <a:off x="2743800" y="3357150"/>
            <a:ext cx="3037800" cy="202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Process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create commits, we are linking to a parent commit, showing the log of the commit history.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2" name="Google Shape;142;p23"/>
          <p:cNvGraphicFramePr/>
          <p:nvPr/>
        </p:nvGraphicFramePr>
        <p:xfrm>
          <a:off x="410250" y="322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{83B68184-D1D4-4998-9631-23CF537B3B55}</a:tableStyleId>
              </a:tblPr>
              <a:tblGrid>
                <a:gridCol w="904525"/>
                <a:gridCol w="1191700"/>
              </a:tblGrid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started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3" name="Google Shape;143;p23"/>
          <p:cNvGraphicFramePr/>
          <p:nvPr/>
        </p:nvGraphicFramePr>
        <p:xfrm>
          <a:off x="3244125" y="3205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{83B68184-D1D4-4998-9631-23CF537B3B55}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added code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4" name="Google Shape;144;p23"/>
          <p:cNvGraphicFramePr/>
          <p:nvPr/>
        </p:nvGraphicFramePr>
        <p:xfrm>
          <a:off x="5997875" y="3205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{83B68184-D1D4-4998-9631-23CF537B3B55}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7dc051194aeee368242051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more updates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5" name="Google Shape;145;p23"/>
          <p:cNvCxnSpPr/>
          <p:nvPr/>
        </p:nvCxnSpPr>
        <p:spPr>
          <a:xfrm>
            <a:off x="2517350" y="3426975"/>
            <a:ext cx="732000" cy="47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3"/>
          <p:cNvCxnSpPr/>
          <p:nvPr/>
        </p:nvCxnSpPr>
        <p:spPr>
          <a:xfrm>
            <a:off x="5356175" y="3402250"/>
            <a:ext cx="633000" cy="504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3" name="Google Shape;1603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4" name="Google Shape;1604;p122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markers for changes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Legend that assigns symbols to each diff input source. Changes from a/myfile.txt are marked with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and the changes from b/myfile.txt are marked with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symbol.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5" name="Google Shape;1605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12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7" name="Google Shape;1607;p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p122"/>
          <p:cNvSpPr/>
          <p:nvPr/>
        </p:nvSpPr>
        <p:spPr>
          <a:xfrm>
            <a:off x="2757000" y="3581550"/>
            <a:ext cx="1665000" cy="4443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3" name="Google Shape;1613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Google Shape;1614;p123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diff chunks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remaining output will be a list of “chunks” of code, showing the changes as well as a few lines for context above and below the change.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5" name="Google Shape;1615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6" name="Google Shape;1616;p12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7" name="Google Shape;1617;p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8" name="Google Shape;1618;p123"/>
          <p:cNvSpPr/>
          <p:nvPr/>
        </p:nvSpPr>
        <p:spPr>
          <a:xfrm>
            <a:off x="2761400" y="4025950"/>
            <a:ext cx="1665000" cy="237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3" name="Google Shape;1623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4" name="Google Shape;1624;p124"/>
          <p:cNvSpPr txBox="1"/>
          <p:nvPr/>
        </p:nvSpPr>
        <p:spPr>
          <a:xfrm>
            <a:off x="272000" y="854825"/>
            <a:ext cx="881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diff chunks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@@ -start_line,num +start_line, num@@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5" name="Google Shape;1625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6" name="Google Shape;1626;p12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7" name="Google Shape;1627;p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8" name="Google Shape;1628;p124"/>
          <p:cNvSpPr/>
          <p:nvPr/>
        </p:nvSpPr>
        <p:spPr>
          <a:xfrm>
            <a:off x="2761400" y="4025950"/>
            <a:ext cx="1665000" cy="237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3" name="Google Shape;1633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Google Shape;1634;p125"/>
          <p:cNvSpPr txBox="1"/>
          <p:nvPr/>
        </p:nvSpPr>
        <p:spPr>
          <a:xfrm>
            <a:off x="272000" y="854825"/>
            <a:ext cx="881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diff chunks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Displays what was in file ---a/myfile.txt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5" name="Google Shape;1635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6" name="Google Shape;1636;p12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7" name="Google Shape;1637;p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8" name="Google Shape;1638;p125"/>
          <p:cNvSpPr/>
          <p:nvPr/>
        </p:nvSpPr>
        <p:spPr>
          <a:xfrm>
            <a:off x="2757000" y="4452750"/>
            <a:ext cx="1013700" cy="237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3" name="Google Shape;1643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4" name="Google Shape;1644;p126"/>
          <p:cNvSpPr txBox="1"/>
          <p:nvPr/>
        </p:nvSpPr>
        <p:spPr>
          <a:xfrm>
            <a:off x="272000" y="854825"/>
            <a:ext cx="881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diff chunks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Displays what was in file +++b/myfile.txt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5" name="Google Shape;1645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6" name="Google Shape;1646;p12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7" name="Google Shape;1647;p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8" name="Google Shape;1648;p126"/>
          <p:cNvSpPr/>
          <p:nvPr/>
        </p:nvSpPr>
        <p:spPr>
          <a:xfrm>
            <a:off x="2757000" y="4690325"/>
            <a:ext cx="1013700" cy="237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3" name="Google Shape;1653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4" name="Google Shape;1654;p127"/>
          <p:cNvSpPr txBox="1"/>
          <p:nvPr/>
        </p:nvSpPr>
        <p:spPr>
          <a:xfrm>
            <a:off x="272000" y="854825"/>
            <a:ext cx="8813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a very powerful command, and we’ve only scratched the surface of what it can do, let’s explore it in practice, but you can learn more at: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https://git-scm.com/docs/git-diff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5" name="Google Shape;1655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p12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1" name="Google Shape;1661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28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128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128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128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Exercise and Solution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0" name="Google Shape;1670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1" name="Google Shape;1671;p129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Perform the following tasks: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new repository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text file with the numbers 1-3 written out in english (one,two, three).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Add and Commit these Updates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new branch called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translation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Switch to the new branch and translate the numbers to another language(uno, dos, tres).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2" name="Google Shape;1672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12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8" name="Google Shape;1678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9" name="Google Shape;1679;p130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Perform the following tasks: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7932FC"/>
              </a:buClr>
              <a:buSzPts val="2800"/>
              <a:buFont typeface="Montserrat"/>
              <a:buChar char="○"/>
            </a:pPr>
            <a:r>
              <a:rPr b="1" i="1" lang="en" sz="28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Bonus Task:</a:t>
            </a:r>
            <a:endParaRPr b="1" i="1" sz="28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800"/>
              <a:buFont typeface="Montserrat"/>
              <a:buChar char="■"/>
            </a:pPr>
            <a:r>
              <a:rPr b="1" i="1" lang="en" sz="28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Can you figure out how to use git diff to view the differences between the two branches before a merge?</a:t>
            </a:r>
            <a:endParaRPr b="1" i="1" sz="28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translation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 back to your initial master branch, it should be a “fast forward” merge since there were no other commits on master.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0" name="Google Shape;1680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13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6" name="Google Shape;1686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7" name="Google Shape;1687;p13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Overall this task should be a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straight forward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review of many of the concepts covered so far.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walk you through it!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8" name="Google Shape;1688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9" name="Google Shape;1689;p13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Process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need incorporate the workflows of others or be able to focus on new updates without breaking old code, we need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410250" y="322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{83B68184-D1D4-4998-9631-23CF537B3B55}</a:tableStyleId>
              </a:tblPr>
              <a:tblGrid>
                <a:gridCol w="904525"/>
                <a:gridCol w="1191700"/>
              </a:tblGrid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started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6" name="Google Shape;156;p24"/>
          <p:cNvGraphicFramePr/>
          <p:nvPr/>
        </p:nvGraphicFramePr>
        <p:xfrm>
          <a:off x="3244125" y="3205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{83B68184-D1D4-4998-9631-23CF537B3B55}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added code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Google Shape;157;p24"/>
          <p:cNvGraphicFramePr/>
          <p:nvPr/>
        </p:nvGraphicFramePr>
        <p:xfrm>
          <a:off x="5997875" y="3205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{83B68184-D1D4-4998-9631-23CF537B3B55}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7dc051194aeee368242051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more updates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8" name="Google Shape;158;p24"/>
          <p:cNvCxnSpPr/>
          <p:nvPr/>
        </p:nvCxnSpPr>
        <p:spPr>
          <a:xfrm>
            <a:off x="2517350" y="3426975"/>
            <a:ext cx="732000" cy="47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4"/>
          <p:cNvCxnSpPr/>
          <p:nvPr/>
        </p:nvCxnSpPr>
        <p:spPr>
          <a:xfrm>
            <a:off x="5356175" y="3402250"/>
            <a:ext cx="633000" cy="504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branch represents an independent line of development.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Branches serve as an abstraction for the edit/stage/commit process.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They are a way to request a brand new working directory, staging area, and project history.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Branches are just pointers to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you create a branch, all Git needs to do is create a new pointer, it doesn’t change the repository in any other way.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why branches are useful for workflows…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8"/>
          <p:cNvCxnSpPr>
            <a:stCxn id="193" idx="3"/>
            <a:endCxn id="19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29"/>
          <p:cNvCxnSpPr>
            <a:stCxn id="204" idx="3"/>
            <a:endCxn id="205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9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9"/>
          <p:cNvCxnSpPr>
            <a:stCxn id="205" idx="3"/>
            <a:endCxn id="207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30"/>
          <p:cNvCxnSpPr>
            <a:stCxn id="217" idx="3"/>
            <a:endCxn id="218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30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30"/>
          <p:cNvCxnSpPr>
            <a:stCxn id="218" idx="3"/>
            <a:endCxn id="220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0"/>
          <p:cNvCxnSpPr>
            <a:stCxn id="220" idx="0"/>
            <a:endCxn id="223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0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4151275" y="79430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p31"/>
          <p:cNvCxnSpPr>
            <a:stCxn id="233" idx="3"/>
            <a:endCxn id="23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1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31"/>
          <p:cNvCxnSpPr>
            <a:stCxn id="234" idx="3"/>
            <a:endCxn id="236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1"/>
          <p:cNvCxnSpPr>
            <a:stCxn id="236" idx="0"/>
            <a:endCxn id="239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31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31"/>
          <p:cNvCxnSpPr>
            <a:stCxn id="236" idx="3"/>
            <a:endCxn id="241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01050" y="145127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Branches and Working with Others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32"/>
          <p:cNvCxnSpPr>
            <a:stCxn id="251" idx="3"/>
            <a:endCxn id="252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2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32"/>
          <p:cNvCxnSpPr>
            <a:stCxn id="252" idx="3"/>
            <a:endCxn id="254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2"/>
          <p:cNvCxnSpPr>
            <a:stCxn id="254" idx="0"/>
            <a:endCxn id="257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2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32"/>
          <p:cNvCxnSpPr>
            <a:stCxn id="254" idx="3"/>
            <a:endCxn id="259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2"/>
          <p:cNvCxnSpPr>
            <a:stCxn id="259" idx="2"/>
            <a:endCxn id="262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2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33"/>
          <p:cNvCxnSpPr>
            <a:stCxn id="272" idx="3"/>
            <a:endCxn id="273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3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33"/>
          <p:cNvCxnSpPr>
            <a:stCxn id="273" idx="3"/>
            <a:endCxn id="275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3"/>
          <p:cNvCxnSpPr>
            <a:stCxn id="275" idx="0"/>
            <a:endCxn id="278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3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33"/>
          <p:cNvCxnSpPr>
            <a:stCxn id="275" idx="3"/>
            <a:endCxn id="280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3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33"/>
          <p:cNvCxnSpPr>
            <a:stCxn id="280" idx="3"/>
            <a:endCxn id="282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3"/>
          <p:cNvCxnSpPr>
            <a:stCxn id="280" idx="2"/>
            <a:endCxn id="285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3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" name="Google Shape;2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4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34"/>
          <p:cNvCxnSpPr>
            <a:stCxn id="295" idx="3"/>
            <a:endCxn id="296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34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34"/>
          <p:cNvCxnSpPr>
            <a:stCxn id="296" idx="3"/>
            <a:endCxn id="298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4"/>
          <p:cNvCxnSpPr>
            <a:stCxn id="298" idx="0"/>
            <a:endCxn id="301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4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4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34"/>
          <p:cNvCxnSpPr>
            <a:stCxn id="298" idx="3"/>
            <a:endCxn id="303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34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34"/>
          <p:cNvCxnSpPr>
            <a:stCxn id="303" idx="3"/>
            <a:endCxn id="305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4"/>
          <p:cNvCxnSpPr>
            <a:stCxn id="303" idx="2"/>
            <a:endCxn id="308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4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4"/>
          <p:cNvSpPr/>
          <p:nvPr/>
        </p:nvSpPr>
        <p:spPr>
          <a:xfrm>
            <a:off x="553377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4"/>
          <p:cNvCxnSpPr>
            <a:stCxn id="301" idx="3"/>
            <a:endCxn id="310" idx="1"/>
          </p:cNvCxnSpPr>
          <p:nvPr/>
        </p:nvCxnSpPr>
        <p:spPr>
          <a:xfrm>
            <a:off x="5161225" y="158612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4"/>
          <p:cNvCxnSpPr>
            <a:stCxn id="310" idx="0"/>
            <a:endCxn id="313" idx="1"/>
          </p:cNvCxnSpPr>
          <p:nvPr/>
        </p:nvCxnSpPr>
        <p:spPr>
          <a:xfrm rot="-5400000">
            <a:off x="6258575" y="630175"/>
            <a:ext cx="378600" cy="9231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4"/>
          <p:cNvSpPr/>
          <p:nvPr/>
        </p:nvSpPr>
        <p:spPr>
          <a:xfrm>
            <a:off x="663052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34"/>
          <p:cNvCxnSpPr>
            <a:stCxn id="305" idx="3"/>
            <a:endCxn id="314" idx="1"/>
          </p:cNvCxnSpPr>
          <p:nvPr/>
        </p:nvCxnSpPr>
        <p:spPr>
          <a:xfrm>
            <a:off x="6257975" y="27485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4"/>
          <p:cNvSpPr/>
          <p:nvPr/>
        </p:nvSpPr>
        <p:spPr>
          <a:xfrm>
            <a:off x="6909425" y="5973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"/>
          <p:cNvSpPr/>
          <p:nvPr/>
        </p:nvSpPr>
        <p:spPr>
          <a:xfrm>
            <a:off x="69094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" name="Google Shape;317;p34"/>
          <p:cNvCxnSpPr>
            <a:stCxn id="310" idx="3"/>
            <a:endCxn id="316" idx="1"/>
          </p:cNvCxnSpPr>
          <p:nvPr/>
        </p:nvCxnSpPr>
        <p:spPr>
          <a:xfrm>
            <a:off x="6438875" y="1586125"/>
            <a:ext cx="4707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34"/>
          <p:cNvSpPr txBox="1"/>
          <p:nvPr/>
        </p:nvSpPr>
        <p:spPr>
          <a:xfrm>
            <a:off x="6833825" y="640875"/>
            <a:ext cx="9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5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5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35"/>
          <p:cNvCxnSpPr>
            <a:stCxn id="327" idx="3"/>
            <a:endCxn id="328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35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35"/>
          <p:cNvCxnSpPr>
            <a:stCxn id="328" idx="3"/>
            <a:endCxn id="330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5"/>
          <p:cNvCxnSpPr>
            <a:stCxn id="330" idx="0"/>
            <a:endCxn id="333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5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35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" name="Google Shape;336;p35"/>
          <p:cNvCxnSpPr>
            <a:stCxn id="330" idx="3"/>
            <a:endCxn id="335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5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" name="Google Shape;338;p35"/>
          <p:cNvCxnSpPr>
            <a:stCxn id="335" idx="3"/>
            <a:endCxn id="337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5"/>
          <p:cNvCxnSpPr>
            <a:stCxn id="335" idx="2"/>
            <a:endCxn id="340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35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5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553377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3" name="Google Shape;343;p35"/>
          <p:cNvCxnSpPr>
            <a:stCxn id="333" idx="3"/>
            <a:endCxn id="342" idx="1"/>
          </p:cNvCxnSpPr>
          <p:nvPr/>
        </p:nvCxnSpPr>
        <p:spPr>
          <a:xfrm>
            <a:off x="5161225" y="158612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5"/>
          <p:cNvCxnSpPr>
            <a:stCxn id="342" idx="0"/>
            <a:endCxn id="345" idx="1"/>
          </p:cNvCxnSpPr>
          <p:nvPr/>
        </p:nvCxnSpPr>
        <p:spPr>
          <a:xfrm rot="-5400000">
            <a:off x="6258575" y="630175"/>
            <a:ext cx="378600" cy="9231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35"/>
          <p:cNvSpPr/>
          <p:nvPr/>
        </p:nvSpPr>
        <p:spPr>
          <a:xfrm>
            <a:off x="663052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35"/>
          <p:cNvCxnSpPr>
            <a:stCxn id="337" idx="3"/>
            <a:endCxn id="346" idx="1"/>
          </p:cNvCxnSpPr>
          <p:nvPr/>
        </p:nvCxnSpPr>
        <p:spPr>
          <a:xfrm>
            <a:off x="6257975" y="27485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35"/>
          <p:cNvSpPr/>
          <p:nvPr/>
        </p:nvSpPr>
        <p:spPr>
          <a:xfrm>
            <a:off x="6909425" y="5973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69094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35"/>
          <p:cNvCxnSpPr>
            <a:stCxn id="342" idx="3"/>
            <a:endCxn id="348" idx="1"/>
          </p:cNvCxnSpPr>
          <p:nvPr/>
        </p:nvCxnSpPr>
        <p:spPr>
          <a:xfrm>
            <a:off x="6438875" y="1586125"/>
            <a:ext cx="4707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35"/>
          <p:cNvSpPr txBox="1"/>
          <p:nvPr/>
        </p:nvSpPr>
        <p:spPr>
          <a:xfrm>
            <a:off x="6833825" y="640875"/>
            <a:ext cx="9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35"/>
          <p:cNvSpPr/>
          <p:nvPr/>
        </p:nvSpPr>
        <p:spPr>
          <a:xfrm>
            <a:off x="66305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35"/>
          <p:cNvCxnSpPr>
            <a:stCxn id="340" idx="3"/>
            <a:endCxn id="351" idx="1"/>
          </p:cNvCxnSpPr>
          <p:nvPr/>
        </p:nvCxnSpPr>
        <p:spPr>
          <a:xfrm>
            <a:off x="6229325" y="4005200"/>
            <a:ext cx="401100" cy="6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9" name="Google Shape;3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6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3" name="Google Shape;363;p36"/>
          <p:cNvCxnSpPr>
            <a:stCxn id="361" idx="3"/>
            <a:endCxn id="362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36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36"/>
          <p:cNvCxnSpPr>
            <a:stCxn id="362" idx="3"/>
            <a:endCxn id="364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6"/>
          <p:cNvCxnSpPr>
            <a:stCxn id="364" idx="0"/>
            <a:endCxn id="367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36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6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36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" name="Google Shape;370;p36"/>
          <p:cNvCxnSpPr>
            <a:stCxn id="364" idx="3"/>
            <a:endCxn id="369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36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36"/>
          <p:cNvCxnSpPr>
            <a:stCxn id="369" idx="3"/>
            <a:endCxn id="371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6"/>
          <p:cNvCxnSpPr>
            <a:stCxn id="369" idx="2"/>
            <a:endCxn id="374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36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6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553377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36"/>
          <p:cNvCxnSpPr>
            <a:stCxn id="367" idx="3"/>
            <a:endCxn id="376" idx="1"/>
          </p:cNvCxnSpPr>
          <p:nvPr/>
        </p:nvCxnSpPr>
        <p:spPr>
          <a:xfrm>
            <a:off x="5161225" y="158612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6"/>
          <p:cNvCxnSpPr>
            <a:stCxn id="376" idx="0"/>
            <a:endCxn id="379" idx="1"/>
          </p:cNvCxnSpPr>
          <p:nvPr/>
        </p:nvCxnSpPr>
        <p:spPr>
          <a:xfrm rot="-5400000">
            <a:off x="6258575" y="630175"/>
            <a:ext cx="378600" cy="9231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36"/>
          <p:cNvSpPr/>
          <p:nvPr/>
        </p:nvSpPr>
        <p:spPr>
          <a:xfrm>
            <a:off x="663052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1" name="Google Shape;381;p36"/>
          <p:cNvCxnSpPr>
            <a:stCxn id="371" idx="3"/>
            <a:endCxn id="380" idx="1"/>
          </p:cNvCxnSpPr>
          <p:nvPr/>
        </p:nvCxnSpPr>
        <p:spPr>
          <a:xfrm>
            <a:off x="6257975" y="27485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36"/>
          <p:cNvSpPr/>
          <p:nvPr/>
        </p:nvSpPr>
        <p:spPr>
          <a:xfrm>
            <a:off x="6909425" y="5973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6"/>
          <p:cNvSpPr/>
          <p:nvPr/>
        </p:nvSpPr>
        <p:spPr>
          <a:xfrm>
            <a:off x="69094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36"/>
          <p:cNvCxnSpPr>
            <a:stCxn id="376" idx="3"/>
            <a:endCxn id="382" idx="1"/>
          </p:cNvCxnSpPr>
          <p:nvPr/>
        </p:nvCxnSpPr>
        <p:spPr>
          <a:xfrm>
            <a:off x="6438875" y="1586125"/>
            <a:ext cx="4707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6"/>
          <p:cNvSpPr txBox="1"/>
          <p:nvPr/>
        </p:nvSpPr>
        <p:spPr>
          <a:xfrm>
            <a:off x="6833825" y="640875"/>
            <a:ext cx="9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6"/>
          <p:cNvSpPr/>
          <p:nvPr/>
        </p:nvSpPr>
        <p:spPr>
          <a:xfrm>
            <a:off x="66305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36"/>
          <p:cNvCxnSpPr>
            <a:stCxn id="374" idx="3"/>
            <a:endCxn id="385" idx="1"/>
          </p:cNvCxnSpPr>
          <p:nvPr/>
        </p:nvCxnSpPr>
        <p:spPr>
          <a:xfrm>
            <a:off x="6229325" y="4005200"/>
            <a:ext cx="401100" cy="6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36"/>
          <p:cNvSpPr/>
          <p:nvPr/>
        </p:nvSpPr>
        <p:spPr>
          <a:xfrm>
            <a:off x="80974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8" name="Google Shape;388;p36"/>
          <p:cNvCxnSpPr>
            <a:stCxn id="380" idx="3"/>
            <a:endCxn id="387" idx="1"/>
          </p:cNvCxnSpPr>
          <p:nvPr/>
        </p:nvCxnSpPr>
        <p:spPr>
          <a:xfrm>
            <a:off x="7535625" y="2748575"/>
            <a:ext cx="5619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6"/>
          <p:cNvCxnSpPr>
            <a:stCxn id="385" idx="3"/>
            <a:endCxn id="387" idx="2"/>
          </p:cNvCxnSpPr>
          <p:nvPr/>
        </p:nvCxnSpPr>
        <p:spPr>
          <a:xfrm flipH="1" rot="10800000">
            <a:off x="7535625" y="3053300"/>
            <a:ext cx="1014300" cy="951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6" name="Google Shape;3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p37"/>
          <p:cNvCxnSpPr>
            <a:stCxn id="398" idx="3"/>
            <a:endCxn id="399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37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" name="Google Shape;402;p37"/>
          <p:cNvCxnSpPr>
            <a:stCxn id="399" idx="3"/>
            <a:endCxn id="401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7"/>
          <p:cNvCxnSpPr>
            <a:stCxn id="401" idx="0"/>
            <a:endCxn id="404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37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7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7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" name="Google Shape;407;p37"/>
          <p:cNvCxnSpPr>
            <a:stCxn id="401" idx="3"/>
            <a:endCxn id="406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37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9" name="Google Shape;409;p37"/>
          <p:cNvCxnSpPr>
            <a:stCxn id="406" idx="3"/>
            <a:endCxn id="408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7"/>
          <p:cNvCxnSpPr>
            <a:stCxn id="406" idx="2"/>
            <a:endCxn id="411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37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553377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" name="Google Shape;414;p37"/>
          <p:cNvCxnSpPr>
            <a:stCxn id="404" idx="3"/>
            <a:endCxn id="413" idx="1"/>
          </p:cNvCxnSpPr>
          <p:nvPr/>
        </p:nvCxnSpPr>
        <p:spPr>
          <a:xfrm>
            <a:off x="5161225" y="158612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7"/>
          <p:cNvCxnSpPr>
            <a:stCxn id="413" idx="0"/>
            <a:endCxn id="416" idx="1"/>
          </p:cNvCxnSpPr>
          <p:nvPr/>
        </p:nvCxnSpPr>
        <p:spPr>
          <a:xfrm rot="-5400000">
            <a:off x="6258575" y="630175"/>
            <a:ext cx="378600" cy="9231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37"/>
          <p:cNvSpPr/>
          <p:nvPr/>
        </p:nvSpPr>
        <p:spPr>
          <a:xfrm>
            <a:off x="663052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8" name="Google Shape;418;p37"/>
          <p:cNvCxnSpPr>
            <a:stCxn id="408" idx="3"/>
            <a:endCxn id="417" idx="1"/>
          </p:cNvCxnSpPr>
          <p:nvPr/>
        </p:nvCxnSpPr>
        <p:spPr>
          <a:xfrm>
            <a:off x="6257975" y="27485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37"/>
          <p:cNvSpPr/>
          <p:nvPr/>
        </p:nvSpPr>
        <p:spPr>
          <a:xfrm>
            <a:off x="6909425" y="5973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7"/>
          <p:cNvSpPr/>
          <p:nvPr/>
        </p:nvSpPr>
        <p:spPr>
          <a:xfrm>
            <a:off x="69094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0" name="Google Shape;420;p37"/>
          <p:cNvCxnSpPr>
            <a:stCxn id="413" idx="3"/>
            <a:endCxn id="419" idx="1"/>
          </p:cNvCxnSpPr>
          <p:nvPr/>
        </p:nvCxnSpPr>
        <p:spPr>
          <a:xfrm>
            <a:off x="6438875" y="1586125"/>
            <a:ext cx="4707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37"/>
          <p:cNvSpPr txBox="1"/>
          <p:nvPr/>
        </p:nvSpPr>
        <p:spPr>
          <a:xfrm>
            <a:off x="6833825" y="640875"/>
            <a:ext cx="9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6305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3" name="Google Shape;423;p37"/>
          <p:cNvCxnSpPr>
            <a:stCxn id="411" idx="3"/>
            <a:endCxn id="422" idx="1"/>
          </p:cNvCxnSpPr>
          <p:nvPr/>
        </p:nvCxnSpPr>
        <p:spPr>
          <a:xfrm>
            <a:off x="6229325" y="4005200"/>
            <a:ext cx="401100" cy="6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37"/>
          <p:cNvSpPr/>
          <p:nvPr/>
        </p:nvSpPr>
        <p:spPr>
          <a:xfrm>
            <a:off x="80974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37"/>
          <p:cNvCxnSpPr>
            <a:stCxn id="417" idx="3"/>
            <a:endCxn id="424" idx="1"/>
          </p:cNvCxnSpPr>
          <p:nvPr/>
        </p:nvCxnSpPr>
        <p:spPr>
          <a:xfrm>
            <a:off x="7535625" y="2748575"/>
            <a:ext cx="5619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37"/>
          <p:cNvCxnSpPr>
            <a:stCxn id="422" idx="3"/>
            <a:endCxn id="424" idx="2"/>
          </p:cNvCxnSpPr>
          <p:nvPr/>
        </p:nvCxnSpPr>
        <p:spPr>
          <a:xfrm flipH="1" rot="10800000">
            <a:off x="7535625" y="3053300"/>
            <a:ext cx="1014300" cy="951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37"/>
          <p:cNvSpPr/>
          <p:nvPr/>
        </p:nvSpPr>
        <p:spPr>
          <a:xfrm>
            <a:off x="205075" y="2161125"/>
            <a:ext cx="8877300" cy="1052700"/>
          </a:xfrm>
          <a:prstGeom prst="rect">
            <a:avLst/>
          </a:prstGeom>
          <a:noFill/>
          <a:ln cap="flat" cmpd="sng" w="762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7"/>
          <p:cNvSpPr txBox="1"/>
          <p:nvPr/>
        </p:nvSpPr>
        <p:spPr>
          <a:xfrm>
            <a:off x="426731" y="3297100"/>
            <a:ext cx="161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master/main branch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8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Upon creating a new repo with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init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create a new branch called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master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(or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main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a branch just like any other, but it’s simply the first one created.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Should code pushed to master branch always be in working condition?</a:t>
            </a:r>
            <a:endParaRPr i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5" name="Google Shape;4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9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While organizations and developers often treat this master branch as the official branch for things like deployment, this is not a requirement.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use any branch for code deployment or code that’s actually “in-use”.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3" name="Google Shape;44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0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Master vs. Main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we’ve discussed previously, GitHub has changed the nomenclature for this initial branch to be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main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while Git is still using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master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(but this may change in the future)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also rename any branch (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trunk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1" name="Google Shape;45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1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Creating a New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Before we conclude, let’s quickly go into more detail about what happens when first create a new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Branches are just pointers to commits.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you create a branch, all Git needs to do is create a new pointer, it doesn’t change the repository in any other way.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9" name="Google Shape;45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So far we’ve learned how to create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repositories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 add changes to the stage, and commit them to the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We’ve also learned how to push and pull code back and forth from local machines to remote branches on GitHub.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Creating a New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7" name="Google Shape;46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2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1" name="Google Shape;471;p42"/>
          <p:cNvCxnSpPr>
            <a:stCxn id="469" idx="3"/>
            <a:endCxn id="470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42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42"/>
          <p:cNvCxnSpPr>
            <a:stCxn id="470" idx="3"/>
            <a:endCxn id="472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42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5" name="Google Shape;475;p42"/>
          <p:cNvCxnSpPr>
            <a:endCxn id="472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Creating a New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2" name="Google Shape;48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4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3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" name="Google Shape;486;p43"/>
          <p:cNvCxnSpPr>
            <a:stCxn id="484" idx="3"/>
            <a:endCxn id="485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43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8" name="Google Shape;488;p43"/>
          <p:cNvCxnSpPr>
            <a:stCxn id="485" idx="3"/>
            <a:endCxn id="487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43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0" name="Google Shape;490;p43"/>
          <p:cNvCxnSpPr>
            <a:endCxn id="487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43"/>
          <p:cNvSpPr/>
          <p:nvPr/>
        </p:nvSpPr>
        <p:spPr>
          <a:xfrm>
            <a:off x="2713875" y="37102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2" name="Google Shape;492;p43"/>
          <p:cNvCxnSpPr>
            <a:stCxn id="491" idx="0"/>
            <a:endCxn id="487" idx="2"/>
          </p:cNvCxnSpPr>
          <p:nvPr/>
        </p:nvCxnSpPr>
        <p:spPr>
          <a:xfrm rot="10800000">
            <a:off x="3250125" y="3053525"/>
            <a:ext cx="0" cy="65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Creating a New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9" name="Google Shape;49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44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4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3" name="Google Shape;503;p44"/>
          <p:cNvCxnSpPr>
            <a:stCxn id="501" idx="3"/>
            <a:endCxn id="502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44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5" name="Google Shape;505;p44"/>
          <p:cNvCxnSpPr>
            <a:stCxn id="502" idx="3"/>
            <a:endCxn id="504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44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7" name="Google Shape;507;p44"/>
          <p:cNvCxnSpPr>
            <a:endCxn id="504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44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9" name="Google Shape;509;p44"/>
          <p:cNvCxnSpPr>
            <a:stCxn id="508" idx="0"/>
            <a:endCxn id="510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44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4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2" name="Google Shape;512;p44"/>
          <p:cNvCxnSpPr>
            <a:stCxn id="511" idx="0"/>
            <a:endCxn id="504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44"/>
          <p:cNvCxnSpPr>
            <a:stCxn id="511" idx="3"/>
            <a:endCxn id="510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5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that we’ve seen how branches point to commits, we need to learn about HEAD.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HEAD will help us understand what we are currently “viewing” or where we are “located” in regards to branches and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0" name="Google Shape;52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6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Up Next: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We’ll explore and visualize specific actions and commands related to branches, including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HEAD,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checkout, git branch, 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 and more.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8" name="Google Shape;52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7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7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7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7"/>
          <p:cNvSpPr txBox="1"/>
          <p:nvPr/>
        </p:nvSpPr>
        <p:spPr>
          <a:xfrm>
            <a:off x="601050" y="165917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Understanding HEAD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48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work more with branches, you will probably notice a term show up during your commits: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viewing the most recent commit using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log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you may see: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05as..3e2 (HEAD -&gt; master)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5" name="Google Shape;54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9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In all of our examples so far, HEAD has always been pointing to the most recent commit in the master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 -&gt; master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3" name="Google Shape;55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0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Recall we have branch points (references)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1" name="Google Shape;56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50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0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5" name="Google Shape;565;p50"/>
          <p:cNvCxnSpPr>
            <a:stCxn id="563" idx="3"/>
            <a:endCxn id="56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6" name="Google Shape;566;p50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7" name="Google Shape;567;p50"/>
          <p:cNvCxnSpPr>
            <a:stCxn id="564" idx="3"/>
            <a:endCxn id="566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50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9" name="Google Shape;569;p50"/>
          <p:cNvCxnSpPr>
            <a:endCxn id="566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50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1" name="Google Shape;571;p50"/>
          <p:cNvCxnSpPr>
            <a:stCxn id="570" idx="0"/>
            <a:endCxn id="572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50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0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4" name="Google Shape;574;p50"/>
          <p:cNvCxnSpPr>
            <a:stCxn id="573" idx="0"/>
            <a:endCxn id="566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50"/>
          <p:cNvCxnSpPr>
            <a:stCxn id="573" idx="3"/>
            <a:endCxn id="572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51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 and Commits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stores a branch as a reference to a commit.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In this sense, a branch represents the tip of a series of commits—it's not a container for commits.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history for a branch is extrapolated through the commit relationships.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2" name="Google Shape;58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Today it’s time to learn about a critical concept in Git: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Branches allow us to organize a repository and split it apart so multiple people can work on it or so a solo developer can work on different aspects of a project on a separated work.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2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HEAD is simply a reference to a commit object.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think of HEAD as pointing to a specific commit in a branch that we are currently viewing.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0" name="Google Shape;59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5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5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5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3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1" name="Google Shape;601;p53"/>
          <p:cNvCxnSpPr>
            <a:stCxn id="599" idx="3"/>
            <a:endCxn id="600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53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3" name="Google Shape;603;p53"/>
          <p:cNvCxnSpPr>
            <a:stCxn id="600" idx="3"/>
            <a:endCxn id="602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53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5" name="Google Shape;605;p53"/>
          <p:cNvCxnSpPr>
            <a:endCxn id="602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53"/>
          <p:cNvSpPr/>
          <p:nvPr/>
        </p:nvSpPr>
        <p:spPr>
          <a:xfrm>
            <a:off x="4255250" y="15895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7" name="Google Shape;607;p53"/>
          <p:cNvCxnSpPr>
            <a:stCxn id="606" idx="1"/>
            <a:endCxn id="604" idx="3"/>
          </p:cNvCxnSpPr>
          <p:nvPr/>
        </p:nvCxnSpPr>
        <p:spPr>
          <a:xfrm rot="10800000">
            <a:off x="3786350" y="176477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5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54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4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7" name="Google Shape;617;p54"/>
          <p:cNvCxnSpPr>
            <a:stCxn id="615" idx="3"/>
            <a:endCxn id="616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54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9" name="Google Shape;619;p54"/>
          <p:cNvCxnSpPr>
            <a:stCxn id="616" idx="3"/>
            <a:endCxn id="618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54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1" name="Google Shape;621;p54"/>
          <p:cNvCxnSpPr>
            <a:endCxn id="618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Google Shape;622;p54"/>
          <p:cNvSpPr/>
          <p:nvPr/>
        </p:nvSpPr>
        <p:spPr>
          <a:xfrm>
            <a:off x="4255275" y="35653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3" name="Google Shape;623;p54"/>
          <p:cNvCxnSpPr>
            <a:stCxn id="622" idx="1"/>
            <a:endCxn id="620" idx="3"/>
          </p:cNvCxnSpPr>
          <p:nvPr/>
        </p:nvCxnSpPr>
        <p:spPr>
          <a:xfrm rot="10800000">
            <a:off x="3786375" y="1764725"/>
            <a:ext cx="468900" cy="197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54"/>
          <p:cNvSpPr/>
          <p:nvPr/>
        </p:nvSpPr>
        <p:spPr>
          <a:xfrm>
            <a:off x="2713875" y="351597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5" name="Google Shape;625;p54"/>
          <p:cNvCxnSpPr>
            <a:stCxn id="624" idx="0"/>
          </p:cNvCxnSpPr>
          <p:nvPr/>
        </p:nvCxnSpPr>
        <p:spPr>
          <a:xfrm rot="10800000">
            <a:off x="3250125" y="3053375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5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55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5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5" name="Google Shape;635;p55"/>
          <p:cNvCxnSpPr>
            <a:stCxn id="633" idx="3"/>
            <a:endCxn id="63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55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7" name="Google Shape;637;p55"/>
          <p:cNvCxnSpPr>
            <a:stCxn id="634" idx="3"/>
            <a:endCxn id="636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55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55"/>
          <p:cNvCxnSpPr>
            <a:endCxn id="636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55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1" name="Google Shape;641;p55"/>
          <p:cNvCxnSpPr>
            <a:stCxn id="640" idx="0"/>
            <a:endCxn id="642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" name="Google Shape;643;p55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5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4" name="Google Shape;644;p55"/>
          <p:cNvCxnSpPr>
            <a:stCxn id="643" idx="0"/>
            <a:endCxn id="636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55"/>
          <p:cNvCxnSpPr>
            <a:stCxn id="643" idx="3"/>
            <a:endCxn id="642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55"/>
          <p:cNvSpPr/>
          <p:nvPr/>
        </p:nvSpPr>
        <p:spPr>
          <a:xfrm>
            <a:off x="5675100" y="4589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7" name="Google Shape;647;p55"/>
          <p:cNvCxnSpPr>
            <a:stCxn id="646" idx="1"/>
          </p:cNvCxnSpPr>
          <p:nvPr/>
        </p:nvCxnSpPr>
        <p:spPr>
          <a:xfrm rot="10800000">
            <a:off x="5206200" y="4764800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56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think of these branches as just references to a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Using HEAD tells us which branch reference we are currently “checking out”.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always switch back out HEAD to some other branch (which is a pointer to a commit reference).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4" name="Google Shape;65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5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5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57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7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5" name="Google Shape;665;p57"/>
          <p:cNvCxnSpPr>
            <a:stCxn id="663" idx="3"/>
            <a:endCxn id="66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57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7" name="Google Shape;667;p57"/>
          <p:cNvCxnSpPr>
            <a:stCxn id="664" idx="3"/>
            <a:endCxn id="666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Google Shape;668;p57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9" name="Google Shape;669;p57"/>
          <p:cNvCxnSpPr>
            <a:endCxn id="666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0" name="Google Shape;670;p57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1" name="Google Shape;671;p57"/>
          <p:cNvCxnSpPr>
            <a:stCxn id="670" idx="0"/>
            <a:endCxn id="672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57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7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4" name="Google Shape;674;p57"/>
          <p:cNvCxnSpPr>
            <a:stCxn id="673" idx="0"/>
            <a:endCxn id="666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57"/>
          <p:cNvCxnSpPr>
            <a:stCxn id="673" idx="3"/>
            <a:endCxn id="672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57"/>
          <p:cNvSpPr/>
          <p:nvPr/>
        </p:nvSpPr>
        <p:spPr>
          <a:xfrm>
            <a:off x="5675100" y="4589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7" name="Google Shape;677;p57"/>
          <p:cNvCxnSpPr>
            <a:stCxn id="676" idx="1"/>
          </p:cNvCxnSpPr>
          <p:nvPr/>
        </p:nvCxnSpPr>
        <p:spPr>
          <a:xfrm rot="10800000">
            <a:off x="5206200" y="4764800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5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58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8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7" name="Google Shape;687;p58"/>
          <p:cNvCxnSpPr>
            <a:stCxn id="685" idx="3"/>
            <a:endCxn id="686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" name="Google Shape;688;p58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9" name="Google Shape;689;p58"/>
          <p:cNvCxnSpPr>
            <a:stCxn id="686" idx="3"/>
            <a:endCxn id="688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58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1" name="Google Shape;691;p58"/>
          <p:cNvCxnSpPr>
            <a:endCxn id="688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2" name="Google Shape;692;p58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3" name="Google Shape;693;p58"/>
          <p:cNvCxnSpPr>
            <a:stCxn id="692" idx="0"/>
            <a:endCxn id="694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58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8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6" name="Google Shape;696;p58"/>
          <p:cNvCxnSpPr>
            <a:stCxn id="695" idx="0"/>
            <a:endCxn id="688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58"/>
          <p:cNvCxnSpPr>
            <a:stCxn id="695" idx="3"/>
            <a:endCxn id="694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58"/>
          <p:cNvSpPr/>
          <p:nvPr/>
        </p:nvSpPr>
        <p:spPr>
          <a:xfrm>
            <a:off x="4255275" y="15895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9" name="Google Shape;699;p58"/>
          <p:cNvCxnSpPr>
            <a:stCxn id="698" idx="1"/>
          </p:cNvCxnSpPr>
          <p:nvPr/>
        </p:nvCxnSpPr>
        <p:spPr>
          <a:xfrm rot="10800000">
            <a:off x="3786375" y="176477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Google Shape;70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59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Up Next: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that we understand the theory behind branches and HEAD, let’s begin to explore the actually commands that let us create branches and navigate between them.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6" name="Google Shape;70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5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" name="Google Shape;71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0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60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60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60"/>
          <p:cNvSpPr txBox="1"/>
          <p:nvPr/>
        </p:nvSpPr>
        <p:spPr>
          <a:xfrm>
            <a:off x="601050" y="165917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Branch Commands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Google Shape;72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61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Commands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New Repo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Add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New 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branch &lt;branch_name&gt;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Report 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Switch 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3" name="Google Shape;72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6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Day 3 Topics: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Master/Main Branch and 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Understanding HEAD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Branch Commands: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git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Delete or Rename 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Merging Branches and Conflicts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gif diff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Exercise and Solution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2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Commands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Add and Commit Changes on New 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log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explore differences between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1" name="Google Shape;73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" name="Google Shape;73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6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init, git add, git commit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9" name="Google Shape;73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6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1" name="Google Shape;741;p63"/>
          <p:cNvSpPr/>
          <p:nvPr/>
        </p:nvSpPr>
        <p:spPr>
          <a:xfrm>
            <a:off x="242725" y="160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63"/>
          <p:cNvSpPr/>
          <p:nvPr/>
        </p:nvSpPr>
        <p:spPr>
          <a:xfrm>
            <a:off x="1784125" y="16004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3" name="Google Shape;743;p63"/>
          <p:cNvCxnSpPr>
            <a:stCxn id="742" idx="1"/>
          </p:cNvCxnSpPr>
          <p:nvPr/>
        </p:nvCxnSpPr>
        <p:spPr>
          <a:xfrm rot="10800000">
            <a:off x="1315225" y="177562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63"/>
          <p:cNvCxnSpPr>
            <a:stCxn id="741" idx="2"/>
            <a:endCxn id="745" idx="0"/>
          </p:cNvCxnSpPr>
          <p:nvPr/>
        </p:nvCxnSpPr>
        <p:spPr>
          <a:xfrm>
            <a:off x="778975" y="19508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6" name="Google Shape;746;p6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6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branch new_branch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3" name="Google Shape;75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6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5" name="Google Shape;755;p64"/>
          <p:cNvSpPr/>
          <p:nvPr/>
        </p:nvSpPr>
        <p:spPr>
          <a:xfrm>
            <a:off x="242725" y="160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64"/>
          <p:cNvSpPr/>
          <p:nvPr/>
        </p:nvSpPr>
        <p:spPr>
          <a:xfrm>
            <a:off x="242725" y="35457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64"/>
          <p:cNvSpPr/>
          <p:nvPr/>
        </p:nvSpPr>
        <p:spPr>
          <a:xfrm>
            <a:off x="1784125" y="16004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8" name="Google Shape;758;p64"/>
          <p:cNvCxnSpPr>
            <a:stCxn id="757" idx="1"/>
          </p:cNvCxnSpPr>
          <p:nvPr/>
        </p:nvCxnSpPr>
        <p:spPr>
          <a:xfrm rot="10800000">
            <a:off x="1315225" y="177562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64"/>
          <p:cNvCxnSpPr>
            <a:stCxn id="755" idx="2"/>
            <a:endCxn id="760" idx="0"/>
          </p:cNvCxnSpPr>
          <p:nvPr/>
        </p:nvCxnSpPr>
        <p:spPr>
          <a:xfrm>
            <a:off x="778975" y="19508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64"/>
          <p:cNvCxnSpPr>
            <a:stCxn id="756" idx="0"/>
            <a:endCxn id="760" idx="2"/>
          </p:cNvCxnSpPr>
          <p:nvPr/>
        </p:nvCxnSpPr>
        <p:spPr>
          <a:xfrm rot="10800000">
            <a:off x="778975" y="30534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2" name="Google Shape;762;p64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7" name="Google Shape;76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6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add, git commit, git log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9" name="Google Shape;76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6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1" name="Google Shape;771;p65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2" name="Google Shape;772;p65"/>
          <p:cNvSpPr/>
          <p:nvPr/>
        </p:nvSpPr>
        <p:spPr>
          <a:xfrm>
            <a:off x="242725" y="35457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65"/>
          <p:cNvSpPr/>
          <p:nvPr/>
        </p:nvSpPr>
        <p:spPr>
          <a:xfrm>
            <a:off x="29855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4" name="Google Shape;774;p65"/>
          <p:cNvCxnSpPr>
            <a:stCxn id="773" idx="1"/>
          </p:cNvCxnSpPr>
          <p:nvPr/>
        </p:nvCxnSpPr>
        <p:spPr>
          <a:xfrm rot="10800000">
            <a:off x="2516600" y="177567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65"/>
          <p:cNvCxnSpPr>
            <a:stCxn id="772" idx="0"/>
            <a:endCxn id="771" idx="2"/>
          </p:cNvCxnSpPr>
          <p:nvPr/>
        </p:nvCxnSpPr>
        <p:spPr>
          <a:xfrm rot="10800000">
            <a:off x="778975" y="30534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65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7" name="Google Shape;777;p65"/>
          <p:cNvCxnSpPr>
            <a:stCxn id="771" idx="3"/>
            <a:endCxn id="776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65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9" name="Google Shape;779;p65"/>
          <p:cNvCxnSpPr>
            <a:stCxn id="778" idx="2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6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switch new_branch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6" name="Google Shape;78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6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8" name="Google Shape;788;p66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9" name="Google Shape;789;p66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0" name="Google Shape;790;p66"/>
          <p:cNvSpPr/>
          <p:nvPr/>
        </p:nvSpPr>
        <p:spPr>
          <a:xfrm>
            <a:off x="242725" y="35457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66"/>
          <p:cNvSpPr/>
          <p:nvPr/>
        </p:nvSpPr>
        <p:spPr>
          <a:xfrm>
            <a:off x="1784125" y="3593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66"/>
          <p:cNvCxnSpPr>
            <a:stCxn id="791" idx="1"/>
          </p:cNvCxnSpPr>
          <p:nvPr/>
        </p:nvCxnSpPr>
        <p:spPr>
          <a:xfrm rot="10800000">
            <a:off x="1315225" y="376867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6"/>
          <p:cNvCxnSpPr>
            <a:stCxn id="789" idx="2"/>
            <a:endCxn id="794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66"/>
          <p:cNvCxnSpPr>
            <a:stCxn id="790" idx="0"/>
            <a:endCxn id="788" idx="2"/>
          </p:cNvCxnSpPr>
          <p:nvPr/>
        </p:nvCxnSpPr>
        <p:spPr>
          <a:xfrm rot="10800000">
            <a:off x="778975" y="30534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4" name="Google Shape;794;p66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6" name="Google Shape;796;p66"/>
          <p:cNvCxnSpPr>
            <a:stCxn id="788" idx="3"/>
            <a:endCxn id="794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6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add , git commit, git log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3" name="Google Shape;80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6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5" name="Google Shape;805;p67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67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7" name="Google Shape;807;p67"/>
          <p:cNvSpPr/>
          <p:nvPr/>
        </p:nvSpPr>
        <p:spPr>
          <a:xfrm>
            <a:off x="1482300" y="433937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7"/>
          <p:cNvSpPr/>
          <p:nvPr/>
        </p:nvSpPr>
        <p:spPr>
          <a:xfrm>
            <a:off x="3107400" y="43871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9" name="Google Shape;809;p67"/>
          <p:cNvCxnSpPr>
            <a:stCxn id="808" idx="1"/>
            <a:endCxn id="807" idx="3"/>
          </p:cNvCxnSpPr>
          <p:nvPr/>
        </p:nvCxnSpPr>
        <p:spPr>
          <a:xfrm flipH="1">
            <a:off x="2554800" y="4562325"/>
            <a:ext cx="5526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0" name="Google Shape;810;p67"/>
          <p:cNvCxnSpPr>
            <a:stCxn id="806" idx="2"/>
            <a:endCxn id="811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67"/>
          <p:cNvCxnSpPr/>
          <p:nvPr/>
        </p:nvCxnSpPr>
        <p:spPr>
          <a:xfrm rot="10800000">
            <a:off x="2018550" y="38492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1" name="Google Shape;811;p67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3" name="Google Shape;813;p67"/>
          <p:cNvCxnSpPr>
            <a:stCxn id="805" idx="3"/>
            <a:endCxn id="811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4" name="Google Shape;814;p67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5" name="Google Shape;815;p67"/>
          <p:cNvCxnSpPr>
            <a:stCxn id="805" idx="2"/>
            <a:endCxn id="814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" name="Google Shape;82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6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switch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master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2" name="Google Shape;82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6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4" name="Google Shape;824;p68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68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6" name="Google Shape;826;p68"/>
          <p:cNvSpPr/>
          <p:nvPr/>
        </p:nvSpPr>
        <p:spPr>
          <a:xfrm>
            <a:off x="1482300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7" name="Google Shape;827;p68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8" name="Google Shape;828;p68"/>
          <p:cNvCxnSpPr>
            <a:stCxn id="827" idx="1"/>
            <a:endCxn id="825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68"/>
          <p:cNvCxnSpPr>
            <a:stCxn id="825" idx="2"/>
            <a:endCxn id="830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1" name="Google Shape;831;p68"/>
          <p:cNvCxnSpPr/>
          <p:nvPr/>
        </p:nvCxnSpPr>
        <p:spPr>
          <a:xfrm rot="10800000">
            <a:off x="2018550" y="38492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0" name="Google Shape;830;p68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2" name="Google Shape;832;p68"/>
          <p:cNvCxnSpPr>
            <a:stCxn id="824" idx="3"/>
            <a:endCxn id="830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3" name="Google Shape;833;p68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4" name="Google Shape;834;p68"/>
          <p:cNvCxnSpPr>
            <a:stCxn id="824" idx="2"/>
            <a:endCxn id="833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Google Shape;83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6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What we’ve done so far: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1" name="Google Shape;84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6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3" name="Google Shape;843;p69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first commit</a:t>
            </a:r>
            <a:endParaRPr/>
          </a:p>
        </p:txBody>
      </p:sp>
      <p:sp>
        <p:nvSpPr>
          <p:cNvPr id="844" name="Google Shape;844;p69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69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6" name="Google Shape;846;p69"/>
          <p:cNvSpPr/>
          <p:nvPr/>
        </p:nvSpPr>
        <p:spPr>
          <a:xfrm>
            <a:off x="5675100" y="4589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7" name="Google Shape;847;p69"/>
          <p:cNvCxnSpPr>
            <a:stCxn id="846" idx="1"/>
          </p:cNvCxnSpPr>
          <p:nvPr/>
        </p:nvCxnSpPr>
        <p:spPr>
          <a:xfrm rot="10800000">
            <a:off x="5206200" y="4764800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70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70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70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70"/>
          <p:cNvSpPr txBox="1"/>
          <p:nvPr/>
        </p:nvSpPr>
        <p:spPr>
          <a:xfrm>
            <a:off x="601050" y="131282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Delete and Rename Branches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7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quickly explore how to rename and delete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Keep in mind that we still need to learn how to merge branches together.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3" name="Google Shape;86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7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601050" y="1659175"/>
            <a:ext cx="794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" name="Google Shape;86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7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Previously: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1" name="Google Shape;87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7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3" name="Google Shape;873;p72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4" name="Google Shape;874;p72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5" name="Google Shape;875;p72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72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7" name="Google Shape;877;p72"/>
          <p:cNvCxnSpPr>
            <a:stCxn id="876" idx="1"/>
            <a:endCxn id="874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8" name="Google Shape;878;p72"/>
          <p:cNvCxnSpPr>
            <a:stCxn id="874" idx="2"/>
            <a:endCxn id="879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0" name="Google Shape;880;p72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9" name="Google Shape;879;p72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1" name="Google Shape;881;p72"/>
          <p:cNvCxnSpPr>
            <a:stCxn id="873" idx="3"/>
            <a:endCxn id="879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2" name="Google Shape;882;p72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3" name="Google Shape;883;p72"/>
          <p:cNvCxnSpPr>
            <a:stCxn id="873" idx="2"/>
            <a:endCxn id="882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72"/>
          <p:cNvCxnSpPr>
            <a:stCxn id="882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5" name="Google Shape;885;p72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6" name="Google Shape;886;p72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 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7" name="Google Shape;887;p72"/>
          <p:cNvCxnSpPr>
            <a:stCxn id="886" idx="2"/>
            <a:endCxn id="885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" name="Google Shape;89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7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7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6" name="Google Shape;896;p73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73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73"/>
          <p:cNvSpPr/>
          <p:nvPr/>
        </p:nvSpPr>
        <p:spPr>
          <a:xfrm>
            <a:off x="5755325" y="29789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9" name="Google Shape;899;p73"/>
          <p:cNvCxnSpPr>
            <a:stCxn id="898" idx="1"/>
            <a:endCxn id="900" idx="3"/>
          </p:cNvCxnSpPr>
          <p:nvPr/>
        </p:nvCxnSpPr>
        <p:spPr>
          <a:xfrm rot="10800000">
            <a:off x="5264525" y="3154125"/>
            <a:ext cx="490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1" name="Google Shape;901;p73"/>
          <p:cNvCxnSpPr>
            <a:stCxn id="896" idx="2"/>
            <a:endCxn id="902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Google Shape;903;p73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2" name="Google Shape;902;p73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4" name="Google Shape;904;p73"/>
          <p:cNvCxnSpPr>
            <a:stCxn id="895" idx="3"/>
            <a:endCxn id="902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5" name="Google Shape;905;p73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6" name="Google Shape;906;p73"/>
          <p:cNvCxnSpPr>
            <a:stCxn id="895" idx="2"/>
            <a:endCxn id="905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73"/>
          <p:cNvCxnSpPr>
            <a:stCxn id="905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8" name="Google Shape;908;p73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73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Experimental 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9" name="Google Shape;909;p73"/>
          <p:cNvCxnSpPr>
            <a:stCxn id="900" idx="2"/>
            <a:endCxn id="908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" name="Google Shape;91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74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Renaming a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branch_to_rename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branch -m new_name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must be checked out on the branch you will rename.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6" name="Google Shape;91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7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Google Shape;92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7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experimental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4" name="Google Shape;924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7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6" name="Google Shape;926;p75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7" name="Google Shape;927;p75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8" name="Google Shape;928;p75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9" name="Google Shape;929;p75"/>
          <p:cNvSpPr/>
          <p:nvPr/>
        </p:nvSpPr>
        <p:spPr>
          <a:xfrm>
            <a:off x="5817150" y="29723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0" name="Google Shape;930;p75"/>
          <p:cNvCxnSpPr>
            <a:stCxn id="929" idx="1"/>
            <a:endCxn id="931" idx="3"/>
          </p:cNvCxnSpPr>
          <p:nvPr/>
        </p:nvCxnSpPr>
        <p:spPr>
          <a:xfrm flipH="1">
            <a:off x="5264550" y="3147575"/>
            <a:ext cx="552600" cy="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2" name="Google Shape;932;p75"/>
          <p:cNvCxnSpPr>
            <a:stCxn id="927" idx="2"/>
            <a:endCxn id="933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4" name="Google Shape;934;p75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3" name="Google Shape;933;p75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5" name="Google Shape;935;p75"/>
          <p:cNvCxnSpPr>
            <a:stCxn id="926" idx="3"/>
            <a:endCxn id="933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6" name="Google Shape;936;p75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7" name="Google Shape;937;p75"/>
          <p:cNvCxnSpPr>
            <a:stCxn id="926" idx="2"/>
            <a:endCxn id="936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75"/>
          <p:cNvCxnSpPr>
            <a:stCxn id="936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Google Shape;939;p75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75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Experimental 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0" name="Google Shape;940;p75"/>
          <p:cNvCxnSpPr>
            <a:stCxn id="931" idx="2"/>
            <a:endCxn id="939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5" name="Google Shape;94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7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-m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7" name="Google Shape;947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7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76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0" name="Google Shape;950;p76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1" name="Google Shape;951;p76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76"/>
          <p:cNvSpPr/>
          <p:nvPr/>
        </p:nvSpPr>
        <p:spPr>
          <a:xfrm>
            <a:off x="5817150" y="29789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3" name="Google Shape;953;p76"/>
          <p:cNvCxnSpPr>
            <a:stCxn id="952" idx="1"/>
            <a:endCxn id="954" idx="3"/>
          </p:cNvCxnSpPr>
          <p:nvPr/>
        </p:nvCxnSpPr>
        <p:spPr>
          <a:xfrm rot="10800000">
            <a:off x="5264550" y="31541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5" name="Google Shape;955;p76"/>
          <p:cNvCxnSpPr>
            <a:stCxn id="950" idx="2"/>
            <a:endCxn id="956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7" name="Google Shape;957;p76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6" name="Google Shape;956;p76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8" name="Google Shape;958;p76"/>
          <p:cNvCxnSpPr>
            <a:stCxn id="949" idx="3"/>
            <a:endCxn id="956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9" name="Google Shape;959;p76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76"/>
          <p:cNvCxnSpPr>
            <a:stCxn id="949" idx="2"/>
            <a:endCxn id="959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76"/>
          <p:cNvCxnSpPr>
            <a:stCxn id="959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2" name="Google Shape;962;p76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76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3" name="Google Shape;963;p76"/>
          <p:cNvCxnSpPr>
            <a:stCxn id="954" idx="2"/>
            <a:endCxn id="962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8" name="Google Shape;96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77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Deleting a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branch_to_delete_name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not delete a branch you are checked out at.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also will get a warning if the branch is not merged.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3" marL="18288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confirm you want to do this anyways with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0" name="Google Shape;970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7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6" name="Google Shape;97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7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master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8" name="Google Shape;978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7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0" name="Google Shape;980;p78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1" name="Google Shape;981;p78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78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3" name="Google Shape;983;p78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4" name="Google Shape;984;p78"/>
          <p:cNvCxnSpPr>
            <a:stCxn id="983" idx="1"/>
            <a:endCxn id="981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5" name="Google Shape;985;p78"/>
          <p:cNvCxnSpPr>
            <a:stCxn id="981" idx="2"/>
            <a:endCxn id="986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7" name="Google Shape;987;p78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6" name="Google Shape;986;p78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8" name="Google Shape;988;p78"/>
          <p:cNvCxnSpPr>
            <a:stCxn id="980" idx="3"/>
            <a:endCxn id="986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" name="Google Shape;989;p78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0" name="Google Shape;990;p78"/>
          <p:cNvCxnSpPr>
            <a:stCxn id="980" idx="2"/>
            <a:endCxn id="989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78"/>
          <p:cNvCxnSpPr>
            <a:stCxn id="989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2" name="Google Shape;992;p78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3" name="Google Shape;993;p78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4" name="Google Shape;994;p78"/>
          <p:cNvCxnSpPr>
            <a:stCxn id="993" idx="2"/>
            <a:endCxn id="992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Google Shape;99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7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1" name="Google Shape;1001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7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79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4" name="Google Shape;1004;p79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5" name="Google Shape;1005;p79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79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7" name="Google Shape;1007;p79"/>
          <p:cNvCxnSpPr>
            <a:stCxn id="1006" idx="1"/>
            <a:endCxn id="1004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8" name="Google Shape;1008;p79"/>
          <p:cNvCxnSpPr>
            <a:stCxn id="1004" idx="2"/>
            <a:endCxn id="1009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0" name="Google Shape;1010;p79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9" name="Google Shape;1009;p79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1" name="Google Shape;1011;p79"/>
          <p:cNvCxnSpPr>
            <a:stCxn id="1003" idx="3"/>
            <a:endCxn id="1009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2" name="Google Shape;1012;p79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3" name="Google Shape;1013;p79"/>
          <p:cNvCxnSpPr>
            <a:stCxn id="1003" idx="2"/>
            <a:endCxn id="1012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79"/>
          <p:cNvCxnSpPr>
            <a:stCxn id="1012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" name="Google Shape;1015;p79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6" name="Google Shape;1016;p79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7" name="Google Shape;1017;p79"/>
          <p:cNvCxnSpPr>
            <a:stCxn id="1016" idx="2"/>
            <a:endCxn id="1015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2" name="Google Shape;102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8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4" name="Google Shape;1024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8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6" name="Google Shape;1026;p80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7" name="Google Shape;1027;p80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80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9" name="Google Shape;1029;p80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0" name="Google Shape;1030;p80"/>
          <p:cNvCxnSpPr>
            <a:stCxn id="1029" idx="1"/>
            <a:endCxn id="1027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1" name="Google Shape;1031;p80"/>
          <p:cNvCxnSpPr>
            <a:stCxn id="1027" idx="2"/>
            <a:endCxn id="1032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3" name="Google Shape;1033;p80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2" name="Google Shape;1032;p80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4" name="Google Shape;1034;p80"/>
          <p:cNvCxnSpPr>
            <a:stCxn id="1026" idx="3"/>
            <a:endCxn id="1032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80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6" name="Google Shape;1036;p80"/>
          <p:cNvCxnSpPr>
            <a:stCxn id="1026" idx="2"/>
            <a:endCxn id="1035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80"/>
          <p:cNvCxnSpPr>
            <a:stCxn id="1035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" name="Google Shape;1038;p80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9" name="Google Shape;1039;p80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0" name="Google Shape;1040;p80"/>
          <p:cNvCxnSpPr>
            <a:stCxn id="1039" idx="2"/>
            <a:endCxn id="1038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1" name="Google Shape;1041;p80"/>
          <p:cNvSpPr/>
          <p:nvPr/>
        </p:nvSpPr>
        <p:spPr>
          <a:xfrm>
            <a:off x="5728375" y="1652225"/>
            <a:ext cx="2821200" cy="1368300"/>
          </a:xfrm>
          <a:prstGeom prst="wedgeRectCallout">
            <a:avLst>
              <a:gd fmla="val -63728" name="adj1"/>
              <a:gd fmla="val 72155" name="adj2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The branch please_delete is not fully merged. If you are sure you want to delete it, run ‘git branch -D please_delete’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8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8" name="Google Shape;1048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8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0" name="Google Shape;1050;p81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1" name="Google Shape;1051;p81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81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81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4" name="Google Shape;1054;p81"/>
          <p:cNvCxnSpPr>
            <a:stCxn id="1053" idx="1"/>
            <a:endCxn id="1051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5" name="Google Shape;1055;p81"/>
          <p:cNvCxnSpPr>
            <a:stCxn id="1051" idx="2"/>
            <a:endCxn id="1056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7" name="Google Shape;1057;p81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6" name="Google Shape;1056;p81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8" name="Google Shape;1058;p81"/>
          <p:cNvCxnSpPr>
            <a:stCxn id="1050" idx="3"/>
            <a:endCxn id="1056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9" name="Google Shape;1059;p81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0" name="Google Shape;1060;p81"/>
          <p:cNvCxnSpPr>
            <a:stCxn id="1050" idx="2"/>
            <a:endCxn id="1059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81"/>
          <p:cNvCxnSpPr>
            <a:stCxn id="1059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2" name="Google Shape;1062;p81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3" name="Google Shape;1063;p81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4" name="Google Shape;1064;p81"/>
          <p:cNvCxnSpPr>
            <a:stCxn id="1063" idx="2"/>
            <a:endCxn id="1062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5" name="Google Shape;1065;p81"/>
          <p:cNvSpPr/>
          <p:nvPr/>
        </p:nvSpPr>
        <p:spPr>
          <a:xfrm>
            <a:off x="5728375" y="1652225"/>
            <a:ext cx="2821200" cy="1368300"/>
          </a:xfrm>
          <a:prstGeom prst="wedgeRectCallout">
            <a:avLst>
              <a:gd fmla="val -63728" name="adj1"/>
              <a:gd fmla="val 72155" name="adj2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The branch please_delete is not fully merged. If you are sure you want to delete it, run ‘git branch -D please_delete’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601050" y="165917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Google Shape;107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8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2" name="Google Shape;1072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8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4" name="Google Shape;1074;p82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82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82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7" name="Google Shape;1077;p82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8" name="Google Shape;1078;p82"/>
          <p:cNvCxnSpPr>
            <a:stCxn id="1077" idx="1"/>
            <a:endCxn id="1075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82"/>
          <p:cNvCxnSpPr>
            <a:stCxn id="1075" idx="2"/>
            <a:endCxn id="1080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1" name="Google Shape;1081;p82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0" name="Google Shape;1080;p82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2" name="Google Shape;1082;p82"/>
          <p:cNvCxnSpPr>
            <a:stCxn id="1074" idx="3"/>
            <a:endCxn id="1080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82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4" name="Google Shape;1084;p82"/>
          <p:cNvCxnSpPr>
            <a:stCxn id="1074" idx="2"/>
            <a:endCxn id="1083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Google Shape;108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8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8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8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83"/>
          <p:cNvSpPr txBox="1"/>
          <p:nvPr/>
        </p:nvSpPr>
        <p:spPr>
          <a:xfrm>
            <a:off x="601050" y="131282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Merging Branches 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Conflicts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Google Shape;109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84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that we understand creating new branches, let’s shift focus to merging branches back together.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a simple type of merge, where a new branch is created, but the original branch it stemmed from has no additional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known as a “fast-forward”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0" name="Google Shape;1100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8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" name="Google Shape;110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8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8" name="Google Shape;110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8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0" name="Google Shape;1110;p85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1" name="Google Shape;1111;p85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2" name="Google Shape;1112;p85"/>
          <p:cNvCxnSpPr>
            <a:stCxn id="1111" idx="2"/>
            <a:endCxn id="1110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p85"/>
          <p:cNvSpPr/>
          <p:nvPr/>
        </p:nvSpPr>
        <p:spPr>
          <a:xfrm>
            <a:off x="2317125" y="14704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4" name="Google Shape;1114;p85"/>
          <p:cNvCxnSpPr>
            <a:stCxn id="1113" idx="1"/>
          </p:cNvCxnSpPr>
          <p:nvPr/>
        </p:nvCxnSpPr>
        <p:spPr>
          <a:xfrm rot="10800000">
            <a:off x="1764525" y="16456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9" name="Google Shape;111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8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1" name="Google Shape;1121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8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3" name="Google Shape;1123;p86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86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5" name="Google Shape;1125;p86"/>
          <p:cNvCxnSpPr>
            <a:stCxn id="1124" idx="2"/>
            <a:endCxn id="1123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6" name="Google Shape;1126;p86"/>
          <p:cNvSpPr/>
          <p:nvPr/>
        </p:nvSpPr>
        <p:spPr>
          <a:xfrm>
            <a:off x="2317125" y="14704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7" name="Google Shape;1127;p86"/>
          <p:cNvCxnSpPr>
            <a:stCxn id="1126" idx="1"/>
          </p:cNvCxnSpPr>
          <p:nvPr/>
        </p:nvCxnSpPr>
        <p:spPr>
          <a:xfrm rot="10800000">
            <a:off x="1764525" y="16456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86"/>
          <p:cNvSpPr/>
          <p:nvPr/>
        </p:nvSpPr>
        <p:spPr>
          <a:xfrm>
            <a:off x="692025" y="340610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86"/>
          <p:cNvCxnSpPr>
            <a:stCxn id="1128" idx="0"/>
            <a:endCxn id="1123" idx="2"/>
          </p:cNvCxnSpPr>
          <p:nvPr/>
        </p:nvCxnSpPr>
        <p:spPr>
          <a:xfrm rot="10800000">
            <a:off x="1228275" y="2920100"/>
            <a:ext cx="0" cy="4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8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6" name="Google Shape;1136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8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8" name="Google Shape;1138;p87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9" name="Google Shape;1139;p87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0" name="Google Shape;1140;p87"/>
          <p:cNvCxnSpPr>
            <a:stCxn id="1139" idx="2"/>
            <a:endCxn id="1138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1" name="Google Shape;1141;p87"/>
          <p:cNvSpPr/>
          <p:nvPr/>
        </p:nvSpPr>
        <p:spPr>
          <a:xfrm>
            <a:off x="2317125" y="3451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2" name="Google Shape;1142;p87"/>
          <p:cNvCxnSpPr>
            <a:stCxn id="1141" idx="1"/>
          </p:cNvCxnSpPr>
          <p:nvPr/>
        </p:nvCxnSpPr>
        <p:spPr>
          <a:xfrm rot="10800000">
            <a:off x="1764525" y="36268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3" name="Google Shape;1143;p87"/>
          <p:cNvSpPr/>
          <p:nvPr/>
        </p:nvSpPr>
        <p:spPr>
          <a:xfrm>
            <a:off x="692025" y="340610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4" name="Google Shape;1144;p87"/>
          <p:cNvCxnSpPr>
            <a:stCxn id="1143" idx="0"/>
            <a:endCxn id="1138" idx="2"/>
          </p:cNvCxnSpPr>
          <p:nvPr/>
        </p:nvCxnSpPr>
        <p:spPr>
          <a:xfrm rot="10800000">
            <a:off x="1228275" y="2920100"/>
            <a:ext cx="0" cy="4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9" name="Google Shape;114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0" name="Google Shape;1150;p8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1" name="Google Shape;1151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8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3" name="Google Shape;1153;p88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88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5" name="Google Shape;1155;p88"/>
          <p:cNvCxnSpPr>
            <a:stCxn id="1154" idx="2"/>
            <a:endCxn id="1153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6" name="Google Shape;1156;p88"/>
          <p:cNvSpPr/>
          <p:nvPr/>
        </p:nvSpPr>
        <p:spPr>
          <a:xfrm>
            <a:off x="3764925" y="3451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7" name="Google Shape;1157;p88"/>
          <p:cNvCxnSpPr>
            <a:stCxn id="1156" idx="1"/>
          </p:cNvCxnSpPr>
          <p:nvPr/>
        </p:nvCxnSpPr>
        <p:spPr>
          <a:xfrm rot="10800000">
            <a:off x="3212325" y="36268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8" name="Google Shape;1158;p88"/>
          <p:cNvSpPr/>
          <p:nvPr/>
        </p:nvSpPr>
        <p:spPr>
          <a:xfrm>
            <a:off x="2139825" y="340610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9" name="Google Shape;1159;p88"/>
          <p:cNvCxnSpPr>
            <a:stCxn id="1158" idx="0"/>
            <a:endCxn id="1153" idx="2"/>
          </p:cNvCxnSpPr>
          <p:nvPr/>
        </p:nvCxnSpPr>
        <p:spPr>
          <a:xfrm rot="10800000">
            <a:off x="1228275" y="2920100"/>
            <a:ext cx="1447800" cy="4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0" name="Google Shape;1160;p88"/>
          <p:cNvSpPr/>
          <p:nvPr/>
        </p:nvSpPr>
        <p:spPr>
          <a:xfrm>
            <a:off x="22511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1" name="Google Shape;1161;p88"/>
          <p:cNvCxnSpPr>
            <a:stCxn id="1153" idx="3"/>
            <a:endCxn id="1160" idx="1"/>
          </p:cNvCxnSpPr>
          <p:nvPr/>
        </p:nvCxnSpPr>
        <p:spPr>
          <a:xfrm>
            <a:off x="1680825" y="2614875"/>
            <a:ext cx="570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6" name="Google Shape;1166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8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8" name="Google Shape;1168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8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0" name="Google Shape;1170;p89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1" name="Google Shape;1171;p89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2" name="Google Shape;1172;p89"/>
          <p:cNvCxnSpPr>
            <a:stCxn id="1171" idx="2"/>
            <a:endCxn id="1170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3" name="Google Shape;1173;p89"/>
          <p:cNvSpPr/>
          <p:nvPr/>
        </p:nvSpPr>
        <p:spPr>
          <a:xfrm>
            <a:off x="5048975" y="34961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4" name="Google Shape;1174;p89"/>
          <p:cNvCxnSpPr>
            <a:stCxn id="1173" idx="1"/>
            <a:endCxn id="1175" idx="3"/>
          </p:cNvCxnSpPr>
          <p:nvPr/>
        </p:nvCxnSpPr>
        <p:spPr>
          <a:xfrm rot="10800000">
            <a:off x="4611575" y="3671300"/>
            <a:ext cx="43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5" name="Google Shape;1175;p89"/>
          <p:cNvSpPr/>
          <p:nvPr/>
        </p:nvSpPr>
        <p:spPr>
          <a:xfrm>
            <a:off x="3539025" y="34467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6" name="Google Shape;1176;p89"/>
          <p:cNvCxnSpPr>
            <a:stCxn id="1175" idx="0"/>
            <a:endCxn id="1177" idx="2"/>
          </p:cNvCxnSpPr>
          <p:nvPr/>
        </p:nvCxnSpPr>
        <p:spPr>
          <a:xfrm rot="10800000">
            <a:off x="4075275" y="29199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8" name="Google Shape;1178;p89"/>
          <p:cNvSpPr/>
          <p:nvPr/>
        </p:nvSpPr>
        <p:spPr>
          <a:xfrm>
            <a:off x="22511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9" name="Google Shape;1179;p89"/>
          <p:cNvCxnSpPr>
            <a:stCxn id="1170" idx="3"/>
            <a:endCxn id="1178" idx="1"/>
          </p:cNvCxnSpPr>
          <p:nvPr/>
        </p:nvCxnSpPr>
        <p:spPr>
          <a:xfrm>
            <a:off x="1680825" y="2614875"/>
            <a:ext cx="570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7" name="Google Shape;1177;p89"/>
          <p:cNvSpPr/>
          <p:nvPr/>
        </p:nvSpPr>
        <p:spPr>
          <a:xfrm>
            <a:off x="3622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0" name="Google Shape;1180;p89"/>
          <p:cNvCxnSpPr>
            <a:stCxn id="1178" idx="3"/>
            <a:endCxn id="1177" idx="1"/>
          </p:cNvCxnSpPr>
          <p:nvPr/>
        </p:nvCxnSpPr>
        <p:spPr>
          <a:xfrm>
            <a:off x="3156225" y="26148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5" name="Google Shape;1185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9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7" name="Google Shape;1187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9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9" name="Google Shape;1189;p90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0" name="Google Shape;1190;p90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1" name="Google Shape;1191;p90"/>
          <p:cNvCxnSpPr>
            <a:stCxn id="1190" idx="2"/>
            <a:endCxn id="1189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2" name="Google Shape;1192;p90"/>
          <p:cNvSpPr/>
          <p:nvPr/>
        </p:nvSpPr>
        <p:spPr>
          <a:xfrm>
            <a:off x="2167425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3" name="Google Shape;1193;p90"/>
          <p:cNvCxnSpPr>
            <a:stCxn id="1192" idx="1"/>
            <a:endCxn id="1190" idx="3"/>
          </p:cNvCxnSpPr>
          <p:nvPr/>
        </p:nvCxnSpPr>
        <p:spPr>
          <a:xfrm flipH="1">
            <a:off x="1764525" y="1643950"/>
            <a:ext cx="4029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4" name="Google Shape;1194;p90"/>
          <p:cNvSpPr/>
          <p:nvPr/>
        </p:nvSpPr>
        <p:spPr>
          <a:xfrm>
            <a:off x="3539025" y="34467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5" name="Google Shape;1195;p90"/>
          <p:cNvCxnSpPr>
            <a:stCxn id="1194" idx="0"/>
            <a:endCxn id="1196" idx="2"/>
          </p:cNvCxnSpPr>
          <p:nvPr/>
        </p:nvCxnSpPr>
        <p:spPr>
          <a:xfrm rot="10800000">
            <a:off x="4075275" y="29199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7" name="Google Shape;1197;p90"/>
          <p:cNvSpPr/>
          <p:nvPr/>
        </p:nvSpPr>
        <p:spPr>
          <a:xfrm>
            <a:off x="22511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8" name="Google Shape;1198;p90"/>
          <p:cNvCxnSpPr>
            <a:stCxn id="1189" idx="3"/>
            <a:endCxn id="1197" idx="1"/>
          </p:cNvCxnSpPr>
          <p:nvPr/>
        </p:nvCxnSpPr>
        <p:spPr>
          <a:xfrm>
            <a:off x="1680825" y="2614875"/>
            <a:ext cx="570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6" name="Google Shape;1196;p90"/>
          <p:cNvSpPr/>
          <p:nvPr/>
        </p:nvSpPr>
        <p:spPr>
          <a:xfrm>
            <a:off x="3622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9" name="Google Shape;1199;p90"/>
          <p:cNvCxnSpPr>
            <a:stCxn id="1197" idx="3"/>
            <a:endCxn id="1196" idx="1"/>
          </p:cNvCxnSpPr>
          <p:nvPr/>
        </p:nvCxnSpPr>
        <p:spPr>
          <a:xfrm>
            <a:off x="3156225" y="26148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0" name="Google Shape;1200;p90"/>
          <p:cNvSpPr/>
          <p:nvPr/>
        </p:nvSpPr>
        <p:spPr>
          <a:xfrm>
            <a:off x="5564575" y="3895850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switch master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5" name="Google Shape;1205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9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7" name="Google Shape;120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9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9" name="Google Shape;1209;p91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91"/>
          <p:cNvSpPr/>
          <p:nvPr/>
        </p:nvSpPr>
        <p:spPr>
          <a:xfrm>
            <a:off x="35876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1" name="Google Shape;1211;p91"/>
          <p:cNvCxnSpPr>
            <a:stCxn id="1210" idx="2"/>
            <a:endCxn id="1209" idx="0"/>
          </p:cNvCxnSpPr>
          <p:nvPr/>
        </p:nvCxnSpPr>
        <p:spPr>
          <a:xfrm flipH="1">
            <a:off x="1228275" y="1820825"/>
            <a:ext cx="289560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2" name="Google Shape;1212;p91"/>
          <p:cNvSpPr/>
          <p:nvPr/>
        </p:nvSpPr>
        <p:spPr>
          <a:xfrm>
            <a:off x="5063025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3" name="Google Shape;1213;p91"/>
          <p:cNvCxnSpPr>
            <a:stCxn id="1212" idx="1"/>
            <a:endCxn id="1210" idx="3"/>
          </p:cNvCxnSpPr>
          <p:nvPr/>
        </p:nvCxnSpPr>
        <p:spPr>
          <a:xfrm flipH="1">
            <a:off x="4660125" y="1643950"/>
            <a:ext cx="4029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4" name="Google Shape;1214;p91"/>
          <p:cNvSpPr/>
          <p:nvPr/>
        </p:nvSpPr>
        <p:spPr>
          <a:xfrm>
            <a:off x="3539025" y="34467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5" name="Google Shape;1215;p91"/>
          <p:cNvCxnSpPr>
            <a:stCxn id="1214" idx="0"/>
            <a:endCxn id="1216" idx="2"/>
          </p:cNvCxnSpPr>
          <p:nvPr/>
        </p:nvCxnSpPr>
        <p:spPr>
          <a:xfrm rot="10800000">
            <a:off x="4075275" y="29199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7" name="Google Shape;1217;p91"/>
          <p:cNvSpPr/>
          <p:nvPr/>
        </p:nvSpPr>
        <p:spPr>
          <a:xfrm>
            <a:off x="22511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8" name="Google Shape;1218;p91"/>
          <p:cNvCxnSpPr>
            <a:stCxn id="1209" idx="3"/>
            <a:endCxn id="1217" idx="1"/>
          </p:cNvCxnSpPr>
          <p:nvPr/>
        </p:nvCxnSpPr>
        <p:spPr>
          <a:xfrm>
            <a:off x="1680825" y="2614875"/>
            <a:ext cx="570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6" name="Google Shape;1216;p91"/>
          <p:cNvSpPr/>
          <p:nvPr/>
        </p:nvSpPr>
        <p:spPr>
          <a:xfrm>
            <a:off x="3622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9" name="Google Shape;1219;p91"/>
          <p:cNvCxnSpPr>
            <a:stCxn id="1217" idx="3"/>
            <a:endCxn id="1216" idx="1"/>
          </p:cNvCxnSpPr>
          <p:nvPr/>
        </p:nvCxnSpPr>
        <p:spPr>
          <a:xfrm>
            <a:off x="3156225" y="26148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0" name="Google Shape;1220;p91"/>
          <p:cNvSpPr/>
          <p:nvPr/>
        </p:nvSpPr>
        <p:spPr>
          <a:xfrm>
            <a:off x="5564575" y="3895850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merge new_branch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what our current commit process looks like…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5" name="Google Shape;1225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9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let’s explore what happens for a merge where we have different commits in the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7" name="Google Shape;1227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9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" name="Google Shape;123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p9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5" name="Google Shape;1235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p9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93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8" name="Google Shape;1238;p93"/>
          <p:cNvSpPr/>
          <p:nvPr/>
        </p:nvSpPr>
        <p:spPr>
          <a:xfrm>
            <a:off x="692025" y="14946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9" name="Google Shape;1239;p93"/>
          <p:cNvCxnSpPr>
            <a:stCxn id="1238" idx="2"/>
            <a:endCxn id="1237" idx="0"/>
          </p:cNvCxnSpPr>
          <p:nvPr/>
        </p:nvCxnSpPr>
        <p:spPr>
          <a:xfrm>
            <a:off x="1228275" y="1845050"/>
            <a:ext cx="0" cy="46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93"/>
          <p:cNvSpPr/>
          <p:nvPr/>
        </p:nvSpPr>
        <p:spPr>
          <a:xfrm>
            <a:off x="2509950" y="14946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1" name="Google Shape;1241;p93"/>
          <p:cNvCxnSpPr>
            <a:stCxn id="1240" idx="1"/>
            <a:endCxn id="1238" idx="3"/>
          </p:cNvCxnSpPr>
          <p:nvPr/>
        </p:nvCxnSpPr>
        <p:spPr>
          <a:xfrm rot="10800000">
            <a:off x="1764450" y="1669850"/>
            <a:ext cx="74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2" name="Google Shape;1242;p93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3" name="Google Shape;1243;p93"/>
          <p:cNvCxnSpPr>
            <a:stCxn id="1242" idx="0"/>
            <a:endCxn id="1244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5" name="Google Shape;1245;p93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6" name="Google Shape;1246;p93"/>
          <p:cNvCxnSpPr>
            <a:stCxn id="1237" idx="3"/>
            <a:endCxn id="1245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4" name="Google Shape;1244;p93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7" name="Google Shape;1247;p93"/>
          <p:cNvCxnSpPr>
            <a:stCxn id="1245" idx="3"/>
            <a:endCxn id="1244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2" name="Google Shape;1252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9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4" name="Google Shape;1254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9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94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7" name="Google Shape;1257;p94"/>
          <p:cNvSpPr/>
          <p:nvPr/>
        </p:nvSpPr>
        <p:spPr>
          <a:xfrm>
            <a:off x="2251125" y="14687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8" name="Google Shape;1258;p94"/>
          <p:cNvCxnSpPr>
            <a:stCxn id="1257" idx="2"/>
            <a:endCxn id="1259" idx="0"/>
          </p:cNvCxnSpPr>
          <p:nvPr/>
        </p:nvCxnSpPr>
        <p:spPr>
          <a:xfrm>
            <a:off x="2787375" y="181915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0" name="Google Shape;1260;p94"/>
          <p:cNvSpPr/>
          <p:nvPr/>
        </p:nvSpPr>
        <p:spPr>
          <a:xfrm>
            <a:off x="4110150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1" name="Google Shape;1261;p94"/>
          <p:cNvCxnSpPr>
            <a:stCxn id="1260" idx="1"/>
            <a:endCxn id="1257" idx="3"/>
          </p:cNvCxnSpPr>
          <p:nvPr/>
        </p:nvCxnSpPr>
        <p:spPr>
          <a:xfrm rot="10800000">
            <a:off x="3323550" y="1643950"/>
            <a:ext cx="78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2" name="Google Shape;1262;p94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3" name="Google Shape;1263;p94"/>
          <p:cNvCxnSpPr>
            <a:stCxn id="1262" idx="0"/>
            <a:endCxn id="1264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5" name="Google Shape;1265;p94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6" name="Google Shape;1266;p94"/>
          <p:cNvCxnSpPr>
            <a:stCxn id="1256" idx="3"/>
            <a:endCxn id="1265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3081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4" name="Google Shape;1264;p94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7" name="Google Shape;1267;p94"/>
          <p:cNvCxnSpPr>
            <a:stCxn id="1265" idx="3"/>
            <a:endCxn id="1264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94"/>
          <p:cNvCxnSpPr>
            <a:stCxn id="1256" idx="3"/>
            <a:endCxn id="1259" idx="1"/>
          </p:cNvCxnSpPr>
          <p:nvPr/>
        </p:nvCxnSpPr>
        <p:spPr>
          <a:xfrm flipH="1" rot="10800000">
            <a:off x="1680825" y="2611575"/>
            <a:ext cx="6540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9" name="Google Shape;1259;p94"/>
          <p:cNvSpPr/>
          <p:nvPr/>
        </p:nvSpPr>
        <p:spPr>
          <a:xfrm>
            <a:off x="2334825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9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5" name="Google Shape;1275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9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7" name="Google Shape;1277;p95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8" name="Google Shape;1278;p95"/>
          <p:cNvSpPr/>
          <p:nvPr/>
        </p:nvSpPr>
        <p:spPr>
          <a:xfrm>
            <a:off x="2251125" y="14687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9" name="Google Shape;1279;p95"/>
          <p:cNvCxnSpPr>
            <a:stCxn id="1278" idx="2"/>
            <a:endCxn id="1280" idx="0"/>
          </p:cNvCxnSpPr>
          <p:nvPr/>
        </p:nvCxnSpPr>
        <p:spPr>
          <a:xfrm>
            <a:off x="2787375" y="181915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1" name="Google Shape;1281;p95"/>
          <p:cNvSpPr/>
          <p:nvPr/>
        </p:nvSpPr>
        <p:spPr>
          <a:xfrm>
            <a:off x="4110150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2" name="Google Shape;1282;p95"/>
          <p:cNvCxnSpPr>
            <a:stCxn id="1281" idx="1"/>
            <a:endCxn id="1278" idx="3"/>
          </p:cNvCxnSpPr>
          <p:nvPr/>
        </p:nvCxnSpPr>
        <p:spPr>
          <a:xfrm rot="10800000">
            <a:off x="3323550" y="1643950"/>
            <a:ext cx="78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3" name="Google Shape;1283;p95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4" name="Google Shape;1284;p95"/>
          <p:cNvCxnSpPr>
            <a:stCxn id="1283" idx="0"/>
            <a:endCxn id="1285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6" name="Google Shape;1286;p95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7" name="Google Shape;1287;p95"/>
          <p:cNvCxnSpPr>
            <a:stCxn id="1277" idx="3"/>
            <a:endCxn id="1286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3081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5" name="Google Shape;1285;p95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8" name="Google Shape;1288;p95"/>
          <p:cNvCxnSpPr>
            <a:stCxn id="1286" idx="3"/>
            <a:endCxn id="1285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95"/>
          <p:cNvCxnSpPr>
            <a:stCxn id="1277" idx="3"/>
            <a:endCxn id="1280" idx="1"/>
          </p:cNvCxnSpPr>
          <p:nvPr/>
        </p:nvCxnSpPr>
        <p:spPr>
          <a:xfrm flipH="1" rot="10800000">
            <a:off x="1680825" y="2611575"/>
            <a:ext cx="6540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0" name="Google Shape;1280;p95"/>
          <p:cNvSpPr/>
          <p:nvPr/>
        </p:nvSpPr>
        <p:spPr>
          <a:xfrm>
            <a:off x="2334825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0" name="Google Shape;1290;p95"/>
          <p:cNvSpPr/>
          <p:nvPr/>
        </p:nvSpPr>
        <p:spPr>
          <a:xfrm>
            <a:off x="6107775" y="4104075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merge new_branch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5" name="Google Shape;129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Google Shape;1296;p9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7" name="Google Shape;1297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8" name="Google Shape;1298;p9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9" name="Google Shape;1299;p96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0" name="Google Shape;1300;p96"/>
          <p:cNvSpPr/>
          <p:nvPr/>
        </p:nvSpPr>
        <p:spPr>
          <a:xfrm>
            <a:off x="4685000" y="14687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1" name="Google Shape;1301;p96"/>
          <p:cNvCxnSpPr>
            <a:stCxn id="1300" idx="2"/>
            <a:endCxn id="1302" idx="0"/>
          </p:cNvCxnSpPr>
          <p:nvPr/>
        </p:nvCxnSpPr>
        <p:spPr>
          <a:xfrm>
            <a:off x="5221250" y="181915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3" name="Google Shape;1303;p96"/>
          <p:cNvSpPr/>
          <p:nvPr/>
        </p:nvSpPr>
        <p:spPr>
          <a:xfrm>
            <a:off x="6346375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4" name="Google Shape;1304;p96"/>
          <p:cNvCxnSpPr>
            <a:stCxn id="1303" idx="1"/>
            <a:endCxn id="1300" idx="3"/>
          </p:cNvCxnSpPr>
          <p:nvPr/>
        </p:nvCxnSpPr>
        <p:spPr>
          <a:xfrm rot="10800000">
            <a:off x="5757475" y="1643950"/>
            <a:ext cx="58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5" name="Google Shape;1305;p96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6" name="Google Shape;1306;p96"/>
          <p:cNvCxnSpPr>
            <a:stCxn id="1305" idx="0"/>
            <a:endCxn id="1307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8" name="Google Shape;1308;p96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9" name="Google Shape;1309;p96"/>
          <p:cNvCxnSpPr>
            <a:stCxn id="1299" idx="3"/>
            <a:endCxn id="1308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3081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7" name="Google Shape;1307;p96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0" name="Google Shape;1310;p96"/>
          <p:cNvCxnSpPr>
            <a:stCxn id="1308" idx="3"/>
            <a:endCxn id="1307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96"/>
          <p:cNvCxnSpPr>
            <a:stCxn id="1299" idx="3"/>
            <a:endCxn id="1312" idx="1"/>
          </p:cNvCxnSpPr>
          <p:nvPr/>
        </p:nvCxnSpPr>
        <p:spPr>
          <a:xfrm flipH="1" rot="10800000">
            <a:off x="1680825" y="2611575"/>
            <a:ext cx="6540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2" name="Google Shape;1312;p96"/>
          <p:cNvSpPr/>
          <p:nvPr/>
        </p:nvSpPr>
        <p:spPr>
          <a:xfrm>
            <a:off x="2334825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3" name="Google Shape;1313;p96"/>
          <p:cNvSpPr/>
          <p:nvPr/>
        </p:nvSpPr>
        <p:spPr>
          <a:xfrm>
            <a:off x="6107775" y="4104075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merge new_branch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02" name="Google Shape;1302;p96"/>
          <p:cNvSpPr/>
          <p:nvPr/>
        </p:nvSpPr>
        <p:spPr>
          <a:xfrm>
            <a:off x="4768700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AUTO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4" name="Google Shape;1314;p96"/>
          <p:cNvCxnSpPr>
            <a:stCxn id="1312" idx="3"/>
            <a:endCxn id="1302" idx="1"/>
          </p:cNvCxnSpPr>
          <p:nvPr/>
        </p:nvCxnSpPr>
        <p:spPr>
          <a:xfrm>
            <a:off x="3239925" y="2611550"/>
            <a:ext cx="1528800" cy="6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96"/>
          <p:cNvCxnSpPr>
            <a:stCxn id="1307" idx="3"/>
            <a:endCxn id="1302" idx="2"/>
          </p:cNvCxnSpPr>
          <p:nvPr/>
        </p:nvCxnSpPr>
        <p:spPr>
          <a:xfrm flipH="1" rot="10800000">
            <a:off x="4611525" y="2916675"/>
            <a:ext cx="609600" cy="76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" name="Google Shape;132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1" name="Google Shape;1321;p9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2" name="Google Shape;1322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9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4" name="Google Shape;1324;p97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97"/>
          <p:cNvSpPr/>
          <p:nvPr/>
        </p:nvSpPr>
        <p:spPr>
          <a:xfrm>
            <a:off x="4685000" y="14687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6" name="Google Shape;1326;p97"/>
          <p:cNvCxnSpPr>
            <a:stCxn id="1325" idx="2"/>
            <a:endCxn id="1327" idx="0"/>
          </p:cNvCxnSpPr>
          <p:nvPr/>
        </p:nvCxnSpPr>
        <p:spPr>
          <a:xfrm>
            <a:off x="5221250" y="181915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8" name="Google Shape;1328;p97"/>
          <p:cNvSpPr/>
          <p:nvPr/>
        </p:nvSpPr>
        <p:spPr>
          <a:xfrm>
            <a:off x="6346375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9" name="Google Shape;1329;p97"/>
          <p:cNvCxnSpPr>
            <a:stCxn id="1328" idx="1"/>
            <a:endCxn id="1325" idx="3"/>
          </p:cNvCxnSpPr>
          <p:nvPr/>
        </p:nvCxnSpPr>
        <p:spPr>
          <a:xfrm rot="10800000">
            <a:off x="5757475" y="1643950"/>
            <a:ext cx="58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0" name="Google Shape;1330;p97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1" name="Google Shape;1331;p97"/>
          <p:cNvCxnSpPr>
            <a:stCxn id="1330" idx="0"/>
            <a:endCxn id="1332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3" name="Google Shape;1333;p97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4" name="Google Shape;1334;p97"/>
          <p:cNvCxnSpPr>
            <a:stCxn id="1324" idx="3"/>
            <a:endCxn id="1333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3081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2" name="Google Shape;1332;p97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5" name="Google Shape;1335;p97"/>
          <p:cNvCxnSpPr>
            <a:stCxn id="1333" idx="3"/>
            <a:endCxn id="1332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97"/>
          <p:cNvCxnSpPr>
            <a:stCxn id="1324" idx="3"/>
            <a:endCxn id="1337" idx="1"/>
          </p:cNvCxnSpPr>
          <p:nvPr/>
        </p:nvCxnSpPr>
        <p:spPr>
          <a:xfrm flipH="1" rot="10800000">
            <a:off x="1680825" y="2611575"/>
            <a:ext cx="6540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7" name="Google Shape;1337;p97"/>
          <p:cNvSpPr/>
          <p:nvPr/>
        </p:nvSpPr>
        <p:spPr>
          <a:xfrm>
            <a:off x="2334825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8" name="Google Shape;1338;p97"/>
          <p:cNvSpPr/>
          <p:nvPr/>
        </p:nvSpPr>
        <p:spPr>
          <a:xfrm>
            <a:off x="6107775" y="4104075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merge new_branch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27" name="Google Shape;1327;p97"/>
          <p:cNvSpPr/>
          <p:nvPr/>
        </p:nvSpPr>
        <p:spPr>
          <a:xfrm>
            <a:off x="4768700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AUTO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9" name="Google Shape;1339;p97"/>
          <p:cNvCxnSpPr>
            <a:stCxn id="1337" idx="3"/>
            <a:endCxn id="1327" idx="1"/>
          </p:cNvCxnSpPr>
          <p:nvPr/>
        </p:nvCxnSpPr>
        <p:spPr>
          <a:xfrm>
            <a:off x="3239925" y="2611550"/>
            <a:ext cx="1528800" cy="6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0" name="Google Shape;1340;p97"/>
          <p:cNvCxnSpPr>
            <a:stCxn id="1332" idx="3"/>
            <a:endCxn id="1327" idx="2"/>
          </p:cNvCxnSpPr>
          <p:nvPr/>
        </p:nvCxnSpPr>
        <p:spPr>
          <a:xfrm flipH="1" rot="10800000">
            <a:off x="4611525" y="2916675"/>
            <a:ext cx="609600" cy="76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1" name="Google Shape;1341;p97"/>
          <p:cNvSpPr/>
          <p:nvPr/>
        </p:nvSpPr>
        <p:spPr>
          <a:xfrm>
            <a:off x="6107775" y="2024324"/>
            <a:ext cx="2985000" cy="1729800"/>
          </a:xfrm>
          <a:prstGeom prst="wedgeRectCallout">
            <a:avLst>
              <a:gd fmla="val -63538" name="adj1"/>
              <a:gd fmla="val -25714" name="adj2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Git will create a commit for you. It will also request for you to name the commit, with a default name of “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Merge branch ‘branch_name’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6" name="Google Shape;134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1347;p98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creates the new commit for us, and will attempt the merge.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Sometimes there are no conflicts,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branch only focused on files not in the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branch, thus the merge simply adds the new files to the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8" name="Google Shape;1348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p9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4" name="Google Shape;1354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99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6" name="Google Shape;1356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9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00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3" name="Google Shape;1363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4" name="Google Shape;1364;p100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5" name="Google Shape;136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6" name="Google Shape;1366;p10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7" name="Google Shape;1367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01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3" name="Google Shape;1373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4" name="Google Shape;1374;p10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5" name="Google Shape;1375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10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7" name="Google Shape;1377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101"/>
          <p:cNvSpPr/>
          <p:nvPr/>
        </p:nvSpPr>
        <p:spPr>
          <a:xfrm>
            <a:off x="5994650" y="2876875"/>
            <a:ext cx="2036100" cy="1363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9" name="Google Shape;1379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7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Process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create commits, we are linking to a parent commit, showing the log of the commit history.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22" name="Google Shape;122;p21"/>
          <p:cNvGraphicFramePr/>
          <p:nvPr/>
        </p:nvGraphicFramePr>
        <p:xfrm>
          <a:off x="410250" y="322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{83B68184-D1D4-4998-9631-23CF537B3B55}</a:tableStyleId>
              </a:tblPr>
              <a:tblGrid>
                <a:gridCol w="904525"/>
                <a:gridCol w="1191700"/>
              </a:tblGrid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started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02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5" name="Google Shape;138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p102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7" name="Google Shape;1387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0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9" name="Google Shape;1389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02"/>
          <p:cNvSpPr/>
          <p:nvPr/>
        </p:nvSpPr>
        <p:spPr>
          <a:xfrm>
            <a:off x="5994650" y="2876875"/>
            <a:ext cx="2036100" cy="1363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1" name="Google Shape;1391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7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Google Shape;1392;p102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7052039" y="3150577"/>
            <a:ext cx="938362" cy="8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03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8" name="Google Shape;1398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103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0" name="Google Shape;1400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1" name="Google Shape;1401;p10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2" name="Google Shape;1402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3" name="Google Shape;1403;p103"/>
          <p:cNvSpPr/>
          <p:nvPr/>
        </p:nvSpPr>
        <p:spPr>
          <a:xfrm>
            <a:off x="5994650" y="2876875"/>
            <a:ext cx="2036100" cy="1363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4" name="Google Shape;1404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7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5" name="Google Shape;1405;p103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7052039" y="3150577"/>
            <a:ext cx="938362" cy="8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6" name="Google Shape;1406;p103"/>
          <p:cNvSpPr/>
          <p:nvPr/>
        </p:nvSpPr>
        <p:spPr>
          <a:xfrm>
            <a:off x="3571588" y="3734175"/>
            <a:ext cx="2036100" cy="136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Merged Result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7" name="Google Shape;1407;p103"/>
          <p:cNvSpPr/>
          <p:nvPr/>
        </p:nvSpPr>
        <p:spPr>
          <a:xfrm rot="5400000">
            <a:off x="3362100" y="2800400"/>
            <a:ext cx="619500" cy="1041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103"/>
          <p:cNvSpPr/>
          <p:nvPr/>
        </p:nvSpPr>
        <p:spPr>
          <a:xfrm flipH="1" rot="-5400000">
            <a:off x="4974100" y="2817475"/>
            <a:ext cx="619500" cy="1099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9" name="Google Shape;1409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2687" y="43639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0" name="Google Shape;1410;p103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4552951" y="4240077"/>
            <a:ext cx="938362" cy="8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104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6" name="Google Shape;1416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7" name="Google Shape;1417;p104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8" name="Google Shape;1418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10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0" name="Google Shape;1420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Google Shape;1421;p104"/>
          <p:cNvSpPr/>
          <p:nvPr/>
        </p:nvSpPr>
        <p:spPr>
          <a:xfrm>
            <a:off x="5994650" y="2876875"/>
            <a:ext cx="2036100" cy="1363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2" name="Google Shape;1422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7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3" name="Google Shape;1423;p104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7052039" y="3150577"/>
            <a:ext cx="938362" cy="8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Google Shape;1424;p104"/>
          <p:cNvSpPr/>
          <p:nvPr/>
        </p:nvSpPr>
        <p:spPr>
          <a:xfrm>
            <a:off x="3571588" y="37341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5" name="Google Shape;1425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2687" y="43639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6" name="Google Shape;1426;p104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4552951" y="4240077"/>
            <a:ext cx="938362" cy="81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7" name="Google Shape;1427;p104"/>
          <p:cNvCxnSpPr/>
          <p:nvPr/>
        </p:nvCxnSpPr>
        <p:spPr>
          <a:xfrm>
            <a:off x="3053900" y="2894575"/>
            <a:ext cx="2540400" cy="8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104"/>
          <p:cNvCxnSpPr/>
          <p:nvPr/>
        </p:nvCxnSpPr>
        <p:spPr>
          <a:xfrm>
            <a:off x="1009125" y="2894575"/>
            <a:ext cx="2575800" cy="8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29" name="Google Shape;1429;p104"/>
          <p:cNvCxnSpPr/>
          <p:nvPr/>
        </p:nvCxnSpPr>
        <p:spPr>
          <a:xfrm>
            <a:off x="1017975" y="4222350"/>
            <a:ext cx="2567100" cy="9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104"/>
          <p:cNvCxnSpPr/>
          <p:nvPr/>
        </p:nvCxnSpPr>
        <p:spPr>
          <a:xfrm>
            <a:off x="3036200" y="4240050"/>
            <a:ext cx="548700" cy="2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31" name="Google Shape;1431;p104"/>
          <p:cNvSpPr/>
          <p:nvPr/>
        </p:nvSpPr>
        <p:spPr>
          <a:xfrm flipH="1" rot="-5400000">
            <a:off x="4974100" y="2817475"/>
            <a:ext cx="619500" cy="1099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" name="Google Shape;143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7" name="Google Shape;1437;p10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However, there will be many instances where there are conflicts, for example changes in the file on lines that are different between the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These are known as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merge conflicts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 and we need to resolve (fix) the conflicts between the branches in order to merge them.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8" name="Google Shape;1438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p10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4" name="Google Shape;1444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5" name="Google Shape;1445;p106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warn you about files in conflict.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Then you must edit the files in order to remove the conflicts.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Fortunately, Git also provides specialized markdown to indicate the differences between the files and what differences come from which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Modern editors (e.g. VS Code) have syntax highlighting to reflect this.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6" name="Google Shape;1446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10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2" name="Google Shape;1452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3" name="Google Shape;1453;p10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Conflict Example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4" name="Google Shape;1454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5" name="Google Shape;1455;p10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6" name="Google Shape;1456;p107"/>
          <p:cNvSpPr/>
          <p:nvPr/>
        </p:nvSpPr>
        <p:spPr>
          <a:xfrm>
            <a:off x="1503325" y="1470425"/>
            <a:ext cx="6410700" cy="31059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en" sz="2350">
                <a:solidFill>
                  <a:srgbClr val="F5AB35"/>
                </a:solidFill>
                <a:latin typeface="Inconsolata"/>
                <a:ea typeface="Inconsolata"/>
                <a:cs typeface="Inconsolata"/>
                <a:sym typeface="Inconsolata"/>
              </a:rPr>
              <a:t>cat</a:t>
            </a: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merge.txt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&lt;&lt;&lt;&lt;&lt;&lt;&lt; </a:t>
            </a: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Some content from the text file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=======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Different content from the other branch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&gt;&gt;&gt;&gt;&gt;&gt;&gt; new_branch</a:t>
            </a:r>
            <a:endParaRPr b="1" sz="3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1" name="Google Shape;1461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p10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Conflict Example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p10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5" name="Google Shape;1465;p108"/>
          <p:cNvSpPr/>
          <p:nvPr/>
        </p:nvSpPr>
        <p:spPr>
          <a:xfrm>
            <a:off x="1503325" y="1470425"/>
            <a:ext cx="6410700" cy="31059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en" sz="2350">
                <a:solidFill>
                  <a:srgbClr val="F5AB35"/>
                </a:solidFill>
                <a:latin typeface="Inconsolata"/>
                <a:ea typeface="Inconsolata"/>
                <a:cs typeface="Inconsolata"/>
                <a:sym typeface="Inconsolata"/>
              </a:rPr>
              <a:t>cat</a:t>
            </a: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merge.txt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&lt;&lt;&lt;&lt;&lt;&lt;&lt; </a:t>
            </a: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Some content from the text file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=======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Different content from the other branch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&gt;&gt;&gt;&gt;&gt;&gt;&gt; new_branch</a:t>
            </a:r>
            <a:endParaRPr b="1" sz="3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66" name="Google Shape;1466;p108"/>
          <p:cNvSpPr/>
          <p:nvPr/>
        </p:nvSpPr>
        <p:spPr>
          <a:xfrm>
            <a:off x="5417350" y="1009125"/>
            <a:ext cx="3311400" cy="1611000"/>
          </a:xfrm>
          <a:prstGeom prst="wedgeRectCallout">
            <a:avLst>
              <a:gd fmla="val -104532" name="adj1"/>
              <a:gd fmla="val 41210" name="adj2"/>
            </a:avLst>
          </a:prstGeom>
          <a:solidFill>
            <a:srgbClr val="EA999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Content below this and above the ===== means that the content already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 in the current HEAD branch.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7" name="Google Shape;1467;p108"/>
          <p:cNvSpPr/>
          <p:nvPr/>
        </p:nvSpPr>
        <p:spPr>
          <a:xfrm>
            <a:off x="1584500" y="2310250"/>
            <a:ext cx="2000400" cy="3630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2" name="Google Shape;1472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p10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Conflict Example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4" name="Google Shape;1474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Google Shape;1475;p10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6" name="Google Shape;1476;p109"/>
          <p:cNvSpPr/>
          <p:nvPr/>
        </p:nvSpPr>
        <p:spPr>
          <a:xfrm>
            <a:off x="1503325" y="1470425"/>
            <a:ext cx="6410700" cy="31059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en" sz="2350">
                <a:solidFill>
                  <a:srgbClr val="F5AB35"/>
                </a:solidFill>
                <a:latin typeface="Inconsolata"/>
                <a:ea typeface="Inconsolata"/>
                <a:cs typeface="Inconsolata"/>
                <a:sym typeface="Inconsolata"/>
              </a:rPr>
              <a:t>cat</a:t>
            </a: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merge.txt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&lt;&lt;&lt;&lt;&lt;&lt;&lt; </a:t>
            </a: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Some content from the text file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=======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Different content from the other branch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&gt;&gt;&gt;&gt;&gt;&gt;&gt; new_branch</a:t>
            </a:r>
            <a:endParaRPr b="1" sz="3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77" name="Google Shape;1477;p109"/>
          <p:cNvSpPr/>
          <p:nvPr/>
        </p:nvSpPr>
        <p:spPr>
          <a:xfrm>
            <a:off x="5417350" y="1009125"/>
            <a:ext cx="3311400" cy="1611000"/>
          </a:xfrm>
          <a:prstGeom prst="wedgeRectCallout">
            <a:avLst>
              <a:gd fmla="val -123779" name="adj1"/>
              <a:gd fmla="val 84618" name="adj2"/>
            </a:avLst>
          </a:prstGeom>
          <a:solidFill>
            <a:srgbClr val="EA999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Division line between the conflicting content between the branches.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8" name="Google Shape;1478;p109"/>
          <p:cNvSpPr/>
          <p:nvPr/>
        </p:nvSpPr>
        <p:spPr>
          <a:xfrm>
            <a:off x="1575625" y="3027350"/>
            <a:ext cx="1354500" cy="3630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3" name="Google Shape;1483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11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Conflict Example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5" name="Google Shape;1485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p11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7" name="Google Shape;1487;p110"/>
          <p:cNvSpPr/>
          <p:nvPr/>
        </p:nvSpPr>
        <p:spPr>
          <a:xfrm>
            <a:off x="1503325" y="1470425"/>
            <a:ext cx="6410700" cy="31059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en" sz="2350">
                <a:solidFill>
                  <a:srgbClr val="F5AB35"/>
                </a:solidFill>
                <a:latin typeface="Inconsolata"/>
                <a:ea typeface="Inconsolata"/>
                <a:cs typeface="Inconsolata"/>
                <a:sym typeface="Inconsolata"/>
              </a:rPr>
              <a:t>cat</a:t>
            </a: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merge.txt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&lt;&lt;&lt;&lt;&lt;&lt;&lt; </a:t>
            </a: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Some content from the text file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=======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Different content from the other branch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&gt;&gt;&gt;&gt;&gt;&gt;&gt; new_branch</a:t>
            </a:r>
            <a:endParaRPr b="1" sz="3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88" name="Google Shape;1488;p110"/>
          <p:cNvSpPr/>
          <p:nvPr/>
        </p:nvSpPr>
        <p:spPr>
          <a:xfrm>
            <a:off x="5417350" y="1009125"/>
            <a:ext cx="3311400" cy="1611000"/>
          </a:xfrm>
          <a:prstGeom prst="wedgeRectCallout">
            <a:avLst>
              <a:gd fmla="val -82612" name="adj1"/>
              <a:gd fmla="val 76376" name="adj2"/>
            </a:avLst>
          </a:prstGeom>
          <a:solidFill>
            <a:srgbClr val="EA999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Content between ==== and &gt;&gt;&gt;&gt;branch is the content from the branch you are trying to merge from.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9" name="Google Shape;1489;p110"/>
          <p:cNvSpPr/>
          <p:nvPr/>
        </p:nvSpPr>
        <p:spPr>
          <a:xfrm>
            <a:off x="1575625" y="3027350"/>
            <a:ext cx="6063600" cy="11772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4" name="Google Shape;1494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5" name="Google Shape;1495;p111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these merge concepts in practice in the next lecture!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6" name="Google Shape;1496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11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