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76" r:id="rId6"/>
    <p:sldId id="275" r:id="rId7"/>
    <p:sldId id="277" r:id="rId8"/>
    <p:sldId id="278" r:id="rId9"/>
    <p:sldId id="279" r:id="rId10"/>
    <p:sldId id="261" r:id="rId11"/>
    <p:sldId id="280" r:id="rId12"/>
    <p:sldId id="281" r:id="rId13"/>
    <p:sldId id="282" r:id="rId14"/>
    <p:sldId id="283" r:id="rId15"/>
    <p:sldId id="263" r:id="rId16"/>
    <p:sldId id="284" r:id="rId17"/>
    <p:sldId id="264" r:id="rId18"/>
    <p:sldId id="285" r:id="rId19"/>
    <p:sldId id="286" r:id="rId20"/>
    <p:sldId id="265" r:id="rId21"/>
    <p:sldId id="287" r:id="rId22"/>
    <p:sldId id="289" r:id="rId23"/>
    <p:sldId id="266" r:id="rId24"/>
    <p:sldId id="292" r:id="rId25"/>
    <p:sldId id="293" r:id="rId26"/>
    <p:sldId id="267" r:id="rId27"/>
    <p:sldId id="268" r:id="rId28"/>
    <p:sldId id="290" r:id="rId29"/>
    <p:sldId id="269" r:id="rId30"/>
    <p:sldId id="27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gilakattula" initials="ng" lastIdx="2" clrIdx="0">
    <p:extLst>
      <p:ext uri="{19B8F6BF-5375-455C-9EA6-DF929625EA0E}">
        <p15:presenceInfo xmlns:p15="http://schemas.microsoft.com/office/powerpoint/2012/main" userId="856c5a6e35934e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7T00:35:38.57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4-27T00:35:38.572"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26-04-2023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26-04-2023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www.jenkins.io/doc/" TargetMode="External"/><Relationship Id="rId13" Type="http://schemas.openxmlformats.org/officeDocument/2006/relationships/hyperlink" Target="https://tomcat.apache.org/tomcat-9.0-doc/index.html"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12" Type="http://schemas.openxmlformats.org/officeDocument/2006/relationships/hyperlink" Target="https://curl.se/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docker.com/" TargetMode="External"/><Relationship Id="rId11" Type="http://schemas.openxmlformats.org/officeDocument/2006/relationships/hyperlink" Target="https://learning.postman.com/docs/getting-started/introduction/" TargetMode="External"/><Relationship Id="rId5" Type="http://schemas.openxmlformats.org/officeDocument/2006/relationships/hyperlink" Target="https://kubernetes.io/docs/home/" TargetMode="External"/><Relationship Id="rId10" Type="http://schemas.openxmlformats.org/officeDocument/2006/relationships/hyperlink" Target="https://dev.mysql.com/doc/" TargetMode="External"/><Relationship Id="rId4" Type="http://schemas.openxmlformats.org/officeDocument/2006/relationships/hyperlink" Target="https://spring.io/projects/spring-boot" TargetMode="External"/><Relationship Id="rId9" Type="http://schemas.openxmlformats.org/officeDocument/2006/relationships/hyperlink" Target="https://git-scm.com/do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Employee Web Service</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Bharath Kumar Palasa</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Name: Bharath Kumar Palasa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bharathpalasa@gmail.com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eveloper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27/04/2023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20" y="1349647"/>
            <a:ext cx="11368104" cy="4413003"/>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The architecture design of project can be divided into four main components</a:t>
            </a:r>
            <a:r>
              <a:rPr lang="en-US" dirty="0">
                <a:latin typeface="Times New Roman" panose="02020603050405020304" pitchFamily="18" charset="0"/>
                <a:cs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Database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Web Service</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Client Program</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1. Database</a:t>
            </a:r>
          </a:p>
          <a:p>
            <a:pPr>
              <a:lnSpc>
                <a:spcPct val="150000"/>
              </a:lnSpc>
            </a:pPr>
            <a:r>
              <a:rPr lang="en-US" dirty="0">
                <a:latin typeface="Times New Roman" panose="02020603050405020304" pitchFamily="18" charset="0"/>
                <a:cs typeface="Times New Roman" panose="02020603050405020304" pitchFamily="18" charset="0"/>
              </a:rPr>
              <a:t>The project requires a database to store employee data. MySQL is used for this project and a database is created.</a:t>
            </a:r>
          </a:p>
          <a:p>
            <a:pPr>
              <a:lnSpc>
                <a:spcPct val="150000"/>
              </a:lnSpc>
            </a:pPr>
            <a:r>
              <a:rPr lang="en-US" dirty="0">
                <a:latin typeface="Times New Roman" panose="02020603050405020304" pitchFamily="18" charset="0"/>
                <a:cs typeface="Times New Roman" panose="02020603050405020304" pitchFamily="18" charset="0"/>
              </a:rPr>
              <a:t>An Employee table is created in the database with 3 columns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a:t>
            </a:r>
          </a:p>
          <a:p>
            <a:pPr algn="l">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90219" y="1349647"/>
            <a:ext cx="11098595" cy="1335237"/>
          </a:xfrm>
          <a:prstGeom prst="rect">
            <a:avLst/>
          </a:prstGeom>
          <a:noFill/>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 1. Database</a:t>
            </a:r>
          </a:p>
          <a:p>
            <a:pPr>
              <a:lnSpc>
                <a:spcPct val="150000"/>
              </a:lnSpc>
            </a:pPr>
            <a:r>
              <a:rPr lang="en-US" dirty="0">
                <a:latin typeface="Times New Roman" panose="02020603050405020304" pitchFamily="18" charset="0"/>
                <a:cs typeface="Times New Roman" panose="02020603050405020304" pitchFamily="18" charset="0"/>
              </a:rPr>
              <a:t>The project requires a database to store employee data. MySQL is used for this project and a database is created.</a:t>
            </a:r>
          </a:p>
          <a:p>
            <a:pPr>
              <a:lnSpc>
                <a:spcPct val="150000"/>
              </a:lnSpc>
            </a:pPr>
            <a:r>
              <a:rPr lang="en-US" dirty="0">
                <a:latin typeface="Times New Roman" panose="02020603050405020304" pitchFamily="18" charset="0"/>
                <a:cs typeface="Times New Roman" panose="02020603050405020304" pitchFamily="18" charset="0"/>
              </a:rPr>
              <a:t>An Employee table is created in the database with 3 columns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employee_name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date_of_birth</a:t>
            </a:r>
            <a:r>
              <a:rPr lang="en-US"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E2E9EB2C-ED86-30DA-07FC-F445F4F8DFFE}"/>
              </a:ext>
            </a:extLst>
          </p:cNvPr>
          <p:cNvPicPr>
            <a:picLocks noChangeAspect="1"/>
          </p:cNvPicPr>
          <p:nvPr/>
        </p:nvPicPr>
        <p:blipFill rotWithShape="1">
          <a:blip r:embed="rId4"/>
          <a:srcRect l="125" t="-103" r="-125" b="62942"/>
          <a:stretch/>
        </p:blipFill>
        <p:spPr>
          <a:xfrm>
            <a:off x="1424538" y="3428999"/>
            <a:ext cx="6756936" cy="2259531"/>
          </a:xfrm>
          <a:prstGeom prst="rect">
            <a:avLst/>
          </a:prstGeom>
        </p:spPr>
      </p:pic>
    </p:spTree>
    <p:extLst>
      <p:ext uri="{BB962C8B-B14F-4D97-AF65-F5344CB8AC3E}">
        <p14:creationId xmlns:p14="http://schemas.microsoft.com/office/powerpoint/2010/main" val="19091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464887" y="1197589"/>
            <a:ext cx="11262225" cy="5304978"/>
          </a:xfrm>
          <a:prstGeom prst="rect">
            <a:avLst/>
          </a:prstGeom>
          <a:noFill/>
        </p:spPr>
        <p:txBody>
          <a:bodyPr wrap="square">
            <a:spAutoFit/>
          </a:bodyPr>
          <a:lstStyle/>
          <a:p>
            <a:pPr algn="just">
              <a:lnSpc>
                <a:spcPct val="150000"/>
              </a:lnSpc>
            </a:pPr>
            <a:r>
              <a:rPr lang="en-IN" sz="2000" b="1" i="0" dirty="0">
                <a:effectLst/>
                <a:latin typeface="Times New Roman" panose="02020603050405020304" pitchFamily="18" charset="0"/>
                <a:cs typeface="Times New Roman" panose="02020603050405020304" pitchFamily="18" charset="0"/>
              </a:rPr>
              <a:t>2. Web Service</a:t>
            </a:r>
          </a:p>
          <a:p>
            <a:pPr algn="l">
              <a:lnSpc>
                <a:spcPct val="150000"/>
              </a:lnSpc>
            </a:pPr>
            <a:r>
              <a:rPr lang="en-US" dirty="0">
                <a:latin typeface="Times New Roman" panose="02020603050405020304" pitchFamily="18" charset="0"/>
                <a:cs typeface="Times New Roman" panose="02020603050405020304" pitchFamily="18" charset="0"/>
              </a:rPr>
              <a:t>The web service is the primary component of the project, responsible for retrieving employee data from the database and returning it to the client program. The web service is implemented using Java and Spring Boot, and can be accessed through an HTTP request that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algn="l">
              <a:lnSpc>
                <a:spcPct val="150000"/>
              </a:lnSpc>
            </a:pPr>
            <a:r>
              <a:rPr lang="en-US" b="1" dirty="0">
                <a:latin typeface="Times New Roman" panose="02020603050405020304" pitchFamily="18" charset="0"/>
                <a:cs typeface="Times New Roman" panose="02020603050405020304" pitchFamily="18" charset="0"/>
              </a:rPr>
              <a:t>The web service consists of several components: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receives incoming HTTP requests, retrieves the requested data from the database, and returns the data to the client program.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database through a DAO (Data Access Object) layer.</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DAO</a:t>
            </a:r>
            <a:r>
              <a:rPr lang="en-US" dirty="0">
                <a:latin typeface="Times New Roman" panose="02020603050405020304" pitchFamily="18" charset="0"/>
                <a:cs typeface="Times New Roman" panose="02020603050405020304" pitchFamily="18" charset="0"/>
              </a:rPr>
              <a:t>: The DAO layer interacts directly with the database and performs CRUD (Create, Read, Update, Delete) operations on the Employee table.</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903522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653850" y="1197589"/>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Web service architecture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D2ACFA-AFDE-A81C-3033-D78031E7A451}"/>
              </a:ext>
            </a:extLst>
          </p:cNvPr>
          <p:cNvPicPr>
            <a:picLocks noChangeAspect="1"/>
          </p:cNvPicPr>
          <p:nvPr/>
        </p:nvPicPr>
        <p:blipFill>
          <a:blip r:embed="rId4"/>
          <a:stretch>
            <a:fillRect/>
          </a:stretch>
        </p:blipFill>
        <p:spPr>
          <a:xfrm>
            <a:off x="968275" y="2115485"/>
            <a:ext cx="9706142" cy="3823302"/>
          </a:xfrm>
          <a:prstGeom prst="rect">
            <a:avLst/>
          </a:prstGeom>
        </p:spPr>
      </p:pic>
    </p:spTree>
    <p:extLst>
      <p:ext uri="{BB962C8B-B14F-4D97-AF65-F5344CB8AC3E}">
        <p14:creationId xmlns:p14="http://schemas.microsoft.com/office/powerpoint/2010/main" val="397073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665F3BBB-36FE-E6E4-6217-C50A5E5EF88B}"/>
              </a:ext>
            </a:extLst>
          </p:cNvPr>
          <p:cNvSpPr txBox="1"/>
          <p:nvPr/>
        </p:nvSpPr>
        <p:spPr>
          <a:xfrm>
            <a:off x="490219" y="1349647"/>
            <a:ext cx="11464357" cy="4935647"/>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3. Client Program</a:t>
            </a:r>
          </a:p>
          <a:p>
            <a:pPr algn="l">
              <a:lnSpc>
                <a:spcPct val="150000"/>
              </a:lnSpc>
            </a:pPr>
            <a:r>
              <a:rPr lang="en-US" dirty="0">
                <a:latin typeface="Times New Roman" panose="02020603050405020304" pitchFamily="18" charset="0"/>
                <a:cs typeface="Times New Roman" panose="02020603050405020304" pitchFamily="18" charset="0"/>
              </a:rPr>
              <a:t>The client program is a separate Java application that calls the web service to retrieve employee data. The client program takes an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input and displays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to the user.</a:t>
            </a:r>
          </a:p>
          <a:p>
            <a:pPr algn="l">
              <a:lnSpc>
                <a:spcPct val="150000"/>
              </a:lnSpc>
            </a:pPr>
            <a:endParaRPr lang="en-US" dirty="0">
              <a:latin typeface="Times New Roman" panose="02020603050405020304" pitchFamily="18" charset="0"/>
              <a:cs typeface="Times New Roman" panose="02020603050405020304" pitchFamily="18" charset="0"/>
            </a:endParaRPr>
          </a:p>
          <a:p>
            <a:pPr algn="l">
              <a:lnSpc>
                <a:spcPct val="150000"/>
              </a:lnSpc>
            </a:pPr>
            <a:r>
              <a:rPr lang="en-US" b="1" dirty="0">
                <a:latin typeface="Times New Roman" panose="02020603050405020304" pitchFamily="18" charset="0"/>
                <a:cs typeface="Times New Roman" panose="02020603050405020304" pitchFamily="18" charset="0"/>
              </a:rPr>
              <a:t>The client program consists of two components</a:t>
            </a:r>
            <a:r>
              <a:rPr lang="en-US"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sends an HTTP request to the web service, passing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as a parameter, and receives the response containing the requested data.</a:t>
            </a:r>
          </a:p>
          <a:p>
            <a:pPr marL="285750" indent="-285750" algn="l">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Service</a:t>
            </a:r>
            <a:r>
              <a:rPr lang="en-US" dirty="0">
                <a:latin typeface="Times New Roman" panose="02020603050405020304" pitchFamily="18" charset="0"/>
                <a:cs typeface="Times New Roman" panose="02020603050405020304" pitchFamily="18" charset="0"/>
              </a:rPr>
              <a:t>: The service layer encapsulates the business logic of the application and interacts with the web service through a REST (Representational State Transfer) client.</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The client program also includes functionality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returned by the web service.</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2394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09469" y="1349647"/>
            <a:ext cx="11233347" cy="5181868"/>
          </a:xfrm>
          <a:prstGeom prst="rect">
            <a:avLst/>
          </a:prstGeom>
          <a:noFill/>
        </p:spPr>
        <p:txBody>
          <a:bodyPr wrap="square">
            <a:spAutoFit/>
          </a:bodyPr>
          <a:lstStyle/>
          <a:p>
            <a:pPr algn="just">
              <a:lnSpc>
                <a:spcPct val="115000"/>
              </a:lnSpc>
            </a:pPr>
            <a:r>
              <a:rPr lang="en-IN" sz="2000" b="1" i="0" dirty="0">
                <a:effectLst/>
                <a:latin typeface="Söhne"/>
              </a:rPr>
              <a:t>4. Deployment</a:t>
            </a:r>
          </a:p>
          <a:p>
            <a:pPr algn="just">
              <a:lnSpc>
                <a:spcPct val="115000"/>
              </a:lnSpc>
            </a:pPr>
            <a:endParaRPr lang="en-IN" sz="2000" b="1" i="0" dirty="0">
              <a:effectLst/>
              <a:latin typeface="Söhne"/>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can be deployed using Docker and Kubernetes. The web service and database can be containerized using Docker and deployed on a Kubernetes cluster. Kubernetes provides features for scaling and managing containers, ensuring that the web service remains available and responsive to user requests.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can be used for continuous integration and deployment, automating the process of building, testing, and deploying the web service and client program to the Kubernetes cluster.</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pPr>
            <a:r>
              <a:rPr lang="en-US" dirty="0">
                <a:latin typeface="Times New Roman" panose="02020603050405020304" pitchFamily="18" charset="0"/>
                <a:cs typeface="Times New Roman" panose="02020603050405020304" pitchFamily="18" charset="0"/>
              </a:rPr>
              <a:t>Overall, the architecture design for the project uses a layered approach, separating the business logic, data access, and presentation layers of the web service and client program. The use of Docker and Kubernetes provides scalability and manageability, while Jenkins automates the process of deployment and testing.</a:t>
            </a:r>
          </a:p>
          <a:p>
            <a:pPr algn="just">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519094" y="1349647"/>
            <a:ext cx="11233347" cy="1026884"/>
          </a:xfrm>
          <a:prstGeom prst="rect">
            <a:avLst/>
          </a:prstGeom>
          <a:noFill/>
        </p:spPr>
        <p:txBody>
          <a:bodyPr wrap="square">
            <a:spAutoFit/>
          </a:bodyPr>
          <a:lstStyle/>
          <a:p>
            <a:pPr algn="just">
              <a:lnSpc>
                <a:spcPct val="115000"/>
              </a:lnSpc>
            </a:pPr>
            <a:r>
              <a:rPr lang="en-IN" sz="2000" b="1" i="0" dirty="0">
                <a:effectLst/>
                <a:latin typeface="Söhne"/>
              </a:rPr>
              <a:t>Deployment architecture</a:t>
            </a:r>
          </a:p>
          <a:p>
            <a:pPr algn="just">
              <a:lnSpc>
                <a:spcPct val="115000"/>
              </a:lnSpc>
            </a:pPr>
            <a:endParaRPr lang="en-IN" sz="2000" b="1" i="0" dirty="0">
              <a:effectLst/>
              <a:latin typeface="Söhne"/>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3CD53F0-3478-AEFA-0076-9E2FDCE0C634}"/>
              </a:ext>
            </a:extLst>
          </p:cNvPr>
          <p:cNvPicPr>
            <a:picLocks noChangeAspect="1"/>
          </p:cNvPicPr>
          <p:nvPr/>
        </p:nvPicPr>
        <p:blipFill rotWithShape="1">
          <a:blip r:embed="rId4"/>
          <a:srcRect t="1025"/>
          <a:stretch/>
        </p:blipFill>
        <p:spPr>
          <a:xfrm>
            <a:off x="1199237" y="2002055"/>
            <a:ext cx="9083040" cy="4646161"/>
          </a:xfrm>
          <a:prstGeom prst="rect">
            <a:avLst/>
          </a:prstGeom>
        </p:spPr>
      </p:pic>
    </p:spTree>
    <p:extLst>
      <p:ext uri="{BB962C8B-B14F-4D97-AF65-F5344CB8AC3E}">
        <p14:creationId xmlns:p14="http://schemas.microsoft.com/office/powerpoint/2010/main" val="1210334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396979" cy="5403852"/>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Backend development for the above project involves creating the web service and implementing the necessary functionality to retrieve employee data from the database and expose it through a REST API. The following steps provide an overview of the backend development process:</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Set up the development environment</a:t>
            </a:r>
            <a:r>
              <a:rPr lang="en-US" dirty="0">
                <a:latin typeface="Times New Roman" panose="02020603050405020304" pitchFamily="18" charset="0"/>
                <a:cs typeface="Times New Roman" panose="02020603050405020304" pitchFamily="18" charset="0"/>
              </a:rPr>
              <a:t>: Install and configure the necessary software and tools for development, including a Java Development Kit (JDK), an Integrated Development Environment (IDE) such as  Eclipse, and a database management system.</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database schema</a:t>
            </a:r>
            <a:r>
              <a:rPr lang="en-US" dirty="0">
                <a:latin typeface="Times New Roman" panose="02020603050405020304" pitchFamily="18" charset="0"/>
                <a:cs typeface="Times New Roman" panose="02020603050405020304" pitchFamily="18" charset="0"/>
              </a:rPr>
              <a:t>: Define the structure of the Employee table,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columns. Use a tool such as SQL Workbench or </a:t>
            </a:r>
            <a:r>
              <a:rPr lang="en-US" dirty="0" err="1">
                <a:latin typeface="Times New Roman" panose="02020603050405020304" pitchFamily="18" charset="0"/>
                <a:cs typeface="Times New Roman" panose="02020603050405020304" pitchFamily="18" charset="0"/>
              </a:rPr>
              <a:t>pgAdmin</a:t>
            </a:r>
            <a:r>
              <a:rPr lang="en-US" dirty="0">
                <a:latin typeface="Times New Roman" panose="02020603050405020304" pitchFamily="18" charset="0"/>
                <a:cs typeface="Times New Roman" panose="02020603050405020304" pitchFamily="18" charset="0"/>
              </a:rPr>
              <a:t> to create the table.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Create the Spring Boot project: </a:t>
            </a:r>
            <a:r>
              <a:rPr lang="en-US" dirty="0">
                <a:latin typeface="Times New Roman" panose="02020603050405020304" pitchFamily="18" charset="0"/>
                <a:cs typeface="Times New Roman" panose="02020603050405020304" pitchFamily="18" charset="0"/>
              </a:rPr>
              <a:t>Use the Spring </a:t>
            </a:r>
            <a:r>
              <a:rPr lang="en-US" dirty="0" err="1">
                <a:latin typeface="Times New Roman" panose="02020603050405020304" pitchFamily="18" charset="0"/>
                <a:cs typeface="Times New Roman" panose="02020603050405020304" pitchFamily="18" charset="0"/>
              </a:rPr>
              <a:t>Initializr</a:t>
            </a:r>
            <a:r>
              <a:rPr lang="en-US" dirty="0">
                <a:latin typeface="Times New Roman" panose="02020603050405020304" pitchFamily="18" charset="0"/>
                <a:cs typeface="Times New Roman" panose="02020603050405020304" pitchFamily="18" charset="0"/>
              </a:rPr>
              <a:t> to generate a new Spring Boot project with the necessary dependencies, including Spring Web, Spring Data JPA, and a database driver</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091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31200" y="1197589"/>
            <a:ext cx="11329599" cy="585955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Employee entity</a:t>
            </a:r>
            <a:r>
              <a:rPr lang="en-US" dirty="0">
                <a:latin typeface="Times New Roman" panose="02020603050405020304" pitchFamily="18" charset="0"/>
                <a:cs typeface="Times New Roman" panose="02020603050405020304" pitchFamily="18" charset="0"/>
              </a:rPr>
              <a:t>: Create a Java class that represents the Employee table in the database, including the three columns as properties.</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DAO layer</a:t>
            </a:r>
            <a:r>
              <a:rPr lang="en-US" dirty="0">
                <a:latin typeface="Times New Roman" panose="02020603050405020304" pitchFamily="18" charset="0"/>
                <a:cs typeface="Times New Roman" panose="02020603050405020304" pitchFamily="18" charset="0"/>
              </a:rPr>
              <a:t>: Create a Java interface that defines the CRUD operations for the Employee entity, using Spring Data JPA to interact with the database.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Service layer</a:t>
            </a:r>
            <a:r>
              <a:rPr lang="en-US" dirty="0">
                <a:latin typeface="Times New Roman" panose="02020603050405020304" pitchFamily="18" charset="0"/>
                <a:cs typeface="Times New Roman" panose="02020603050405020304" pitchFamily="18" charset="0"/>
              </a:rPr>
              <a:t>: Create a Java class that encapsulates the business logic of the application, retrieving data from the DAO layer and transforming it as necessary.</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Implement the Controller layer</a:t>
            </a:r>
            <a:r>
              <a:rPr lang="en-US" dirty="0">
                <a:latin typeface="Times New Roman" panose="02020603050405020304" pitchFamily="18" charset="0"/>
                <a:cs typeface="Times New Roman" panose="02020603050405020304" pitchFamily="18" charset="0"/>
              </a:rPr>
              <a:t>: Create a Java class that handles incoming HTTP requests, calling the appropriate method in the Service layer to retrieve the requested employee data.</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encryption and decryption functionality</a:t>
            </a:r>
            <a:r>
              <a:rPr lang="en-US" dirty="0">
                <a:latin typeface="Times New Roman" panose="02020603050405020304" pitchFamily="18" charset="0"/>
                <a:cs typeface="Times New Roman" panose="02020603050405020304" pitchFamily="18" charset="0"/>
              </a:rPr>
              <a:t>: Implement AES-256 encryption and decryption functionality for the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using a library such as Bouncy Castle.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Add logging functionality</a:t>
            </a:r>
            <a:r>
              <a:rPr lang="en-US" dirty="0">
                <a:latin typeface="Times New Roman" panose="02020603050405020304" pitchFamily="18" charset="0"/>
                <a:cs typeface="Times New Roman" panose="02020603050405020304" pitchFamily="18" charset="0"/>
              </a:rPr>
              <a:t>: Use a logging library such as Log4j to log access to the web service, including the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and timestamp.</a:t>
            </a: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51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90219" y="1349647"/>
            <a:ext cx="11223725" cy="3782061"/>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Secure the web service</a:t>
            </a:r>
            <a:r>
              <a:rPr lang="en-US" dirty="0">
                <a:latin typeface="Times New Roman" panose="02020603050405020304" pitchFamily="18" charset="0"/>
                <a:cs typeface="Times New Roman" panose="02020603050405020304" pitchFamily="18" charset="0"/>
              </a:rPr>
              <a:t>: Configure the web service to use HTTPS for secure transmission of data over the network, using a self-signed certificate.</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Test the web service</a:t>
            </a:r>
            <a:r>
              <a:rPr lang="en-US" dirty="0">
                <a:latin typeface="Times New Roman" panose="02020603050405020304" pitchFamily="18" charset="0"/>
                <a:cs typeface="Times New Roman" panose="02020603050405020304" pitchFamily="18" charset="0"/>
              </a:rPr>
              <a:t>: Use a testing framework such as JUnit to test the functionality of the web service, including testing for invalid </a:t>
            </a:r>
            <a:r>
              <a:rPr lang="en-US" dirty="0" err="1">
                <a:latin typeface="Times New Roman" panose="02020603050405020304" pitchFamily="18" charset="0"/>
                <a:cs typeface="Times New Roman" panose="02020603050405020304" pitchFamily="18" charset="0"/>
              </a:rPr>
              <a:t>EmployeeID</a:t>
            </a:r>
            <a:r>
              <a:rPr lang="en-US" dirty="0">
                <a:latin typeface="Times New Roman" panose="02020603050405020304" pitchFamily="18" charset="0"/>
                <a:cs typeface="Times New Roman" panose="02020603050405020304" pitchFamily="18" charset="0"/>
              </a:rPr>
              <a:t> input and encrypted/decrypted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data.</a:t>
            </a:r>
          </a:p>
          <a:p>
            <a:pPr marL="285750" indent="-285750" algn="l">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Deploy the web service</a:t>
            </a:r>
            <a:r>
              <a:rPr lang="en-US" dirty="0">
                <a:latin typeface="Times New Roman" panose="02020603050405020304" pitchFamily="18" charset="0"/>
                <a:cs typeface="Times New Roman" panose="02020603050405020304" pitchFamily="18" charset="0"/>
              </a:rPr>
              <a:t>: Containerize the web service using Docker and deploy it on a Kubernetes cluster, using Jenkins for continuous integration and deployment.</a:t>
            </a:r>
          </a:p>
          <a:p>
            <a:pPr algn="l">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Backend development for the project requires a strong understanding of Java programming, Spring Boot, and database management. It also requires knowledge of encryption, logging, and secure communication protocols.</a:t>
            </a:r>
          </a:p>
        </p:txBody>
      </p:sp>
    </p:spTree>
    <p:extLst>
      <p:ext uri="{BB962C8B-B14F-4D97-AF65-F5344CB8AC3E}">
        <p14:creationId xmlns:p14="http://schemas.microsoft.com/office/powerpoint/2010/main" val="412430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580390" y="1368897"/>
            <a:ext cx="11031220" cy="400110"/>
          </a:xfrm>
          <a:prstGeom prst="rect">
            <a:avLst/>
          </a:prstGeom>
          <a:noFill/>
        </p:spPr>
        <p:txBody>
          <a:bodyPr wrap="square">
            <a:spAutoFit/>
          </a:bodyPr>
          <a:lstStyle/>
          <a:p>
            <a:pPr algn="l"/>
            <a:r>
              <a:rPr lang="en-US" sz="2000" b="1" dirty="0">
                <a:latin typeface="Times New Roman" panose="02020603050405020304" pitchFamily="18" charset="0"/>
                <a:cs typeface="Times New Roman" panose="02020603050405020304" pitchFamily="18" charset="0"/>
              </a:rPr>
              <a:t>Unit testing</a:t>
            </a:r>
          </a:p>
        </p:txBody>
      </p:sp>
      <p:pic>
        <p:nvPicPr>
          <p:cNvPr id="3" name="Picture 2">
            <a:extLst>
              <a:ext uri="{FF2B5EF4-FFF2-40B4-BE49-F238E27FC236}">
                <a16:creationId xmlns:a16="http://schemas.microsoft.com/office/drawing/2014/main" id="{491EA7F1-D90A-C96B-3A2E-BA4BE4320084}"/>
              </a:ext>
            </a:extLst>
          </p:cNvPr>
          <p:cNvPicPr>
            <a:picLocks noChangeAspect="1"/>
          </p:cNvPicPr>
          <p:nvPr/>
        </p:nvPicPr>
        <p:blipFill>
          <a:blip r:embed="rId4"/>
          <a:stretch>
            <a:fillRect/>
          </a:stretch>
        </p:blipFill>
        <p:spPr>
          <a:xfrm>
            <a:off x="972153" y="2202958"/>
            <a:ext cx="9456095" cy="434510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employee web service </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57761BB-DE8C-43D2-3EFA-0DB063969271}"/>
              </a:ext>
            </a:extLst>
          </p:cNvPr>
          <p:cNvPicPr>
            <a:picLocks noChangeAspect="1"/>
          </p:cNvPicPr>
          <p:nvPr/>
        </p:nvPicPr>
        <p:blipFill>
          <a:blip r:embed="rId4"/>
          <a:stretch>
            <a:fillRect/>
          </a:stretch>
        </p:blipFill>
        <p:spPr>
          <a:xfrm>
            <a:off x="502117" y="1968503"/>
            <a:ext cx="10574956" cy="4719804"/>
          </a:xfrm>
          <a:prstGeom prst="rect">
            <a:avLst/>
          </a:prstGeom>
        </p:spPr>
      </p:pic>
    </p:spTree>
    <p:extLst>
      <p:ext uri="{BB962C8B-B14F-4D97-AF65-F5344CB8AC3E}">
        <p14:creationId xmlns:p14="http://schemas.microsoft.com/office/powerpoint/2010/main" val="3480206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5026660" cy="416204"/>
          </a:xfrm>
          <a:prstGeom prst="rect">
            <a:avLst/>
          </a:prstGeom>
          <a:noFill/>
        </p:spPr>
        <p:txBody>
          <a:bodyPr wrap="square">
            <a:spAutoFit/>
          </a:bodyPr>
          <a:lstStyle/>
          <a:p>
            <a:pPr algn="just">
              <a:lnSpc>
                <a:spcPct val="115000"/>
              </a:lnSpc>
            </a:pPr>
            <a:r>
              <a:rPr lang="en-US" sz="2000" b="1" dirty="0">
                <a:latin typeface="Times New Roman" panose="02020603050405020304" pitchFamily="18" charset="0"/>
                <a:ea typeface="Arial" panose="020B0604020202020204" pitchFamily="34" charset="0"/>
                <a:cs typeface="Times New Roman" panose="02020603050405020304" pitchFamily="18" charset="0"/>
              </a:rPr>
              <a:t>API Testing for client service</a:t>
            </a:r>
            <a:endParaRPr lang="en-IN" sz="2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B3C66A7B-33EE-4852-689A-AD19E80FAA4B}"/>
              </a:ext>
            </a:extLst>
          </p:cNvPr>
          <p:cNvPicPr>
            <a:picLocks noChangeAspect="1"/>
          </p:cNvPicPr>
          <p:nvPr/>
        </p:nvPicPr>
        <p:blipFill>
          <a:blip r:embed="rId4"/>
          <a:stretch>
            <a:fillRect/>
          </a:stretch>
        </p:blipFill>
        <p:spPr>
          <a:xfrm>
            <a:off x="603183" y="2013437"/>
            <a:ext cx="9827394" cy="4460715"/>
          </a:xfrm>
          <a:prstGeom prst="rect">
            <a:avLst/>
          </a:prstGeom>
        </p:spPr>
      </p:pic>
    </p:spTree>
    <p:extLst>
      <p:ext uri="{BB962C8B-B14F-4D97-AF65-F5344CB8AC3E}">
        <p14:creationId xmlns:p14="http://schemas.microsoft.com/office/powerpoint/2010/main" val="141823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Docker Image</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35F90325-F1CE-CE2A-8A39-AADB388C5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51" y="2052111"/>
            <a:ext cx="8666613" cy="2548765"/>
          </a:xfrm>
          <a:prstGeom prst="rect">
            <a:avLst/>
          </a:prstGeom>
        </p:spPr>
      </p:pic>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750102" y="1250713"/>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Kubernetes Instances</a:t>
            </a:r>
            <a:endParaRPr lang="en-IN" sz="1600" b="1"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F372EF3E-A578-B44E-6F87-A88E584B0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135" y="2052111"/>
            <a:ext cx="9811254" cy="3568883"/>
          </a:xfrm>
          <a:prstGeom prst="rect">
            <a:avLst/>
          </a:prstGeom>
        </p:spPr>
      </p:pic>
    </p:spTree>
    <p:extLst>
      <p:ext uri="{BB962C8B-B14F-4D97-AF65-F5344CB8AC3E}">
        <p14:creationId xmlns:p14="http://schemas.microsoft.com/office/powerpoint/2010/main" val="1566755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32468" y="1182384"/>
            <a:ext cx="5026660" cy="417550"/>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Jenkins Integration</a:t>
            </a:r>
            <a:endParaRPr lang="en-IN" sz="1600" b="1"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BA69D759-7658-C840-020A-5BDA4E7A0147}"/>
              </a:ext>
            </a:extLst>
          </p:cNvPr>
          <p:cNvPicPr>
            <a:picLocks noChangeAspect="1"/>
          </p:cNvPicPr>
          <p:nvPr/>
        </p:nvPicPr>
        <p:blipFill rotWithShape="1">
          <a:blip r:embed="rId4">
            <a:extLst>
              <a:ext uri="{28A0092B-C50C-407E-A947-70E740481C1C}">
                <a14:useLocalDpi xmlns:a14="http://schemas.microsoft.com/office/drawing/2010/main" val="0"/>
              </a:ext>
            </a:extLst>
          </a:blip>
          <a:srcRect l="24331" t="7860" r="2780" b="5560"/>
          <a:stretch/>
        </p:blipFill>
        <p:spPr>
          <a:xfrm>
            <a:off x="758037" y="1876926"/>
            <a:ext cx="6075603" cy="4811207"/>
          </a:xfrm>
          <a:prstGeom prst="rect">
            <a:avLst/>
          </a:prstGeom>
        </p:spPr>
      </p:pic>
      <p:pic>
        <p:nvPicPr>
          <p:cNvPr id="11" name="Picture 10">
            <a:extLst>
              <a:ext uri="{FF2B5EF4-FFF2-40B4-BE49-F238E27FC236}">
                <a16:creationId xmlns:a16="http://schemas.microsoft.com/office/drawing/2014/main" id="{A5ED7E96-46F3-2808-0FF3-890465C53BEC}"/>
              </a:ext>
            </a:extLst>
          </p:cNvPr>
          <p:cNvPicPr>
            <a:picLocks noChangeAspect="1"/>
          </p:cNvPicPr>
          <p:nvPr/>
        </p:nvPicPr>
        <p:blipFill rotWithShape="1">
          <a:blip r:embed="rId5">
            <a:extLst>
              <a:ext uri="{28A0092B-C50C-407E-A947-70E740481C1C}">
                <a14:useLocalDpi xmlns:a14="http://schemas.microsoft.com/office/drawing/2010/main" val="0"/>
              </a:ext>
            </a:extLst>
          </a:blip>
          <a:srcRect l="25714" t="7068" r="19643" b="8073"/>
          <a:stretch/>
        </p:blipFill>
        <p:spPr>
          <a:xfrm>
            <a:off x="7048753" y="1909150"/>
            <a:ext cx="4615995" cy="4778983"/>
          </a:xfrm>
          <a:prstGeom prst="rect">
            <a:avLst/>
          </a:prstGeom>
        </p:spPr>
      </p:pic>
    </p:spTree>
    <p:extLst>
      <p:ext uri="{BB962C8B-B14F-4D97-AF65-F5344CB8AC3E}">
        <p14:creationId xmlns:p14="http://schemas.microsoft.com/office/powerpoint/2010/main" val="273307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319977" cy="3366563"/>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conclusion, the Employee web service project is a comprehensive solution that allows users to query employee records by ID, expose the web service as an HTTPS endpoint with a self-signed certificate, encrypt sensitive data, and containerize the service for deployment on Kubernetes.</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demonstrates the development of a full-stack solution using modern technologies such as Spring Boot, Java, Kubernetes, and Jenkins. It also showcases the importance of testing in the development process, including unit testing and API testing.</a:t>
            </a:r>
          </a:p>
          <a:p>
            <a:pPr marL="342900" indent="-3429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project provides a practical example of building a robust and secure web service that can be utilized in various industries, including human resources, payroll management, and employee performance evaluation</a:t>
            </a:r>
          </a:p>
        </p:txBody>
      </p:sp>
    </p:spTree>
    <p:extLst>
      <p:ext uri="{BB962C8B-B14F-4D97-AF65-F5344CB8AC3E}">
        <p14:creationId xmlns:p14="http://schemas.microsoft.com/office/powerpoint/2010/main" val="98410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5444054"/>
          </a:xfrm>
          <a:prstGeom prst="rect">
            <a:avLst/>
          </a:prstGeom>
          <a:noFill/>
        </p:spPr>
        <p:txBody>
          <a:bodyPr wrap="square">
            <a:spAutoFit/>
          </a:bodyPr>
          <a:lstStyle/>
          <a:p>
            <a:pPr algn="l">
              <a:lnSpc>
                <a:spcPct val="150000"/>
              </a:lnSpc>
            </a:pPr>
            <a:r>
              <a:rPr lang="en-US" dirty="0">
                <a:latin typeface="Times New Roman" panose="02020603050405020304" pitchFamily="18" charset="0"/>
                <a:cs typeface="Times New Roman" panose="02020603050405020304" pitchFamily="18" charset="0"/>
              </a:rPr>
              <a:t>While the Employee web service project is a comprehensive solution, there are several areas where it can be further improved and enhanced. Some of the future work that can be done on this project includes:</a:t>
            </a:r>
          </a:p>
          <a:p>
            <a:pPr algn="l">
              <a:lnSpc>
                <a:spcPct val="150000"/>
              </a:lnSpc>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Authorization and Authentication</a:t>
            </a:r>
            <a:r>
              <a:rPr lang="en-US" dirty="0">
                <a:latin typeface="Times New Roman" panose="02020603050405020304" pitchFamily="18" charset="0"/>
                <a:cs typeface="Times New Roman" panose="02020603050405020304" pitchFamily="18" charset="0"/>
              </a:rPr>
              <a:t>: Currently, the web service does not have any authorization or authentication mechanisms in place. Implementing authentication and authorization would improve the security of the service by ensuring that only authorized users can access sensitive employee data.</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Caching</a:t>
            </a:r>
            <a:r>
              <a:rPr lang="en-US" dirty="0">
                <a:latin typeface="Times New Roman" panose="02020603050405020304" pitchFamily="18" charset="0"/>
                <a:cs typeface="Times New Roman" panose="02020603050405020304" pitchFamily="18" charset="0"/>
              </a:rPr>
              <a:t>: Caching can be added to the web service to improve the performance by reducing the number of database queries. This would help to reduce the response time and improve the scalability of the service.</a:t>
            </a:r>
          </a:p>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UI Development</a:t>
            </a:r>
            <a:r>
              <a:rPr lang="en-US" dirty="0">
                <a:latin typeface="Times New Roman" panose="02020603050405020304" pitchFamily="18" charset="0"/>
                <a:cs typeface="Times New Roman" panose="02020603050405020304" pitchFamily="18" charset="0"/>
              </a:rPr>
              <a:t>: A user interface can be developed to provide a better user experience for querying employee data. This would allow users to interact with the web service more easily and efficiently.</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More Advanced Encryption Techniques: </a:t>
            </a:r>
            <a:r>
              <a:rPr lang="en-US" dirty="0">
                <a:latin typeface="Times New Roman" panose="02020603050405020304" pitchFamily="18" charset="0"/>
                <a:cs typeface="Times New Roman" panose="02020603050405020304" pitchFamily="18" charset="0"/>
              </a:rPr>
              <a:t>Currently, the web service encrypts sensitive data using AES-256. However, more advanced encryption techniques can be explored to improve the security of the service even further.</a:t>
            </a:r>
          </a:p>
          <a:p>
            <a:pPr marL="285750" indent="-285750" algn="l">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796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20" y="1349647"/>
            <a:ext cx="11473982" cy="3371885"/>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API Documentation</a:t>
            </a:r>
            <a:r>
              <a:rPr lang="en-US" dirty="0">
                <a:latin typeface="Times New Roman" panose="02020603050405020304" pitchFamily="18" charset="0"/>
                <a:cs typeface="Times New Roman" panose="02020603050405020304" pitchFamily="18" charset="0"/>
              </a:rPr>
              <a:t>: Providing comprehensive documentation for the web service API can make it easier for developers to understand and utilize the service. This can improve </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Public key infrastructure (PKI) and digital certificates</a:t>
            </a:r>
            <a:r>
              <a:rPr lang="en-US" dirty="0">
                <a:latin typeface="Times New Roman" panose="02020603050405020304" pitchFamily="18" charset="0"/>
                <a:cs typeface="Times New Roman" panose="02020603050405020304" pitchFamily="18" charset="0"/>
              </a:rPr>
              <a:t>: An alternative for SSL which can provide more robust and scalable security mechanisms. PKI can enable secure authentication and encryption of data in transit, and it can also provide a mechanism for verifying the identity of the server and clients.</a:t>
            </a:r>
          </a:p>
          <a:p>
            <a:pPr marL="285750" indent="-285750">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Overall, these future work areas can enhance the functionality, usability, and scalability of the Employee web service, making it a more valuable tool for businesses and organizations.</a:t>
            </a:r>
          </a:p>
        </p:txBody>
      </p:sp>
    </p:spTree>
    <p:extLst>
      <p:ext uri="{BB962C8B-B14F-4D97-AF65-F5344CB8AC3E}">
        <p14:creationId xmlns:p14="http://schemas.microsoft.com/office/powerpoint/2010/main" val="2980498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80593" y="1537969"/>
            <a:ext cx="11579857" cy="4197559"/>
          </a:xfrm>
          <a:prstGeom prst="rect">
            <a:avLst/>
          </a:prstGeom>
          <a:noFill/>
        </p:spPr>
        <p:txBody>
          <a:bodyPr wrap="square">
            <a:spAutoFit/>
          </a:bodyPr>
          <a:lstStyle>
            <a:defPPr>
              <a:defRPr lang="en-US"/>
            </a:defPPr>
            <a:lvl1pPr>
              <a:lnSpc>
                <a:spcPct val="150000"/>
              </a:lnSpc>
              <a:defRPr>
                <a:latin typeface="Times New Roman" panose="02020603050405020304" pitchFamily="18" charset="0"/>
                <a:cs typeface="Times New Roman" panose="02020603050405020304" pitchFamily="18" charset="0"/>
              </a:defRPr>
            </a:lvl1p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en-IN" dirty="0"/>
              <a:t>Kubernetes Documentation: </a:t>
            </a:r>
            <a:r>
              <a:rPr lang="en-IN" dirty="0">
                <a:hlinkClick r:id="rId5"/>
              </a:rPr>
              <a:t>https://kubernetes.io/docs/home/</a:t>
            </a:r>
            <a:endParaRPr lang="en-IN" dirty="0"/>
          </a:p>
          <a:p>
            <a:pPr marL="342900" indent="-342900">
              <a:buFont typeface="+mj-lt"/>
              <a:buAutoNum type="arabicPeriod"/>
            </a:pPr>
            <a:r>
              <a:rPr lang="en-IN" dirty="0"/>
              <a:t>Docker Documentation: </a:t>
            </a:r>
            <a:r>
              <a:rPr lang="en-IN" dirty="0">
                <a:hlinkClick r:id="rId6"/>
              </a:rPr>
              <a:t>https://docs.docker.com/</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Jenkins Documentation: </a:t>
            </a:r>
            <a:r>
              <a:rPr lang="en-IN" dirty="0">
                <a:hlinkClick r:id="rId8"/>
              </a:rPr>
              <a:t>https://www.jenkins.io/doc/</a:t>
            </a:r>
            <a:endParaRPr lang="en-IN" dirty="0"/>
          </a:p>
          <a:p>
            <a:pPr marL="342900" indent="-342900">
              <a:buFont typeface="+mj-lt"/>
              <a:buAutoNum type="arabicPeriod"/>
            </a:pPr>
            <a:r>
              <a:rPr lang="en-IN" dirty="0"/>
              <a:t>Git Documentation: </a:t>
            </a:r>
            <a:r>
              <a:rPr lang="en-IN" dirty="0">
                <a:hlinkClick r:id="rId9"/>
              </a:rPr>
              <a:t>https://git-scm.com/doc</a:t>
            </a:r>
            <a:endParaRPr lang="en-IN" dirty="0"/>
          </a:p>
          <a:p>
            <a:pPr algn="l">
              <a:buFont typeface="+mj-lt"/>
              <a:buAutoNum type="arabicPeriod"/>
            </a:pPr>
            <a:r>
              <a:rPr lang="fr-FR" dirty="0"/>
              <a:t>   MySQL Documentation: </a:t>
            </a:r>
            <a:r>
              <a:rPr lang="fr-FR" b="0" i="0" u="sng" dirty="0">
                <a:solidFill>
                  <a:srgbClr val="D1D5DB"/>
                </a:solidFill>
                <a:effectLst/>
                <a:hlinkClick r:id="rId10"/>
              </a:rPr>
              <a:t>https://dev.mysql.com/doc/</a:t>
            </a:r>
            <a:endParaRPr lang="fr-FR" b="0" i="0" dirty="0">
              <a:solidFill>
                <a:srgbClr val="D1D5DB"/>
              </a:solidFill>
              <a:effectLst/>
            </a:endParaRPr>
          </a:p>
          <a:p>
            <a:pPr marL="342900" indent="-342900">
              <a:buFont typeface="+mj-lt"/>
              <a:buAutoNum type="arabicPeriod"/>
            </a:pPr>
            <a:r>
              <a:rPr lang="en-IN" dirty="0"/>
              <a:t>Postman Documentation: </a:t>
            </a:r>
            <a:r>
              <a:rPr lang="en-IN" dirty="0">
                <a:hlinkClick r:id="rId11"/>
              </a:rPr>
              <a:t>https://learning.postman.com/docs/getting-started/introduction/</a:t>
            </a:r>
            <a:endParaRPr lang="en-IN" dirty="0"/>
          </a:p>
          <a:p>
            <a:pPr marL="342900" indent="-342900">
              <a:buFont typeface="+mj-lt"/>
              <a:buAutoNum type="arabicPeriod"/>
            </a:pPr>
            <a:r>
              <a:rPr lang="en-IN" dirty="0" err="1"/>
              <a:t>cURL</a:t>
            </a:r>
            <a:r>
              <a:rPr lang="en-IN" dirty="0"/>
              <a:t> Documentation</a:t>
            </a:r>
            <a:r>
              <a:rPr lang="en-IN" b="0" i="0" dirty="0">
                <a:solidFill>
                  <a:srgbClr val="D1D5DB"/>
                </a:solidFill>
                <a:effectLst/>
              </a:rPr>
              <a:t>: </a:t>
            </a:r>
            <a:r>
              <a:rPr lang="en-IN" b="0" i="0" u="sng" dirty="0">
                <a:solidFill>
                  <a:srgbClr val="D1D5DB"/>
                </a:solidFill>
                <a:effectLst/>
                <a:hlinkClick r:id="rId12"/>
              </a:rPr>
              <a:t>https://curl.se/docs/</a:t>
            </a:r>
            <a:endParaRPr lang="en-IN" dirty="0"/>
          </a:p>
          <a:p>
            <a:pPr marL="342900" indent="-342900">
              <a:buFont typeface="+mj-lt"/>
              <a:buAutoNum type="arabicPeriod"/>
            </a:pPr>
            <a:r>
              <a:rPr lang="en-IN" dirty="0"/>
              <a:t>Apache Tomcat Documentation: </a:t>
            </a:r>
            <a:r>
              <a:rPr lang="en-IN" dirty="0">
                <a:hlinkClick r:id="rId13"/>
              </a:rPr>
              <a:t>https://tomcat.apache.org/tomcat-9.0-doc/index.html</a:t>
            </a:r>
            <a:endParaRPr lang="en-IN" dirty="0"/>
          </a:p>
        </p:txBody>
      </p:sp>
    </p:spTree>
    <p:extLst>
      <p:ext uri="{BB962C8B-B14F-4D97-AF65-F5344CB8AC3E}">
        <p14:creationId xmlns:p14="http://schemas.microsoft.com/office/powerpoint/2010/main" val="169436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49580" y="1262329"/>
            <a:ext cx="10716260" cy="419755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is designed to demonstrate the development and deployment of a secure web service that queries employee data from a database. The primary goal is to develop a web service that can retrieve employee data based on the employee ID, while also ensuring the security of the data through encryption and HTTPS.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organizations often need to retrieve employee data from a database, but doing so securely can be challenging. Accessing employee data through a web service is a common solution, but it requires careful consideration of security measures to prevent unauthorized access to sensitive information.</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are developing a secure web service for retrieving employee data that ensures confidentiality and integrity of the data while maintaining availability to authorized users.</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902511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490220" y="1349647"/>
            <a:ext cx="5026660" cy="1022139"/>
          </a:xfrm>
          <a:prstGeom prst="rect">
            <a:avLst/>
          </a:prstGeom>
          <a:noFill/>
        </p:spPr>
        <p:txBody>
          <a:bodyPr wrap="square">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This section includes any additional materials that support the project, such as screenshots, code snippets, or diagrams.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14149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95586" y="2667317"/>
            <a:ext cx="11493232" cy="1523366"/>
          </a:xfrm>
          <a:prstGeom prst="rect">
            <a:avLst/>
          </a:prstGeom>
          <a:noFill/>
        </p:spPr>
        <p:txBody>
          <a:bodyPr wrap="square">
            <a:spAutoFit/>
          </a:bodyPr>
          <a:lstStyle/>
          <a:p>
            <a:pPr algn="ctr">
              <a:lnSpc>
                <a:spcPct val="115000"/>
              </a:lnSpc>
            </a:pPr>
            <a:r>
              <a:rPr lang="en-IN" sz="8800" dirty="0">
                <a:effectLst/>
                <a:latin typeface="Times New Roman" panose="02020603050405020304" pitchFamily="18" charset="0"/>
                <a:ea typeface="Arial" panose="020B0604020202020204" pitchFamily="34" charset="0"/>
              </a:rPr>
              <a:t>Thank You</a:t>
            </a:r>
            <a:endParaRPr lang="en-IN" sz="7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0929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49580" y="1262329"/>
            <a:ext cx="10716260" cy="378738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objectives of the project are to:</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 a web service that queries employee data from a database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Securely transmit the data using HTTPS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Encrypt sensitive data to prevent unauthorized access</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 logging functionality for tracking web service usage</a:t>
            </a:r>
          </a:p>
          <a:p>
            <a:pPr marL="7429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Containerize the web service and deploy it on Kubernetes for scalability and availability</a:t>
            </a:r>
          </a:p>
          <a:p>
            <a:pPr marL="742950" lvl="2"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project we have learned how to resolve </a:t>
            </a:r>
            <a:r>
              <a:rPr lang="en-US" dirty="0">
                <a:latin typeface="Times New Roman" panose="02020603050405020304" pitchFamily="18" charset="0"/>
                <a:cs typeface="Times New Roman" panose="02020603050405020304" pitchFamily="18" charset="0"/>
              </a:rPr>
              <a:t>issues while demonstrating the use of popular software development tools such as Spring Boot, Jenkins, docker and Kubernetes.</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259838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95379" cy="54440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involves the development and deployment of a secure web service that retrieves employee data from a database. The web service is implemented using Java and Spring Boot, and can be accessed through an HTTP request that takes an Employee ID as a parameter and returns the corresponding </a:t>
            </a:r>
            <a:r>
              <a:rPr lang="en-US" dirty="0" err="1">
                <a:latin typeface="Times New Roman" panose="02020603050405020304" pitchFamily="18" charset="0"/>
                <a:cs typeface="Times New Roman" panose="02020603050405020304" pitchFamily="18" charset="0"/>
              </a:rPr>
              <a:t>EmployeeName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The key features of the web service:</a:t>
            </a:r>
          </a:p>
          <a:p>
            <a:pPr>
              <a:lnSpc>
                <a:spcPct val="150000"/>
              </a:lnSpc>
            </a:pPr>
            <a:endParaRPr lang="en-US"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access to employee data through HTTPS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Encryption of sensitive data using AES-256</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Logging of web service usage to track access to employee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Containerization of the web service for scalability and availability</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Deployment on Kubernetes for automated scaling and management</a:t>
            </a:r>
          </a:p>
          <a:p>
            <a:pPr>
              <a:lnSpc>
                <a:spcPct val="150000"/>
              </a:lnSpc>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9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500519" y="1019940"/>
            <a:ext cx="11502183" cy="5915915"/>
          </a:xfrm>
          <a:prstGeom prst="rect">
            <a:avLst/>
          </a:prstGeom>
          <a:noFill/>
        </p:spPr>
        <p:txBody>
          <a:bodyPr wrap="square">
            <a:spAutoFit/>
          </a:bodyPr>
          <a:lstStyle/>
          <a:p>
            <a:pPr>
              <a:lnSpc>
                <a:spcPct val="115000"/>
              </a:lnSpc>
            </a:pPr>
            <a:r>
              <a:rPr lang="en-IN" sz="2000" b="1" dirty="0">
                <a:effectLst/>
                <a:latin typeface="Times New Roman" panose="02020603050405020304" pitchFamily="18" charset="0"/>
                <a:ea typeface="Arial" panose="020B0604020202020204" pitchFamily="34" charset="0"/>
              </a:rPr>
              <a:t>Functionalities of </a:t>
            </a:r>
            <a:r>
              <a:rPr lang="en-IN" sz="2000" b="1" dirty="0">
                <a:latin typeface="Times New Roman" panose="02020603050405020304" pitchFamily="18" charset="0"/>
                <a:ea typeface="Arial" panose="020B0604020202020204" pitchFamily="34" charset="0"/>
              </a:rPr>
              <a:t>the </a:t>
            </a:r>
            <a:r>
              <a:rPr lang="en-IN" sz="2000" b="1" dirty="0">
                <a:effectLst/>
                <a:latin typeface="Times New Roman" panose="02020603050405020304" pitchFamily="18" charset="0"/>
                <a:ea typeface="Arial" panose="020B0604020202020204" pitchFamily="34" charset="0"/>
              </a:rPr>
              <a:t>web Service</a:t>
            </a:r>
          </a:p>
          <a:p>
            <a:pPr>
              <a:lnSpc>
                <a:spcPct val="115000"/>
              </a:lnSpc>
            </a:pPr>
            <a:endParaRPr lang="en-IN" sz="2000" b="1" dirty="0">
              <a:effectLst/>
              <a:latin typeface="Times New Roman" panose="02020603050405020304" pitchFamily="18" charset="0"/>
              <a:ea typeface="Arial" panose="020B0604020202020204" pitchFamily="34"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 of the key features of the web service is its secure access to employee data through HTTPS. This ensures that sensitive employee data is encrypted during transmission over the network, preventing unauthorized access to the data. In addition to HTTPS, the project also uses self-signed certificates for testing purposes.</a:t>
            </a:r>
          </a:p>
          <a:p>
            <a:pPr marL="285750" indent="-28575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Another important functionality of the web service is the encryption of sensitive data using AES-256. This ensures that even if an attacker gains access to the data, they will not be able to read it without the encryption key. This provides an additional layer of security for the employee data being retrieved.</a:t>
            </a:r>
          </a:p>
          <a:p>
            <a:pPr>
              <a:lnSpc>
                <a:spcPct val="115000"/>
              </a:lnSpc>
            </a:pPr>
            <a:endParaRPr lang="en-IN" dirty="0">
              <a:latin typeface="Times New Roman" panose="02020603050405020304" pitchFamily="18" charset="0"/>
              <a:ea typeface="Arial" panose="020B0604020202020204" pitchFamily="34"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also includes logging functionality for tracking web service usage. Each time the web service is called, a log entry is created that includes a date-timestamp. If the log file exceeds 1 MB in size, the existing file is backed up and a new log file is utilized. This ensures that the usage of the web service can be tracked and monitored for security purposes.</a:t>
            </a:r>
            <a:endParaRPr lang="en-IN" dirty="0">
              <a:latin typeface="Times New Roman" panose="02020603050405020304" pitchFamily="18" charset="0"/>
              <a:cs typeface="Times New Roman" panose="02020603050405020304" pitchFamily="18" charset="0"/>
            </a:endParaRP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048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011967"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 service is containerized using Docker, which allows it to be easily deployed and managed on any platform that supports Docker. The use of containers also provides scalability, allowing multiple instances of the web service to be deployed and managed on a single machine or across multiple machines.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deployment of the web service is managed using Kubernetes, a popular container orchestration platform. Kubernetes will create 3 instances of web service Kubernetes allows the web service to be automatically scaled up or down based on demand, ensuring that the web service remains available and responsive to user requests.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addition to the web service, the project includes a Java client program that can be used to call the web service and retrieve employee data. The client program is also responsible for decrypting the encrypted </a:t>
            </a:r>
            <a:r>
              <a:rPr lang="en-US" dirty="0" err="1">
                <a:latin typeface="Times New Roman" panose="02020603050405020304" pitchFamily="18" charset="0"/>
                <a:cs typeface="Times New Roman" panose="02020603050405020304" pitchFamily="18" charset="0"/>
              </a:rPr>
              <a:t>DateOfBirth</a:t>
            </a:r>
            <a:r>
              <a:rPr lang="en-US" dirty="0">
                <a:latin typeface="Times New Roman" panose="02020603050405020304" pitchFamily="18" charset="0"/>
                <a:cs typeface="Times New Roman" panose="02020603050405020304" pitchFamily="18" charset="0"/>
              </a:rPr>
              <a:t> field, which is encrypted using the AES-256 encryption algorithm.</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90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435479" cy="5561972"/>
          </a:xfrm>
          <a:prstGeom prst="rect">
            <a:avLst/>
          </a:prstGeom>
          <a:noFill/>
        </p:spPr>
        <p:txBody>
          <a:bodyPr wrap="square">
            <a:spAutoFit/>
          </a:bodyPr>
          <a:lstStyle/>
          <a:p>
            <a:pPr>
              <a:lnSpc>
                <a:spcPct val="115000"/>
              </a:lnSpc>
            </a:pPr>
            <a:r>
              <a:rPr lang="en-US" sz="2000" b="1" dirty="0">
                <a:latin typeface="Times New Roman" panose="02020603050405020304" pitchFamily="18" charset="0"/>
                <a:cs typeface="Times New Roman" panose="02020603050405020304" pitchFamily="18" charset="0"/>
              </a:rPr>
              <a:t>The project is implemented using a technology stack that includes :</a:t>
            </a:r>
          </a:p>
          <a:p>
            <a:pPr>
              <a:lnSpc>
                <a:spcPct val="115000"/>
              </a:lnSpc>
            </a:pPr>
            <a:endParaRPr lang="en-US" b="0" i="0" dirty="0">
              <a:solidFill>
                <a:srgbClr val="D1D5DB"/>
              </a:solidFill>
              <a:effectLst/>
              <a:latin typeface="Söhne"/>
            </a:endParaRP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 for programming the web service and client program</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MySQL for storing data in database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Spring Boot for creating a RESTful web service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Git for version control and source code management</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Jenkins for continuous integration and deployment</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AES-256 encryption for securing sensitive data</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 for secure transmission of data over the network</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Self-signed certificates for testing purposes</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Postman for API testing</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Docker for containerization of the web service</a:t>
            </a:r>
          </a:p>
          <a:p>
            <a:pPr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Kubernetes for container orchestration and management</a:t>
            </a:r>
          </a:p>
          <a:p>
            <a:pPr>
              <a:lnSpc>
                <a:spcPct val="115000"/>
              </a:lnSpc>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83072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19" y="1349647"/>
            <a:ext cx="11252601"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project provides a comprehensive solution for securely retrieving employee data through a web service. By using a combination of technologies such as Java, Spring Boot, Git, Jenkins, Docker, and Kubernetes, the project demonstrates a modern and scalable approach to secure web service development and 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23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500</TotalTime>
  <Words>2495</Words>
  <Application>Microsoft Office PowerPoint</Application>
  <PresentationFormat>Widescreen</PresentationFormat>
  <Paragraphs>179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naveen gilakattula</cp:lastModifiedBy>
  <cp:revision>21</cp:revision>
  <dcterms:created xsi:type="dcterms:W3CDTF">2023-04-15T11:22:40Z</dcterms:created>
  <dcterms:modified xsi:type="dcterms:W3CDTF">2023-04-26T21:05:58Z</dcterms:modified>
</cp:coreProperties>
</file>