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59" r:id="rId6"/>
    <p:sldId id="260" r:id="rId7"/>
    <p:sldId id="261" r:id="rId8"/>
    <p:sldId id="262" r:id="rId9"/>
    <p:sldId id="270" r:id="rId10"/>
    <p:sldId id="264" r:id="rId11"/>
    <p:sldId id="271" r:id="rId12"/>
    <p:sldId id="272" r:id="rId13"/>
    <p:sldId id="265" r:id="rId14"/>
    <p:sldId id="266" r:id="rId15"/>
    <p:sldId id="267" r:id="rId16"/>
    <p:sldId id="263"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6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513A95-F350-488C-BE8F-867987FD86AC}"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89FA-60C1-43EC-9246-CB851CCAF3B2}" type="slidenum">
              <a:rPr lang="en-IN" smtClean="0"/>
              <a:t>‹#›</a:t>
            </a:fld>
            <a:endParaRPr lang="en-IN"/>
          </a:p>
        </p:txBody>
      </p:sp>
    </p:spTree>
    <p:extLst>
      <p:ext uri="{BB962C8B-B14F-4D97-AF65-F5344CB8AC3E}">
        <p14:creationId xmlns:p14="http://schemas.microsoft.com/office/powerpoint/2010/main" val="4027576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13A95-F350-488C-BE8F-867987FD86AC}"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589FA-60C1-43EC-9246-CB851CCAF3B2}" type="slidenum">
              <a:rPr lang="en-IN" smtClean="0"/>
              <a:t>‹#›</a:t>
            </a:fld>
            <a:endParaRPr lang="en-IN"/>
          </a:p>
        </p:txBody>
      </p:sp>
    </p:spTree>
    <p:extLst>
      <p:ext uri="{BB962C8B-B14F-4D97-AF65-F5344CB8AC3E}">
        <p14:creationId xmlns:p14="http://schemas.microsoft.com/office/powerpoint/2010/main" val="213431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513A95-F350-488C-BE8F-867987FD86AC}"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89FA-60C1-43EC-9246-CB851CCAF3B2}" type="slidenum">
              <a:rPr lang="en-IN" smtClean="0"/>
              <a:t>‹#›</a:t>
            </a:fld>
            <a:endParaRPr lang="en-IN"/>
          </a:p>
        </p:txBody>
      </p:sp>
    </p:spTree>
    <p:extLst>
      <p:ext uri="{BB962C8B-B14F-4D97-AF65-F5344CB8AC3E}">
        <p14:creationId xmlns:p14="http://schemas.microsoft.com/office/powerpoint/2010/main" val="1049595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513A95-F350-488C-BE8F-867987FD86AC}"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89FA-60C1-43EC-9246-CB851CCAF3B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96920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13A95-F350-488C-BE8F-867987FD86AC}"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89FA-60C1-43EC-9246-CB851CCAF3B2}" type="slidenum">
              <a:rPr lang="en-IN" smtClean="0"/>
              <a:t>‹#›</a:t>
            </a:fld>
            <a:endParaRPr lang="en-IN"/>
          </a:p>
        </p:txBody>
      </p:sp>
    </p:spTree>
    <p:extLst>
      <p:ext uri="{BB962C8B-B14F-4D97-AF65-F5344CB8AC3E}">
        <p14:creationId xmlns:p14="http://schemas.microsoft.com/office/powerpoint/2010/main" val="932334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513A95-F350-488C-BE8F-867987FD86AC}" type="datetimeFigureOut">
              <a:rPr lang="en-IN" smtClean="0"/>
              <a:t>19-04-2023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89FA-60C1-43EC-9246-CB851CCAF3B2}" type="slidenum">
              <a:rPr lang="en-IN" smtClean="0"/>
              <a:t>‹#›</a:t>
            </a:fld>
            <a:endParaRPr lang="en-IN"/>
          </a:p>
        </p:txBody>
      </p:sp>
    </p:spTree>
    <p:extLst>
      <p:ext uri="{BB962C8B-B14F-4D97-AF65-F5344CB8AC3E}">
        <p14:creationId xmlns:p14="http://schemas.microsoft.com/office/powerpoint/2010/main" val="768592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513A95-F350-488C-BE8F-867987FD86AC}" type="datetimeFigureOut">
              <a:rPr lang="en-IN" smtClean="0"/>
              <a:t>19-04-2023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89FA-60C1-43EC-9246-CB851CCAF3B2}" type="slidenum">
              <a:rPr lang="en-IN" smtClean="0"/>
              <a:t>‹#›</a:t>
            </a:fld>
            <a:endParaRPr lang="en-IN"/>
          </a:p>
        </p:txBody>
      </p:sp>
    </p:spTree>
    <p:extLst>
      <p:ext uri="{BB962C8B-B14F-4D97-AF65-F5344CB8AC3E}">
        <p14:creationId xmlns:p14="http://schemas.microsoft.com/office/powerpoint/2010/main" val="1648879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13A95-F350-488C-BE8F-867987FD86AC}"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89FA-60C1-43EC-9246-CB851CCAF3B2}" type="slidenum">
              <a:rPr lang="en-IN" smtClean="0"/>
              <a:t>‹#›</a:t>
            </a:fld>
            <a:endParaRPr lang="en-IN"/>
          </a:p>
        </p:txBody>
      </p:sp>
    </p:spTree>
    <p:extLst>
      <p:ext uri="{BB962C8B-B14F-4D97-AF65-F5344CB8AC3E}">
        <p14:creationId xmlns:p14="http://schemas.microsoft.com/office/powerpoint/2010/main" val="3339143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13A95-F350-488C-BE8F-867987FD86AC}"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89FA-60C1-43EC-9246-CB851CCAF3B2}" type="slidenum">
              <a:rPr lang="en-IN" smtClean="0"/>
              <a:t>‹#›</a:t>
            </a:fld>
            <a:endParaRPr lang="en-IN"/>
          </a:p>
        </p:txBody>
      </p:sp>
    </p:spTree>
    <p:extLst>
      <p:ext uri="{BB962C8B-B14F-4D97-AF65-F5344CB8AC3E}">
        <p14:creationId xmlns:p14="http://schemas.microsoft.com/office/powerpoint/2010/main" val="21555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6513A95-F350-488C-BE8F-867987FD86AC}"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89FA-60C1-43EC-9246-CB851CCAF3B2}" type="slidenum">
              <a:rPr lang="en-IN" smtClean="0"/>
              <a:t>‹#›</a:t>
            </a:fld>
            <a:endParaRPr lang="en-IN"/>
          </a:p>
        </p:txBody>
      </p:sp>
    </p:spTree>
    <p:extLst>
      <p:ext uri="{BB962C8B-B14F-4D97-AF65-F5344CB8AC3E}">
        <p14:creationId xmlns:p14="http://schemas.microsoft.com/office/powerpoint/2010/main" val="9012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13A95-F350-488C-BE8F-867987FD86AC}"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89FA-60C1-43EC-9246-CB851CCAF3B2}" type="slidenum">
              <a:rPr lang="en-IN" smtClean="0"/>
              <a:t>‹#›</a:t>
            </a:fld>
            <a:endParaRPr lang="en-IN"/>
          </a:p>
        </p:txBody>
      </p:sp>
    </p:spTree>
    <p:extLst>
      <p:ext uri="{BB962C8B-B14F-4D97-AF65-F5344CB8AC3E}">
        <p14:creationId xmlns:p14="http://schemas.microsoft.com/office/powerpoint/2010/main" val="281619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13A95-F350-488C-BE8F-867987FD86AC}"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589FA-60C1-43EC-9246-CB851CCAF3B2}" type="slidenum">
              <a:rPr lang="en-IN" smtClean="0"/>
              <a:t>‹#›</a:t>
            </a:fld>
            <a:endParaRPr lang="en-IN"/>
          </a:p>
        </p:txBody>
      </p:sp>
    </p:spTree>
    <p:extLst>
      <p:ext uri="{BB962C8B-B14F-4D97-AF65-F5344CB8AC3E}">
        <p14:creationId xmlns:p14="http://schemas.microsoft.com/office/powerpoint/2010/main" val="73658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13A95-F350-488C-BE8F-867987FD86AC}" type="datetimeFigureOut">
              <a:rPr lang="en-IN" smtClean="0"/>
              <a:t>19-04-2023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0589FA-60C1-43EC-9246-CB851CCAF3B2}" type="slidenum">
              <a:rPr lang="en-IN" smtClean="0"/>
              <a:t>‹#›</a:t>
            </a:fld>
            <a:endParaRPr lang="en-IN"/>
          </a:p>
        </p:txBody>
      </p:sp>
    </p:spTree>
    <p:extLst>
      <p:ext uri="{BB962C8B-B14F-4D97-AF65-F5344CB8AC3E}">
        <p14:creationId xmlns:p14="http://schemas.microsoft.com/office/powerpoint/2010/main" val="3837591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6513A95-F350-488C-BE8F-867987FD86AC}" type="datetimeFigureOut">
              <a:rPr lang="en-IN" smtClean="0"/>
              <a:t>19-04-2023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00589FA-60C1-43EC-9246-CB851CCAF3B2}" type="slidenum">
              <a:rPr lang="en-IN" smtClean="0"/>
              <a:t>‹#›</a:t>
            </a:fld>
            <a:endParaRPr lang="en-IN"/>
          </a:p>
        </p:txBody>
      </p:sp>
    </p:spTree>
    <p:extLst>
      <p:ext uri="{BB962C8B-B14F-4D97-AF65-F5344CB8AC3E}">
        <p14:creationId xmlns:p14="http://schemas.microsoft.com/office/powerpoint/2010/main" val="405174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513A95-F350-488C-BE8F-867987FD86AC}" type="datetimeFigureOut">
              <a:rPr lang="en-IN" smtClean="0"/>
              <a:t>19-04-2023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00589FA-60C1-43EC-9246-CB851CCAF3B2}" type="slidenum">
              <a:rPr lang="en-IN" smtClean="0"/>
              <a:t>‹#›</a:t>
            </a:fld>
            <a:endParaRPr lang="en-IN"/>
          </a:p>
        </p:txBody>
      </p:sp>
    </p:spTree>
    <p:extLst>
      <p:ext uri="{BB962C8B-B14F-4D97-AF65-F5344CB8AC3E}">
        <p14:creationId xmlns:p14="http://schemas.microsoft.com/office/powerpoint/2010/main" val="164781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6513A95-F350-488C-BE8F-867987FD86AC}" type="datetimeFigureOut">
              <a:rPr lang="en-IN" smtClean="0"/>
              <a:t>19-04-2023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00589FA-60C1-43EC-9246-CB851CCAF3B2}" type="slidenum">
              <a:rPr lang="en-IN" smtClean="0"/>
              <a:t>‹#›</a:t>
            </a:fld>
            <a:endParaRPr lang="en-IN"/>
          </a:p>
        </p:txBody>
      </p:sp>
    </p:spTree>
    <p:extLst>
      <p:ext uri="{BB962C8B-B14F-4D97-AF65-F5344CB8AC3E}">
        <p14:creationId xmlns:p14="http://schemas.microsoft.com/office/powerpoint/2010/main" val="137240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13A95-F350-488C-BE8F-867987FD86AC}"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589FA-60C1-43EC-9246-CB851CCAF3B2}" type="slidenum">
              <a:rPr lang="en-IN" smtClean="0"/>
              <a:t>‹#›</a:t>
            </a:fld>
            <a:endParaRPr lang="en-IN"/>
          </a:p>
        </p:txBody>
      </p:sp>
    </p:spTree>
    <p:extLst>
      <p:ext uri="{BB962C8B-B14F-4D97-AF65-F5344CB8AC3E}">
        <p14:creationId xmlns:p14="http://schemas.microsoft.com/office/powerpoint/2010/main" val="1484133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513A95-F350-488C-BE8F-867987FD86AC}" type="datetimeFigureOut">
              <a:rPr lang="en-IN" smtClean="0"/>
              <a:t>19-04-2023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00589FA-60C1-43EC-9246-CB851CCAF3B2}" type="slidenum">
              <a:rPr lang="en-IN" smtClean="0"/>
              <a:t>‹#›</a:t>
            </a:fld>
            <a:endParaRPr lang="en-IN"/>
          </a:p>
        </p:txBody>
      </p:sp>
    </p:spTree>
    <p:extLst>
      <p:ext uri="{BB962C8B-B14F-4D97-AF65-F5344CB8AC3E}">
        <p14:creationId xmlns:p14="http://schemas.microsoft.com/office/powerpoint/2010/main" val="20487736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E902-1112-5E72-DFDC-AF4BAD468F04}"/>
              </a:ext>
            </a:extLst>
          </p:cNvPr>
          <p:cNvSpPr>
            <a:spLocks noGrp="1"/>
          </p:cNvSpPr>
          <p:nvPr>
            <p:ph type="ctrTitle"/>
          </p:nvPr>
        </p:nvSpPr>
        <p:spPr/>
        <p:txBody>
          <a:bodyPr/>
          <a:lstStyle/>
          <a:p>
            <a:r>
              <a:rPr lang="en-US" dirty="0"/>
              <a:t>Office Leave Management System</a:t>
            </a:r>
            <a:endParaRPr lang="en-IN" dirty="0"/>
          </a:p>
        </p:txBody>
      </p:sp>
      <p:sp>
        <p:nvSpPr>
          <p:cNvPr id="3" name="Subtitle 2">
            <a:extLst>
              <a:ext uri="{FF2B5EF4-FFF2-40B4-BE49-F238E27FC236}">
                <a16:creationId xmlns:a16="http://schemas.microsoft.com/office/drawing/2014/main" id="{02055C14-F947-88BA-649F-662F1C98CEC7}"/>
              </a:ext>
            </a:extLst>
          </p:cNvPr>
          <p:cNvSpPr>
            <a:spLocks noGrp="1"/>
          </p:cNvSpPr>
          <p:nvPr>
            <p:ph type="subTitle" idx="1"/>
          </p:nvPr>
        </p:nvSpPr>
        <p:spPr/>
        <p:txBody>
          <a:bodyPr/>
          <a:lstStyle/>
          <a:p>
            <a:endParaRPr lang="en-US" dirty="0"/>
          </a:p>
          <a:p>
            <a:pPr algn="r"/>
            <a:r>
              <a:rPr lang="en-US" dirty="0"/>
              <a:t>- Bharath Kumar </a:t>
            </a:r>
            <a:r>
              <a:rPr lang="en-US" dirty="0" err="1"/>
              <a:t>palasa</a:t>
            </a:r>
            <a:endParaRPr lang="en-IN" dirty="0"/>
          </a:p>
        </p:txBody>
      </p:sp>
    </p:spTree>
    <p:extLst>
      <p:ext uri="{BB962C8B-B14F-4D97-AF65-F5344CB8AC3E}">
        <p14:creationId xmlns:p14="http://schemas.microsoft.com/office/powerpoint/2010/main" val="1956696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108C-27CA-BF37-D7B2-F3C1FE92364F}"/>
              </a:ext>
            </a:extLst>
          </p:cNvPr>
          <p:cNvSpPr>
            <a:spLocks noGrp="1"/>
          </p:cNvSpPr>
          <p:nvPr>
            <p:ph type="title"/>
          </p:nvPr>
        </p:nvSpPr>
        <p:spPr/>
        <p:txBody>
          <a:bodyPr/>
          <a:lstStyle/>
          <a:p>
            <a:r>
              <a:rPr lang="en-US" dirty="0"/>
              <a:t>Apply for leave</a:t>
            </a:r>
            <a:endParaRPr lang="en-IN" dirty="0"/>
          </a:p>
        </p:txBody>
      </p:sp>
      <p:pic>
        <p:nvPicPr>
          <p:cNvPr id="5" name="Content Placeholder 4">
            <a:extLst>
              <a:ext uri="{FF2B5EF4-FFF2-40B4-BE49-F238E27FC236}">
                <a16:creationId xmlns:a16="http://schemas.microsoft.com/office/drawing/2014/main" id="{0F9A8647-A054-93C3-BAA6-822E82299B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1371599"/>
            <a:ext cx="11410949" cy="5191125"/>
          </a:xfrm>
        </p:spPr>
      </p:pic>
    </p:spTree>
    <p:extLst>
      <p:ext uri="{BB962C8B-B14F-4D97-AF65-F5344CB8AC3E}">
        <p14:creationId xmlns:p14="http://schemas.microsoft.com/office/powerpoint/2010/main" val="137163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9C92-6E01-53AD-7D47-5941573E8670}"/>
              </a:ext>
            </a:extLst>
          </p:cNvPr>
          <p:cNvSpPr>
            <a:spLocks noGrp="1"/>
          </p:cNvSpPr>
          <p:nvPr>
            <p:ph type="title"/>
          </p:nvPr>
        </p:nvSpPr>
        <p:spPr/>
        <p:txBody>
          <a:bodyPr/>
          <a:lstStyle/>
          <a:p>
            <a:r>
              <a:rPr lang="en-US" dirty="0"/>
              <a:t>Admin Module</a:t>
            </a:r>
            <a:br>
              <a:rPr lang="en-US" dirty="0"/>
            </a:br>
            <a:endParaRPr lang="en-IN" dirty="0"/>
          </a:p>
        </p:txBody>
      </p:sp>
      <p:pic>
        <p:nvPicPr>
          <p:cNvPr id="9" name="Picture 8">
            <a:extLst>
              <a:ext uri="{FF2B5EF4-FFF2-40B4-BE49-F238E27FC236}">
                <a16:creationId xmlns:a16="http://schemas.microsoft.com/office/drawing/2014/main" id="{85A8FC91-D95B-881A-8D38-213375355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519" y="1360927"/>
            <a:ext cx="8920490" cy="5165002"/>
          </a:xfrm>
          <a:prstGeom prst="rect">
            <a:avLst/>
          </a:prstGeom>
        </p:spPr>
      </p:pic>
    </p:spTree>
    <p:extLst>
      <p:ext uri="{BB962C8B-B14F-4D97-AF65-F5344CB8AC3E}">
        <p14:creationId xmlns:p14="http://schemas.microsoft.com/office/powerpoint/2010/main" val="3562030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34E7-01EF-5C0A-0DBB-8DD854AB3101}"/>
              </a:ext>
            </a:extLst>
          </p:cNvPr>
          <p:cNvSpPr>
            <a:spLocks noGrp="1"/>
          </p:cNvSpPr>
          <p:nvPr>
            <p:ph type="title"/>
          </p:nvPr>
        </p:nvSpPr>
        <p:spPr/>
        <p:txBody>
          <a:bodyPr/>
          <a:lstStyle/>
          <a:p>
            <a:r>
              <a:rPr lang="en-US" dirty="0"/>
              <a:t>Admin Module</a:t>
            </a:r>
            <a:endParaRPr lang="en-IN" dirty="0"/>
          </a:p>
        </p:txBody>
      </p:sp>
      <p:pic>
        <p:nvPicPr>
          <p:cNvPr id="9" name="Picture 8">
            <a:extLst>
              <a:ext uri="{FF2B5EF4-FFF2-40B4-BE49-F238E27FC236}">
                <a16:creationId xmlns:a16="http://schemas.microsoft.com/office/drawing/2014/main" id="{F3DCFBA3-C1D4-6E40-30C4-390C02E80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54" y="1546222"/>
            <a:ext cx="6289663" cy="3896693"/>
          </a:xfrm>
          <a:prstGeom prst="rect">
            <a:avLst/>
          </a:prstGeom>
        </p:spPr>
      </p:pic>
      <p:pic>
        <p:nvPicPr>
          <p:cNvPr id="11" name="Picture 10">
            <a:extLst>
              <a:ext uri="{FF2B5EF4-FFF2-40B4-BE49-F238E27FC236}">
                <a16:creationId xmlns:a16="http://schemas.microsoft.com/office/drawing/2014/main" id="{6B015C9A-0015-7E04-8C27-91B78C712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165" y="1546222"/>
            <a:ext cx="5387781" cy="3896693"/>
          </a:xfrm>
          <a:prstGeom prst="rect">
            <a:avLst/>
          </a:prstGeom>
        </p:spPr>
      </p:pic>
    </p:spTree>
    <p:extLst>
      <p:ext uri="{BB962C8B-B14F-4D97-AF65-F5344CB8AC3E}">
        <p14:creationId xmlns:p14="http://schemas.microsoft.com/office/powerpoint/2010/main" val="84650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618FA-5DDF-1B3E-683C-00958C818222}"/>
              </a:ext>
            </a:extLst>
          </p:cNvPr>
          <p:cNvSpPr>
            <a:spLocks noGrp="1"/>
          </p:cNvSpPr>
          <p:nvPr>
            <p:ph type="title"/>
          </p:nvPr>
        </p:nvSpPr>
        <p:spPr/>
        <p:txBody>
          <a:bodyPr/>
          <a:lstStyle/>
          <a:p>
            <a:r>
              <a:rPr lang="en-US" dirty="0"/>
              <a:t>Approve or Reject the Leave</a:t>
            </a:r>
            <a:endParaRPr lang="en-IN" dirty="0"/>
          </a:p>
        </p:txBody>
      </p:sp>
      <p:pic>
        <p:nvPicPr>
          <p:cNvPr id="7" name="Content Placeholder 6">
            <a:extLst>
              <a:ext uri="{FF2B5EF4-FFF2-40B4-BE49-F238E27FC236}">
                <a16:creationId xmlns:a16="http://schemas.microsoft.com/office/drawing/2014/main" id="{A58D901A-4F28-C5F0-078C-6F3F37913E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738" y="1604010"/>
            <a:ext cx="11341874" cy="4801272"/>
          </a:xfrm>
        </p:spPr>
      </p:pic>
    </p:spTree>
    <p:extLst>
      <p:ext uri="{BB962C8B-B14F-4D97-AF65-F5344CB8AC3E}">
        <p14:creationId xmlns:p14="http://schemas.microsoft.com/office/powerpoint/2010/main" val="3936931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272A-0627-5529-88F0-17F1ADBD4728}"/>
              </a:ext>
            </a:extLst>
          </p:cNvPr>
          <p:cNvSpPr>
            <a:spLocks noGrp="1"/>
          </p:cNvSpPr>
          <p:nvPr>
            <p:ph type="title"/>
          </p:nvPr>
        </p:nvSpPr>
        <p:spPr/>
        <p:txBody>
          <a:bodyPr/>
          <a:lstStyle/>
          <a:p>
            <a:r>
              <a:rPr lang="en-US" dirty="0"/>
              <a:t>Leave History Report</a:t>
            </a:r>
            <a:endParaRPr lang="en-IN" dirty="0"/>
          </a:p>
        </p:txBody>
      </p:sp>
      <p:pic>
        <p:nvPicPr>
          <p:cNvPr id="5" name="Content Placeholder 4">
            <a:extLst>
              <a:ext uri="{FF2B5EF4-FFF2-40B4-BE49-F238E27FC236}">
                <a16:creationId xmlns:a16="http://schemas.microsoft.com/office/drawing/2014/main" id="{DEA1C4EA-0AB4-4D7B-C50A-8D15BFC26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562" y="1347788"/>
            <a:ext cx="9305272" cy="5373144"/>
          </a:xfrm>
        </p:spPr>
      </p:pic>
    </p:spTree>
    <p:extLst>
      <p:ext uri="{BB962C8B-B14F-4D97-AF65-F5344CB8AC3E}">
        <p14:creationId xmlns:p14="http://schemas.microsoft.com/office/powerpoint/2010/main" val="1354062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1D11-698C-AF94-FDA9-067560C3ECBF}"/>
              </a:ext>
            </a:extLst>
          </p:cNvPr>
          <p:cNvSpPr>
            <a:spLocks noGrp="1"/>
          </p:cNvSpPr>
          <p:nvPr>
            <p:ph type="title"/>
          </p:nvPr>
        </p:nvSpPr>
        <p:spPr/>
        <p:txBody>
          <a:bodyPr/>
          <a:lstStyle/>
          <a:p>
            <a:r>
              <a:rPr lang="en-US" dirty="0"/>
              <a:t>Leave Balance Report</a:t>
            </a:r>
            <a:endParaRPr lang="en-IN" dirty="0"/>
          </a:p>
        </p:txBody>
      </p:sp>
      <p:pic>
        <p:nvPicPr>
          <p:cNvPr id="5" name="Content Placeholder 4">
            <a:extLst>
              <a:ext uri="{FF2B5EF4-FFF2-40B4-BE49-F238E27FC236}">
                <a16:creationId xmlns:a16="http://schemas.microsoft.com/office/drawing/2014/main" id="{DA491058-18FF-E957-9017-53A57C0EC6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7450" y="1204767"/>
            <a:ext cx="6247260" cy="5577033"/>
          </a:xfrm>
        </p:spPr>
      </p:pic>
    </p:spTree>
    <p:extLst>
      <p:ext uri="{BB962C8B-B14F-4D97-AF65-F5344CB8AC3E}">
        <p14:creationId xmlns:p14="http://schemas.microsoft.com/office/powerpoint/2010/main" val="2335250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205D-9B0D-D063-554A-59BA1F136252}"/>
              </a:ext>
            </a:extLst>
          </p:cNvPr>
          <p:cNvSpPr>
            <a:spLocks noGrp="1"/>
          </p:cNvSpPr>
          <p:nvPr>
            <p:ph type="title"/>
          </p:nvPr>
        </p:nvSpPr>
        <p:spPr>
          <a:xfrm>
            <a:off x="733425" y="452718"/>
            <a:ext cx="9317409" cy="1118907"/>
          </a:xfrm>
        </p:spPr>
        <p:txBody>
          <a:bodyPr/>
          <a:lstStyle/>
          <a:p>
            <a:r>
              <a:rPr lang="en-IN" dirty="0"/>
              <a:t>Conclusion</a:t>
            </a:r>
          </a:p>
        </p:txBody>
      </p:sp>
      <p:sp>
        <p:nvSpPr>
          <p:cNvPr id="3" name="Content Placeholder 2">
            <a:extLst>
              <a:ext uri="{FF2B5EF4-FFF2-40B4-BE49-F238E27FC236}">
                <a16:creationId xmlns:a16="http://schemas.microsoft.com/office/drawing/2014/main" id="{F4F651FC-1C10-C51F-3333-E03ACE4373D0}"/>
              </a:ext>
            </a:extLst>
          </p:cNvPr>
          <p:cNvSpPr>
            <a:spLocks noGrp="1"/>
          </p:cNvSpPr>
          <p:nvPr>
            <p:ph idx="1"/>
          </p:nvPr>
        </p:nvSpPr>
        <p:spPr>
          <a:xfrm>
            <a:off x="1047750" y="1933576"/>
            <a:ext cx="9002103" cy="4314824"/>
          </a:xfrm>
        </p:spPr>
        <p:txBody>
          <a:bodyPr>
            <a:normAutofit/>
          </a:bodyPr>
          <a:lstStyle/>
          <a:p>
            <a:r>
              <a:rPr lang="en-US" sz="2400" dirty="0"/>
              <a:t>In conclusion, the Office Leave Management System is a crucial tool for modern organizations that want to streamline their leave management processes, enhance productivity, and improve employee satisfaction. It offers numerous benefits, such as automation, accuracy, transparency, and collaboration, and helps to overcome common challenges, such as resistance to change and data privacy concerns.</a:t>
            </a:r>
          </a:p>
        </p:txBody>
      </p:sp>
    </p:spTree>
    <p:extLst>
      <p:ext uri="{BB962C8B-B14F-4D97-AF65-F5344CB8AC3E}">
        <p14:creationId xmlns:p14="http://schemas.microsoft.com/office/powerpoint/2010/main" val="60180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42B4-1A55-1FDE-D7FA-9EC15081FB71}"/>
              </a:ext>
            </a:extLst>
          </p:cNvPr>
          <p:cNvSpPr>
            <a:spLocks noGrp="1"/>
          </p:cNvSpPr>
          <p:nvPr>
            <p:ph type="title"/>
          </p:nvPr>
        </p:nvSpPr>
        <p:spPr>
          <a:xfrm>
            <a:off x="1103311" y="2840793"/>
            <a:ext cx="9404723" cy="1400530"/>
          </a:xfrm>
        </p:spPr>
        <p:txBody>
          <a:bodyPr/>
          <a:lstStyle/>
          <a:p>
            <a:pPr algn="ctr"/>
            <a:r>
              <a:rPr lang="en-US" sz="6000" dirty="0"/>
              <a:t>Thank You</a:t>
            </a:r>
            <a:endParaRPr lang="en-IN" sz="6000" dirty="0"/>
          </a:p>
        </p:txBody>
      </p:sp>
    </p:spTree>
    <p:extLst>
      <p:ext uri="{BB962C8B-B14F-4D97-AF65-F5344CB8AC3E}">
        <p14:creationId xmlns:p14="http://schemas.microsoft.com/office/powerpoint/2010/main" val="54219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0B294-4AD1-7823-8D8E-69EB09A6C22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AC76A34-9DD5-EF5B-D083-30B81F34BF20}"/>
              </a:ext>
            </a:extLst>
          </p:cNvPr>
          <p:cNvSpPr>
            <a:spLocks noGrp="1"/>
          </p:cNvSpPr>
          <p:nvPr>
            <p:ph idx="1"/>
          </p:nvPr>
        </p:nvSpPr>
        <p:spPr>
          <a:xfrm>
            <a:off x="1095374" y="1724025"/>
            <a:ext cx="8954479" cy="4524374"/>
          </a:xfrm>
        </p:spPr>
        <p:txBody>
          <a:bodyPr>
            <a:normAutofit fontScale="92500"/>
          </a:bodyPr>
          <a:lstStyle/>
          <a:p>
            <a:r>
              <a:rPr lang="en-US" sz="2400" dirty="0"/>
              <a:t>The Office Leave Management System is a digital tool that enables organizations to manage and track employee leaves effectively. It streamlines the leave application process, eliminates manual errors, and ensures compliance with company policies and regulations.</a:t>
            </a:r>
          </a:p>
          <a:p>
            <a:pPr marL="0" indent="0">
              <a:buNone/>
            </a:pPr>
            <a:endParaRPr lang="en-US" sz="2400" dirty="0"/>
          </a:p>
          <a:p>
            <a:r>
              <a:rPr lang="en-US" sz="2400" dirty="0"/>
              <a:t>This system provides a centralized platform for employees to apply for leaves, check their leave balances, view their leave history, and receive approval or rejection notifications in real-time. It also allows managers to review and approve/deny leave requests, and maintain an accurate record of employee attendance.</a:t>
            </a:r>
          </a:p>
          <a:p>
            <a:endParaRPr lang="en-IN" dirty="0"/>
          </a:p>
        </p:txBody>
      </p:sp>
    </p:spTree>
    <p:extLst>
      <p:ext uri="{BB962C8B-B14F-4D97-AF65-F5344CB8AC3E}">
        <p14:creationId xmlns:p14="http://schemas.microsoft.com/office/powerpoint/2010/main" val="175769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0DACB-E678-E05D-D1C2-DE07CC83B1CF}"/>
              </a:ext>
            </a:extLst>
          </p:cNvPr>
          <p:cNvSpPr>
            <a:spLocks noGrp="1"/>
          </p:cNvSpPr>
          <p:nvPr>
            <p:ph type="title"/>
          </p:nvPr>
        </p:nvSpPr>
        <p:spPr>
          <a:xfrm>
            <a:off x="874220" y="71718"/>
            <a:ext cx="9404723" cy="1400530"/>
          </a:xfrm>
        </p:spPr>
        <p:txBody>
          <a:bodyPr/>
          <a:lstStyle/>
          <a:p>
            <a:r>
              <a:rPr lang="en-US" dirty="0"/>
              <a:t>Benefits of Office Leave Management System</a:t>
            </a:r>
            <a:endParaRPr lang="en-IN" dirty="0"/>
          </a:p>
        </p:txBody>
      </p:sp>
      <p:sp>
        <p:nvSpPr>
          <p:cNvPr id="3" name="Content Placeholder 2">
            <a:extLst>
              <a:ext uri="{FF2B5EF4-FFF2-40B4-BE49-F238E27FC236}">
                <a16:creationId xmlns:a16="http://schemas.microsoft.com/office/drawing/2014/main" id="{B32DF489-06A7-A552-D0F7-5BA895039AD6}"/>
              </a:ext>
            </a:extLst>
          </p:cNvPr>
          <p:cNvSpPr>
            <a:spLocks noGrp="1"/>
          </p:cNvSpPr>
          <p:nvPr>
            <p:ph idx="1"/>
          </p:nvPr>
        </p:nvSpPr>
        <p:spPr>
          <a:xfrm>
            <a:off x="1114425" y="1628776"/>
            <a:ext cx="8935428" cy="4619624"/>
          </a:xfrm>
        </p:spPr>
        <p:txBody>
          <a:bodyPr>
            <a:normAutofit/>
          </a:bodyPr>
          <a:lstStyle/>
          <a:p>
            <a:r>
              <a:rPr lang="en-US" sz="2000" dirty="0"/>
              <a:t>The Office Leave Management System offers numerous benefits to both employers and employees. For instance, it helps to reduce administrative workload and paperwork, which saves time and resources. It also minimizes errors and discrepancies in leave records, which enhances accuracy and accountability.</a:t>
            </a:r>
          </a:p>
          <a:p>
            <a:r>
              <a:rPr lang="en-US" sz="2000" dirty="0"/>
              <a:t>Moreover, this system promotes transparency and fairness in leave allocation and approval processes. Employees can easily access their leave information and track their balances, while managers can monitor employee attendance and ensure adequate staffing levels. Additionally, it improves communication and collaboration among team members, as everyone can view the same information and updates in real-time.</a:t>
            </a:r>
          </a:p>
        </p:txBody>
      </p:sp>
    </p:spTree>
    <p:extLst>
      <p:ext uri="{BB962C8B-B14F-4D97-AF65-F5344CB8AC3E}">
        <p14:creationId xmlns:p14="http://schemas.microsoft.com/office/powerpoint/2010/main" val="115714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ECA3-3F27-5F48-BDA9-E9D9EAA38EF5}"/>
              </a:ext>
            </a:extLst>
          </p:cNvPr>
          <p:cNvSpPr>
            <a:spLocks noGrp="1"/>
          </p:cNvSpPr>
          <p:nvPr>
            <p:ph type="title"/>
          </p:nvPr>
        </p:nvSpPr>
        <p:spPr/>
        <p:txBody>
          <a:bodyPr/>
          <a:lstStyle/>
          <a:p>
            <a:r>
              <a:rPr lang="en-US" dirty="0"/>
              <a:t>Features of Office Leave Management System</a:t>
            </a:r>
            <a:endParaRPr lang="en-IN" dirty="0"/>
          </a:p>
        </p:txBody>
      </p:sp>
      <p:sp>
        <p:nvSpPr>
          <p:cNvPr id="3" name="Content Placeholder 2">
            <a:extLst>
              <a:ext uri="{FF2B5EF4-FFF2-40B4-BE49-F238E27FC236}">
                <a16:creationId xmlns:a16="http://schemas.microsoft.com/office/drawing/2014/main" id="{7E613746-CFFF-9202-FC87-EFDB02B34B06}"/>
              </a:ext>
            </a:extLst>
          </p:cNvPr>
          <p:cNvSpPr>
            <a:spLocks noGrp="1"/>
          </p:cNvSpPr>
          <p:nvPr>
            <p:ph idx="1"/>
          </p:nvPr>
        </p:nvSpPr>
        <p:spPr/>
        <p:txBody>
          <a:bodyPr>
            <a:normAutofit/>
          </a:bodyPr>
          <a:lstStyle/>
          <a:p>
            <a:r>
              <a:rPr lang="en-US" sz="2400" dirty="0"/>
              <a:t>The Office Leave Management System comes with a range of features designed to simplify and automate leave management processes. These include an online leave application form, leave balance tracking, automated approval workflows, customized leave policies, and real-time notifications.</a:t>
            </a:r>
            <a:endParaRPr lang="en-IN" sz="2400" dirty="0"/>
          </a:p>
        </p:txBody>
      </p:sp>
    </p:spTree>
    <p:extLst>
      <p:ext uri="{BB962C8B-B14F-4D97-AF65-F5344CB8AC3E}">
        <p14:creationId xmlns:p14="http://schemas.microsoft.com/office/powerpoint/2010/main" val="129391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21D8-CE6C-2605-5D23-138A32F41C58}"/>
              </a:ext>
            </a:extLst>
          </p:cNvPr>
          <p:cNvSpPr>
            <a:spLocks noGrp="1"/>
          </p:cNvSpPr>
          <p:nvPr>
            <p:ph type="title"/>
          </p:nvPr>
        </p:nvSpPr>
        <p:spPr/>
        <p:txBody>
          <a:bodyPr/>
          <a:lstStyle/>
          <a:p>
            <a:r>
              <a:rPr lang="en-US" dirty="0"/>
              <a:t>Technologies : </a:t>
            </a:r>
            <a:endParaRPr lang="en-IN" dirty="0"/>
          </a:p>
        </p:txBody>
      </p:sp>
      <p:sp>
        <p:nvSpPr>
          <p:cNvPr id="3" name="Content Placeholder 2">
            <a:extLst>
              <a:ext uri="{FF2B5EF4-FFF2-40B4-BE49-F238E27FC236}">
                <a16:creationId xmlns:a16="http://schemas.microsoft.com/office/drawing/2014/main" id="{15E4CC09-12B9-4351-09CF-98955BB82A43}"/>
              </a:ext>
            </a:extLst>
          </p:cNvPr>
          <p:cNvSpPr>
            <a:spLocks noGrp="1"/>
          </p:cNvSpPr>
          <p:nvPr>
            <p:ph idx="1"/>
          </p:nvPr>
        </p:nvSpPr>
        <p:spPr>
          <a:xfrm>
            <a:off x="876300" y="1390650"/>
            <a:ext cx="9173553" cy="4857749"/>
          </a:xfrm>
        </p:spPr>
        <p:txBody>
          <a:bodyPr/>
          <a:lstStyle/>
          <a:p>
            <a:r>
              <a:rPr lang="en-US" dirty="0"/>
              <a:t>JAVA – 8</a:t>
            </a:r>
          </a:p>
          <a:p>
            <a:r>
              <a:rPr lang="en-US" dirty="0"/>
              <a:t>Spring boot</a:t>
            </a:r>
          </a:p>
          <a:p>
            <a:r>
              <a:rPr lang="en-US" dirty="0"/>
              <a:t>Rest API</a:t>
            </a:r>
          </a:p>
          <a:p>
            <a:r>
              <a:rPr lang="en-US" dirty="0"/>
              <a:t>My SQL</a:t>
            </a:r>
          </a:p>
          <a:p>
            <a:r>
              <a:rPr lang="en-US" dirty="0"/>
              <a:t>Spring Data JPA</a:t>
            </a:r>
          </a:p>
          <a:p>
            <a:r>
              <a:rPr lang="en-IN" dirty="0"/>
              <a:t>Spring Security</a:t>
            </a:r>
          </a:p>
          <a:p>
            <a:r>
              <a:rPr lang="en-IN" dirty="0"/>
              <a:t>Jasper Reports</a:t>
            </a:r>
          </a:p>
          <a:p>
            <a:r>
              <a:rPr lang="en-IN" dirty="0"/>
              <a:t>Swagger</a:t>
            </a:r>
          </a:p>
          <a:p>
            <a:r>
              <a:rPr lang="en-IN" dirty="0"/>
              <a:t>Junit</a:t>
            </a:r>
          </a:p>
          <a:p>
            <a:r>
              <a:rPr lang="en-IN" dirty="0" err="1"/>
              <a:t>Sonal</a:t>
            </a:r>
            <a:r>
              <a:rPr lang="en-IN" dirty="0"/>
              <a:t> </a:t>
            </a:r>
            <a:r>
              <a:rPr lang="en-IN" dirty="0" err="1"/>
              <a:t>Qube</a:t>
            </a:r>
            <a:endParaRPr lang="en-IN" dirty="0"/>
          </a:p>
          <a:p>
            <a:endParaRPr lang="en-IN" dirty="0"/>
          </a:p>
        </p:txBody>
      </p:sp>
    </p:spTree>
    <p:extLst>
      <p:ext uri="{BB962C8B-B14F-4D97-AF65-F5344CB8AC3E}">
        <p14:creationId xmlns:p14="http://schemas.microsoft.com/office/powerpoint/2010/main" val="641378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6E93-6A90-1C15-A197-9337A76BA76A}"/>
              </a:ext>
            </a:extLst>
          </p:cNvPr>
          <p:cNvSpPr>
            <a:spLocks noGrp="1"/>
          </p:cNvSpPr>
          <p:nvPr>
            <p:ph type="title"/>
          </p:nvPr>
        </p:nvSpPr>
        <p:spPr/>
        <p:txBody>
          <a:bodyPr/>
          <a:lstStyle/>
          <a:p>
            <a:r>
              <a:rPr lang="en-US" dirty="0"/>
              <a:t>Use Case UML Diagram</a:t>
            </a:r>
            <a:endParaRPr lang="en-IN" dirty="0"/>
          </a:p>
        </p:txBody>
      </p:sp>
      <p:pic>
        <p:nvPicPr>
          <p:cNvPr id="5" name="Content Placeholder 4">
            <a:extLst>
              <a:ext uri="{FF2B5EF4-FFF2-40B4-BE49-F238E27FC236}">
                <a16:creationId xmlns:a16="http://schemas.microsoft.com/office/drawing/2014/main" id="{78E27CE3-5631-38BC-E686-F57F9FB6A7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166" y="1449075"/>
            <a:ext cx="6401767" cy="4956207"/>
          </a:xfrm>
        </p:spPr>
      </p:pic>
    </p:spTree>
    <p:extLst>
      <p:ext uri="{BB962C8B-B14F-4D97-AF65-F5344CB8AC3E}">
        <p14:creationId xmlns:p14="http://schemas.microsoft.com/office/powerpoint/2010/main" val="35890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4369-7640-818A-48C7-8DFD2E482739}"/>
              </a:ext>
            </a:extLst>
          </p:cNvPr>
          <p:cNvSpPr>
            <a:spLocks noGrp="1"/>
          </p:cNvSpPr>
          <p:nvPr>
            <p:ph type="title"/>
          </p:nvPr>
        </p:nvSpPr>
        <p:spPr/>
        <p:txBody>
          <a:bodyPr/>
          <a:lstStyle/>
          <a:p>
            <a:r>
              <a:rPr lang="en-US" dirty="0"/>
              <a:t>Sequence UML Diagram</a:t>
            </a:r>
            <a:endParaRPr lang="en-IN" dirty="0"/>
          </a:p>
        </p:txBody>
      </p:sp>
      <p:pic>
        <p:nvPicPr>
          <p:cNvPr id="5" name="Content Placeholder 4">
            <a:extLst>
              <a:ext uri="{FF2B5EF4-FFF2-40B4-BE49-F238E27FC236}">
                <a16:creationId xmlns:a16="http://schemas.microsoft.com/office/drawing/2014/main" id="{3C9842C9-3F0B-4115-CE9C-526BF2F74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1075" y="1423988"/>
            <a:ext cx="9839325" cy="5273554"/>
          </a:xfrm>
        </p:spPr>
      </p:pic>
    </p:spTree>
    <p:extLst>
      <p:ext uri="{BB962C8B-B14F-4D97-AF65-F5344CB8AC3E}">
        <p14:creationId xmlns:p14="http://schemas.microsoft.com/office/powerpoint/2010/main" val="277256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155DB-09DB-788E-2EC2-133265691506}"/>
              </a:ext>
            </a:extLst>
          </p:cNvPr>
          <p:cNvSpPr>
            <a:spLocks noGrp="1"/>
          </p:cNvSpPr>
          <p:nvPr>
            <p:ph type="title"/>
          </p:nvPr>
        </p:nvSpPr>
        <p:spPr/>
        <p:txBody>
          <a:bodyPr/>
          <a:lstStyle/>
          <a:p>
            <a:r>
              <a:rPr lang="en-US" dirty="0"/>
              <a:t>Class UML Diagram</a:t>
            </a:r>
            <a:endParaRPr lang="en-IN" dirty="0"/>
          </a:p>
        </p:txBody>
      </p:sp>
      <p:pic>
        <p:nvPicPr>
          <p:cNvPr id="5" name="Content Placeholder 4">
            <a:extLst>
              <a:ext uri="{FF2B5EF4-FFF2-40B4-BE49-F238E27FC236}">
                <a16:creationId xmlns:a16="http://schemas.microsoft.com/office/drawing/2014/main" id="{565225EC-1E08-B3AA-94D4-134DC23DC3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8225" y="1576388"/>
            <a:ext cx="9296400" cy="5185402"/>
          </a:xfrm>
        </p:spPr>
      </p:pic>
    </p:spTree>
    <p:extLst>
      <p:ext uri="{BB962C8B-B14F-4D97-AF65-F5344CB8AC3E}">
        <p14:creationId xmlns:p14="http://schemas.microsoft.com/office/powerpoint/2010/main" val="42559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48687-685A-9EE3-B5F2-947B17B4E1F0}"/>
              </a:ext>
            </a:extLst>
          </p:cNvPr>
          <p:cNvSpPr>
            <a:spLocks noGrp="1"/>
          </p:cNvSpPr>
          <p:nvPr>
            <p:ph type="title"/>
          </p:nvPr>
        </p:nvSpPr>
        <p:spPr/>
        <p:txBody>
          <a:bodyPr/>
          <a:lstStyle/>
          <a:p>
            <a:r>
              <a:rPr lang="en-US" dirty="0"/>
              <a:t>Employee Module</a:t>
            </a:r>
            <a:endParaRPr lang="en-IN" dirty="0"/>
          </a:p>
        </p:txBody>
      </p:sp>
      <p:pic>
        <p:nvPicPr>
          <p:cNvPr id="5" name="Picture 4">
            <a:extLst>
              <a:ext uri="{FF2B5EF4-FFF2-40B4-BE49-F238E27FC236}">
                <a16:creationId xmlns:a16="http://schemas.microsoft.com/office/drawing/2014/main" id="{D9569259-A31F-B5C4-6F00-E164CEF53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 y="1676400"/>
            <a:ext cx="11064240" cy="4858012"/>
          </a:xfrm>
          <a:prstGeom prst="rect">
            <a:avLst/>
          </a:prstGeom>
        </p:spPr>
      </p:pic>
    </p:spTree>
    <p:extLst>
      <p:ext uri="{BB962C8B-B14F-4D97-AF65-F5344CB8AC3E}">
        <p14:creationId xmlns:p14="http://schemas.microsoft.com/office/powerpoint/2010/main" val="1725606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72</TotalTime>
  <Words>390</Words>
  <Application>Microsoft Office PowerPoint</Application>
  <PresentationFormat>Widescreen</PresentationFormat>
  <Paragraphs>36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Office Leave Management System</vt:lpstr>
      <vt:lpstr>Introduction</vt:lpstr>
      <vt:lpstr>Benefits of Office Leave Management System</vt:lpstr>
      <vt:lpstr>Features of Office Leave Management System</vt:lpstr>
      <vt:lpstr>Technologies : </vt:lpstr>
      <vt:lpstr>Use Case UML Diagram</vt:lpstr>
      <vt:lpstr>Sequence UML Diagram</vt:lpstr>
      <vt:lpstr>Class UML Diagram</vt:lpstr>
      <vt:lpstr>Employee Module</vt:lpstr>
      <vt:lpstr>Apply for leave</vt:lpstr>
      <vt:lpstr>Admin Module </vt:lpstr>
      <vt:lpstr>Admin Module</vt:lpstr>
      <vt:lpstr>Approve or Reject the Leave</vt:lpstr>
      <vt:lpstr>Leave History Report</vt:lpstr>
      <vt:lpstr>Leave Balance Report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Leave Management System</dc:title>
  <dc:creator>naveen gilakattula</dc:creator>
  <cp:lastModifiedBy>naveen gilakattula</cp:lastModifiedBy>
  <cp:revision>6</cp:revision>
  <dcterms:created xsi:type="dcterms:W3CDTF">2023-04-16T13:06:01Z</dcterms:created>
  <dcterms:modified xsi:type="dcterms:W3CDTF">2023-04-19T04:22:44Z</dcterms:modified>
</cp:coreProperties>
</file>