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3"/>
  </p:normalViewPr>
  <p:slideViewPr>
    <p:cSldViewPr snapToGrid="0">
      <p:cViewPr varScale="1">
        <p:scale>
          <a:sx n="102" d="100"/>
          <a:sy n="102" d="100"/>
        </p:scale>
        <p:origin x="176" y="3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c7c7e1841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2bc7c7e1841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c7c7e1841_1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bc7c7e1841_1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c7c7e1841_1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bc7c7e1841_1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c7c7e1841_1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c7c7e1841_1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2b855bc2b_0_1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f2b855bc2b_0_1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c7c7e1841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bc7c7e1841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c7c7e1841_1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2bc7c7e1841_1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c7c7e1841_1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bc7c7e1841_1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2b855bc2b_0_1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1f2b855bc2b_0_1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2b855bc2b_0_1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1f2b855bc2b_0_1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f2b855bc2b_0_1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1f2b855bc2b_0_1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c7c7e1841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2bc7c7e1841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f2b855bc2b_0_2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1f2b855bc2b_0_2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bc7c7e1841_1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2bc7c7e1841_1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f2b855bc2b_0_2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1f2b855bc2b_0_2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2b855bc2b_0_2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f2b855bc2b_0_2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f2b855bc2b_0_2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1f2b855bc2b_0_2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f2b855bc2b_0_2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1f2b855bc2b_0_2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f2b855bc2b_0_2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1f2b855bc2b_0_2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f2b855bc2b_0_2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1f2b855bc2b_0_2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487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c7c7e1841_1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c7c7e1841_1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c7c7e1841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2bc7c7e1841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c7c7e1841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bc7c7e1841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c7c7e1841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bc7c7e1841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c7c7e1841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bc7c7e1841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c7c7e1841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bc7c7e1841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c7c7e1841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bc7c7e1841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c7c7e1841_1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bc7c7e1841_1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759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4037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777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961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172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310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23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361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072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540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552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2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stacart.com/store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stacart.com/store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stacart.com/store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cart.com/stor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cart.com/store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cart.com/store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cart.com/store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cart.com/store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cart.com/stor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cart.com/store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stacart.com/store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stacart.com/store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stacart.com/store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stacart.com/store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3"/>
          <p:cNvGrpSpPr/>
          <p:nvPr/>
        </p:nvGrpSpPr>
        <p:grpSpPr>
          <a:xfrm>
            <a:off x="7688657" y="3563613"/>
            <a:ext cx="1529355" cy="1559686"/>
            <a:chOff x="0" y="0"/>
            <a:chExt cx="4078280" cy="4159164"/>
          </a:xfrm>
        </p:grpSpPr>
        <p:pic>
          <p:nvPicPr>
            <p:cNvPr id="65" name="Google Shape;6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4078280" cy="4078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0906" y="585562"/>
              <a:ext cx="3816469" cy="35736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3"/>
          <p:cNvSpPr txBox="1"/>
          <p:nvPr/>
        </p:nvSpPr>
        <p:spPr>
          <a:xfrm>
            <a:off x="1746240" y="1932321"/>
            <a:ext cx="6191683" cy="173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Recommendation and Market Basket Analysis</a:t>
            </a:r>
            <a:endParaRPr sz="700"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26680" y="0"/>
            <a:ext cx="4090641" cy="276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193" name="Google Shape;193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" name="Google Shape;195;p22"/>
          <p:cNvGrpSpPr/>
          <p:nvPr/>
        </p:nvGrpSpPr>
        <p:grpSpPr>
          <a:xfrm>
            <a:off x="974450" y="546464"/>
            <a:ext cx="7480643" cy="747292"/>
            <a:chOff x="0" y="-38100"/>
            <a:chExt cx="19948382" cy="1992780"/>
          </a:xfrm>
        </p:grpSpPr>
        <p:sp>
          <p:nvSpPr>
            <p:cNvPr id="196" name="Google Shape;196;p22"/>
            <p:cNvSpPr txBox="1"/>
            <p:nvPr/>
          </p:nvSpPr>
          <p:spPr>
            <a:xfrm>
              <a:off x="14956653" y="-38100"/>
              <a:ext cx="4991729" cy="422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23</a:t>
              </a:r>
              <a:endParaRPr sz="700"/>
            </a:p>
          </p:txBody>
        </p:sp>
        <p:sp>
          <p:nvSpPr>
            <p:cNvPr id="197" name="Google Shape;197;p22"/>
            <p:cNvSpPr txBox="1"/>
            <p:nvPr/>
          </p:nvSpPr>
          <p:spPr>
            <a:xfrm>
              <a:off x="0" y="527389"/>
              <a:ext cx="13200810" cy="1427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9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EDA</a:t>
              </a:r>
              <a:endParaRPr sz="700"/>
            </a:p>
          </p:txBody>
        </p:sp>
      </p:grpSp>
      <p:sp>
        <p:nvSpPr>
          <p:cNvPr id="198" name="Google Shape;198;p22"/>
          <p:cNvSpPr txBox="1"/>
          <p:nvPr/>
        </p:nvSpPr>
        <p:spPr>
          <a:xfrm>
            <a:off x="974450" y="1077731"/>
            <a:ext cx="4642800" cy="102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 dirty="0">
                <a:latin typeface="DM Sans" pitchFamily="2" charset="77"/>
                <a:sym typeface="Roboto"/>
              </a:rPr>
              <a:t>Reorder Frequency Heatmap</a:t>
            </a:r>
            <a:endParaRPr b="1" dirty="0">
              <a:latin typeface="DM Sans" pitchFamily="2" charset="77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b="1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352450" y="1942850"/>
            <a:ext cx="3804900" cy="327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400" dirty="0">
                <a:latin typeface="DM Sans" pitchFamily="2" charset="77"/>
                <a:sym typeface="Roboto"/>
              </a:rPr>
              <a:t>Beverages and dairy products, particularly yogurt, show strong customer repurchase patterns.</a:t>
            </a:r>
            <a:endParaRPr sz="1400" dirty="0">
              <a:latin typeface="DM Sans" pitchFamily="2" charset="77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400" dirty="0">
                <a:latin typeface="DM Sans" pitchFamily="2" charset="77"/>
                <a:sym typeface="Roboto"/>
              </a:rPr>
              <a:t>Produce items like fresh fruits and vegetables have varied reorder frequencies, indicating a mix of staple and occasional purchases.</a:t>
            </a:r>
            <a:endParaRPr sz="1400" dirty="0">
              <a:latin typeface="DM Sans" pitchFamily="2" charset="77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400" dirty="0">
                <a:latin typeface="DM Sans" pitchFamily="2" charset="77"/>
                <a:sym typeface="Roboto"/>
              </a:rPr>
              <a:t>Prioritize stock replenishment for high-frequency items to maintain supply with demand.</a:t>
            </a:r>
            <a:endParaRPr sz="1400" dirty="0">
              <a:latin typeface="DM Sans" pitchFamily="2" charset="77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00" name="Google Shape;200;p2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10876" y="109439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2"/>
          <p:cNvCxnSpPr/>
          <p:nvPr/>
        </p:nvCxnSpPr>
        <p:spPr>
          <a:xfrm rot="-5400000">
            <a:off x="4378663" y="1122965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2" name="Google Shape;20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8724" y="1585747"/>
            <a:ext cx="3576200" cy="28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3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208" name="Google Shape;208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0" name="Google Shape;21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47439" y="2132335"/>
            <a:ext cx="4182212" cy="275363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6583196" y="546464"/>
            <a:ext cx="1871899" cy="15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30</a:t>
            </a:r>
            <a:endParaRPr sz="700"/>
          </a:p>
        </p:txBody>
      </p:sp>
      <p:sp>
        <p:nvSpPr>
          <p:cNvPr id="212" name="Google Shape;212;p23"/>
          <p:cNvSpPr txBox="1"/>
          <p:nvPr/>
        </p:nvSpPr>
        <p:spPr>
          <a:xfrm>
            <a:off x="974450" y="1508900"/>
            <a:ext cx="5633558" cy="318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When to avoid recommending new products? </a:t>
            </a:r>
            <a:endParaRPr sz="700"/>
          </a:p>
        </p:txBody>
      </p:sp>
      <p:sp>
        <p:nvSpPr>
          <p:cNvPr id="213" name="Google Shape;213;p23"/>
          <p:cNvSpPr txBox="1"/>
          <p:nvPr/>
        </p:nvSpPr>
        <p:spPr>
          <a:xfrm>
            <a:off x="888057" y="2547938"/>
            <a:ext cx="3130953" cy="831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4000" marR="0" lvl="1" indent="-1270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74 % of products bought at the same day of prev order, are reorders.</a:t>
            </a:r>
            <a:endParaRPr sz="700"/>
          </a:p>
          <a:p>
            <a:pPr marL="254000" marR="0" lvl="1" indent="-1270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69% of products bought after one week from the previous order are reorders.</a:t>
            </a:r>
            <a:endParaRPr sz="700"/>
          </a:p>
        </p:txBody>
      </p:sp>
      <p:sp>
        <p:nvSpPr>
          <p:cNvPr id="214" name="Google Shape;214;p23"/>
          <p:cNvSpPr txBox="1"/>
          <p:nvPr/>
        </p:nvSpPr>
        <p:spPr>
          <a:xfrm>
            <a:off x="1035347" y="3622357"/>
            <a:ext cx="2836372" cy="42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These are good timings to recommend products that user already knows.</a:t>
            </a:r>
            <a:endParaRPr sz="700"/>
          </a:p>
        </p:txBody>
      </p:sp>
      <p:sp>
        <p:nvSpPr>
          <p:cNvPr id="215" name="Google Shape;215;p23"/>
          <p:cNvSpPr txBox="1"/>
          <p:nvPr/>
        </p:nvSpPr>
        <p:spPr>
          <a:xfrm>
            <a:off x="974451" y="1912617"/>
            <a:ext cx="3473887" cy="13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535353"/>
                </a:solidFill>
                <a:latin typeface="Sansita"/>
                <a:ea typeface="Sansita"/>
                <a:cs typeface="Sansita"/>
                <a:sym typeface="Sansita"/>
              </a:rPr>
              <a:t>When it's most safe to recommend the user products they already know?</a:t>
            </a:r>
            <a:endParaRPr sz="700"/>
          </a:p>
        </p:txBody>
      </p:sp>
      <p:pic>
        <p:nvPicPr>
          <p:cNvPr id="216" name="Google Shape;216;p23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0876" y="109439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3"/>
          <p:cNvCxnSpPr/>
          <p:nvPr/>
        </p:nvCxnSpPr>
        <p:spPr>
          <a:xfrm rot="-5400000">
            <a:off x="4378663" y="1122965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23"/>
          <p:cNvSpPr txBox="1"/>
          <p:nvPr/>
        </p:nvSpPr>
        <p:spPr>
          <a:xfrm>
            <a:off x="952500" y="894758"/>
            <a:ext cx="4950304" cy="48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Business Questions</a:t>
            </a: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4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224" name="Google Shape;224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24"/>
          <p:cNvSpPr txBox="1"/>
          <p:nvPr/>
        </p:nvSpPr>
        <p:spPr>
          <a:xfrm>
            <a:off x="6583196" y="546464"/>
            <a:ext cx="1871899" cy="15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31</a:t>
            </a:r>
            <a:endParaRPr sz="700"/>
          </a:p>
        </p:txBody>
      </p:sp>
      <p:sp>
        <p:nvSpPr>
          <p:cNvPr id="227" name="Google Shape;227;p24"/>
          <p:cNvSpPr txBox="1"/>
          <p:nvPr/>
        </p:nvSpPr>
        <p:spPr>
          <a:xfrm>
            <a:off x="974450" y="1461204"/>
            <a:ext cx="5633558" cy="31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When to avoid recommending new products?</a:t>
            </a:r>
            <a:endParaRPr sz="700"/>
          </a:p>
        </p:txBody>
      </p:sp>
      <p:sp>
        <p:nvSpPr>
          <p:cNvPr id="228" name="Google Shape;228;p24"/>
          <p:cNvSpPr txBox="1"/>
          <p:nvPr/>
        </p:nvSpPr>
        <p:spPr>
          <a:xfrm>
            <a:off x="974450" y="2142382"/>
            <a:ext cx="3130953" cy="62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By more than 65%, People usually buy previously ordered products </a:t>
            </a:r>
            <a:r>
              <a:rPr lang="en" sz="12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from 6:00AM to 8:00AM</a:t>
            </a:r>
            <a:endParaRPr sz="700"/>
          </a:p>
        </p:txBody>
      </p:sp>
      <p:sp>
        <p:nvSpPr>
          <p:cNvPr id="229" name="Google Shape;229;p24"/>
          <p:cNvSpPr txBox="1"/>
          <p:nvPr/>
        </p:nvSpPr>
        <p:spPr>
          <a:xfrm>
            <a:off x="974451" y="3190011"/>
            <a:ext cx="3043296" cy="83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Recommend previously ordered products at these hours, while avoiding recommending new products at these hours.</a:t>
            </a:r>
            <a:endParaRPr sz="700"/>
          </a:p>
        </p:txBody>
      </p:sp>
      <p:pic>
        <p:nvPicPr>
          <p:cNvPr id="230" name="Google Shape;230;p2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10876" y="109439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4"/>
          <p:cNvCxnSpPr/>
          <p:nvPr/>
        </p:nvCxnSpPr>
        <p:spPr>
          <a:xfrm rot="-5400000">
            <a:off x="4378663" y="1122965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24"/>
          <p:cNvSpPr txBox="1"/>
          <p:nvPr/>
        </p:nvSpPr>
        <p:spPr>
          <a:xfrm>
            <a:off x="979568" y="894758"/>
            <a:ext cx="4950304" cy="48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Business Questions</a:t>
            </a:r>
            <a:endParaRPr sz="700"/>
          </a:p>
        </p:txBody>
      </p:sp>
      <p:pic>
        <p:nvPicPr>
          <p:cNvPr id="233" name="Google Shape;23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2525" y="1779974"/>
            <a:ext cx="4735099" cy="27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5"/>
          <p:cNvGrpSpPr/>
          <p:nvPr/>
        </p:nvGrpSpPr>
        <p:grpSpPr>
          <a:xfrm>
            <a:off x="8235726" y="4121532"/>
            <a:ext cx="982286" cy="1001768"/>
            <a:chOff x="0" y="0"/>
            <a:chExt cx="2619429" cy="2671381"/>
          </a:xfrm>
        </p:grpSpPr>
        <p:pic>
          <p:nvPicPr>
            <p:cNvPr id="239" name="Google Shape;239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2" cy="22952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5"/>
          <p:cNvSpPr txBox="1"/>
          <p:nvPr/>
        </p:nvSpPr>
        <p:spPr>
          <a:xfrm>
            <a:off x="6583196" y="546464"/>
            <a:ext cx="1872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31</a:t>
            </a:r>
            <a:endParaRPr sz="700"/>
          </a:p>
        </p:txBody>
      </p:sp>
      <p:sp>
        <p:nvSpPr>
          <p:cNvPr id="242" name="Google Shape;242;p25"/>
          <p:cNvSpPr txBox="1"/>
          <p:nvPr/>
        </p:nvSpPr>
        <p:spPr>
          <a:xfrm>
            <a:off x="971968" y="1122912"/>
            <a:ext cx="6122313" cy="104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 b="1" dirty="0">
                <a:latin typeface="DM Sans" pitchFamily="2" charset="77"/>
                <a:sym typeface="Roboto"/>
              </a:rPr>
              <a:t>Analyzing Customer Purchase Diversity Across Departments</a:t>
            </a:r>
            <a:endParaRPr sz="1600" b="1" dirty="0">
              <a:latin typeface="DM Sans" pitchFamily="2" charset="77"/>
              <a:sym typeface="Roboto"/>
            </a:endParaRPr>
          </a:p>
          <a:p>
            <a:pPr marL="0" marR="0" lvl="0" indent="0" algn="l" rtl="0">
              <a:lnSpc>
                <a:spcPct val="150014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 b="1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971968" y="1779006"/>
            <a:ext cx="3722100" cy="31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DM Sans" pitchFamily="2" charset="77"/>
                <a:sym typeface="DM Sans"/>
              </a:rPr>
              <a:t>Most users purchase from a range of 10 to 15 unique departments, indicate a moderate to high level of diversity.</a:t>
            </a:r>
            <a:endParaRPr sz="1300" dirty="0">
              <a:latin typeface="DM Sans" pitchFamily="2" charset="77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 dirty="0">
                <a:latin typeface="DM Sans" pitchFamily="2" charset="77"/>
                <a:sym typeface="DM Sans"/>
              </a:rPr>
              <a:t>Fewer users shop at either a very low (0-5) or very high (15-20) number of unique departments.</a:t>
            </a:r>
            <a:endParaRPr sz="1300" dirty="0">
              <a:latin typeface="DM Sans" pitchFamily="2" charset="77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 dirty="0">
                <a:latin typeface="DM Sans" pitchFamily="2" charset="77"/>
                <a:sym typeface="DM Sans"/>
              </a:rPr>
              <a:t>Targeting users who shop from fewer departments could be a strategy to increase the breadth of their purchases by introducing them to a wider array of products.</a:t>
            </a:r>
            <a:endParaRPr sz="1300" dirty="0">
              <a:latin typeface="DM Sans" pitchFamily="2" charset="77"/>
              <a:sym typeface="DM Sans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300" dirty="0">
              <a:latin typeface="DM Sans" pitchFamily="2" charset="77"/>
              <a:sym typeface="DM Sans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1018400" y="3121086"/>
            <a:ext cx="3043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pic>
        <p:nvPicPr>
          <p:cNvPr id="245" name="Google Shape;245;p2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10876" y="109439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5"/>
          <p:cNvCxnSpPr/>
          <p:nvPr/>
        </p:nvCxnSpPr>
        <p:spPr>
          <a:xfrm rot="-5400000">
            <a:off x="4378610" y="1122912"/>
            <a:ext cx="569700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25"/>
          <p:cNvSpPr txBox="1"/>
          <p:nvPr/>
        </p:nvSpPr>
        <p:spPr>
          <a:xfrm>
            <a:off x="979568" y="894758"/>
            <a:ext cx="495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Business Questions</a:t>
            </a:r>
            <a:endParaRPr sz="700"/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2164" y="1861950"/>
            <a:ext cx="4057735" cy="25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6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254" name="Google Shape;254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" name="Google Shape;256;p26"/>
          <p:cNvSpPr txBox="1"/>
          <p:nvPr/>
        </p:nvSpPr>
        <p:spPr>
          <a:xfrm>
            <a:off x="6583196" y="546464"/>
            <a:ext cx="1871899" cy="15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32</a:t>
            </a:r>
            <a:endParaRPr sz="700"/>
          </a:p>
        </p:txBody>
      </p:sp>
      <p:sp>
        <p:nvSpPr>
          <p:cNvPr id="257" name="Google Shape;257;p26"/>
          <p:cNvSpPr txBox="1"/>
          <p:nvPr/>
        </p:nvSpPr>
        <p:spPr>
          <a:xfrm>
            <a:off x="974450" y="1508039"/>
            <a:ext cx="5633558" cy="65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Who should we avoid recommending new products?</a:t>
            </a:r>
            <a:endParaRPr sz="700"/>
          </a:p>
        </p:txBody>
      </p:sp>
      <p:sp>
        <p:nvSpPr>
          <p:cNvPr id="258" name="Google Shape;258;p26"/>
          <p:cNvSpPr txBox="1"/>
          <p:nvPr/>
        </p:nvSpPr>
        <p:spPr>
          <a:xfrm>
            <a:off x="974451" y="2419350"/>
            <a:ext cx="4781504" cy="104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found that 685 users always buy previously ordered products. starting from their 2nd order they never buy something new.</a:t>
            </a:r>
            <a:endParaRPr sz="700"/>
          </a:p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Users with </a:t>
            </a:r>
            <a:r>
              <a:rPr lang="en" sz="12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strong behavior!</a:t>
            </a:r>
            <a:r>
              <a:rPr lang="en" sz="12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700"/>
          </a:p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974450" y="3536671"/>
            <a:ext cx="1362790" cy="20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E.g. user_id 197064</a:t>
            </a:r>
            <a:endParaRPr sz="700"/>
          </a:p>
        </p:txBody>
      </p:sp>
      <p:pic>
        <p:nvPicPr>
          <p:cNvPr id="260" name="Google Shape;260;p2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10876" y="109439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26"/>
          <p:cNvCxnSpPr/>
          <p:nvPr/>
        </p:nvCxnSpPr>
        <p:spPr>
          <a:xfrm rot="-5400000">
            <a:off x="4378663" y="1122965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Google Shape;262;p26"/>
          <p:cNvSpPr txBox="1"/>
          <p:nvPr/>
        </p:nvSpPr>
        <p:spPr>
          <a:xfrm>
            <a:off x="979568" y="894758"/>
            <a:ext cx="4950304" cy="48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Business Questions</a:t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7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268" name="Google Shape;268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0" name="Google Shape;27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7147" y="797154"/>
            <a:ext cx="4958114" cy="418340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7"/>
          <p:cNvSpPr txBox="1"/>
          <p:nvPr/>
        </p:nvSpPr>
        <p:spPr>
          <a:xfrm>
            <a:off x="6583196" y="541701"/>
            <a:ext cx="1871899" cy="16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33</a:t>
            </a:r>
            <a:endParaRPr sz="700"/>
          </a:p>
        </p:txBody>
      </p:sp>
      <p:sp>
        <p:nvSpPr>
          <p:cNvPr id="272" name="Google Shape;272;p27"/>
          <p:cNvSpPr txBox="1"/>
          <p:nvPr/>
        </p:nvSpPr>
        <p:spPr>
          <a:xfrm>
            <a:off x="767147" y="328775"/>
            <a:ext cx="5633558" cy="31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Purchases of user_id 197064</a:t>
            </a:r>
            <a:endParaRPr sz="700"/>
          </a:p>
        </p:txBody>
      </p:sp>
      <p:pic>
        <p:nvPicPr>
          <p:cNvPr id="273" name="Google Shape;273;p27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1545" y="-483731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27"/>
          <p:cNvCxnSpPr/>
          <p:nvPr/>
        </p:nvCxnSpPr>
        <p:spPr>
          <a:xfrm rot="-5400000">
            <a:off x="4149332" y="529795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8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280" name="Google Shape;280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Google Shape;282;p28"/>
          <p:cNvGrpSpPr/>
          <p:nvPr/>
        </p:nvGrpSpPr>
        <p:grpSpPr>
          <a:xfrm>
            <a:off x="654748" y="247108"/>
            <a:ext cx="7834504" cy="2050865"/>
            <a:chOff x="0" y="0"/>
            <a:chExt cx="20892010" cy="5468973"/>
          </a:xfrm>
        </p:grpSpPr>
        <p:pic>
          <p:nvPicPr>
            <p:cNvPr id="283" name="Google Shape;283;p28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28"/>
            <p:cNvSpPr txBox="1"/>
            <p:nvPr/>
          </p:nvSpPr>
          <p:spPr>
            <a:xfrm>
              <a:off x="15647953" y="1362252"/>
              <a:ext cx="5244057" cy="54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36</a:t>
              </a:r>
              <a:endParaRPr sz="700"/>
            </a:p>
          </p:txBody>
        </p:sp>
        <p:sp>
          <p:nvSpPr>
            <p:cNvPr id="285" name="Google Shape;285;p28"/>
            <p:cNvSpPr txBox="1"/>
            <p:nvPr/>
          </p:nvSpPr>
          <p:spPr>
            <a:xfrm>
              <a:off x="0" y="2098852"/>
              <a:ext cx="111444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Analysis Model</a:t>
              </a:r>
              <a:endParaRPr sz="700"/>
            </a:p>
          </p:txBody>
        </p:sp>
        <p:cxnSp>
          <p:nvCxnSpPr>
            <p:cNvPr id="286" name="Google Shape;286;p28"/>
            <p:cNvCxnSpPr/>
            <p:nvPr/>
          </p:nvCxnSpPr>
          <p:spPr>
            <a:xfrm rot="-5400000">
              <a:off x="9930440" y="2702736"/>
              <a:ext cx="1518918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p28"/>
          <p:cNvSpPr txBox="1"/>
          <p:nvPr/>
        </p:nvSpPr>
        <p:spPr>
          <a:xfrm>
            <a:off x="654748" y="1994761"/>
            <a:ext cx="3038318" cy="30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Problem formulation</a:t>
            </a:r>
            <a:endParaRPr sz="700" dirty="0"/>
          </a:p>
        </p:txBody>
      </p:sp>
      <p:sp>
        <p:nvSpPr>
          <p:cNvPr id="288" name="Google Shape;288;p28"/>
          <p:cNvSpPr txBox="1"/>
          <p:nvPr/>
        </p:nvSpPr>
        <p:spPr>
          <a:xfrm>
            <a:off x="639865" y="2674366"/>
            <a:ext cx="7437335" cy="207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What do we want? 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want to predict the products that will be in user's next future order.</a:t>
            </a:r>
            <a:endParaRPr sz="700" dirty="0"/>
          </a:p>
        </p:txBody>
      </p:sp>
      <p:sp>
        <p:nvSpPr>
          <p:cNvPr id="289" name="Google Shape;289;p28"/>
          <p:cNvSpPr txBox="1"/>
          <p:nvPr/>
        </p:nvSpPr>
        <p:spPr>
          <a:xfrm>
            <a:off x="639865" y="3206462"/>
            <a:ext cx="6502479" cy="42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Forming the data:</a:t>
            </a:r>
            <a:r>
              <a:rPr lang="en" sz="12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We take each user with his/her previously ordered products, and form each record to be a user-product pair.</a:t>
            </a:r>
            <a:endParaRPr sz="700"/>
          </a:p>
        </p:txBody>
      </p:sp>
      <p:sp>
        <p:nvSpPr>
          <p:cNvPr id="290" name="Google Shape;290;p28"/>
          <p:cNvSpPr txBox="1"/>
          <p:nvPr/>
        </p:nvSpPr>
        <p:spPr>
          <a:xfrm>
            <a:off x="639865" y="4305502"/>
            <a:ext cx="4846535" cy="207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Let's extract features that relate to this user-product pair.</a:t>
            </a:r>
            <a:endParaRPr sz="700" dirty="0"/>
          </a:p>
        </p:txBody>
      </p:sp>
      <p:sp>
        <p:nvSpPr>
          <p:cNvPr id="291" name="Google Shape;291;p28"/>
          <p:cNvSpPr txBox="1"/>
          <p:nvPr/>
        </p:nvSpPr>
        <p:spPr>
          <a:xfrm>
            <a:off x="639865" y="3864986"/>
            <a:ext cx="6903935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Then using cluster and relation rules, we can see whether this user will order or not this product in his/her future order.</a:t>
            </a:r>
            <a:endParaRPr sz="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29"/>
          <p:cNvGrpSpPr/>
          <p:nvPr/>
        </p:nvGrpSpPr>
        <p:grpSpPr>
          <a:xfrm>
            <a:off x="8235726" y="4121532"/>
            <a:ext cx="982286" cy="1001768"/>
            <a:chOff x="0" y="0"/>
            <a:chExt cx="2619429" cy="2671381"/>
          </a:xfrm>
        </p:grpSpPr>
        <p:pic>
          <p:nvPicPr>
            <p:cNvPr id="297" name="Google Shape;297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2" cy="22952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" name="Google Shape;299;p29"/>
          <p:cNvGrpSpPr/>
          <p:nvPr/>
        </p:nvGrpSpPr>
        <p:grpSpPr>
          <a:xfrm>
            <a:off x="476194" y="-463316"/>
            <a:ext cx="8057548" cy="2050865"/>
            <a:chOff x="-594842" y="0"/>
            <a:chExt cx="21486795" cy="5468973"/>
          </a:xfrm>
        </p:grpSpPr>
        <p:pic>
          <p:nvPicPr>
            <p:cNvPr id="300" name="Google Shape;300;p2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29"/>
            <p:cNvSpPr txBox="1"/>
            <p:nvPr/>
          </p:nvSpPr>
          <p:spPr>
            <a:xfrm>
              <a:off x="15647953" y="1362252"/>
              <a:ext cx="524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36</a:t>
              </a:r>
              <a:endParaRPr sz="700"/>
            </a:p>
          </p:txBody>
        </p:sp>
        <p:sp>
          <p:nvSpPr>
            <p:cNvPr id="302" name="Google Shape;302;p29"/>
            <p:cNvSpPr txBox="1"/>
            <p:nvPr/>
          </p:nvSpPr>
          <p:spPr>
            <a:xfrm>
              <a:off x="-594842" y="1831851"/>
              <a:ext cx="11144400" cy="27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 dirty="0">
                  <a:latin typeface="DM Sans"/>
                  <a:ea typeface="DM Sans"/>
                  <a:cs typeface="DM Sans"/>
                  <a:sym typeface="DM Sans"/>
                </a:rPr>
                <a:t>K-means Clustering</a:t>
              </a:r>
              <a:endParaRPr sz="700" dirty="0"/>
            </a:p>
          </p:txBody>
        </p:sp>
        <p:cxnSp>
          <p:nvCxnSpPr>
            <p:cNvPr id="303" name="Google Shape;303;p29"/>
            <p:cNvCxnSpPr/>
            <p:nvPr/>
          </p:nvCxnSpPr>
          <p:spPr>
            <a:xfrm rot="-5400000">
              <a:off x="9930449" y="2702745"/>
              <a:ext cx="15189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04" name="Google Shape;304;p29"/>
          <p:cNvSpPr txBox="1"/>
          <p:nvPr/>
        </p:nvSpPr>
        <p:spPr>
          <a:xfrm>
            <a:off x="654748" y="1994761"/>
            <a:ext cx="30384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05" name="Google Shape;305;p29"/>
          <p:cNvSpPr txBox="1"/>
          <p:nvPr/>
        </p:nvSpPr>
        <p:spPr>
          <a:xfrm>
            <a:off x="639865" y="2674366"/>
            <a:ext cx="7437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pic>
        <p:nvPicPr>
          <p:cNvPr id="306" name="Google Shape;30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2750" y="1197225"/>
            <a:ext cx="3961000" cy="29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749" y="1225500"/>
            <a:ext cx="3227201" cy="309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0"/>
          <p:cNvGrpSpPr/>
          <p:nvPr/>
        </p:nvGrpSpPr>
        <p:grpSpPr>
          <a:xfrm>
            <a:off x="8235726" y="4121532"/>
            <a:ext cx="982286" cy="1001768"/>
            <a:chOff x="0" y="0"/>
            <a:chExt cx="2619429" cy="2671381"/>
          </a:xfrm>
        </p:grpSpPr>
        <p:pic>
          <p:nvPicPr>
            <p:cNvPr id="313" name="Google Shape;313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2" cy="22952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" name="Google Shape;315;p30"/>
          <p:cNvGrpSpPr/>
          <p:nvPr/>
        </p:nvGrpSpPr>
        <p:grpSpPr>
          <a:xfrm>
            <a:off x="622924" y="-463316"/>
            <a:ext cx="7910818" cy="2050865"/>
            <a:chOff x="-203562" y="0"/>
            <a:chExt cx="21095515" cy="5468973"/>
          </a:xfrm>
        </p:grpSpPr>
        <p:pic>
          <p:nvPicPr>
            <p:cNvPr id="316" name="Google Shape;316;p30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30"/>
            <p:cNvSpPr txBox="1"/>
            <p:nvPr/>
          </p:nvSpPr>
          <p:spPr>
            <a:xfrm>
              <a:off x="15647953" y="1362252"/>
              <a:ext cx="524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36</a:t>
              </a:r>
              <a:endParaRPr sz="700"/>
            </a:p>
          </p:txBody>
        </p:sp>
        <p:sp>
          <p:nvSpPr>
            <p:cNvPr id="318" name="Google Shape;318;p30"/>
            <p:cNvSpPr txBox="1"/>
            <p:nvPr/>
          </p:nvSpPr>
          <p:spPr>
            <a:xfrm>
              <a:off x="-203562" y="1709757"/>
              <a:ext cx="11144400" cy="27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 dirty="0">
                  <a:latin typeface="DM Sans"/>
                  <a:ea typeface="DM Sans"/>
                  <a:cs typeface="DM Sans"/>
                  <a:sym typeface="DM Sans"/>
                </a:rPr>
                <a:t>K-means Clustering</a:t>
              </a:r>
              <a:endParaRPr sz="700" dirty="0"/>
            </a:p>
          </p:txBody>
        </p:sp>
        <p:cxnSp>
          <p:nvCxnSpPr>
            <p:cNvPr id="319" name="Google Shape;319;p30"/>
            <p:cNvCxnSpPr/>
            <p:nvPr/>
          </p:nvCxnSpPr>
          <p:spPr>
            <a:xfrm rot="16200000">
              <a:off x="10495443" y="2345907"/>
              <a:ext cx="1518901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20" name="Google Shape;320;p30"/>
          <p:cNvSpPr txBox="1"/>
          <p:nvPr/>
        </p:nvSpPr>
        <p:spPr>
          <a:xfrm>
            <a:off x="654748" y="1994761"/>
            <a:ext cx="30384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21" name="Google Shape;321;p30"/>
          <p:cNvSpPr txBox="1"/>
          <p:nvPr/>
        </p:nvSpPr>
        <p:spPr>
          <a:xfrm>
            <a:off x="654750" y="1624350"/>
            <a:ext cx="3396300" cy="31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 dirty="0">
                <a:latin typeface="DM Sans" pitchFamily="2" charset="77"/>
                <a:ea typeface="Meiryo" panose="020B0604030504040204" pitchFamily="34" charset="-128"/>
                <a:sym typeface="Roboto"/>
              </a:rPr>
              <a:t>Clustering users based on purchase behavior using K-means.</a:t>
            </a:r>
            <a:endParaRPr sz="1400" dirty="0">
              <a:latin typeface="DM Sans" pitchFamily="2" charset="77"/>
              <a:ea typeface="Meiryo" panose="020B0604030504040204" pitchFamily="34" charset="-128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 dirty="0">
                <a:latin typeface="DM Sans" pitchFamily="2" charset="77"/>
                <a:ea typeface="Meiryo" panose="020B0604030504040204" pitchFamily="34" charset="-128"/>
                <a:sym typeface="Roboto"/>
              </a:rPr>
              <a:t>PCA components are used to define user segments.</a:t>
            </a:r>
            <a:endParaRPr sz="1400" dirty="0">
              <a:latin typeface="DM Sans" pitchFamily="2" charset="77"/>
              <a:ea typeface="Meiryo" panose="020B0604030504040204" pitchFamily="34" charset="-128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 dirty="0">
                <a:latin typeface="DM Sans" pitchFamily="2" charset="77"/>
                <a:ea typeface="Meiryo" panose="020B0604030504040204" pitchFamily="34" charset="-128"/>
                <a:sym typeface="Roboto"/>
              </a:rPr>
              <a:t>Each user is assigned a cluster number reflecting their purchasing pattern.</a:t>
            </a:r>
            <a:endParaRPr sz="1400" dirty="0">
              <a:latin typeface="DM Sans" pitchFamily="2" charset="77"/>
              <a:ea typeface="Meiryo" panose="020B0604030504040204" pitchFamily="34" charset="-128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400" dirty="0">
              <a:latin typeface="DM Sans" pitchFamily="2" charset="77"/>
              <a:ea typeface="Meiryo" panose="020B0604030504040204" pitchFamily="34" charset="-128"/>
              <a:sym typeface="Roboto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400" dirty="0">
              <a:latin typeface="DM Sans" pitchFamily="2" charset="77"/>
              <a:ea typeface="Meiryo" panose="020B0604030504040204" pitchFamily="34" charset="-128"/>
            </a:endParaRPr>
          </a:p>
        </p:txBody>
      </p:sp>
      <p:pic>
        <p:nvPicPr>
          <p:cNvPr id="322" name="Google Shape;32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332725"/>
            <a:ext cx="4305152" cy="279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31"/>
          <p:cNvGrpSpPr/>
          <p:nvPr/>
        </p:nvGrpSpPr>
        <p:grpSpPr>
          <a:xfrm>
            <a:off x="8235726" y="4121532"/>
            <a:ext cx="982286" cy="1001768"/>
            <a:chOff x="0" y="0"/>
            <a:chExt cx="2619429" cy="2671381"/>
          </a:xfrm>
        </p:grpSpPr>
        <p:pic>
          <p:nvPicPr>
            <p:cNvPr id="328" name="Google Shape;328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2" cy="22952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" name="Google Shape;330;p31"/>
          <p:cNvGrpSpPr/>
          <p:nvPr/>
        </p:nvGrpSpPr>
        <p:grpSpPr>
          <a:xfrm>
            <a:off x="424254" y="-463316"/>
            <a:ext cx="8109488" cy="2050865"/>
            <a:chOff x="-733349" y="0"/>
            <a:chExt cx="21625302" cy="5468973"/>
          </a:xfrm>
        </p:grpSpPr>
        <p:pic>
          <p:nvPicPr>
            <p:cNvPr id="331" name="Google Shape;331;p31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31"/>
            <p:cNvSpPr txBox="1"/>
            <p:nvPr/>
          </p:nvSpPr>
          <p:spPr>
            <a:xfrm>
              <a:off x="15647953" y="1362252"/>
              <a:ext cx="524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36</a:t>
              </a:r>
              <a:endParaRPr sz="700"/>
            </a:p>
          </p:txBody>
        </p:sp>
        <p:sp>
          <p:nvSpPr>
            <p:cNvPr id="333" name="Google Shape;333;p31"/>
            <p:cNvSpPr txBox="1"/>
            <p:nvPr/>
          </p:nvSpPr>
          <p:spPr>
            <a:xfrm>
              <a:off x="-733349" y="1781243"/>
              <a:ext cx="11144400" cy="27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 dirty="0">
                  <a:latin typeface="DM Sans"/>
                  <a:ea typeface="DM Sans"/>
                  <a:cs typeface="DM Sans"/>
                  <a:sym typeface="DM Sans"/>
                </a:rPr>
                <a:t>K-means Clustering</a:t>
              </a:r>
              <a:endParaRPr sz="700" dirty="0"/>
            </a:p>
          </p:txBody>
        </p:sp>
        <p:cxnSp>
          <p:nvCxnSpPr>
            <p:cNvPr id="334" name="Google Shape;334;p31"/>
            <p:cNvCxnSpPr/>
            <p:nvPr/>
          </p:nvCxnSpPr>
          <p:spPr>
            <a:xfrm rot="-5400000">
              <a:off x="9930449" y="2702745"/>
              <a:ext cx="15189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5" name="Google Shape;335;p31"/>
          <p:cNvSpPr txBox="1"/>
          <p:nvPr/>
        </p:nvSpPr>
        <p:spPr>
          <a:xfrm>
            <a:off x="654748" y="1994761"/>
            <a:ext cx="30384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36" name="Google Shape;336;p31"/>
          <p:cNvSpPr txBox="1"/>
          <p:nvPr/>
        </p:nvSpPr>
        <p:spPr>
          <a:xfrm>
            <a:off x="610250" y="4014488"/>
            <a:ext cx="3582408" cy="126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 dirty="0">
                <a:latin typeface="DM Sans" pitchFamily="2" charset="77"/>
                <a:sym typeface="Roboto"/>
              </a:rPr>
              <a:t>Department Preferences by Customer Cluster</a:t>
            </a:r>
            <a:endParaRPr sz="1200" b="1" dirty="0">
              <a:latin typeface="DM Sans" pitchFamily="2" charset="77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5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700" dirty="0"/>
          </a:p>
        </p:txBody>
      </p:sp>
      <p:pic>
        <p:nvPicPr>
          <p:cNvPr id="337" name="Google Shape;33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5046" y="1209750"/>
            <a:ext cx="4530151" cy="266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0550" y="1236813"/>
            <a:ext cx="3912108" cy="266987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1"/>
          <p:cNvSpPr txBox="1"/>
          <p:nvPr/>
        </p:nvSpPr>
        <p:spPr>
          <a:xfrm>
            <a:off x="5155388" y="3956598"/>
            <a:ext cx="3396300" cy="131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 dirty="0">
                <a:latin typeface="DM Sans" pitchFamily="2" charset="77"/>
                <a:sym typeface="Roboto"/>
              </a:rPr>
              <a:t>Aisle Preferences by Customer Cluster</a:t>
            </a:r>
            <a:endParaRPr sz="1200" b="1" dirty="0">
              <a:latin typeface="DM Sans" pitchFamily="2" charset="77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50" b="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4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74" name="Google Shape;7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5979" y="3307089"/>
            <a:ext cx="5004930" cy="13153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4"/>
          <p:cNvGrpSpPr/>
          <p:nvPr/>
        </p:nvGrpSpPr>
        <p:grpSpPr>
          <a:xfrm>
            <a:off x="974450" y="546464"/>
            <a:ext cx="7172937" cy="835270"/>
            <a:chOff x="0" y="-38100"/>
            <a:chExt cx="19127832" cy="2227388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14341431" y="-38100"/>
              <a:ext cx="4786401" cy="422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11</a:t>
              </a:r>
              <a:endParaRPr sz="700"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0" y="872688"/>
              <a:ext cx="11372711" cy="131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537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Data Description</a:t>
              </a:r>
              <a:endParaRPr sz="700"/>
            </a:p>
          </p:txBody>
        </p:sp>
      </p:grpSp>
      <p:sp>
        <p:nvSpPr>
          <p:cNvPr id="80" name="Google Shape;80;p14"/>
          <p:cNvSpPr txBox="1"/>
          <p:nvPr/>
        </p:nvSpPr>
        <p:spPr>
          <a:xfrm>
            <a:off x="974451" y="1619250"/>
            <a:ext cx="4407396" cy="42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17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is divided across 6 files:</a:t>
            </a:r>
            <a:endParaRPr sz="700"/>
          </a:p>
        </p:txBody>
      </p:sp>
      <p:sp>
        <p:nvSpPr>
          <p:cNvPr id="81" name="Google Shape;81;p14"/>
          <p:cNvSpPr txBox="1"/>
          <p:nvPr/>
        </p:nvSpPr>
        <p:spPr>
          <a:xfrm>
            <a:off x="1015979" y="2267763"/>
            <a:ext cx="7219748" cy="84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order_products [2 files]</a:t>
            </a:r>
            <a:endParaRPr sz="700"/>
          </a:p>
          <a:p>
            <a:pPr marL="355600" marR="0" lvl="1" indent="-17780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for the basket of previously orders. [~33M rows]</a:t>
            </a:r>
            <a:endParaRPr sz="700"/>
          </a:p>
          <a:p>
            <a:pPr marL="355600" marR="0" lvl="1" indent="-17780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Another for the basket of the future orders. </a:t>
            </a:r>
            <a:endParaRPr sz="700"/>
          </a:p>
        </p:txBody>
      </p:sp>
      <p:pic>
        <p:nvPicPr>
          <p:cNvPr id="82" name="Google Shape;82;p14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0876" y="109439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4"/>
          <p:cNvCxnSpPr/>
          <p:nvPr/>
        </p:nvCxnSpPr>
        <p:spPr>
          <a:xfrm rot="-5400000">
            <a:off x="4378663" y="1122965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33"/>
          <p:cNvGrpSpPr/>
          <p:nvPr/>
        </p:nvGrpSpPr>
        <p:grpSpPr>
          <a:xfrm>
            <a:off x="8235726" y="4121532"/>
            <a:ext cx="982286" cy="1001768"/>
            <a:chOff x="0" y="0"/>
            <a:chExt cx="2619429" cy="2671381"/>
          </a:xfrm>
        </p:grpSpPr>
        <p:pic>
          <p:nvPicPr>
            <p:cNvPr id="362" name="Google Shape;362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2" cy="22952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" name="Google Shape;364;p33"/>
          <p:cNvGrpSpPr/>
          <p:nvPr/>
        </p:nvGrpSpPr>
        <p:grpSpPr>
          <a:xfrm>
            <a:off x="719162" y="-383385"/>
            <a:ext cx="7814579" cy="2050865"/>
            <a:chOff x="53075" y="0"/>
            <a:chExt cx="20838878" cy="5468973"/>
          </a:xfrm>
        </p:grpSpPr>
        <p:pic>
          <p:nvPicPr>
            <p:cNvPr id="365" name="Google Shape;365;p33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33"/>
            <p:cNvSpPr txBox="1"/>
            <p:nvPr/>
          </p:nvSpPr>
          <p:spPr>
            <a:xfrm>
              <a:off x="15647953" y="1362253"/>
              <a:ext cx="5244000" cy="689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M Sans" pitchFamily="2" charset="77"/>
                  <a:sym typeface="DM Sans"/>
                </a:rPr>
                <a:t>36</a:t>
              </a:r>
              <a:endParaRPr sz="1200">
                <a:latin typeface="DM Sans" pitchFamily="2" charset="77"/>
              </a:endParaRPr>
            </a:p>
          </p:txBody>
        </p:sp>
        <p:sp>
          <p:nvSpPr>
            <p:cNvPr id="367" name="Google Shape;367;p33"/>
            <p:cNvSpPr txBox="1"/>
            <p:nvPr/>
          </p:nvSpPr>
          <p:spPr>
            <a:xfrm>
              <a:off x="53075" y="1724245"/>
              <a:ext cx="11144400" cy="1313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latin typeface="DM Sans"/>
                  <a:ea typeface="DM Sans"/>
                  <a:cs typeface="DM Sans"/>
                  <a:sym typeface="DM Sans"/>
                </a:rPr>
                <a:t>K-means Clustering</a:t>
              </a:r>
              <a:endParaRPr lang="en-US" sz="600" dirty="0"/>
            </a:p>
          </p:txBody>
        </p:sp>
        <p:cxnSp>
          <p:nvCxnSpPr>
            <p:cNvPr id="368" name="Google Shape;368;p33"/>
            <p:cNvCxnSpPr/>
            <p:nvPr/>
          </p:nvCxnSpPr>
          <p:spPr>
            <a:xfrm rot="16200000">
              <a:off x="10554915" y="2536443"/>
              <a:ext cx="1518901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9" name="Google Shape;369;p33"/>
          <p:cNvSpPr txBox="1"/>
          <p:nvPr/>
        </p:nvSpPr>
        <p:spPr>
          <a:xfrm>
            <a:off x="654748" y="1994761"/>
            <a:ext cx="30384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DM Sans" pitchFamily="2" charset="77"/>
            </a:endParaRPr>
          </a:p>
        </p:txBody>
      </p:sp>
      <p:sp>
        <p:nvSpPr>
          <p:cNvPr id="370" name="Google Shape;370;p33"/>
          <p:cNvSpPr txBox="1"/>
          <p:nvPr/>
        </p:nvSpPr>
        <p:spPr>
          <a:xfrm>
            <a:off x="3083601" y="3998105"/>
            <a:ext cx="4039800" cy="125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 dirty="0">
                <a:latin typeface="DM Sans" pitchFamily="2" charset="77"/>
                <a:sym typeface="Roboto"/>
              </a:rPr>
              <a:t>Bar Chart of Aisle Shares per Cluster 0</a:t>
            </a:r>
            <a:endParaRPr sz="1200" b="1" dirty="0">
              <a:latin typeface="DM Sans" pitchFamily="2" charset="77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 dirty="0">
              <a:latin typeface="DM Sans" pitchFamily="2" charset="77"/>
              <a:sym typeface="Roboto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 dirty="0">
              <a:latin typeface="DM Sans" pitchFamily="2" charset="77"/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6044600" y="4196175"/>
            <a:ext cx="33963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DM Sans" pitchFamily="2" charset="77"/>
                <a:sym typeface="Roboto"/>
              </a:rPr>
              <a:t>Bar Chart of Aisle Shares per Cluster 2</a:t>
            </a:r>
            <a:endParaRPr sz="1200" b="1" dirty="0">
              <a:latin typeface="DM Sans" pitchFamily="2" charset="77"/>
            </a:endParaRPr>
          </a:p>
        </p:txBody>
      </p:sp>
      <p:pic>
        <p:nvPicPr>
          <p:cNvPr id="372" name="Google Shape;37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3601" y="1115123"/>
            <a:ext cx="2749324" cy="299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3180" y="1115125"/>
            <a:ext cx="2613776" cy="29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3"/>
          <p:cNvSpPr txBox="1"/>
          <p:nvPr/>
        </p:nvSpPr>
        <p:spPr>
          <a:xfrm>
            <a:off x="263037" y="1663650"/>
            <a:ext cx="3000000" cy="233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 dirty="0">
                <a:latin typeface="DM Sans" pitchFamily="2" charset="77"/>
                <a:sym typeface="DM Sans"/>
              </a:rPr>
              <a:t>Top aisle purchases visualized for individual clusters.</a:t>
            </a:r>
            <a:endParaRPr sz="1300" dirty="0">
              <a:latin typeface="DM Sans" pitchFamily="2" charset="77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 dirty="0">
                <a:latin typeface="DM Sans" pitchFamily="2" charset="77"/>
                <a:sym typeface="DM Sans"/>
              </a:rPr>
              <a:t>Identifies cluster-specific product affinities.</a:t>
            </a:r>
            <a:endParaRPr sz="1300" dirty="0">
              <a:latin typeface="DM Sans" pitchFamily="2" charset="77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300" dirty="0">
                <a:latin typeface="DM Sans" pitchFamily="2" charset="77"/>
                <a:sym typeface="DM Sans"/>
              </a:rPr>
              <a:t>Helps tailor recommendations to cluster-specific popular products.</a:t>
            </a:r>
            <a:endParaRPr sz="1300" dirty="0">
              <a:latin typeface="DM Sans" pitchFamily="2" charset="77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34"/>
          <p:cNvGrpSpPr/>
          <p:nvPr/>
        </p:nvGrpSpPr>
        <p:grpSpPr>
          <a:xfrm>
            <a:off x="850087" y="-209550"/>
            <a:ext cx="7639165" cy="2050865"/>
            <a:chOff x="520903" y="0"/>
            <a:chExt cx="20371107" cy="5468973"/>
          </a:xfrm>
        </p:grpSpPr>
        <p:pic>
          <p:nvPicPr>
            <p:cNvPr id="380" name="Google Shape;380;p34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34"/>
            <p:cNvSpPr txBox="1"/>
            <p:nvPr/>
          </p:nvSpPr>
          <p:spPr>
            <a:xfrm>
              <a:off x="15647953" y="1362252"/>
              <a:ext cx="5244057" cy="54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50</a:t>
              </a:r>
              <a:endParaRPr sz="700"/>
            </a:p>
          </p:txBody>
        </p:sp>
        <p:sp>
          <p:nvSpPr>
            <p:cNvPr id="382" name="Google Shape;382;p34"/>
            <p:cNvSpPr txBox="1"/>
            <p:nvPr/>
          </p:nvSpPr>
          <p:spPr>
            <a:xfrm>
              <a:off x="520903" y="2098852"/>
              <a:ext cx="11144303" cy="1186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Association Rules </a:t>
              </a:r>
              <a:endParaRPr sz="700"/>
            </a:p>
          </p:txBody>
        </p:sp>
        <p:cxnSp>
          <p:nvCxnSpPr>
            <p:cNvPr id="383" name="Google Shape;383;p34"/>
            <p:cNvCxnSpPr/>
            <p:nvPr/>
          </p:nvCxnSpPr>
          <p:spPr>
            <a:xfrm rot="-5400000">
              <a:off x="9930440" y="2702736"/>
              <a:ext cx="1518918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84" name="Google Shape;384;p34"/>
          <p:cNvSpPr txBox="1"/>
          <p:nvPr/>
        </p:nvSpPr>
        <p:spPr>
          <a:xfrm>
            <a:off x="850086" y="2042577"/>
            <a:ext cx="7639161" cy="113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Association rule finds interesting association or correlation relationships among  </a:t>
            </a:r>
            <a:r>
              <a:rPr lang="en" sz="1800" b="1" i="0">
                <a:solidFill>
                  <a:srgbClr val="2021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of data items ( products ) </a:t>
            </a:r>
            <a:endParaRPr sz="7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>
                <a:solidFill>
                  <a:srgbClr val="20212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is used for decision-making processes</a:t>
            </a:r>
            <a:r>
              <a:rPr lang="en" sz="1800" b="1" i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7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85" name="Google Shape;385;p34"/>
          <p:cNvGrpSpPr/>
          <p:nvPr/>
        </p:nvGrpSpPr>
        <p:grpSpPr>
          <a:xfrm>
            <a:off x="8023467" y="4057650"/>
            <a:ext cx="931562" cy="950038"/>
            <a:chOff x="0" y="0"/>
            <a:chExt cx="2484165" cy="2533433"/>
          </a:xfrm>
        </p:grpSpPr>
        <p:pic>
          <p:nvPicPr>
            <p:cNvPr id="386" name="Google Shape;386;p3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2484165" cy="2484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3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737" y="356678"/>
              <a:ext cx="2324690" cy="21767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35"/>
          <p:cNvGrpSpPr/>
          <p:nvPr/>
        </p:nvGrpSpPr>
        <p:grpSpPr>
          <a:xfrm>
            <a:off x="850087" y="-209550"/>
            <a:ext cx="7639144" cy="2050865"/>
            <a:chOff x="520903" y="0"/>
            <a:chExt cx="20371050" cy="5468973"/>
          </a:xfrm>
        </p:grpSpPr>
        <p:pic>
          <p:nvPicPr>
            <p:cNvPr id="393" name="Google Shape;393;p35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35"/>
            <p:cNvSpPr txBox="1"/>
            <p:nvPr/>
          </p:nvSpPr>
          <p:spPr>
            <a:xfrm>
              <a:off x="15647953" y="1362252"/>
              <a:ext cx="524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50</a:t>
              </a:r>
              <a:endParaRPr sz="700"/>
            </a:p>
          </p:txBody>
        </p:sp>
        <p:sp>
          <p:nvSpPr>
            <p:cNvPr id="395" name="Google Shape;395;p35"/>
            <p:cNvSpPr txBox="1"/>
            <p:nvPr/>
          </p:nvSpPr>
          <p:spPr>
            <a:xfrm>
              <a:off x="520903" y="2098852"/>
              <a:ext cx="111444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Association Rules </a:t>
              </a:r>
              <a:endParaRPr sz="700"/>
            </a:p>
          </p:txBody>
        </p:sp>
        <p:cxnSp>
          <p:nvCxnSpPr>
            <p:cNvPr id="396" name="Google Shape;396;p35"/>
            <p:cNvCxnSpPr/>
            <p:nvPr/>
          </p:nvCxnSpPr>
          <p:spPr>
            <a:xfrm rot="-5400000">
              <a:off x="9930449" y="2702745"/>
              <a:ext cx="15189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7" name="Google Shape;397;p35"/>
          <p:cNvSpPr txBox="1"/>
          <p:nvPr/>
        </p:nvSpPr>
        <p:spPr>
          <a:xfrm>
            <a:off x="843861" y="839195"/>
            <a:ext cx="7639200" cy="99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 dirty="0">
                <a:latin typeface="DM Sans" pitchFamily="2" charset="77"/>
                <a:sym typeface="Roboto"/>
              </a:rPr>
              <a:t>Cluster-Specific Product Pairing</a:t>
            </a:r>
            <a:endParaRPr b="1" dirty="0">
              <a:latin typeface="DM Sans" pitchFamily="2" charset="77"/>
              <a:sym typeface="Robot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 dirty="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98" name="Google Shape;398;p35"/>
          <p:cNvGrpSpPr/>
          <p:nvPr/>
        </p:nvGrpSpPr>
        <p:grpSpPr>
          <a:xfrm>
            <a:off x="8023466" y="4057650"/>
            <a:ext cx="931562" cy="950038"/>
            <a:chOff x="0" y="0"/>
            <a:chExt cx="2484165" cy="2533433"/>
          </a:xfrm>
        </p:grpSpPr>
        <p:pic>
          <p:nvPicPr>
            <p:cNvPr id="399" name="Google Shape;399;p3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2484165" cy="2484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3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737" y="356678"/>
              <a:ext cx="2324690" cy="21767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35"/>
          <p:cNvSpPr txBox="1"/>
          <p:nvPr/>
        </p:nvSpPr>
        <p:spPr>
          <a:xfrm>
            <a:off x="850074" y="1647675"/>
            <a:ext cx="3840551" cy="284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dirty="0">
                <a:latin typeface="DM Sans" pitchFamily="2" charset="77"/>
                <a:sym typeface="Roboto"/>
              </a:rPr>
              <a:t>This  step forms relationships between items within large datasets of transactions.</a:t>
            </a:r>
            <a:endParaRPr sz="1200" dirty="0">
              <a:latin typeface="DM Sans" pitchFamily="2" charset="77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dirty="0">
                <a:latin typeface="DM Sans" pitchFamily="2" charset="77"/>
                <a:sym typeface="Roboto"/>
              </a:rPr>
              <a:t>The </a:t>
            </a:r>
            <a:r>
              <a:rPr lang="en" sz="1200" dirty="0" err="1">
                <a:latin typeface="DM Sans" pitchFamily="2" charset="77"/>
                <a:sym typeface="Courier New"/>
              </a:rPr>
              <a:t>get_item_pairs</a:t>
            </a:r>
            <a:r>
              <a:rPr lang="en" sz="1200" dirty="0">
                <a:latin typeface="DM Sans" pitchFamily="2" charset="77"/>
                <a:sym typeface="Roboto"/>
              </a:rPr>
              <a:t> function iterates through each order to generate all possible item combinations, which are then used to find frequent </a:t>
            </a:r>
            <a:r>
              <a:rPr lang="en" sz="1200" dirty="0" err="1">
                <a:latin typeface="DM Sans" pitchFamily="2" charset="77"/>
                <a:sym typeface="Roboto"/>
              </a:rPr>
              <a:t>itemsets</a:t>
            </a:r>
            <a:r>
              <a:rPr lang="en" sz="1200" dirty="0">
                <a:latin typeface="DM Sans" pitchFamily="2" charset="77"/>
                <a:sym typeface="Roboto"/>
              </a:rPr>
              <a:t>.</a:t>
            </a:r>
            <a:endParaRPr sz="1200" dirty="0">
              <a:latin typeface="DM Sans" pitchFamily="2" charset="77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200" dirty="0" err="1">
                <a:latin typeface="DM Sans" pitchFamily="2" charset="77"/>
                <a:sym typeface="Courier New"/>
              </a:rPr>
              <a:t>merge_item_stats</a:t>
            </a:r>
            <a:r>
              <a:rPr lang="en" sz="1200" dirty="0">
                <a:latin typeface="DM Sans" pitchFamily="2" charset="77"/>
                <a:sym typeface="Roboto"/>
              </a:rPr>
              <a:t> function merges item frequency with the item pairs to calculate the support</a:t>
            </a:r>
            <a:endParaRPr sz="1200" dirty="0">
              <a:latin typeface="DM Sans" pitchFamily="2" charset="77"/>
              <a:sym typeface="Roboto"/>
            </a:endParaRPr>
          </a:p>
        </p:txBody>
      </p:sp>
      <p:pic>
        <p:nvPicPr>
          <p:cNvPr id="402" name="Google Shape;40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4798" y="1171675"/>
            <a:ext cx="2850225" cy="366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36"/>
          <p:cNvGrpSpPr/>
          <p:nvPr/>
        </p:nvGrpSpPr>
        <p:grpSpPr>
          <a:xfrm>
            <a:off x="850087" y="-209550"/>
            <a:ext cx="7639144" cy="2050865"/>
            <a:chOff x="520903" y="0"/>
            <a:chExt cx="20371050" cy="5468973"/>
          </a:xfrm>
        </p:grpSpPr>
        <p:pic>
          <p:nvPicPr>
            <p:cNvPr id="408" name="Google Shape;408;p36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p36"/>
            <p:cNvSpPr txBox="1"/>
            <p:nvPr/>
          </p:nvSpPr>
          <p:spPr>
            <a:xfrm>
              <a:off x="15647953" y="1362252"/>
              <a:ext cx="524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50</a:t>
              </a:r>
              <a:endParaRPr sz="700"/>
            </a:p>
          </p:txBody>
        </p:sp>
        <p:sp>
          <p:nvSpPr>
            <p:cNvPr id="410" name="Google Shape;410;p36"/>
            <p:cNvSpPr txBox="1"/>
            <p:nvPr/>
          </p:nvSpPr>
          <p:spPr>
            <a:xfrm>
              <a:off x="520903" y="2098852"/>
              <a:ext cx="111444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Association Rules </a:t>
              </a:r>
              <a:endParaRPr sz="700"/>
            </a:p>
          </p:txBody>
        </p:sp>
        <p:cxnSp>
          <p:nvCxnSpPr>
            <p:cNvPr id="411" name="Google Shape;411;p36"/>
            <p:cNvCxnSpPr/>
            <p:nvPr/>
          </p:nvCxnSpPr>
          <p:spPr>
            <a:xfrm rot="-5400000">
              <a:off x="9930449" y="2702745"/>
              <a:ext cx="15189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12" name="Google Shape;412;p36"/>
          <p:cNvSpPr txBox="1"/>
          <p:nvPr/>
        </p:nvSpPr>
        <p:spPr>
          <a:xfrm>
            <a:off x="806261" y="1060427"/>
            <a:ext cx="76392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Cluster-Specific Product Pairing</a:t>
            </a:r>
            <a:endParaRPr sz="165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13" name="Google Shape;413;p36"/>
          <p:cNvGrpSpPr/>
          <p:nvPr/>
        </p:nvGrpSpPr>
        <p:grpSpPr>
          <a:xfrm>
            <a:off x="8023466" y="4057650"/>
            <a:ext cx="931562" cy="950038"/>
            <a:chOff x="0" y="0"/>
            <a:chExt cx="2484165" cy="2533433"/>
          </a:xfrm>
        </p:grpSpPr>
        <p:pic>
          <p:nvPicPr>
            <p:cNvPr id="414" name="Google Shape;414;p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2484165" cy="2484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737" y="356678"/>
              <a:ext cx="2324690" cy="21767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6" name="Google Shape;41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1450" y="1603850"/>
            <a:ext cx="7847373" cy="22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37"/>
          <p:cNvGrpSpPr/>
          <p:nvPr/>
        </p:nvGrpSpPr>
        <p:grpSpPr>
          <a:xfrm>
            <a:off x="850087" y="-209550"/>
            <a:ext cx="7639144" cy="2050865"/>
            <a:chOff x="520903" y="0"/>
            <a:chExt cx="20371050" cy="5468973"/>
          </a:xfrm>
        </p:grpSpPr>
        <p:pic>
          <p:nvPicPr>
            <p:cNvPr id="422" name="Google Shape;422;p37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" name="Google Shape;423;p37"/>
            <p:cNvSpPr txBox="1"/>
            <p:nvPr/>
          </p:nvSpPr>
          <p:spPr>
            <a:xfrm>
              <a:off x="15647953" y="1362252"/>
              <a:ext cx="524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50</a:t>
              </a:r>
              <a:endParaRPr sz="700"/>
            </a:p>
          </p:txBody>
        </p:sp>
        <p:sp>
          <p:nvSpPr>
            <p:cNvPr id="424" name="Google Shape;424;p37"/>
            <p:cNvSpPr txBox="1"/>
            <p:nvPr/>
          </p:nvSpPr>
          <p:spPr>
            <a:xfrm>
              <a:off x="520903" y="2098852"/>
              <a:ext cx="111444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Association Rules </a:t>
              </a:r>
              <a:endParaRPr sz="700"/>
            </a:p>
          </p:txBody>
        </p:sp>
        <p:cxnSp>
          <p:nvCxnSpPr>
            <p:cNvPr id="425" name="Google Shape;425;p37"/>
            <p:cNvCxnSpPr/>
            <p:nvPr/>
          </p:nvCxnSpPr>
          <p:spPr>
            <a:xfrm rot="-5400000">
              <a:off x="9930449" y="2702745"/>
              <a:ext cx="15189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6" name="Google Shape;426;p37"/>
          <p:cNvSpPr txBox="1"/>
          <p:nvPr/>
        </p:nvSpPr>
        <p:spPr>
          <a:xfrm>
            <a:off x="806261" y="1060427"/>
            <a:ext cx="76392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Cluster-Specific Aisle Pairing</a:t>
            </a:r>
            <a:endParaRPr sz="165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27" name="Google Shape;427;p37"/>
          <p:cNvGrpSpPr/>
          <p:nvPr/>
        </p:nvGrpSpPr>
        <p:grpSpPr>
          <a:xfrm>
            <a:off x="8023466" y="4057650"/>
            <a:ext cx="931562" cy="950038"/>
            <a:chOff x="0" y="0"/>
            <a:chExt cx="2484165" cy="2533433"/>
          </a:xfrm>
        </p:grpSpPr>
        <p:pic>
          <p:nvPicPr>
            <p:cNvPr id="428" name="Google Shape;428;p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2484165" cy="2484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3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737" y="356678"/>
              <a:ext cx="2324690" cy="21767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0" name="Google Shape;43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3025" y="1872650"/>
            <a:ext cx="7574850" cy="22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38"/>
          <p:cNvGrpSpPr/>
          <p:nvPr/>
        </p:nvGrpSpPr>
        <p:grpSpPr>
          <a:xfrm>
            <a:off x="850087" y="-209550"/>
            <a:ext cx="7639144" cy="2050865"/>
            <a:chOff x="520903" y="0"/>
            <a:chExt cx="20371050" cy="5468973"/>
          </a:xfrm>
        </p:grpSpPr>
        <p:pic>
          <p:nvPicPr>
            <p:cNvPr id="436" name="Google Shape;436;p38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38"/>
            <p:cNvSpPr txBox="1"/>
            <p:nvPr/>
          </p:nvSpPr>
          <p:spPr>
            <a:xfrm>
              <a:off x="15647953" y="1362252"/>
              <a:ext cx="524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50</a:t>
              </a:r>
              <a:endParaRPr sz="700"/>
            </a:p>
          </p:txBody>
        </p:sp>
        <p:sp>
          <p:nvSpPr>
            <p:cNvPr id="438" name="Google Shape;438;p38"/>
            <p:cNvSpPr txBox="1"/>
            <p:nvPr/>
          </p:nvSpPr>
          <p:spPr>
            <a:xfrm>
              <a:off x="520903" y="2098852"/>
              <a:ext cx="111444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Association Rules </a:t>
              </a:r>
              <a:endParaRPr sz="700"/>
            </a:p>
          </p:txBody>
        </p:sp>
        <p:cxnSp>
          <p:nvCxnSpPr>
            <p:cNvPr id="439" name="Google Shape;439;p38"/>
            <p:cNvCxnSpPr/>
            <p:nvPr/>
          </p:nvCxnSpPr>
          <p:spPr>
            <a:xfrm rot="-5400000">
              <a:off x="9930449" y="2702745"/>
              <a:ext cx="15189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40" name="Google Shape;440;p38"/>
          <p:cNvSpPr txBox="1"/>
          <p:nvPr/>
        </p:nvSpPr>
        <p:spPr>
          <a:xfrm>
            <a:off x="752400" y="839195"/>
            <a:ext cx="7639200" cy="97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 b="1" dirty="0">
                <a:latin typeface="DM Sans" pitchFamily="2" charset="77"/>
                <a:sym typeface="Roboto"/>
              </a:rPr>
              <a:t>Cluster-Specific Aisle Pairing</a:t>
            </a:r>
            <a:endParaRPr sz="1700" b="1" dirty="0">
              <a:latin typeface="DM Sans" pitchFamily="2" charset="77"/>
              <a:sym typeface="Robot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 dirty="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41" name="Google Shape;441;p38"/>
          <p:cNvGrpSpPr/>
          <p:nvPr/>
        </p:nvGrpSpPr>
        <p:grpSpPr>
          <a:xfrm>
            <a:off x="8023466" y="4057650"/>
            <a:ext cx="931562" cy="950038"/>
            <a:chOff x="0" y="0"/>
            <a:chExt cx="2484165" cy="2533433"/>
          </a:xfrm>
        </p:grpSpPr>
        <p:pic>
          <p:nvPicPr>
            <p:cNvPr id="442" name="Google Shape;442;p3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2484165" cy="2484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3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737" y="356678"/>
              <a:ext cx="2324690" cy="21767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4" name="Google Shape;444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30428" y="1147108"/>
            <a:ext cx="4218767" cy="413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39"/>
          <p:cNvGrpSpPr/>
          <p:nvPr/>
        </p:nvGrpSpPr>
        <p:grpSpPr>
          <a:xfrm>
            <a:off x="850087" y="-209550"/>
            <a:ext cx="7639144" cy="2050865"/>
            <a:chOff x="520903" y="0"/>
            <a:chExt cx="20371050" cy="5468973"/>
          </a:xfrm>
        </p:grpSpPr>
        <p:pic>
          <p:nvPicPr>
            <p:cNvPr id="450" name="Google Shape;450;p39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39"/>
            <p:cNvSpPr txBox="1"/>
            <p:nvPr/>
          </p:nvSpPr>
          <p:spPr>
            <a:xfrm>
              <a:off x="15647953" y="1362252"/>
              <a:ext cx="52440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52" name="Google Shape;452;p39"/>
            <p:cNvSpPr txBox="1"/>
            <p:nvPr/>
          </p:nvSpPr>
          <p:spPr>
            <a:xfrm>
              <a:off x="520903" y="2098852"/>
              <a:ext cx="111444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>
                  <a:latin typeface="DM Sans"/>
                  <a:ea typeface="DM Sans"/>
                  <a:cs typeface="DM Sans"/>
                  <a:sym typeface="DM Sans"/>
                </a:rPr>
                <a:t>Recommendation </a:t>
              </a:r>
              <a:r>
                <a:rPr lang="en" sz="3400" b="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endParaRPr sz="700"/>
            </a:p>
          </p:txBody>
        </p:sp>
        <p:cxnSp>
          <p:nvCxnSpPr>
            <p:cNvPr id="453" name="Google Shape;453;p39"/>
            <p:cNvCxnSpPr/>
            <p:nvPr/>
          </p:nvCxnSpPr>
          <p:spPr>
            <a:xfrm rot="-5400000">
              <a:off x="9930449" y="2702745"/>
              <a:ext cx="15189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54" name="Google Shape;454;p39"/>
          <p:cNvSpPr txBox="1"/>
          <p:nvPr/>
        </p:nvSpPr>
        <p:spPr>
          <a:xfrm>
            <a:off x="688931" y="919915"/>
            <a:ext cx="7024399" cy="394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285750" lvl="0" indent="-285750" algn="just" rtl="0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DM Sans" pitchFamily="2" charset="77"/>
                <a:sym typeface="Roboto"/>
              </a:rPr>
              <a:t>Clustering Users: Segment users into clusters based on purchase behavior using K-means on PCA-reduced features.</a:t>
            </a:r>
          </a:p>
          <a:p>
            <a:pPr marL="285750" lvl="0" indent="-285750" algn="just" rtl="0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DM Sans" pitchFamily="2" charset="77"/>
                <a:sym typeface="Roboto"/>
              </a:rPr>
              <a:t>Mining Association Rules: Identify frequent </a:t>
            </a:r>
            <a:r>
              <a:rPr lang="en-US" sz="1400" dirty="0" err="1">
                <a:latin typeface="DM Sans" pitchFamily="2" charset="77"/>
                <a:sym typeface="Roboto"/>
              </a:rPr>
              <a:t>itemsets</a:t>
            </a:r>
            <a:r>
              <a:rPr lang="en-US" sz="1400" dirty="0">
                <a:latin typeface="DM Sans" pitchFamily="2" charset="77"/>
                <a:sym typeface="Roboto"/>
              </a:rPr>
              <a:t> and calculate support, confidence, and lift for each cluster.</a:t>
            </a:r>
          </a:p>
          <a:p>
            <a:pPr marL="285750" lvl="0" indent="-285750" algn="just" rtl="0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DM Sans" pitchFamily="2" charset="77"/>
                <a:sym typeface="Roboto"/>
              </a:rPr>
              <a:t> Building Rule Sets: Construct actionable rules from </a:t>
            </a:r>
            <a:r>
              <a:rPr lang="en-US" sz="1400" dirty="0" err="1">
                <a:latin typeface="DM Sans" pitchFamily="2" charset="77"/>
                <a:sym typeface="Roboto"/>
              </a:rPr>
              <a:t>itemsets</a:t>
            </a:r>
            <a:r>
              <a:rPr lang="en-US" sz="1400" dirty="0">
                <a:latin typeface="DM Sans" pitchFamily="2" charset="77"/>
                <a:sym typeface="Roboto"/>
              </a:rPr>
              <a:t>, filtering by confidence and lift thresholds.</a:t>
            </a:r>
          </a:p>
          <a:p>
            <a:pPr marL="285750" lvl="0" indent="-285750" algn="just" rtl="0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DM Sans" pitchFamily="2" charset="77"/>
                <a:sym typeface="Roboto"/>
              </a:rPr>
              <a:t> Developing Recommendation Engine: Create functions to match users to clusters and retrieve cluster-specific rules.</a:t>
            </a:r>
          </a:p>
          <a:p>
            <a:pPr marL="285750" lvl="0" indent="-285750" algn="just" rtl="0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DM Sans" pitchFamily="2" charset="77"/>
                <a:sym typeface="Roboto"/>
              </a:rPr>
              <a:t>Generating Recommendations: Recommend items with strong association rules to the input product for the user's cluster.</a:t>
            </a:r>
          </a:p>
          <a:p>
            <a:pPr marL="285750" lvl="0" indent="-285750" algn="just" rtl="0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DM Sans" pitchFamily="2" charset="77"/>
                <a:sym typeface="Roboto"/>
              </a:rPr>
              <a:t>Delivering Recommendations: Present a sorted list of recommended products, excluding the input item.</a:t>
            </a:r>
          </a:p>
          <a:p>
            <a:pPr marL="171450" marR="0" lvl="0" indent="-17145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ym typeface="DM Sans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8023466" y="4057650"/>
            <a:ext cx="931562" cy="950038"/>
            <a:chOff x="0" y="0"/>
            <a:chExt cx="2484165" cy="2533433"/>
          </a:xfrm>
        </p:grpSpPr>
        <p:pic>
          <p:nvPicPr>
            <p:cNvPr id="456" name="Google Shape;456;p3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2484165" cy="2484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737" y="356678"/>
              <a:ext cx="2324690" cy="21767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39"/>
          <p:cNvGrpSpPr/>
          <p:nvPr/>
        </p:nvGrpSpPr>
        <p:grpSpPr>
          <a:xfrm>
            <a:off x="850087" y="-209550"/>
            <a:ext cx="7639144" cy="2050865"/>
            <a:chOff x="520903" y="0"/>
            <a:chExt cx="20371050" cy="5468973"/>
          </a:xfrm>
        </p:grpSpPr>
        <p:pic>
          <p:nvPicPr>
            <p:cNvPr id="450" name="Google Shape;450;p39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39"/>
            <p:cNvSpPr txBox="1"/>
            <p:nvPr/>
          </p:nvSpPr>
          <p:spPr>
            <a:xfrm>
              <a:off x="15647953" y="1362252"/>
              <a:ext cx="52440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52" name="Google Shape;452;p39"/>
            <p:cNvSpPr txBox="1"/>
            <p:nvPr/>
          </p:nvSpPr>
          <p:spPr>
            <a:xfrm>
              <a:off x="520903" y="2098852"/>
              <a:ext cx="111444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>
                  <a:latin typeface="DM Sans"/>
                  <a:ea typeface="DM Sans"/>
                  <a:cs typeface="DM Sans"/>
                  <a:sym typeface="DM Sans"/>
                </a:rPr>
                <a:t>Recommendation </a:t>
              </a:r>
              <a:r>
                <a:rPr lang="en" sz="3400" b="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endParaRPr sz="700"/>
            </a:p>
          </p:txBody>
        </p:sp>
        <p:cxnSp>
          <p:nvCxnSpPr>
            <p:cNvPr id="453" name="Google Shape;453;p39"/>
            <p:cNvCxnSpPr/>
            <p:nvPr/>
          </p:nvCxnSpPr>
          <p:spPr>
            <a:xfrm rot="-5400000">
              <a:off x="9930449" y="2702745"/>
              <a:ext cx="1518900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5" name="Google Shape;455;p39"/>
          <p:cNvGrpSpPr/>
          <p:nvPr/>
        </p:nvGrpSpPr>
        <p:grpSpPr>
          <a:xfrm>
            <a:off x="8023466" y="4057650"/>
            <a:ext cx="931562" cy="950038"/>
            <a:chOff x="0" y="0"/>
            <a:chExt cx="2484165" cy="2533433"/>
          </a:xfrm>
        </p:grpSpPr>
        <p:pic>
          <p:nvPicPr>
            <p:cNvPr id="456" name="Google Shape;456;p3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2484165" cy="2484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737" y="356678"/>
              <a:ext cx="2324690" cy="21767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 descr="A close-up of a menu&#10;&#10;Description automatically generated">
            <a:extLst>
              <a:ext uri="{FF2B5EF4-FFF2-40B4-BE49-F238E27FC236}">
                <a16:creationId xmlns:a16="http://schemas.microsoft.com/office/drawing/2014/main" id="{3A493DFC-C7CC-6553-E36C-91724E03C0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785" y="1377863"/>
            <a:ext cx="8034447" cy="26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08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40"/>
          <p:cNvGrpSpPr/>
          <p:nvPr/>
        </p:nvGrpSpPr>
        <p:grpSpPr>
          <a:xfrm>
            <a:off x="8304307" y="4193463"/>
            <a:ext cx="931562" cy="950038"/>
            <a:chOff x="0" y="0"/>
            <a:chExt cx="2484165" cy="2533433"/>
          </a:xfrm>
        </p:grpSpPr>
        <p:pic>
          <p:nvPicPr>
            <p:cNvPr id="463" name="Google Shape;463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484165" cy="2484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737" y="356678"/>
              <a:ext cx="2324690" cy="21767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" name="Google Shape;465;p40"/>
          <p:cNvGrpSpPr/>
          <p:nvPr/>
        </p:nvGrpSpPr>
        <p:grpSpPr>
          <a:xfrm>
            <a:off x="654748" y="441858"/>
            <a:ext cx="7834503" cy="2050865"/>
            <a:chOff x="0" y="0"/>
            <a:chExt cx="20892010" cy="5468973"/>
          </a:xfrm>
        </p:grpSpPr>
        <p:pic>
          <p:nvPicPr>
            <p:cNvPr id="466" name="Google Shape;466;p40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883010" y="0"/>
              <a:ext cx="8102182" cy="5468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" name="Google Shape;467;p40"/>
            <p:cNvSpPr txBox="1"/>
            <p:nvPr/>
          </p:nvSpPr>
          <p:spPr>
            <a:xfrm>
              <a:off x="15647952" y="1362252"/>
              <a:ext cx="5244058" cy="570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58</a:t>
              </a:r>
              <a:endParaRPr sz="700"/>
            </a:p>
          </p:txBody>
        </p:sp>
        <p:sp>
          <p:nvSpPr>
            <p:cNvPr id="468" name="Google Shape;468;p40"/>
            <p:cNvSpPr txBox="1"/>
            <p:nvPr/>
          </p:nvSpPr>
          <p:spPr>
            <a:xfrm>
              <a:off x="0" y="2098852"/>
              <a:ext cx="11144303" cy="1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Conclusion</a:t>
              </a:r>
              <a:endParaRPr sz="700"/>
            </a:p>
          </p:txBody>
        </p:sp>
        <p:cxnSp>
          <p:nvCxnSpPr>
            <p:cNvPr id="469" name="Google Shape;469;p40"/>
            <p:cNvCxnSpPr/>
            <p:nvPr/>
          </p:nvCxnSpPr>
          <p:spPr>
            <a:xfrm rot="-5400000">
              <a:off x="9930440" y="2702736"/>
              <a:ext cx="1518918" cy="0"/>
            </a:xfrm>
            <a:prstGeom prst="straightConnector1">
              <a:avLst/>
            </a:prstGeom>
            <a:noFill/>
            <a:ln w="63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70" name="Google Shape;470;p40"/>
          <p:cNvSpPr txBox="1"/>
          <p:nvPr/>
        </p:nvSpPr>
        <p:spPr>
          <a:xfrm>
            <a:off x="668396" y="2357199"/>
            <a:ext cx="6875404" cy="44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User shopping experience can be much enhanced if considered applying user-centric recommenders and associations.</a:t>
            </a:r>
            <a:endParaRPr sz="700"/>
          </a:p>
        </p:txBody>
      </p:sp>
      <p:sp>
        <p:nvSpPr>
          <p:cNvPr id="471" name="Google Shape;471;p40"/>
          <p:cNvSpPr txBox="1"/>
          <p:nvPr/>
        </p:nvSpPr>
        <p:spPr>
          <a:xfrm>
            <a:off x="668396" y="3332025"/>
            <a:ext cx="7639161" cy="27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analysis, recommendation can differ according to time.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5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89" name="Google Shape;89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Google Shape;91;p15"/>
          <p:cNvGrpSpPr/>
          <p:nvPr/>
        </p:nvGrpSpPr>
        <p:grpSpPr>
          <a:xfrm>
            <a:off x="947126" y="378862"/>
            <a:ext cx="7200262" cy="523350"/>
            <a:chOff x="-72865" y="-485036"/>
            <a:chExt cx="19200697" cy="1395600"/>
          </a:xfrm>
        </p:grpSpPr>
        <p:sp>
          <p:nvSpPr>
            <p:cNvPr id="92" name="Google Shape;92;p15"/>
            <p:cNvSpPr txBox="1"/>
            <p:nvPr/>
          </p:nvSpPr>
          <p:spPr>
            <a:xfrm>
              <a:off x="14341431" y="-38100"/>
              <a:ext cx="4786401" cy="422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10</a:t>
              </a:r>
              <a:endParaRPr sz="700"/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-72865" y="-485036"/>
              <a:ext cx="113727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537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Data Description</a:t>
              </a:r>
              <a:endParaRPr sz="700"/>
            </a:p>
          </p:txBody>
        </p:sp>
      </p:grpSp>
      <p:sp>
        <p:nvSpPr>
          <p:cNvPr id="94" name="Google Shape;94;p15"/>
          <p:cNvSpPr txBox="1"/>
          <p:nvPr/>
        </p:nvSpPr>
        <p:spPr>
          <a:xfrm>
            <a:off x="809226" y="1586550"/>
            <a:ext cx="4611600" cy="19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Aisles [~134 sub-department] </a:t>
            </a:r>
            <a:endParaRPr sz="16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21 Departments 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134 Aisles 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49,688 Products 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206,209 Users 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3,421,083 Orders...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207130" y="1622915"/>
            <a:ext cx="5737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pic>
        <p:nvPicPr>
          <p:cNvPr id="96" name="Google Shape;96;p1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09051" y="-567186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5"/>
          <p:cNvCxnSpPr/>
          <p:nvPr/>
        </p:nvCxnSpPr>
        <p:spPr>
          <a:xfrm rot="-5400000">
            <a:off x="4384860" y="617362"/>
            <a:ext cx="569700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8" name="Google Shape;9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2500" y="931850"/>
            <a:ext cx="3473224" cy="36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104" name="Google Shape;104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Google Shape;10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63460" y="1718938"/>
            <a:ext cx="4128566" cy="27872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6"/>
          <p:cNvGrpSpPr/>
          <p:nvPr/>
        </p:nvGrpSpPr>
        <p:grpSpPr>
          <a:xfrm>
            <a:off x="974450" y="546463"/>
            <a:ext cx="7480643" cy="1199509"/>
            <a:chOff x="0" y="-38100"/>
            <a:chExt cx="19948382" cy="3198689"/>
          </a:xfrm>
        </p:grpSpPr>
        <p:sp>
          <p:nvSpPr>
            <p:cNvPr id="108" name="Google Shape;108;p16"/>
            <p:cNvSpPr txBox="1"/>
            <p:nvPr/>
          </p:nvSpPr>
          <p:spPr>
            <a:xfrm>
              <a:off x="14956653" y="-38100"/>
              <a:ext cx="4991729" cy="422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13</a:t>
              </a:r>
              <a:endParaRPr sz="700"/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0" y="527389"/>
              <a:ext cx="13200810" cy="263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537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Data </a:t>
              </a:r>
              <a:endParaRPr sz="700"/>
            </a:p>
            <a:p>
              <a:pPr marL="0" marR="0" lvl="0" indent="0" algn="l" rtl="0">
                <a:lnSpc>
                  <a:spcPct val="11537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Preprocessing</a:t>
              </a:r>
              <a:endParaRPr sz="700"/>
            </a:p>
          </p:txBody>
        </p:sp>
      </p:grpSp>
      <p:sp>
        <p:nvSpPr>
          <p:cNvPr id="110" name="Google Shape;110;p16"/>
          <p:cNvSpPr txBox="1"/>
          <p:nvPr/>
        </p:nvSpPr>
        <p:spPr>
          <a:xfrm>
            <a:off x="998654" y="1942981"/>
            <a:ext cx="2718243" cy="479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Days of week column only have numbers from 0-6</a:t>
            </a:r>
            <a:endParaRPr sz="700"/>
          </a:p>
        </p:txBody>
      </p:sp>
      <p:sp>
        <p:nvSpPr>
          <p:cNvPr id="111" name="Google Shape;111;p16"/>
          <p:cNvSpPr txBox="1"/>
          <p:nvPr/>
        </p:nvSpPr>
        <p:spPr>
          <a:xfrm>
            <a:off x="998654" y="2709558"/>
            <a:ext cx="2896373" cy="479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didn't hold, which number correspond to which day of week</a:t>
            </a:r>
            <a:endParaRPr sz="700"/>
          </a:p>
        </p:txBody>
      </p:sp>
      <p:sp>
        <p:nvSpPr>
          <p:cNvPr id="112" name="Google Shape;112;p16"/>
          <p:cNvSpPr txBox="1"/>
          <p:nvPr/>
        </p:nvSpPr>
        <p:spPr>
          <a:xfrm>
            <a:off x="998654" y="3476134"/>
            <a:ext cx="2896373" cy="73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the days of week histogram, Most orders were purchased on Day 0 and Day 1.</a:t>
            </a:r>
            <a:endParaRPr sz="700"/>
          </a:p>
        </p:txBody>
      </p:sp>
      <p:sp>
        <p:nvSpPr>
          <p:cNvPr id="113" name="Google Shape;113;p16"/>
          <p:cNvSpPr txBox="1"/>
          <p:nvPr/>
        </p:nvSpPr>
        <p:spPr>
          <a:xfrm>
            <a:off x="998654" y="4498910"/>
            <a:ext cx="5058787" cy="24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Thus we inferred that these 2 days seems to be the weekend.</a:t>
            </a:r>
            <a:endParaRPr sz="700"/>
          </a:p>
        </p:txBody>
      </p:sp>
      <p:pic>
        <p:nvPicPr>
          <p:cNvPr id="114" name="Google Shape;114;p16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0876" y="109439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6"/>
          <p:cNvCxnSpPr/>
          <p:nvPr/>
        </p:nvCxnSpPr>
        <p:spPr>
          <a:xfrm rot="-5400000">
            <a:off x="4378663" y="1122965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7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121" name="Google Shape;121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Google Shape;123;p17"/>
          <p:cNvGrpSpPr/>
          <p:nvPr/>
        </p:nvGrpSpPr>
        <p:grpSpPr>
          <a:xfrm>
            <a:off x="974450" y="546464"/>
            <a:ext cx="7480643" cy="747292"/>
            <a:chOff x="0" y="-38100"/>
            <a:chExt cx="19948382" cy="1992780"/>
          </a:xfrm>
        </p:grpSpPr>
        <p:sp>
          <p:nvSpPr>
            <p:cNvPr id="124" name="Google Shape;124;p17"/>
            <p:cNvSpPr txBox="1"/>
            <p:nvPr/>
          </p:nvSpPr>
          <p:spPr>
            <a:xfrm>
              <a:off x="14956653" y="-38100"/>
              <a:ext cx="4991729" cy="422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14</a:t>
              </a:r>
              <a:endParaRPr sz="700"/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0" y="527389"/>
              <a:ext cx="13200810" cy="1427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9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EDA</a:t>
              </a:r>
              <a:endParaRPr sz="700"/>
            </a:p>
          </p:txBody>
        </p:sp>
      </p:grpSp>
      <p:sp>
        <p:nvSpPr>
          <p:cNvPr id="126" name="Google Shape;126;p17"/>
          <p:cNvSpPr txBox="1"/>
          <p:nvPr/>
        </p:nvSpPr>
        <p:spPr>
          <a:xfrm>
            <a:off x="974450" y="1572600"/>
            <a:ext cx="40191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DM Sans" pitchFamily="2" charset="77"/>
              <a:sym typeface="DM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M Sans" pitchFamily="2" charset="77"/>
                <a:sym typeface="DM Sans"/>
              </a:rPr>
              <a:t>Peak ordering times are midday across all days, with evenings being the next busiest.</a:t>
            </a:r>
            <a:endParaRPr sz="1200" dirty="0">
              <a:latin typeface="DM Sans" pitchFamily="2" charset="77"/>
              <a:sym typeface="DM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DM Sans" pitchFamily="2" charset="77"/>
              <a:sym typeface="DM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M Sans" pitchFamily="2" charset="77"/>
                <a:sym typeface="DM Sans"/>
              </a:rPr>
              <a:t>The least active hours are early morning (1-5 AM).</a:t>
            </a:r>
            <a:endParaRPr sz="1200" dirty="0">
              <a:latin typeface="DM Sans" pitchFamily="2" charset="77"/>
              <a:sym typeface="DM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DM Sans" pitchFamily="2" charset="77"/>
              <a:sym typeface="DM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M Sans" pitchFamily="2" charset="77"/>
                <a:sym typeface="DM Sans"/>
              </a:rPr>
              <a:t>Sundays and Mondays show the highest overall ordering activity, indicating the start of the week as prime grocery shopping time.</a:t>
            </a:r>
            <a:endParaRPr sz="1200" dirty="0">
              <a:latin typeface="DM Sans" pitchFamily="2" charset="77"/>
              <a:sym typeface="DM Sa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DM Sans" pitchFamily="2" charset="77"/>
              <a:sym typeface="DM Sans"/>
            </a:endParaRPr>
          </a:p>
        </p:txBody>
      </p:sp>
      <p:pic>
        <p:nvPicPr>
          <p:cNvPr id="127" name="Google Shape;127;p1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10876" y="95250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 rot="-5400000">
            <a:off x="4378663" y="1122965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9" name="Google Shape;12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3422" y="1513310"/>
            <a:ext cx="4150576" cy="238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8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135" name="Google Shape;135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7" name="Google Shape;13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451" y="1884006"/>
            <a:ext cx="4943677" cy="30320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8"/>
          <p:cNvGrpSpPr/>
          <p:nvPr/>
        </p:nvGrpSpPr>
        <p:grpSpPr>
          <a:xfrm>
            <a:off x="974450" y="546464"/>
            <a:ext cx="7480643" cy="747292"/>
            <a:chOff x="0" y="-38100"/>
            <a:chExt cx="19948382" cy="1992780"/>
          </a:xfrm>
        </p:grpSpPr>
        <p:sp>
          <p:nvSpPr>
            <p:cNvPr id="139" name="Google Shape;139;p18"/>
            <p:cNvSpPr txBox="1"/>
            <p:nvPr/>
          </p:nvSpPr>
          <p:spPr>
            <a:xfrm>
              <a:off x="14956653" y="-38100"/>
              <a:ext cx="4991729" cy="422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15</a:t>
              </a:r>
              <a:endParaRPr sz="700"/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0" y="527389"/>
              <a:ext cx="13200810" cy="1427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9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EDA</a:t>
              </a:r>
              <a:endParaRPr sz="700"/>
            </a:p>
          </p:txBody>
        </p:sp>
      </p:grpSp>
      <p:sp>
        <p:nvSpPr>
          <p:cNvPr id="141" name="Google Shape;141;p18"/>
          <p:cNvSpPr txBox="1"/>
          <p:nvPr/>
        </p:nvSpPr>
        <p:spPr>
          <a:xfrm>
            <a:off x="974451" y="1475018"/>
            <a:ext cx="6524271" cy="2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Most baskets contain from 5-8 products.</a:t>
            </a:r>
            <a:endParaRPr sz="700"/>
          </a:p>
        </p:txBody>
      </p:sp>
      <p:pic>
        <p:nvPicPr>
          <p:cNvPr id="142" name="Google Shape;142;p1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0876" y="109439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8"/>
          <p:cNvCxnSpPr/>
          <p:nvPr/>
        </p:nvCxnSpPr>
        <p:spPr>
          <a:xfrm rot="-5400000">
            <a:off x="4378663" y="1122965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9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149" name="Google Shape;149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" name="Google Shape;15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451" y="2158397"/>
            <a:ext cx="4547598" cy="28898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9"/>
          <p:cNvGrpSpPr/>
          <p:nvPr/>
        </p:nvGrpSpPr>
        <p:grpSpPr>
          <a:xfrm>
            <a:off x="974450" y="546464"/>
            <a:ext cx="7480643" cy="747292"/>
            <a:chOff x="0" y="-38100"/>
            <a:chExt cx="19948382" cy="1992780"/>
          </a:xfrm>
        </p:grpSpPr>
        <p:sp>
          <p:nvSpPr>
            <p:cNvPr id="153" name="Google Shape;153;p19"/>
            <p:cNvSpPr txBox="1"/>
            <p:nvPr/>
          </p:nvSpPr>
          <p:spPr>
            <a:xfrm>
              <a:off x="14956653" y="-38100"/>
              <a:ext cx="4991729" cy="422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16</a:t>
              </a:r>
              <a:endParaRPr sz="700"/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0" y="527389"/>
              <a:ext cx="13200810" cy="1427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9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EDA</a:t>
              </a:r>
              <a:endParaRPr sz="700"/>
            </a:p>
          </p:txBody>
        </p:sp>
      </p:grpSp>
      <p:sp>
        <p:nvSpPr>
          <p:cNvPr id="155" name="Google Shape;155;p19"/>
          <p:cNvSpPr txBox="1"/>
          <p:nvPr/>
        </p:nvSpPr>
        <p:spPr>
          <a:xfrm>
            <a:off x="974451" y="1595538"/>
            <a:ext cx="6524271" cy="48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Intuitively, products placed first in cart are the products mostly reordered.</a:t>
            </a:r>
            <a:endParaRPr sz="70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People tend to put first the products they already know.</a:t>
            </a:r>
            <a:endParaRPr sz="700"/>
          </a:p>
        </p:txBody>
      </p:sp>
      <p:pic>
        <p:nvPicPr>
          <p:cNvPr id="156" name="Google Shape;156;p19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0876" y="109439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9"/>
          <p:cNvCxnSpPr/>
          <p:nvPr/>
        </p:nvCxnSpPr>
        <p:spPr>
          <a:xfrm rot="-5400000">
            <a:off x="4378663" y="1122965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0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163" name="Google Shape;163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" name="Google Shape;165;p20"/>
          <p:cNvGrpSpPr/>
          <p:nvPr/>
        </p:nvGrpSpPr>
        <p:grpSpPr>
          <a:xfrm>
            <a:off x="974450" y="546464"/>
            <a:ext cx="7480643" cy="747292"/>
            <a:chOff x="0" y="-38100"/>
            <a:chExt cx="19948382" cy="1992780"/>
          </a:xfrm>
        </p:grpSpPr>
        <p:sp>
          <p:nvSpPr>
            <p:cNvPr id="166" name="Google Shape;166;p20"/>
            <p:cNvSpPr txBox="1"/>
            <p:nvPr/>
          </p:nvSpPr>
          <p:spPr>
            <a:xfrm>
              <a:off x="14956653" y="-38100"/>
              <a:ext cx="4991729" cy="422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17</a:t>
              </a:r>
              <a:endParaRPr sz="700"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0" y="527389"/>
              <a:ext cx="13200810" cy="1427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9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EDA</a:t>
              </a:r>
              <a:endParaRPr sz="700"/>
            </a:p>
          </p:txBody>
        </p:sp>
      </p:grpSp>
      <p:sp>
        <p:nvSpPr>
          <p:cNvPr id="168" name="Google Shape;168;p20"/>
          <p:cNvSpPr txBox="1"/>
          <p:nvPr/>
        </p:nvSpPr>
        <p:spPr>
          <a:xfrm>
            <a:off x="974451" y="1839664"/>
            <a:ext cx="3182936" cy="243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5 Most Ordered Products</a:t>
            </a:r>
            <a:endParaRPr sz="700"/>
          </a:p>
          <a:p>
            <a:pPr marL="609600" marR="0" lvl="2" indent="-203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⚬"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Banana</a:t>
            </a:r>
            <a:endParaRPr sz="700"/>
          </a:p>
          <a:p>
            <a:pPr marL="609600" marR="0" lvl="2" indent="-203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⚬"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Bag of Organic Bananas</a:t>
            </a:r>
            <a:endParaRPr sz="700"/>
          </a:p>
          <a:p>
            <a:pPr marL="609600" marR="0" lvl="2" indent="-203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⚬"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Organic Strawberries</a:t>
            </a:r>
            <a:endParaRPr sz="700"/>
          </a:p>
          <a:p>
            <a:pPr marL="609600" marR="0" lvl="2" indent="-203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⚬"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Organic Baby Spinach</a:t>
            </a:r>
            <a:endParaRPr sz="700"/>
          </a:p>
          <a:p>
            <a:pPr marL="609600" marR="0" lvl="2" indent="-203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⚬"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Organic Hass Avocado</a:t>
            </a:r>
            <a:endParaRPr sz="700"/>
          </a:p>
          <a:p>
            <a:pPr marL="304800" marR="0" lvl="1" indent="-152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14% of all purchases are bananas.</a:t>
            </a:r>
            <a:endParaRPr sz="700"/>
          </a:p>
          <a:p>
            <a:pPr marL="304800" marR="0" lvl="1" indent="-152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Organic products are frequently ordered.</a:t>
            </a:r>
            <a:endParaRPr sz="70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974451" y="1270779"/>
            <a:ext cx="4642749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Analyzing products</a:t>
            </a:r>
            <a:endParaRPr sz="700"/>
          </a:p>
        </p:txBody>
      </p:sp>
      <p:pic>
        <p:nvPicPr>
          <p:cNvPr id="170" name="Google Shape;170;p2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10876" y="-57150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0"/>
          <p:cNvCxnSpPr/>
          <p:nvPr/>
        </p:nvCxnSpPr>
        <p:spPr>
          <a:xfrm rot="-5400000">
            <a:off x="4378663" y="956376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2" name="Google Shape;17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0025" y="1547000"/>
            <a:ext cx="4920024" cy="269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1"/>
          <p:cNvGrpSpPr/>
          <p:nvPr/>
        </p:nvGrpSpPr>
        <p:grpSpPr>
          <a:xfrm>
            <a:off x="8235726" y="4121532"/>
            <a:ext cx="982286" cy="1001767"/>
            <a:chOff x="0" y="0"/>
            <a:chExt cx="2619429" cy="2671380"/>
          </a:xfrm>
        </p:grpSpPr>
        <p:pic>
          <p:nvPicPr>
            <p:cNvPr id="178" name="Google Shape;178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619429" cy="261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079" y="376099"/>
              <a:ext cx="2451271" cy="22952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p21"/>
          <p:cNvGrpSpPr/>
          <p:nvPr/>
        </p:nvGrpSpPr>
        <p:grpSpPr>
          <a:xfrm>
            <a:off x="974450" y="500063"/>
            <a:ext cx="7480643" cy="747292"/>
            <a:chOff x="0" y="-38100"/>
            <a:chExt cx="19948382" cy="1992780"/>
          </a:xfrm>
        </p:grpSpPr>
        <p:sp>
          <p:nvSpPr>
            <p:cNvPr id="181" name="Google Shape;181;p21"/>
            <p:cNvSpPr txBox="1"/>
            <p:nvPr/>
          </p:nvSpPr>
          <p:spPr>
            <a:xfrm>
              <a:off x="14956653" y="-38100"/>
              <a:ext cx="4991729" cy="422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22</a:t>
              </a:r>
              <a:endParaRPr sz="700"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0" y="527389"/>
              <a:ext cx="13200810" cy="1427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9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EDA</a:t>
              </a:r>
              <a:endParaRPr sz="700"/>
            </a:p>
          </p:txBody>
        </p:sp>
      </p:grpSp>
      <p:sp>
        <p:nvSpPr>
          <p:cNvPr id="183" name="Google Shape;183;p21"/>
          <p:cNvSpPr txBox="1"/>
          <p:nvPr/>
        </p:nvSpPr>
        <p:spPr>
          <a:xfrm>
            <a:off x="554600" y="991427"/>
            <a:ext cx="4642800" cy="102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dirty="0">
                <a:latin typeface="DM Sans" pitchFamily="2" charset="77"/>
                <a:sym typeface="Roboto"/>
              </a:rPr>
              <a:t>Departmental Reorder Ratios Analysis</a:t>
            </a:r>
            <a:endParaRPr dirty="0">
              <a:latin typeface="DM Sans" pitchFamily="2" charset="77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b="1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619454" y="1742897"/>
            <a:ext cx="3550500" cy="336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M Sans" pitchFamily="2" charset="77"/>
                <a:sym typeface="DM Sans"/>
              </a:rPr>
              <a:t>It seems that personal contains very few reorder products ( 6.4% of the products).</a:t>
            </a:r>
            <a:endParaRPr sz="1200" dirty="0">
              <a:latin typeface="DM Sans" pitchFamily="2" charset="77"/>
              <a:sym typeface="DM Sans"/>
            </a:endParaRPr>
          </a:p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DM Sans" pitchFamily="2" charset="77"/>
              <a:sym typeface="DM Sans"/>
            </a:endParaRPr>
          </a:p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M Sans" pitchFamily="2" charset="77"/>
                <a:sym typeface="Roboto"/>
              </a:rPr>
              <a:t>Lowest Reorder Ratios: Departments such as international, pantry, and personal care have lower reorder ratios, which may point to less frequent needs or higher competition.</a:t>
            </a:r>
            <a:endParaRPr sz="1200" dirty="0">
              <a:latin typeface="DM Sans" pitchFamily="2" charset="77"/>
              <a:sym typeface="Roboto"/>
            </a:endParaRPr>
          </a:p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DM Sans" pitchFamily="2" charset="77"/>
              <a:sym typeface="Roboto"/>
            </a:endParaRPr>
          </a:p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M Sans" pitchFamily="2" charset="77"/>
                <a:sym typeface="Roboto"/>
              </a:rPr>
              <a:t>Dairy eggs and beverages departments have the highest reorder ratios, each constituting over 13% of reorders, indicating strong customer retention.</a:t>
            </a:r>
            <a:endParaRPr sz="1200" dirty="0">
              <a:latin typeface="DM Sans" pitchFamily="2" charset="77"/>
              <a:sym typeface="Roboto"/>
            </a:endParaRPr>
          </a:p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DM Sans" pitchFamily="2" charset="77"/>
              <a:sym typeface="Roboto"/>
            </a:endParaRPr>
          </a:p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DM Sans" pitchFamily="2" charset="77"/>
              <a:sym typeface="DM Sans"/>
            </a:endParaRPr>
          </a:p>
        </p:txBody>
      </p:sp>
      <p:pic>
        <p:nvPicPr>
          <p:cNvPr id="185" name="Google Shape;185;p2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10876" y="-210061"/>
            <a:ext cx="3038318" cy="20508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1"/>
          <p:cNvCxnSpPr/>
          <p:nvPr/>
        </p:nvCxnSpPr>
        <p:spPr>
          <a:xfrm rot="-5400000">
            <a:off x="4378663" y="1122965"/>
            <a:ext cx="569595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7" name="Google Shape;18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7400" y="1407748"/>
            <a:ext cx="3038326" cy="30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1024</Words>
  <Application>Microsoft Macintosh PowerPoint</Application>
  <PresentationFormat>On-screen Show (16:9)</PresentationFormat>
  <Paragraphs>145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Arimo</vt:lpstr>
      <vt:lpstr>DM Sans</vt:lpstr>
      <vt:lpstr>Gill Sans MT</vt:lpstr>
      <vt:lpstr>Helvetica Neue</vt:lpstr>
      <vt:lpstr>Open Sans</vt:lpstr>
      <vt:lpstr>Roboto</vt:lpstr>
      <vt:lpstr>Sansita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Bharath Gajula</cp:lastModifiedBy>
  <cp:revision>2</cp:revision>
  <dcterms:modified xsi:type="dcterms:W3CDTF">2024-02-26T12:25:48Z</dcterms:modified>
</cp:coreProperties>
</file>