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274" y="5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A152B1-3D80-46C5-B2C1-9E4981E24B65}" type="datetimeFigureOut">
              <a:rPr lang="en-IN" smtClean="0"/>
              <a:t>23-02-2024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C56404-2C0B-49BC-9F0A-4A3BC0E50C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7286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C00000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C00000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2/23/2024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C00000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2/23/2024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2/23/2024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966879" y="6284796"/>
            <a:ext cx="2939903" cy="445823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323847" y="2998165"/>
            <a:ext cx="9544304" cy="13741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C00000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27722" y="1925446"/>
            <a:ext cx="10336555" cy="28816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888/notebooks/Desktop/internship%20inn/part%201%20Data%20analysis%20and%20manuplation/Task%204%20EDA.ipynb#Lowest-CollegeGPA-is-6.45-and-Highest-CollegeGPA-is-99.93" TargetMode="External"/><Relationship Id="rId2" Type="http://schemas.openxmlformats.org/officeDocument/2006/relationships/hyperlink" Target="http://localhost:8888/notebooks/Desktop/internship%20inn/part%201%20Data%20analysis%20and%20manuplation/Task%204%20EDA.ipynb##From-the-above-plot-as-we-can-see-that-it's-having-a-long-tail-at-the-right-side-,-looks-like-log-normal-distribution" TargetMode="Externa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888/notebooks/Desktop/internship%20inn/part%201%20Data%20analysis%20and%20manuplation/Task%204%20EDA.ipynb#From-the-above-plot-we-can-see-that-Uttar-Pradesh-is-having-most-of-the-preferrence-colleges" TargetMode="External"/><Relationship Id="rId2" Type="http://schemas.openxmlformats.org/officeDocument/2006/relationships/hyperlink" Target="http://localhost:8888/notebooks/Desktop/internship%20inn/part%201%20Data%20analysis%20and%20manuplation/Task%204%20EDA.ipynb#From-the-above-plot-we-can-say-that-most-of-the-candidates-are-from-B.Tech/B.E" TargetMode="Externa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584" y="12"/>
            <a:ext cx="12088368" cy="666595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4821934" y="3842003"/>
            <a:ext cx="6150865" cy="2426626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3258820" algn="ctr">
              <a:lnSpc>
                <a:spcPct val="102299"/>
              </a:lnSpc>
              <a:spcBef>
                <a:spcPts val="65"/>
              </a:spcBef>
              <a:tabLst>
                <a:tab pos="1028700" algn="l"/>
              </a:tabLst>
            </a:pPr>
            <a:r>
              <a:rPr lang="en-US" sz="2400" b="0" i="0" dirty="0">
                <a:solidFill>
                  <a:srgbClr val="000000"/>
                </a:solidFill>
                <a:effectLst/>
                <a:latin typeface="Google Sans"/>
              </a:rPr>
              <a:t>AMCAT Data Analysis</a:t>
            </a:r>
            <a:endParaRPr sz="23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700" dirty="0">
              <a:latin typeface="Times New Roman"/>
              <a:cs typeface="Times New Roman"/>
            </a:endParaRPr>
          </a:p>
          <a:p>
            <a:pPr marL="4250055">
              <a:lnSpc>
                <a:spcPct val="100000"/>
              </a:lnSpc>
              <a:spcBef>
                <a:spcPts val="5"/>
              </a:spcBef>
            </a:pPr>
            <a:r>
              <a:rPr sz="2350" spc="5" dirty="0">
                <a:latin typeface="Cambria"/>
                <a:cs typeface="Cambria"/>
              </a:rPr>
              <a:t>Team:</a:t>
            </a:r>
            <a:endParaRPr sz="2350" dirty="0">
              <a:latin typeface="Cambria"/>
              <a:cs typeface="Cambria"/>
            </a:endParaRPr>
          </a:p>
          <a:p>
            <a:pPr marL="4250055">
              <a:lnSpc>
                <a:spcPct val="100000"/>
              </a:lnSpc>
              <a:spcBef>
                <a:spcPts val="65"/>
              </a:spcBef>
            </a:pPr>
            <a:r>
              <a:rPr lang="en-IN" sz="2350" spc="5" dirty="0" err="1">
                <a:latin typeface="Cambria"/>
                <a:cs typeface="Cambria"/>
              </a:rPr>
              <a:t>A.Bharath</a:t>
            </a:r>
            <a:r>
              <a:rPr lang="en-IN" sz="2350" spc="5" dirty="0">
                <a:latin typeface="Cambria"/>
                <a:cs typeface="Cambria"/>
              </a:rPr>
              <a:t> Kumar</a:t>
            </a:r>
            <a:endParaRPr sz="2350" dirty="0">
              <a:latin typeface="Cambria"/>
              <a:cs typeface="Cambria"/>
            </a:endParaRPr>
          </a:p>
          <a:p>
            <a:pPr marL="4250055">
              <a:lnSpc>
                <a:spcPct val="100000"/>
              </a:lnSpc>
              <a:spcBef>
                <a:spcPts val="65"/>
              </a:spcBef>
            </a:pPr>
            <a:r>
              <a:rPr sz="2350" dirty="0">
                <a:latin typeface="Cambria"/>
                <a:cs typeface="Cambria"/>
              </a:rPr>
              <a:t>Batch-18</a:t>
            </a:r>
            <a:r>
              <a:rPr lang="en-IN" sz="2350" dirty="0">
                <a:latin typeface="Cambria"/>
                <a:cs typeface="Cambria"/>
              </a:rPr>
              <a:t>6</a:t>
            </a:r>
            <a:endParaRPr sz="2350" dirty="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382E0C2-C18C-5BB0-185E-BBA94CEDF0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-29015"/>
            <a:ext cx="4492285" cy="345801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2BB1C52-6B2B-1A90-E1E8-6573AD7D5A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0"/>
            <a:ext cx="4361666" cy="318940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DF39A99-2708-F973-E522-B2B78C8AE9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3048000"/>
            <a:ext cx="5080000" cy="3810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2EAF6DF-9673-3B66-B6C6-BB8D9F729D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38800" y="3432928"/>
            <a:ext cx="4451007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8388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E0BA027-E243-415A-C4CE-7E022ADD79B6}"/>
              </a:ext>
            </a:extLst>
          </p:cNvPr>
          <p:cNvSpPr txBox="1"/>
          <p:nvPr/>
        </p:nvSpPr>
        <p:spPr>
          <a:xfrm>
            <a:off x="228600" y="152400"/>
            <a:ext cx="112014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i="0" dirty="0">
                <a:solidFill>
                  <a:srgbClr val="0070C0"/>
                </a:solidFill>
                <a:effectLst/>
                <a:latin typeface="Helvetica Neue"/>
              </a:rPr>
              <a:t>Finding the outliers</a:t>
            </a:r>
          </a:p>
          <a:p>
            <a:endParaRPr lang="en-US" sz="4000" b="1" i="0" dirty="0">
              <a:solidFill>
                <a:srgbClr val="0070C0"/>
              </a:solidFill>
              <a:effectLst/>
              <a:latin typeface="Helvetica Neue"/>
            </a:endParaRPr>
          </a:p>
          <a:p>
            <a:endParaRPr lang="en-IN" sz="4000" b="1" dirty="0">
              <a:solidFill>
                <a:srgbClr val="0070C0"/>
              </a:solidFill>
            </a:endParaRPr>
          </a:p>
          <a:p>
            <a:endParaRPr lang="en-US" sz="4000" dirty="0"/>
          </a:p>
          <a:p>
            <a:endParaRPr lang="en-US" sz="4000" b="1" dirty="0">
              <a:solidFill>
                <a:srgbClr val="0070C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670435-C6DC-E3D7-E849-569D951632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26068"/>
            <a:ext cx="5698532" cy="4419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E5F7043-3F4A-659E-FFEC-9812BCC1035F}"/>
              </a:ext>
            </a:extLst>
          </p:cNvPr>
          <p:cNvSpPr txBox="1"/>
          <p:nvPr/>
        </p:nvSpPr>
        <p:spPr>
          <a:xfrm>
            <a:off x="381000" y="5562600"/>
            <a:ext cx="449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10 percentage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5315FC5-1486-41D3-FD59-18D05A9907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2870" y="451366"/>
            <a:ext cx="6095177" cy="473023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05573C7-7DAF-7326-6AAC-67A206846058}"/>
              </a:ext>
            </a:extLst>
          </p:cNvPr>
          <p:cNvSpPr txBox="1"/>
          <p:nvPr/>
        </p:nvSpPr>
        <p:spPr>
          <a:xfrm>
            <a:off x="6934200" y="5480566"/>
            <a:ext cx="449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12 percentage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837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0E78944-DAA6-74E9-D632-F2D54FD629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1996" y="-3142"/>
            <a:ext cx="5769428" cy="4572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B771AEB-53E7-4699-37D8-E10CFC5C0B7C}"/>
              </a:ext>
            </a:extLst>
          </p:cNvPr>
          <p:cNvSpPr txBox="1"/>
          <p:nvPr/>
        </p:nvSpPr>
        <p:spPr>
          <a:xfrm>
            <a:off x="228600" y="4495800"/>
            <a:ext cx="449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salary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DD5C344-1EAE-2640-B24E-8A0FD43B32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9058" y="0"/>
            <a:ext cx="6344342" cy="50292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7337A39-02C4-91CA-0F19-1063DCF47A08}"/>
              </a:ext>
            </a:extLst>
          </p:cNvPr>
          <p:cNvSpPr txBox="1"/>
          <p:nvPr/>
        </p:nvSpPr>
        <p:spPr>
          <a:xfrm>
            <a:off x="7162800" y="5071621"/>
            <a:ext cx="449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collegeGPA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50190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1AEFA4-3E63-CF8C-91A1-84D4AEE57FAA}"/>
              </a:ext>
            </a:extLst>
          </p:cNvPr>
          <p:cNvSpPr txBox="1"/>
          <p:nvPr/>
        </p:nvSpPr>
        <p:spPr>
          <a:xfrm>
            <a:off x="228600" y="152400"/>
            <a:ext cx="112014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0070C0"/>
                </a:solidFill>
                <a:latin typeface="Helvetica Neue"/>
              </a:rPr>
              <a:t>Bivariate Analysis insights</a:t>
            </a:r>
            <a:endParaRPr lang="en-US" sz="4000" b="1" i="0" dirty="0">
              <a:solidFill>
                <a:srgbClr val="0070C0"/>
              </a:solidFill>
              <a:effectLst/>
              <a:latin typeface="Helvetica Neue"/>
            </a:endParaRPr>
          </a:p>
          <a:p>
            <a:endParaRPr lang="en-US" sz="4000" b="1" i="0" dirty="0">
              <a:solidFill>
                <a:srgbClr val="0070C0"/>
              </a:solidFill>
              <a:effectLst/>
              <a:latin typeface="Helvetica Neue"/>
            </a:endParaRPr>
          </a:p>
          <a:p>
            <a:endParaRPr lang="en-IN" sz="4000" b="1" dirty="0">
              <a:solidFill>
                <a:srgbClr val="0070C0"/>
              </a:solidFill>
            </a:endParaRPr>
          </a:p>
          <a:p>
            <a:endParaRPr lang="en-US" sz="4000" dirty="0"/>
          </a:p>
          <a:p>
            <a:endParaRPr lang="en-US" sz="4000" b="1" dirty="0">
              <a:solidFill>
                <a:srgbClr val="0070C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ED0E31-EE40-4100-0F32-DA8A6BC1E7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714409"/>
            <a:ext cx="11049000" cy="3429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275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01A2D63-9333-0622-9528-352A103A99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97" y="0"/>
            <a:ext cx="1199440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8499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3BB2CB3-0081-60FB-4AB2-316DCBF47A09}"/>
              </a:ext>
            </a:extLst>
          </p:cNvPr>
          <p:cNvSpPr txBox="1"/>
          <p:nvPr/>
        </p:nvSpPr>
        <p:spPr>
          <a:xfrm>
            <a:off x="228600" y="152400"/>
            <a:ext cx="112014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0070C0"/>
                </a:solidFill>
                <a:latin typeface="Helvetica Neue"/>
              </a:rPr>
              <a:t>Multivariate Analysis insights</a:t>
            </a:r>
            <a:endParaRPr lang="en-US" sz="4000" b="1" i="0" dirty="0">
              <a:solidFill>
                <a:srgbClr val="0070C0"/>
              </a:solidFill>
              <a:effectLst/>
              <a:latin typeface="Helvetica Neue"/>
            </a:endParaRPr>
          </a:p>
          <a:p>
            <a:endParaRPr lang="en-US" sz="4000" b="1" i="0" dirty="0">
              <a:solidFill>
                <a:srgbClr val="0070C0"/>
              </a:solidFill>
              <a:effectLst/>
              <a:latin typeface="Helvetica Neue"/>
            </a:endParaRPr>
          </a:p>
          <a:p>
            <a:endParaRPr lang="en-IN" sz="4000" b="1" dirty="0">
              <a:solidFill>
                <a:srgbClr val="0070C0"/>
              </a:solidFill>
            </a:endParaRPr>
          </a:p>
          <a:p>
            <a:endParaRPr lang="en-US" sz="4000" dirty="0"/>
          </a:p>
          <a:p>
            <a:endParaRPr lang="en-US" sz="4000" b="1" dirty="0">
              <a:solidFill>
                <a:srgbClr val="0070C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C7260E-EA10-012E-C3C2-01CD41E661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019" y="762000"/>
            <a:ext cx="8401202" cy="586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1809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CF47F70-57D7-05E6-8663-CA7D12D5F8AE}"/>
              </a:ext>
            </a:extLst>
          </p:cNvPr>
          <p:cNvSpPr txBox="1"/>
          <p:nvPr/>
        </p:nvSpPr>
        <p:spPr>
          <a:xfrm>
            <a:off x="3200400" y="2438400"/>
            <a:ext cx="112014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i="0" dirty="0">
                <a:solidFill>
                  <a:srgbClr val="0070C0"/>
                </a:solidFill>
                <a:effectLst/>
                <a:latin typeface="Helvetica Neue"/>
              </a:rPr>
              <a:t>Thank you</a:t>
            </a:r>
          </a:p>
          <a:p>
            <a:endParaRPr lang="en-US" sz="4000" b="1" i="0" dirty="0">
              <a:solidFill>
                <a:srgbClr val="0070C0"/>
              </a:solidFill>
              <a:effectLst/>
              <a:latin typeface="Helvetica Neue"/>
            </a:endParaRPr>
          </a:p>
          <a:p>
            <a:endParaRPr lang="en-IN" sz="4000" b="1" dirty="0">
              <a:solidFill>
                <a:srgbClr val="0070C0"/>
              </a:solidFill>
            </a:endParaRPr>
          </a:p>
          <a:p>
            <a:endParaRPr lang="en-US" sz="4000" dirty="0"/>
          </a:p>
          <a:p>
            <a:endParaRPr lang="en-US" sz="40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8344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CC423A-01DF-ED16-14E4-58B8F829DB09}"/>
              </a:ext>
            </a:extLst>
          </p:cNvPr>
          <p:cNvSpPr txBox="1"/>
          <p:nvPr/>
        </p:nvSpPr>
        <p:spPr>
          <a:xfrm>
            <a:off x="228600" y="228600"/>
            <a:ext cx="6629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rgbClr val="92D050"/>
                </a:solidFill>
              </a:rPr>
              <a:t>Packages used</a:t>
            </a:r>
          </a:p>
          <a:p>
            <a:endParaRPr lang="en-US" sz="4000" b="1" dirty="0">
              <a:solidFill>
                <a:srgbClr val="92D05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2A55B5-B731-DA93-86D3-2495C15075E6}"/>
              </a:ext>
            </a:extLst>
          </p:cNvPr>
          <p:cNvSpPr txBox="1"/>
          <p:nvPr/>
        </p:nvSpPr>
        <p:spPr>
          <a:xfrm>
            <a:off x="457200" y="1552039"/>
            <a:ext cx="80772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Pandas</a:t>
            </a:r>
          </a:p>
          <a:p>
            <a:r>
              <a:rPr lang="en-IN" dirty="0"/>
              <a:t>NumPy</a:t>
            </a:r>
          </a:p>
          <a:p>
            <a:r>
              <a:rPr lang="en-IN" dirty="0"/>
              <a:t>Matplotlib</a:t>
            </a:r>
          </a:p>
          <a:p>
            <a:r>
              <a:rPr lang="en-IN" dirty="0"/>
              <a:t>Warnings</a:t>
            </a:r>
          </a:p>
          <a:p>
            <a:r>
              <a:rPr lang="en-IN" dirty="0"/>
              <a:t>SciPy</a:t>
            </a:r>
          </a:p>
          <a:p>
            <a:r>
              <a:rPr lang="en-IN" dirty="0"/>
              <a:t>Seaborn</a:t>
            </a:r>
          </a:p>
          <a:p>
            <a:r>
              <a:rPr lang="en-US" dirty="0" err="1"/>
              <a:t>Ipywidgets</a:t>
            </a:r>
            <a:endParaRPr lang="en-IN" dirty="0"/>
          </a:p>
          <a:p>
            <a:r>
              <a:rPr lang="en-IN" dirty="0" err="1"/>
              <a:t>Plotly</a:t>
            </a:r>
            <a:endParaRPr lang="en-I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950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4A0C181-6CBD-7202-9E4B-0855F5D0648F}"/>
              </a:ext>
            </a:extLst>
          </p:cNvPr>
          <p:cNvSpPr txBox="1"/>
          <p:nvPr/>
        </p:nvSpPr>
        <p:spPr>
          <a:xfrm>
            <a:off x="228600" y="228600"/>
            <a:ext cx="6629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rgbClr val="92D050"/>
                </a:solidFill>
              </a:rPr>
              <a:t>Table of content</a:t>
            </a:r>
          </a:p>
          <a:p>
            <a:endParaRPr lang="en-US" sz="4000" b="1" dirty="0">
              <a:solidFill>
                <a:srgbClr val="92D05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F75E2B-7F62-0F70-E11D-6224C46255B8}"/>
              </a:ext>
            </a:extLst>
          </p:cNvPr>
          <p:cNvSpPr txBox="1"/>
          <p:nvPr/>
        </p:nvSpPr>
        <p:spPr>
          <a:xfrm>
            <a:off x="457200" y="1552039"/>
            <a:ext cx="8077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Univariate Analysis</a:t>
            </a:r>
          </a:p>
          <a:p>
            <a:r>
              <a:rPr lang="en-IN" dirty="0"/>
              <a:t>Bivariate Analysis</a:t>
            </a:r>
          </a:p>
          <a:p>
            <a:r>
              <a:rPr lang="en-IN" dirty="0"/>
              <a:t>Multivariate Analysis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364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E494A77-5E82-AAA1-F846-E8B75281465D}"/>
              </a:ext>
            </a:extLst>
          </p:cNvPr>
          <p:cNvSpPr txBox="1"/>
          <p:nvPr/>
        </p:nvSpPr>
        <p:spPr>
          <a:xfrm>
            <a:off x="76200" y="228600"/>
            <a:ext cx="6629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rgbClr val="0070C0"/>
                </a:solidFill>
              </a:rPr>
              <a:t>Shape and Info of data</a:t>
            </a:r>
          </a:p>
          <a:p>
            <a:endParaRPr lang="en-US" sz="4000" b="1" dirty="0">
              <a:solidFill>
                <a:srgbClr val="0070C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A69013-73FD-E7D2-E633-95744E7563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066800"/>
            <a:ext cx="3429000" cy="13600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D58983D-830A-4FD2-A429-1C89F7CC7C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209800"/>
            <a:ext cx="3538159" cy="429128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EACAD4C-5227-2966-DDF1-1590F7A074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4380" y="2426825"/>
            <a:ext cx="3963240" cy="1185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557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D2E8019-C49A-042F-FACC-A4B5E9B3C4EC}"/>
              </a:ext>
            </a:extLst>
          </p:cNvPr>
          <p:cNvSpPr txBox="1"/>
          <p:nvPr/>
        </p:nvSpPr>
        <p:spPr>
          <a:xfrm>
            <a:off x="76200" y="228600"/>
            <a:ext cx="6629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rgbClr val="0070C0"/>
                </a:solidFill>
              </a:rPr>
              <a:t>Checking Null values</a:t>
            </a:r>
          </a:p>
          <a:p>
            <a:endParaRPr lang="en-US" sz="4000" b="1" dirty="0">
              <a:solidFill>
                <a:srgbClr val="0070C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8927A84-FD82-ED68-2A14-AF36D9AE85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1727" y="381000"/>
            <a:ext cx="2208546" cy="62484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7078728-194E-F7BA-CA7C-F93879645EE1}"/>
              </a:ext>
            </a:extLst>
          </p:cNvPr>
          <p:cNvSpPr txBox="1"/>
          <p:nvPr/>
        </p:nvSpPr>
        <p:spPr>
          <a:xfrm>
            <a:off x="228600" y="1447800"/>
            <a:ext cx="396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There are no null values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64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0D3AD6B-0A5B-1D84-5D1D-E82BFC5E9C0F}"/>
              </a:ext>
            </a:extLst>
          </p:cNvPr>
          <p:cNvSpPr txBox="1"/>
          <p:nvPr/>
        </p:nvSpPr>
        <p:spPr>
          <a:xfrm>
            <a:off x="228600" y="152400"/>
            <a:ext cx="66294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i="0" dirty="0">
                <a:solidFill>
                  <a:srgbClr val="0070C0"/>
                </a:solidFill>
                <a:effectLst/>
                <a:latin typeface="Helvetica Neue"/>
              </a:rPr>
              <a:t>Duplicate values</a:t>
            </a:r>
          </a:p>
          <a:p>
            <a:endParaRPr lang="en-IN" sz="4000" b="1" dirty="0">
              <a:solidFill>
                <a:srgbClr val="0070C0"/>
              </a:solidFill>
            </a:endParaRPr>
          </a:p>
          <a:p>
            <a:endParaRPr lang="en-US" sz="4000" dirty="0"/>
          </a:p>
          <a:p>
            <a:endParaRPr lang="en-US" sz="4000" b="1" dirty="0">
              <a:solidFill>
                <a:srgbClr val="0070C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6521FF-25D2-6A07-5B07-CB22D7B349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438254"/>
            <a:ext cx="6685523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885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B136AAE-5E5B-182E-FAE7-877CD5828F1A}"/>
              </a:ext>
            </a:extLst>
          </p:cNvPr>
          <p:cNvSpPr txBox="1"/>
          <p:nvPr/>
        </p:nvSpPr>
        <p:spPr>
          <a:xfrm>
            <a:off x="228600" y="152400"/>
            <a:ext cx="112014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0070C0"/>
                </a:solidFill>
                <a:latin typeface="Helvetica Neue"/>
              </a:rPr>
              <a:t>Univariate Analysis insights on Numerical</a:t>
            </a:r>
            <a:endParaRPr lang="en-US" sz="4000" b="1" i="0" dirty="0">
              <a:solidFill>
                <a:srgbClr val="0070C0"/>
              </a:solidFill>
              <a:effectLst/>
              <a:latin typeface="Helvetica Neue"/>
            </a:endParaRPr>
          </a:p>
          <a:p>
            <a:endParaRPr lang="en-IN" sz="4000" b="1" dirty="0">
              <a:solidFill>
                <a:srgbClr val="0070C0"/>
              </a:solidFill>
            </a:endParaRPr>
          </a:p>
          <a:p>
            <a:endParaRPr lang="en-US" sz="4000" dirty="0"/>
          </a:p>
          <a:p>
            <a:endParaRPr lang="en-US" sz="4000" b="1" dirty="0">
              <a:solidFill>
                <a:srgbClr val="0070C0"/>
              </a:solidFill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E5235A9E-6032-E810-A56F-5324BBF699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3738" y="900048"/>
            <a:ext cx="11938262" cy="602049"/>
          </a:xfrm>
          <a:prstGeom prst="rect">
            <a:avLst/>
          </a:prstGeom>
          <a:solidFill>
            <a:srgbClr val="EFF0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23786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Minimum salary is 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35000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 and Maximum salary is 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4000000</a:t>
            </a:r>
            <a:endParaRPr kumimoji="0" lang="en-US" altLang="en-US" sz="13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Helvetica Neu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89C615-C8D4-C6E8-092E-E3D7F22E86C0}"/>
              </a:ext>
            </a:extLst>
          </p:cNvPr>
          <p:cNvSpPr txBox="1"/>
          <p:nvPr/>
        </p:nvSpPr>
        <p:spPr>
          <a:xfrm>
            <a:off x="190893" y="1421977"/>
            <a:ext cx="1200110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b="1" i="0" dirty="0">
                <a:solidFill>
                  <a:srgbClr val="000000"/>
                </a:solidFill>
                <a:effectLst/>
                <a:latin typeface="Helvetica Neue"/>
              </a:rPr>
              <a:t>From the above plot as we can see that it's having a long tail at the right side , looks like log normal distribution</a:t>
            </a:r>
            <a:r>
              <a:rPr lang="en-IN" b="1" i="0" u="none" strike="noStrike" dirty="0">
                <a:solidFill>
                  <a:srgbClr val="1A466C"/>
                </a:solidFill>
                <a:effectLst/>
                <a:latin typeface="Helvetica Neue"/>
                <a:hlinkClick r:id="rId2"/>
              </a:rPr>
              <a:t>¶</a:t>
            </a:r>
            <a:endParaRPr lang="en-IN" b="1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5AFE3066-6C0B-96D1-103A-19B8E10A4A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817" y="1995884"/>
            <a:ext cx="11938262" cy="602049"/>
          </a:xfrm>
          <a:prstGeom prst="rect">
            <a:avLst/>
          </a:prstGeom>
          <a:solidFill>
            <a:srgbClr val="EFF0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23786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Lowest percentage in 10th is 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43.0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 and Highest percentage in 10th is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97.76</a:t>
            </a:r>
            <a:endParaRPr kumimoji="0" lang="en-US" altLang="en-US" sz="13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Helvetica Neu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BB215B2-68ED-83DD-43C1-AB86BD14FD0E}"/>
              </a:ext>
            </a:extLst>
          </p:cNvPr>
          <p:cNvSpPr txBox="1"/>
          <p:nvPr/>
        </p:nvSpPr>
        <p:spPr>
          <a:xfrm>
            <a:off x="190892" y="2383778"/>
            <a:ext cx="1184870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b="1" i="0" dirty="0">
                <a:solidFill>
                  <a:srgbClr val="000000"/>
                </a:solidFill>
                <a:effectLst/>
                <a:latin typeface="Helvetica Neue"/>
              </a:rPr>
              <a:t>From the above plot as we can see that it's having a thick tail towards the left side looks like a negatively skewed distribution</a:t>
            </a:r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8F24DC37-6EDA-06A3-8B8E-5AC63B7229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6921" y="2991898"/>
            <a:ext cx="12192000" cy="457200"/>
          </a:xfrm>
          <a:prstGeom prst="rect">
            <a:avLst/>
          </a:prstGeom>
          <a:solidFill>
            <a:srgbClr val="EFF0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23786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Lowest percentage in 12th is 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40.0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 and Highest percentage in 12th is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98.7</a:t>
            </a:r>
            <a:endParaRPr kumimoji="0" lang="en-US" altLang="en-US" sz="13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Helvetica Neu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84FA35D-C6AF-064A-9368-0612288570F8}"/>
              </a:ext>
            </a:extLst>
          </p:cNvPr>
          <p:cNvSpPr txBox="1"/>
          <p:nvPr/>
        </p:nvSpPr>
        <p:spPr>
          <a:xfrm>
            <a:off x="76200" y="3362295"/>
            <a:ext cx="1060515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b="1" i="0" dirty="0">
                <a:solidFill>
                  <a:srgbClr val="000000"/>
                </a:solidFill>
                <a:effectLst/>
                <a:latin typeface="Helvetica Neue"/>
              </a:rPr>
              <a:t>From the above plot as we can see that it's having a tail towards left side looks like a negatively skewed distribution</a:t>
            </a:r>
          </a:p>
        </p:txBody>
      </p:sp>
      <p:sp>
        <p:nvSpPr>
          <p:cNvPr id="15" name="Rectangle 6">
            <a:extLst>
              <a:ext uri="{FF2B5EF4-FFF2-40B4-BE49-F238E27FC236}">
                <a16:creationId xmlns:a16="http://schemas.microsoft.com/office/drawing/2014/main" id="{D8D4B3D7-E085-A045-9A74-B0BA6B6ED5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892" y="3778037"/>
            <a:ext cx="12001108" cy="1125550"/>
          </a:xfrm>
          <a:prstGeom prst="rect">
            <a:avLst/>
          </a:prstGeom>
          <a:solidFill>
            <a:srgbClr val="EFF0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45985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In the year 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1999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 only 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 person completed his graduation and his 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 is 32034</a:t>
            </a:r>
            <a:endParaRPr kumimoji="0" lang="en-US" altLang="en-US" sz="13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Helvetica Neu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3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Helvetica Neu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Highest count of 12 graduation year is 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2009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 and the count is 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1052</a:t>
            </a:r>
            <a:endParaRPr kumimoji="0" lang="en-US" altLang="en-US" sz="13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Helvetica Neu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8D8C498-85B4-9EF9-FFBB-A200FCFDC1E5}"/>
              </a:ext>
            </a:extLst>
          </p:cNvPr>
          <p:cNvSpPr txBox="1"/>
          <p:nvPr/>
        </p:nvSpPr>
        <p:spPr>
          <a:xfrm>
            <a:off x="157114" y="4656282"/>
            <a:ext cx="94440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b="1" i="0" dirty="0">
                <a:solidFill>
                  <a:srgbClr val="000000"/>
                </a:solidFill>
                <a:effectLst/>
                <a:latin typeface="Helvetica Neue"/>
              </a:rPr>
              <a:t>negative skewed </a:t>
            </a:r>
            <a:r>
              <a:rPr lang="en-IN" b="1" i="0" dirty="0" err="1">
                <a:solidFill>
                  <a:srgbClr val="000000"/>
                </a:solidFill>
                <a:effectLst/>
                <a:latin typeface="Helvetica Neue"/>
              </a:rPr>
              <a:t>distribition</a:t>
            </a:r>
            <a:r>
              <a:rPr lang="en-IN" b="1" i="0" dirty="0">
                <a:solidFill>
                  <a:srgbClr val="000000"/>
                </a:solidFill>
                <a:effectLst/>
                <a:latin typeface="Helvetica Neue"/>
              </a:rPr>
              <a:t> left tail and positive kurtosis</a:t>
            </a:r>
          </a:p>
        </p:txBody>
      </p:sp>
      <p:sp>
        <p:nvSpPr>
          <p:cNvPr id="20" name="Rectangle 7">
            <a:extLst>
              <a:ext uri="{FF2B5EF4-FFF2-40B4-BE49-F238E27FC236}">
                <a16:creationId xmlns:a16="http://schemas.microsoft.com/office/drawing/2014/main" id="{1502F3AA-FA4E-D981-2718-5662C9E65A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181" y="5001589"/>
            <a:ext cx="11979898" cy="60204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23786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Lowest CollegeGPA is 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6.45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 and Highest CollegeGPA is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99.93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296EAA"/>
                </a:solidFill>
                <a:effectLst/>
                <a:latin typeface="Helvetica Neue"/>
                <a:hlinkClick r:id="rId3"/>
              </a:rPr>
              <a:t>¶</a:t>
            </a:r>
            <a:endParaRPr kumimoji="0" lang="en-US" altLang="en-US" sz="13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Helvetica Neu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E8506C-22D5-C93D-4B8F-A19A8D9C167B}"/>
              </a:ext>
            </a:extLst>
          </p:cNvPr>
          <p:cNvSpPr txBox="1"/>
          <p:nvPr/>
        </p:nvSpPr>
        <p:spPr>
          <a:xfrm>
            <a:off x="132761" y="5202009"/>
            <a:ext cx="119068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b="1" i="0" dirty="0">
                <a:solidFill>
                  <a:srgbClr val="000000"/>
                </a:solidFill>
                <a:effectLst/>
                <a:latin typeface="Helvetica Neue"/>
              </a:rPr>
              <a:t>From the above plot we can see that it's having a long tail towards the left looks like highly </a:t>
            </a:r>
            <a:r>
              <a:rPr lang="en-IN" b="1" i="0" dirty="0" err="1">
                <a:solidFill>
                  <a:srgbClr val="000000"/>
                </a:solidFill>
                <a:effectLst/>
                <a:latin typeface="Helvetica Neue"/>
              </a:rPr>
              <a:t>negativly</a:t>
            </a:r>
            <a:r>
              <a:rPr lang="en-IN" b="1" i="0" dirty="0"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lang="en-IN" b="1" i="0" dirty="0" err="1">
                <a:solidFill>
                  <a:srgbClr val="000000"/>
                </a:solidFill>
                <a:effectLst/>
                <a:latin typeface="Helvetica Neue"/>
              </a:rPr>
              <a:t>skwed</a:t>
            </a:r>
            <a:endParaRPr lang="en-IN" b="1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7187671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AB116B1-8A4B-B245-73B6-4FC90F3E96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0456" y="0"/>
            <a:ext cx="5406193" cy="327705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91F14A5-5AB4-6FF6-F370-7CD91B5733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-228600"/>
            <a:ext cx="5486400" cy="350565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A98E9BE-C89A-1677-AC1A-D73604D4BC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" y="3265274"/>
            <a:ext cx="4860584" cy="367945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FC51AA6-69D2-3A8A-5AE9-BDD45F58F5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20393" y="3229923"/>
            <a:ext cx="3822516" cy="2939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4053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A773CFD-AE7B-5864-E01F-C76963292C2C}"/>
              </a:ext>
            </a:extLst>
          </p:cNvPr>
          <p:cNvSpPr txBox="1"/>
          <p:nvPr/>
        </p:nvSpPr>
        <p:spPr>
          <a:xfrm>
            <a:off x="228600" y="152400"/>
            <a:ext cx="112014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0070C0"/>
                </a:solidFill>
                <a:latin typeface="Helvetica Neue"/>
              </a:rPr>
              <a:t>Univariate Analysis insights on Categorical</a:t>
            </a:r>
            <a:endParaRPr lang="en-US" sz="4000" b="1" i="0" dirty="0">
              <a:solidFill>
                <a:srgbClr val="0070C0"/>
              </a:solidFill>
              <a:effectLst/>
              <a:latin typeface="Helvetica Neue"/>
            </a:endParaRPr>
          </a:p>
          <a:p>
            <a:endParaRPr lang="en-IN" sz="4000" b="1" dirty="0">
              <a:solidFill>
                <a:srgbClr val="0070C0"/>
              </a:solidFill>
            </a:endParaRPr>
          </a:p>
          <a:p>
            <a:endParaRPr lang="en-US" sz="4000" dirty="0"/>
          </a:p>
          <a:p>
            <a:endParaRPr lang="en-US" sz="4000" b="1" dirty="0">
              <a:solidFill>
                <a:srgbClr val="0070C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DC89C6-3381-0854-A3FA-74C0D8547ED9}"/>
              </a:ext>
            </a:extLst>
          </p:cNvPr>
          <p:cNvSpPr txBox="1"/>
          <p:nvPr/>
        </p:nvSpPr>
        <p:spPr>
          <a:xfrm>
            <a:off x="228600" y="1106506"/>
            <a:ext cx="10744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b="1" i="0" dirty="0">
                <a:solidFill>
                  <a:srgbClr val="000000"/>
                </a:solidFill>
                <a:effectLst/>
                <a:latin typeface="Helvetica Neue"/>
              </a:rPr>
              <a:t>From the above plot we can say that there are more male candidates than female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E50B0D-AC7B-AF02-E275-920625280786}"/>
              </a:ext>
            </a:extLst>
          </p:cNvPr>
          <p:cNvSpPr txBox="1"/>
          <p:nvPr/>
        </p:nvSpPr>
        <p:spPr>
          <a:xfrm>
            <a:off x="228600" y="1331533"/>
            <a:ext cx="11887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b="1" i="0" dirty="0">
                <a:solidFill>
                  <a:srgbClr val="000000"/>
                </a:solidFill>
                <a:effectLst/>
                <a:latin typeface="Helvetica Neue"/>
              </a:rPr>
              <a:t>From the above plot we can analyse that most of the candidate choose software engineering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7E720D-33AE-8E1B-CA28-5F3A94F6B6D3}"/>
              </a:ext>
            </a:extLst>
          </p:cNvPr>
          <p:cNvSpPr txBox="1"/>
          <p:nvPr/>
        </p:nvSpPr>
        <p:spPr>
          <a:xfrm>
            <a:off x="265522" y="1609546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b="1" i="0">
                <a:solidFill>
                  <a:srgbClr val="000000"/>
                </a:solidFill>
                <a:effectLst/>
                <a:latin typeface="Helvetica Neue"/>
              </a:rPr>
              <a:t>More people are choosed to work in banglore</a:t>
            </a:r>
            <a:endParaRPr lang="en-IN" b="1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0E580D-46EF-F857-CF34-FD642DA8191A}"/>
              </a:ext>
            </a:extLst>
          </p:cNvPr>
          <p:cNvSpPr txBox="1"/>
          <p:nvPr/>
        </p:nvSpPr>
        <p:spPr>
          <a:xfrm>
            <a:off x="152400" y="1904682"/>
            <a:ext cx="107449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b="1" i="0" dirty="0">
                <a:solidFill>
                  <a:srgbClr val="000000"/>
                </a:solidFill>
                <a:effectLst/>
                <a:latin typeface="Helvetica Neue"/>
              </a:rPr>
              <a:t>From the above plot we can say that most of the candidates are from </a:t>
            </a:r>
            <a:r>
              <a:rPr lang="en-IN" b="1" i="0" dirty="0" err="1">
                <a:solidFill>
                  <a:srgbClr val="000000"/>
                </a:solidFill>
                <a:effectLst/>
                <a:latin typeface="Helvetica Neue"/>
              </a:rPr>
              <a:t>B.Tech</a:t>
            </a:r>
            <a:r>
              <a:rPr lang="en-IN" b="1" i="0" dirty="0">
                <a:solidFill>
                  <a:srgbClr val="000000"/>
                </a:solidFill>
                <a:effectLst/>
                <a:latin typeface="Helvetica Neue"/>
              </a:rPr>
              <a:t>/B.E</a:t>
            </a:r>
            <a:r>
              <a:rPr lang="en-IN" b="1" i="0" u="none" strike="noStrike" dirty="0">
                <a:solidFill>
                  <a:srgbClr val="296EAA"/>
                </a:solidFill>
                <a:effectLst/>
                <a:latin typeface="Helvetica Neue"/>
                <a:hlinkClick r:id="rId2"/>
              </a:rPr>
              <a:t>¶</a:t>
            </a:r>
            <a:endParaRPr lang="en-IN" b="1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49A6BFD-DF3A-8344-1694-BD35538D6851}"/>
              </a:ext>
            </a:extLst>
          </p:cNvPr>
          <p:cNvSpPr txBox="1"/>
          <p:nvPr/>
        </p:nvSpPr>
        <p:spPr>
          <a:xfrm>
            <a:off x="154757" y="2244948"/>
            <a:ext cx="1036398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b="1" i="0" dirty="0">
                <a:solidFill>
                  <a:srgbClr val="000000"/>
                </a:solidFill>
                <a:effectLst/>
                <a:latin typeface="Helvetica Neue"/>
              </a:rPr>
              <a:t>From the above plot we can see that most </a:t>
            </a:r>
            <a:r>
              <a:rPr lang="en-IN" b="1" i="0" dirty="0" err="1">
                <a:solidFill>
                  <a:srgbClr val="000000"/>
                </a:solidFill>
                <a:effectLst/>
                <a:latin typeface="Helvetica Neue"/>
              </a:rPr>
              <a:t>choosed</a:t>
            </a:r>
            <a:r>
              <a:rPr lang="en-IN" b="1" i="0" dirty="0">
                <a:solidFill>
                  <a:srgbClr val="000000"/>
                </a:solidFill>
                <a:effectLst/>
                <a:latin typeface="Helvetica Neue"/>
              </a:rPr>
              <a:t> specialization is Electronics and communication engineering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D32DD26-237D-DDEE-C90A-903EF66E9863}"/>
              </a:ext>
            </a:extLst>
          </p:cNvPr>
          <p:cNvSpPr txBox="1"/>
          <p:nvPr/>
        </p:nvSpPr>
        <p:spPr>
          <a:xfrm>
            <a:off x="152399" y="2862545"/>
            <a:ext cx="107449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b="1" i="0" dirty="0">
                <a:solidFill>
                  <a:srgbClr val="000000"/>
                </a:solidFill>
                <a:effectLst/>
                <a:latin typeface="Helvetica Neue"/>
              </a:rPr>
              <a:t>From the above plot we can see that Uttar Pradesh is having most of the </a:t>
            </a:r>
            <a:r>
              <a:rPr lang="en-IN" b="1" i="0" dirty="0" err="1">
                <a:solidFill>
                  <a:srgbClr val="000000"/>
                </a:solidFill>
                <a:effectLst/>
                <a:latin typeface="Helvetica Neue"/>
              </a:rPr>
              <a:t>preferrence</a:t>
            </a:r>
            <a:r>
              <a:rPr lang="en-IN" b="1" i="0" dirty="0">
                <a:solidFill>
                  <a:srgbClr val="000000"/>
                </a:solidFill>
                <a:effectLst/>
                <a:latin typeface="Helvetica Neue"/>
              </a:rPr>
              <a:t> colleges</a:t>
            </a:r>
            <a:r>
              <a:rPr lang="en-IN" b="1" i="0" u="none" strike="noStrike" dirty="0">
                <a:solidFill>
                  <a:srgbClr val="1A466C"/>
                </a:solidFill>
                <a:effectLst/>
                <a:latin typeface="Helvetica Neue"/>
                <a:hlinkClick r:id="rId3"/>
              </a:rPr>
              <a:t>¶</a:t>
            </a:r>
            <a:endParaRPr lang="en-IN" b="1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7812671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210</TotalTime>
  <Words>339</Words>
  <Application>Microsoft Office PowerPoint</Application>
  <PresentationFormat>Widescreen</PresentationFormat>
  <Paragraphs>61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Arial</vt:lpstr>
      <vt:lpstr>Calibri</vt:lpstr>
      <vt:lpstr>Cambria</vt:lpstr>
      <vt:lpstr>Courier New</vt:lpstr>
      <vt:lpstr>Google Sans</vt:lpstr>
      <vt:lpstr>Helvetica Neue</vt:lpstr>
      <vt:lpstr>Palatino Linotype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adepu bharath kumar</dc:creator>
  <cp:lastModifiedBy>adepu bharath</cp:lastModifiedBy>
  <cp:revision>20</cp:revision>
  <dcterms:created xsi:type="dcterms:W3CDTF">2023-01-27T13:35:59Z</dcterms:created>
  <dcterms:modified xsi:type="dcterms:W3CDTF">2024-02-23T05:35:46Z</dcterms:modified>
</cp:coreProperties>
</file>