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38" y="-36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7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69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3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4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696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7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678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524000" y="3245074"/>
            <a:ext cx="8610600" cy="1513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  </a:t>
            </a:r>
            <a:r>
              <a:rPr dirty="0" sz="2400" lang="en-US" smtClean="0"/>
              <a:t>B</a:t>
            </a:r>
            <a:r>
              <a:rPr dirty="0" sz="2400" lang="en-US" smtClean="0"/>
              <a:t>H</a:t>
            </a:r>
            <a:r>
              <a:rPr dirty="0" sz="2400" lang="en-US" smtClean="0"/>
              <a:t>A</a:t>
            </a:r>
            <a:r>
              <a:rPr dirty="0" sz="2400" lang="en-US" smtClean="0"/>
              <a:t>R</a:t>
            </a:r>
            <a:r>
              <a:rPr dirty="0" sz="2400" lang="en-US" smtClean="0"/>
              <a:t>A</a:t>
            </a:r>
            <a:r>
              <a:rPr dirty="0" sz="2400" lang="en-US" smtClean="0"/>
              <a:t>T</a:t>
            </a:r>
            <a:r>
              <a:rPr dirty="0" sz="2400" lang="en-US" smtClean="0"/>
              <a:t>H</a:t>
            </a:r>
            <a:r>
              <a:rPr dirty="0" sz="2400" lang="en-US" smtClean="0"/>
              <a:t> </a:t>
            </a:r>
            <a:r>
              <a:rPr dirty="0" sz="2400" lang="en-US" smtClean="0"/>
              <a:t>A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dirty="0" sz="2400" lang="en-US" smtClean="0"/>
              <a:t>:  312211</a:t>
            </a:r>
            <a:r>
              <a:rPr dirty="0" sz="2400" lang="en-US" smtClean="0"/>
              <a:t>3</a:t>
            </a:r>
            <a:r>
              <a:rPr dirty="0" sz="2400" lang="en-US" smtClean="0"/>
              <a:t>5</a:t>
            </a:r>
            <a:r>
              <a:rPr dirty="0" sz="2400" lang="en-US" smtClean="0"/>
              <a:t>1</a:t>
            </a:r>
            <a:endParaRPr dirty="0" sz="2400" lang="en-US"/>
          </a:p>
          <a:p>
            <a:r>
              <a:rPr dirty="0" sz="2400" lang="en-US"/>
              <a:t>DEPARTMENT</a:t>
            </a:r>
            <a:r>
              <a:rPr dirty="0" sz="2400" lang="en-US" smtClean="0"/>
              <a:t>:  B.COM(GENERAL)</a:t>
            </a:r>
            <a:endParaRPr dirty="0" sz="2400" lang="en-US"/>
          </a:p>
          <a:p>
            <a:r>
              <a:rPr dirty="0" sz="2400" lang="en-US" smtClean="0"/>
              <a:t>COLLEGE:  ALPHA ARTS AND SCIENCE COLLEGE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5" name="TextBox 1"/>
          <p:cNvSpPr txBox="1"/>
          <p:nvPr/>
        </p:nvSpPr>
        <p:spPr>
          <a:xfrm>
            <a:off x="609600" y="1371600"/>
            <a:ext cx="7413625" cy="563231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Data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 err="1"/>
              <a:t>Koggle</a:t>
            </a:r>
            <a:r>
              <a:rPr dirty="0" sz="2000" lang="en-IN"/>
              <a:t> – Using this website to collect the data for the project.</a:t>
            </a:r>
          </a:p>
          <a:p>
            <a:endParaRPr dirty="0" sz="2000" lang="en-IN"/>
          </a:p>
          <a:p>
            <a:r>
              <a:rPr b="1" dirty="0" sz="2000" lang="en-IN"/>
              <a:t>Feature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Excel spread sheet  </a:t>
            </a:r>
            <a:r>
              <a:rPr dirty="0" sz="2000" lang="en-IN"/>
              <a:t>- Excel sheet is used to arrange the relevant data. </a:t>
            </a:r>
          </a:p>
          <a:p>
            <a:endParaRPr dirty="0" sz="2000" lang="en-IN"/>
          </a:p>
          <a:p>
            <a:r>
              <a:rPr b="1" dirty="0" sz="2000" lang="en-IN"/>
              <a:t>Data cleaning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Conditional formatting </a:t>
            </a:r>
            <a:r>
              <a:rPr dirty="0" sz="2000" lang="en-IN"/>
              <a:t>– Used  to identify the blank area.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Filter Option </a:t>
            </a:r>
            <a:r>
              <a:rPr dirty="0" sz="2000" lang="en-IN"/>
              <a:t>– This option is used to remove the blanks.</a:t>
            </a:r>
          </a:p>
          <a:p>
            <a:endParaRPr dirty="0" sz="2000" lang="en-IN"/>
          </a:p>
          <a:p>
            <a:r>
              <a:rPr dirty="0" sz="2000" lang="en-IN"/>
              <a:t>P</a:t>
            </a:r>
            <a:r>
              <a:rPr b="1" dirty="0" sz="2000" lang="en-IN"/>
              <a:t>erformance Level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Grading</a:t>
            </a:r>
            <a:r>
              <a:rPr dirty="0" sz="2000" lang="en-IN"/>
              <a:t>  - We use the “IFS” formula to grading the employee         performance level </a:t>
            </a:r>
          </a:p>
          <a:p>
            <a:pPr lvl="2"/>
            <a:r>
              <a:rPr b="1" dirty="0" sz="2000" lang="en-IN"/>
              <a:t> Formula </a:t>
            </a:r>
            <a:r>
              <a:rPr b="1" dirty="0" sz="2000" lang="en-US"/>
              <a:t>=IFS(Z9&gt;=5,"VERY     HIGH",Z9&gt;=4,"HIGH",Z9&gt;=3,"MED","TRUE", "LOW")</a:t>
            </a:r>
            <a:endParaRPr b="1" dirty="0" sz="2000" lang="en-IN"/>
          </a:p>
          <a:p>
            <a:pPr lvl="1"/>
            <a:endParaRPr b="1" dirty="0" sz="2000" lang="en-IN"/>
          </a:p>
          <a:p>
            <a:r>
              <a:rPr dirty="0" sz="2000" lang="en-IN"/>
              <a:t>   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extBox 4"/>
          <p:cNvSpPr txBox="1"/>
          <p:nvPr/>
        </p:nvSpPr>
        <p:spPr>
          <a:xfrm>
            <a:off x="762000" y="457200"/>
            <a:ext cx="350520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3600" lang="en-IN" spc="15">
                <a:latin typeface="Trebuchet MS"/>
                <a:cs typeface="Trebuchet MS"/>
              </a:rPr>
              <a:t>M</a:t>
            </a:r>
            <a:r>
              <a:rPr b="1" dirty="0" sz="3600" lang="en-IN">
                <a:latin typeface="Trebuchet MS"/>
                <a:cs typeface="Trebuchet MS"/>
              </a:rPr>
              <a:t>O</a:t>
            </a:r>
            <a:r>
              <a:rPr b="1" dirty="0" sz="3600" lang="en-IN" spc="-15">
                <a:latin typeface="Trebuchet MS"/>
                <a:cs typeface="Trebuchet MS"/>
              </a:rPr>
              <a:t>D</a:t>
            </a:r>
            <a:r>
              <a:rPr b="1" dirty="0" sz="3600" lang="en-IN" spc="-35">
                <a:latin typeface="Trebuchet MS"/>
                <a:cs typeface="Trebuchet MS"/>
              </a:rPr>
              <a:t>E</a:t>
            </a:r>
            <a:r>
              <a:rPr b="1" dirty="0" sz="3600" lang="en-IN" spc="-30">
                <a:latin typeface="Trebuchet MS"/>
                <a:cs typeface="Trebuchet MS"/>
              </a:rPr>
              <a:t>LL</a:t>
            </a:r>
            <a:r>
              <a:rPr b="1" dirty="0" sz="3600" lang="en-IN" spc="-5">
                <a:latin typeface="Trebuchet MS"/>
                <a:cs typeface="Trebuchet MS"/>
              </a:rPr>
              <a:t>I</a:t>
            </a:r>
            <a:r>
              <a:rPr b="1" dirty="0" sz="3600" lang="en-IN" spc="30">
                <a:latin typeface="Trebuchet MS"/>
                <a:cs typeface="Trebuchet MS"/>
              </a:rPr>
              <a:t>N</a:t>
            </a:r>
            <a:r>
              <a:rPr b="1" dirty="0" sz="3600" lang="en-IN" spc="5">
                <a:latin typeface="Trebuchet MS"/>
                <a:cs typeface="Trebuchet MS"/>
              </a:rPr>
              <a:t>G</a:t>
            </a:r>
            <a:endParaRPr dirty="0" sz="3600" lang="en-IN">
              <a:latin typeface="Trebuchet MS"/>
              <a:cs typeface="Trebuchet MS"/>
            </a:endParaRPr>
          </a:p>
        </p:txBody>
      </p:sp>
      <p:sp>
        <p:nvSpPr>
          <p:cNvPr id="1048680" name="TextBox 6"/>
          <p:cNvSpPr txBox="1"/>
          <p:nvPr/>
        </p:nvSpPr>
        <p:spPr>
          <a:xfrm>
            <a:off x="1066800" y="1496961"/>
            <a:ext cx="7620000" cy="3477875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Summary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Pivot table </a:t>
            </a:r>
            <a:r>
              <a:rPr dirty="0" sz="2000" lang="en-IN"/>
              <a:t>– We use the pivot table to get crisp and clear data about the employee performance . For that we used the below details :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Filter – Gender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Column -Performance level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Row – Business Unit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Value – Count of First name </a:t>
            </a:r>
          </a:p>
          <a:p>
            <a:pPr lvl="1"/>
            <a:endParaRPr dirty="0" sz="2000" lang="en-IN"/>
          </a:p>
          <a:p>
            <a:r>
              <a:rPr b="1" dirty="0" sz="2000" lang="en-IN"/>
              <a:t>Visualization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Graph</a:t>
            </a:r>
            <a:r>
              <a:rPr dirty="0" sz="2000" lang="en-IN"/>
              <a:t> – Graph show the result of this analysis.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9" name="Picture 2" descr="C:\Users\VC\AppData\Local\Packages\Microsoft.Windows.Photos_8wekyb3d8bbwe\TempState\ShareServiceTempFolder\Screenshot (6).jpe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685800" y="1150278"/>
            <a:ext cx="8483600" cy="4959350"/>
          </a:xfrm>
          <a:prstGeom prst="rect"/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10681335" cy="758190"/>
          </a:xfrm>
        </p:spPr>
        <p:txBody>
          <a:bodyPr/>
          <a:p>
            <a:r>
              <a:rPr dirty="0" lang="en-US" smtClean="0"/>
              <a:t>RESULTS</a:t>
            </a:r>
            <a:endParaRPr dirty="0" lang="en-IN"/>
          </a:p>
        </p:txBody>
      </p:sp>
      <p:pic>
        <p:nvPicPr>
          <p:cNvPr id="2097170" name="Picture 2" descr="C:\Users\VC\AppData\Local\Packages\Microsoft.Windows.Photos_8wekyb3d8bbwe\TempState\ShareServiceTempFolder\Screenshot (4).jpe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371600" y="1295400"/>
            <a:ext cx="7262950" cy="5419674"/>
          </a:xfrm>
          <a:prstGeom prst="rect"/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5" name="TextBox 2"/>
          <p:cNvSpPr txBox="1"/>
          <p:nvPr/>
        </p:nvSpPr>
        <p:spPr>
          <a:xfrm>
            <a:off x="755332" y="1295400"/>
            <a:ext cx="7626668" cy="5262979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employee performance analysis reveals a predominant concentration of employees in the MEDIUM performance category, indicating an average performance level across the organization. With </a:t>
            </a:r>
            <a:r>
              <a:rPr dirty="0" sz="2400" lang="en-US" smtClean="0"/>
              <a:t>177</a:t>
            </a:r>
            <a:r>
              <a:rPr dirty="0" sz="2400" lang="en-US" smtClean="0"/>
              <a:t> </a:t>
            </a:r>
            <a:r>
              <a:rPr dirty="0" sz="2400" lang="en-US"/>
              <a:t>employees at this level, targeted interventions are needed to elevate performance.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LOW </a:t>
            </a:r>
            <a:r>
              <a:rPr sz="2400" lang="en-US" smtClean="0"/>
              <a:t>performance 93 </a:t>
            </a:r>
            <a:r>
              <a:rPr dirty="0" sz="2400" lang="en-US"/>
              <a:t>category, with </a:t>
            </a:r>
            <a:r>
              <a:rPr dirty="0" sz="2400" lang="en-US" smtClean="0"/>
              <a:t> </a:t>
            </a:r>
            <a:r>
              <a:rPr dirty="0" sz="2400" lang="en-US"/>
              <a:t>employees, highlights areas for potential improvement and support.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Conversely, the HIGH (</a:t>
            </a:r>
            <a:r>
              <a:rPr dirty="0" sz="2400" lang="en-US" smtClean="0"/>
              <a:t>2360 </a:t>
            </a:r>
            <a:r>
              <a:rPr dirty="0" sz="2400" lang="en-US"/>
              <a:t>employees) and VERY HIGH </a:t>
            </a:r>
            <a:r>
              <a:rPr dirty="0" sz="2400" lang="en-US" smtClean="0"/>
              <a:t>(</a:t>
            </a:r>
            <a:r>
              <a:rPr dirty="0" sz="2400" lang="en-US" smtClean="0"/>
              <a:t>369</a:t>
            </a:r>
            <a:r>
              <a:rPr dirty="0" sz="2400" lang="en-US" smtClean="0"/>
              <a:t> </a:t>
            </a:r>
            <a:r>
              <a:rPr dirty="0" sz="2400" lang="en-US"/>
              <a:t>employees) performance levels show a strong and exceptional workforce that drives significant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0" dirty="0" sz="4250" spc="5">
                <a:latin typeface="Sitka Heading Semibold" pitchFamily="2" charset="0"/>
              </a:rPr>
              <a:t>PROJECT</a:t>
            </a:r>
            <a:r>
              <a:rPr b="0" dirty="0" sz="4250" spc="-85">
                <a:latin typeface="Sitka Heading Semibold" pitchFamily="2" charset="0"/>
              </a:rPr>
              <a:t> </a:t>
            </a:r>
            <a:r>
              <a:rPr b="0" dirty="0" sz="4250" spc="25">
                <a:latin typeface="Sitka Heading Semibold" pitchFamily="2" charset="0"/>
              </a:rPr>
              <a:t>TITLE</a:t>
            </a:r>
            <a:endParaRPr b="0" dirty="0" sz="4250">
              <a:latin typeface="Sitka Heading Semibold" pitchFamily="2" charset="0"/>
            </a:endParaRPr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3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5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6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7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8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39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0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3" name="object 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5636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5" name="TextBox 10"/>
          <p:cNvSpPr txBox="1"/>
          <p:nvPr/>
        </p:nvSpPr>
        <p:spPr>
          <a:xfrm>
            <a:off x="753090" y="1402128"/>
            <a:ext cx="7086600" cy="43586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Conducting employee performance analysis is crucial for enhancing productivity and aligning individual efforts with organizational goals.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It helps identify strengths and areas for improvement, ensuring that employees receive constructive feedback and targeted development opportunities.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This process also supports fair evaluations, recognizes high performers, addresses performance issues, and informs strategic planning, ultimately driving employee engagement and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48" name="object 6"/>
          <p:cNvSpPr/>
          <p:nvPr/>
        </p:nvSpPr>
        <p:spPr>
          <a:xfrm>
            <a:off x="8501062" y="505777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9" name="object 7"/>
          <p:cNvSpPr txBox="1">
            <a:spLocks noGrp="1"/>
          </p:cNvSpPr>
          <p:nvPr>
            <p:ph type="title"/>
          </p:nvPr>
        </p:nvSpPr>
        <p:spPr>
          <a:xfrm>
            <a:off x="381000" y="328612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0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1" name="TextBox 8"/>
          <p:cNvSpPr txBox="1"/>
          <p:nvPr/>
        </p:nvSpPr>
        <p:spPr>
          <a:xfrm>
            <a:off x="381000" y="1232464"/>
            <a:ext cx="8610600" cy="46507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>
                <a:latin typeface="Sitka Heading Semibold" pitchFamily="2" charset="0"/>
              </a:rPr>
              <a:t>This analysis evaluates employee performance across ten business units, </a:t>
            </a:r>
            <a:r>
              <a:rPr sz="2000" lang="en-US">
                <a:latin typeface="Sitka Heading Semibold" pitchFamily="2" charset="0"/>
              </a:rPr>
              <a:t>totaling </a:t>
            </a:r>
            <a:r>
              <a:rPr sz="2000" lang="en-US" smtClean="0">
                <a:latin typeface="Sitka Heading Semibold" pitchFamily="2" charset="0"/>
              </a:rPr>
              <a:t>2,999 </a:t>
            </a:r>
            <a:r>
              <a:rPr dirty="0" sz="2000" lang="en-US">
                <a:latin typeface="Sitka Heading Semibold" pitchFamily="2" charset="0"/>
              </a:rPr>
              <a:t>employees. </a:t>
            </a:r>
          </a:p>
          <a:p>
            <a:endParaRPr dirty="0" sz="2000" lang="en-US">
              <a:latin typeface="Sitka Heading Semibold" pitchFamily="2" charset="0"/>
            </a:endParaRPr>
          </a:p>
          <a:p>
            <a:r>
              <a:rPr b="1" dirty="0" lang="en-US"/>
              <a:t>Performance Levels: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MEDIUM:</a:t>
            </a:r>
            <a:r>
              <a:rPr dirty="0" lang="en-US"/>
              <a:t> Dominates with </a:t>
            </a:r>
            <a:r>
              <a:rPr dirty="0" lang="en-US" smtClean="0"/>
              <a:t>177 </a:t>
            </a:r>
            <a:r>
              <a:rPr dirty="0" lang="en-US"/>
              <a:t>employees.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LOW:</a:t>
            </a:r>
            <a:r>
              <a:rPr dirty="0" lang="en-US"/>
              <a:t> Significant at </a:t>
            </a:r>
            <a:r>
              <a:rPr dirty="0" lang="en-US" smtClean="0"/>
              <a:t>93 </a:t>
            </a:r>
            <a:r>
              <a:rPr dirty="0" lang="en-US"/>
              <a:t>employees, indicating potential areas for improvement.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HIGH:</a:t>
            </a:r>
            <a:r>
              <a:rPr dirty="0" lang="en-US"/>
              <a:t> </a:t>
            </a:r>
            <a:r>
              <a:rPr dirty="0" lang="en-US" smtClean="0"/>
              <a:t>2360 </a:t>
            </a:r>
            <a:r>
              <a:rPr dirty="0" lang="en-US"/>
              <a:t>employees show strong performance.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VERY HIGH:</a:t>
            </a:r>
            <a:r>
              <a:rPr dirty="0" lang="en-US"/>
              <a:t> </a:t>
            </a:r>
            <a:r>
              <a:rPr dirty="0" lang="en-US" smtClean="0"/>
              <a:t>369 </a:t>
            </a:r>
            <a:r>
              <a:rPr dirty="0" lang="en-US"/>
              <a:t>employees excel exceptionally.</a:t>
            </a:r>
          </a:p>
          <a:p>
            <a:pPr indent="-285750" lvl="1" marL="742950">
              <a:buFont typeface="Arial" panose="020B0604020202020204" pitchFamily="34" charset="0"/>
              <a:buChar char="•"/>
            </a:pPr>
            <a:endParaRPr dirty="0" lang="en-US"/>
          </a:p>
          <a:p>
            <a:r>
              <a:rPr b="1" dirty="0" lang="en-US"/>
              <a:t>Business Unit Highlights: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SVG:</a:t>
            </a:r>
            <a:r>
              <a:rPr dirty="0" lang="en-US"/>
              <a:t> Highest total with </a:t>
            </a:r>
            <a:r>
              <a:rPr dirty="0" lang="en-US" smtClean="0"/>
              <a:t>233 </a:t>
            </a:r>
            <a:r>
              <a:rPr dirty="0" lang="en-US"/>
              <a:t>employees and balanced performance levels.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PL:</a:t>
            </a:r>
            <a:r>
              <a:rPr dirty="0" lang="en-US"/>
              <a:t> Lowest total with </a:t>
            </a:r>
            <a:r>
              <a:rPr dirty="0" lang="en-US" smtClean="0"/>
              <a:t>12 </a:t>
            </a:r>
            <a:r>
              <a:rPr dirty="0" lang="en-US"/>
              <a:t>employees, requiring focused development efforts.</a:t>
            </a:r>
          </a:p>
          <a:p>
            <a:endParaRPr dirty="0" lang="en-US"/>
          </a:p>
          <a:p>
            <a:r>
              <a:rPr dirty="0" sz="2400" lang="en-US"/>
              <a:t>The goal is to pinpoint trends, celebrate high achievers, and address performance gaps to boost overall effectiveness.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object 5"/>
          <p:cNvSpPr txBox="1">
            <a:spLocks noGrp="1"/>
          </p:cNvSpPr>
          <p:nvPr>
            <p:ph type="title"/>
          </p:nvPr>
        </p:nvSpPr>
        <p:spPr>
          <a:xfrm>
            <a:off x="152400" y="212315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3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grpSp>
        <p:nvGrpSpPr>
          <p:cNvPr id="39" name="object 2"/>
          <p:cNvGrpSpPr/>
          <p:nvPr/>
        </p:nvGrpSpPr>
        <p:grpSpPr>
          <a:xfrm>
            <a:off x="8229600" y="3276600"/>
            <a:ext cx="2513985" cy="3886200"/>
            <a:chOff x="9353550" y="1742098"/>
            <a:chExt cx="2971185" cy="4334852"/>
          </a:xfrm>
        </p:grpSpPr>
        <p:sp>
          <p:nvSpPr>
            <p:cNvPr id="104865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9562485" y="1742098"/>
              <a:ext cx="2762250" cy="3257550"/>
            </a:xfrm>
            <a:prstGeom prst="rect"/>
          </p:spPr>
        </p:pic>
      </p:grpSp>
      <p:sp>
        <p:nvSpPr>
          <p:cNvPr id="1048655" name="TextBox 11"/>
          <p:cNvSpPr txBox="1"/>
          <p:nvPr/>
        </p:nvSpPr>
        <p:spPr>
          <a:xfrm>
            <a:off x="533762" y="1647885"/>
            <a:ext cx="7924437" cy="46253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Employees: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Feedback and Development:</a:t>
            </a:r>
            <a:r>
              <a:rPr dirty="0" lang="en-US"/>
              <a:t> Offers constructive feedback for personal growth and career development, potentially increasing job satisfaction.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Recognition:</a:t>
            </a:r>
            <a:r>
              <a:rPr dirty="0" lang="en-US"/>
              <a:t> Highlights high performers, boosting morale and motivation.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Management: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Decision-Making:</a:t>
            </a:r>
            <a:r>
              <a:rPr dirty="0" lang="en-US"/>
              <a:t> Provides data-driven insights to make informed decisions about promotions, training, and resource allocation.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Strategy Development:</a:t>
            </a:r>
            <a:r>
              <a:rPr dirty="0" lang="en-US"/>
              <a:t> Helps align employee performance with organizational goals and identify areas for strategic improvement.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Investors/Shareholders: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Performance Impact:</a:t>
            </a:r>
            <a:r>
              <a:rPr dirty="0" lang="en-US"/>
              <a:t> Offers insights into employee performance that can affect overall company productivity and financial performance.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Risk Management:</a:t>
            </a:r>
            <a:r>
              <a:rPr dirty="0" lang="en-US"/>
              <a:t> Helps in identifying potential risks related to workforce performance and strategic execution.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lang="en-IN"/>
          </a:p>
        </p:txBody>
      </p:sp>
      <p:sp>
        <p:nvSpPr>
          <p:cNvPr id="1048656" name="TextBox 12"/>
          <p:cNvSpPr txBox="1"/>
          <p:nvPr/>
        </p:nvSpPr>
        <p:spPr>
          <a:xfrm>
            <a:off x="2659697" y="961982"/>
            <a:ext cx="2979103" cy="52322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800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Sitka Heading Semibold" pitchFamily="2" charset="0"/>
              </a:rPr>
              <a:t>STAKEHOLDERS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2571750"/>
            <a:ext cx="2695574" cy="3248025"/>
          </a:xfrm>
          <a:prstGeom prst="rect"/>
        </p:spPr>
      </p:pic>
      <p:sp>
        <p:nvSpPr>
          <p:cNvPr id="104865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6"/>
          <p:cNvSpPr txBox="1">
            <a:spLocks noGrp="1"/>
          </p:cNvSpPr>
          <p:nvPr>
            <p:ph type="title"/>
          </p:nvPr>
        </p:nvSpPr>
        <p:spPr>
          <a:xfrm>
            <a:off x="304800" y="1096088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0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1" name="TextBox 7"/>
          <p:cNvSpPr txBox="1"/>
          <p:nvPr/>
        </p:nvSpPr>
        <p:spPr>
          <a:xfrm>
            <a:off x="2819400" y="2658397"/>
            <a:ext cx="7772400" cy="2246769"/>
          </a:xfrm>
          <a:prstGeom prst="rect"/>
          <a:noFill/>
        </p:spPr>
        <p:txBody>
          <a:bodyPr rtlCol="0" wrap="square">
            <a:spAutoFit/>
          </a:bodyPr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Conditional formatting </a:t>
            </a:r>
            <a:r>
              <a:rPr dirty="0" sz="2800" lang="en-IN"/>
              <a:t>– Find missing area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Filter</a:t>
            </a:r>
            <a:r>
              <a:rPr dirty="0" sz="2800" lang="en-IN"/>
              <a:t> – Remove blanks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Formula </a:t>
            </a:r>
            <a:r>
              <a:rPr dirty="0" sz="2800" lang="en-IN"/>
              <a:t>– Allocate the performance  level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Pivot</a:t>
            </a:r>
            <a:r>
              <a:rPr dirty="0" sz="2800" lang="en-IN"/>
              <a:t> – To get detailed summary 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Graph</a:t>
            </a:r>
            <a:r>
              <a:rPr dirty="0" sz="2800" lang="en-IN"/>
              <a:t> – Prepare the data </a:t>
            </a:r>
            <a:r>
              <a:rPr dirty="0" sz="2800" lang="en-IN" err="1"/>
              <a:t>visualizaion</a:t>
            </a:r>
            <a:endParaRPr dirty="0" sz="280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10681335" cy="758190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3" name="TextBox 4"/>
          <p:cNvSpPr txBox="1"/>
          <p:nvPr/>
        </p:nvSpPr>
        <p:spPr>
          <a:xfrm>
            <a:off x="1295400" y="2097351"/>
            <a:ext cx="6104020" cy="3539430"/>
          </a:xfrm>
          <a:prstGeom prst="rect"/>
          <a:noFill/>
        </p:spPr>
        <p:txBody>
          <a:bodyPr wrap="squar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Details </a:t>
            </a:r>
            <a:r>
              <a:rPr dirty="0" sz="2800" lang="en-IN"/>
              <a:t>– Kaggle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Total features </a:t>
            </a:r>
            <a:r>
              <a:rPr dirty="0" sz="2800" lang="en-IN"/>
              <a:t>– 29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Relevant features</a:t>
            </a:r>
            <a:r>
              <a:rPr dirty="0" sz="2800" lang="en-IN"/>
              <a:t> – 9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id </a:t>
            </a:r>
            <a:r>
              <a:rPr dirty="0" sz="2800" lang="en-IN"/>
              <a:t>– Numerical value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Name</a:t>
            </a:r>
            <a:r>
              <a:rPr dirty="0" sz="2800" lang="en-IN"/>
              <a:t> – Text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Gender</a:t>
            </a:r>
            <a:r>
              <a:rPr dirty="0" sz="2800" lang="en-IN"/>
              <a:t> – Male , Female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rating </a:t>
            </a:r>
            <a:r>
              <a:rPr dirty="0" sz="2800" lang="en-IN"/>
              <a:t>– Numerical value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Performance level </a:t>
            </a:r>
            <a:r>
              <a:rPr dirty="0" sz="2800" lang="en-IN"/>
              <a:t>- Grading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6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6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TextBox 8"/>
          <p:cNvSpPr txBox="1"/>
          <p:nvPr/>
        </p:nvSpPr>
        <p:spPr>
          <a:xfrm>
            <a:off x="2667000" y="2389116"/>
            <a:ext cx="6019800" cy="3108543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used the below formula to grading the employee performance level , which help us find their efficiency .</a:t>
            </a:r>
          </a:p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=IFS(Z9&gt;=5,"VERY HIGH",Z9&gt;=4,"HIGH",Z9&gt;=3,"MED","TRUE", "LOW")</a:t>
            </a:r>
            <a:endParaRPr b="1"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VC</cp:lastModifiedBy>
  <dcterms:created xsi:type="dcterms:W3CDTF">2024-03-29T04:07:22Z</dcterms:created>
  <dcterms:modified xsi:type="dcterms:W3CDTF">2024-09-21T07:56:20Z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449112fb76064068ab95171de266c6b3</vt:lpwstr>
  </property>
</Properties>
</file>