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89" r:id="rId4"/>
    <p:sldId id="308" r:id="rId5"/>
    <p:sldId id="309" r:id="rId6"/>
    <p:sldId id="326" r:id="rId7"/>
    <p:sldId id="296" r:id="rId8"/>
    <p:sldId id="317" r:id="rId9"/>
    <p:sldId id="319" r:id="rId10"/>
    <p:sldId id="327" r:id="rId11"/>
    <p:sldId id="328" r:id="rId12"/>
    <p:sldId id="321" r:id="rId13"/>
    <p:sldId id="322" r:id="rId14"/>
    <p:sldId id="323" r:id="rId15"/>
    <p:sldId id="324" r:id="rId16"/>
    <p:sldId id="325" r:id="rId17"/>
    <p:sldId id="316" r:id="rId18"/>
  </p:sldIdLst>
  <p:sldSz cx="12192000" cy="6858000"/>
  <p:notesSz cx="6858000" cy="9144000"/>
  <p:embeddedFontLst>
    <p:embeddedFont>
      <p:font typeface="Fira Sans Extra Condensed Medium"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gzBJLxcvjvx6joxQV1xTs+4JFv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E4FA-E8F2-42BD-89E6-18FA7F860F25}" v="39" dt="2024-10-23T03:54:05.393"/>
  </p1510:revLst>
</p1510:revInfo>
</file>

<file path=ppt/tableStyles.xml><?xml version="1.0" encoding="utf-8"?>
<a:tblStyleLst xmlns:a="http://schemas.openxmlformats.org/drawingml/2006/main" def="{487C13AC-C4EB-4B75-A16E-F28B5C2F6171}">
  <a:tblStyle styleId="{487C13AC-C4EB-4B75-A16E-F28B5C2F617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4660"/>
  </p:normalViewPr>
  <p:slideViewPr>
    <p:cSldViewPr snapToGrid="0">
      <p:cViewPr varScale="1">
        <p:scale>
          <a:sx n="78" d="100"/>
          <a:sy n="78" d="100"/>
        </p:scale>
        <p:origin x="600"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viewProps" Target="viewProps.xml"/><Relationship Id="rId20"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SODINAPALLI" userId="d669e963d48e85f1" providerId="LiveId" clId="{CC69E4FA-E8F2-42BD-89E6-18FA7F860F25}"/>
    <pc:docChg chg="undo custSel addSld delSld modSld sldOrd">
      <pc:chgData name="AKHIL SODINAPALLI" userId="d669e963d48e85f1" providerId="LiveId" clId="{CC69E4FA-E8F2-42BD-89E6-18FA7F860F25}" dt="2024-10-23T03:54:40.942" v="875" actId="1076"/>
      <pc:docMkLst>
        <pc:docMk/>
      </pc:docMkLst>
      <pc:sldChg chg="modSp mod">
        <pc:chgData name="AKHIL SODINAPALLI" userId="d669e963d48e85f1" providerId="LiveId" clId="{CC69E4FA-E8F2-42BD-89E6-18FA7F860F25}" dt="2024-10-23T03:34:25.532" v="783" actId="20577"/>
        <pc:sldMkLst>
          <pc:docMk/>
          <pc:sldMk cId="0" sldId="256"/>
        </pc:sldMkLst>
        <pc:spChg chg="mod">
          <ac:chgData name="AKHIL SODINAPALLI" userId="d669e963d48e85f1" providerId="LiveId" clId="{CC69E4FA-E8F2-42BD-89E6-18FA7F860F25}" dt="2024-10-23T03:34:25.532" v="783" actId="20577"/>
          <ac:spMkLst>
            <pc:docMk/>
            <pc:sldMk cId="0" sldId="256"/>
            <ac:spMk id="3" creationId="{17A4430A-651A-8136-68E4-294987EE07F8}"/>
          </ac:spMkLst>
        </pc:spChg>
        <pc:spChg chg="mod">
          <ac:chgData name="AKHIL SODINAPALLI" userId="d669e963d48e85f1" providerId="LiveId" clId="{CC69E4FA-E8F2-42BD-89E6-18FA7F860F25}" dt="2024-10-23T03:33:04.374" v="759" actId="20577"/>
          <ac:spMkLst>
            <pc:docMk/>
            <pc:sldMk cId="0" sldId="256"/>
            <ac:spMk id="106" creationId="{00000000-0000-0000-0000-000000000000}"/>
          </ac:spMkLst>
        </pc:spChg>
        <pc:picChg chg="mod">
          <ac:chgData name="AKHIL SODINAPALLI" userId="d669e963d48e85f1" providerId="LiveId" clId="{CC69E4FA-E8F2-42BD-89E6-18FA7F860F25}" dt="2024-10-23T03:33:17.357" v="760" actId="1076"/>
          <ac:picMkLst>
            <pc:docMk/>
            <pc:sldMk cId="0" sldId="256"/>
            <ac:picMk id="87" creationId="{00000000-0000-0000-0000-000000000000}"/>
          </ac:picMkLst>
        </pc:picChg>
      </pc:sldChg>
      <pc:sldChg chg="modSp mod">
        <pc:chgData name="AKHIL SODINAPALLI" userId="d669e963d48e85f1" providerId="LiveId" clId="{CC69E4FA-E8F2-42BD-89E6-18FA7F860F25}" dt="2024-10-23T03:35:45.799" v="814" actId="20577"/>
        <pc:sldMkLst>
          <pc:docMk/>
          <pc:sldMk cId="1429641473" sldId="289"/>
        </pc:sldMkLst>
        <pc:spChg chg="mod">
          <ac:chgData name="AKHIL SODINAPALLI" userId="d669e963d48e85f1" providerId="LiveId" clId="{CC69E4FA-E8F2-42BD-89E6-18FA7F860F25}" dt="2024-10-23T03:35:45.799" v="814" actId="20577"/>
          <ac:spMkLst>
            <pc:docMk/>
            <pc:sldMk cId="1429641473" sldId="289"/>
            <ac:spMk id="2" creationId="{CB6D6297-45BC-F786-811D-A4006F7C8C7C}"/>
          </ac:spMkLst>
        </pc:spChg>
      </pc:sldChg>
      <pc:sldChg chg="addSp delSp modSp mod">
        <pc:chgData name="AKHIL SODINAPALLI" userId="d669e963d48e85f1" providerId="LiveId" clId="{CC69E4FA-E8F2-42BD-89E6-18FA7F860F25}" dt="2024-10-23T03:19:45.233" v="532" actId="478"/>
        <pc:sldMkLst>
          <pc:docMk/>
          <pc:sldMk cId="2251008757" sldId="296"/>
        </pc:sldMkLst>
        <pc:spChg chg="add del mod">
          <ac:chgData name="AKHIL SODINAPALLI" userId="d669e963d48e85f1" providerId="LiveId" clId="{CC69E4FA-E8F2-42BD-89E6-18FA7F860F25}" dt="2024-10-23T03:19:45.233" v="532" actId="478"/>
          <ac:spMkLst>
            <pc:docMk/>
            <pc:sldMk cId="2251008757" sldId="296"/>
            <ac:spMk id="2" creationId="{71698A91-8150-EAB0-796A-9EA195F82224}"/>
          </ac:spMkLst>
        </pc:spChg>
        <pc:spChg chg="add del mod">
          <ac:chgData name="AKHIL SODINAPALLI" userId="d669e963d48e85f1" providerId="LiveId" clId="{CC69E4FA-E8F2-42BD-89E6-18FA7F860F25}" dt="2024-10-23T03:19:34.637" v="530" actId="478"/>
          <ac:spMkLst>
            <pc:docMk/>
            <pc:sldMk cId="2251008757" sldId="296"/>
            <ac:spMk id="6" creationId="{E4331779-AC5D-61A6-84CE-1EB84074C47C}"/>
          </ac:spMkLst>
        </pc:spChg>
        <pc:spChg chg="mod">
          <ac:chgData name="AKHIL SODINAPALLI" userId="d669e963d48e85f1" providerId="LiveId" clId="{CC69E4FA-E8F2-42BD-89E6-18FA7F860F25}" dt="2024-10-23T03:15:10.196" v="180" actId="20577"/>
          <ac:spMkLst>
            <pc:docMk/>
            <pc:sldMk cId="2251008757" sldId="296"/>
            <ac:spMk id="8" creationId="{E5FE54F9-1A63-D277-24B9-BD4404A327F6}"/>
          </ac:spMkLst>
        </pc:spChg>
        <pc:spChg chg="mod">
          <ac:chgData name="AKHIL SODINAPALLI" userId="d669e963d48e85f1" providerId="LiveId" clId="{CC69E4FA-E8F2-42BD-89E6-18FA7F860F25}" dt="2024-10-23T03:17:09.731" v="305" actId="20577"/>
          <ac:spMkLst>
            <pc:docMk/>
            <pc:sldMk cId="2251008757" sldId="296"/>
            <ac:spMk id="14" creationId="{C0ADCA5D-65F3-914E-8EA9-6F13EA0D1DE6}"/>
          </ac:spMkLst>
        </pc:spChg>
        <pc:spChg chg="mod">
          <ac:chgData name="AKHIL SODINAPALLI" userId="d669e963d48e85f1" providerId="LiveId" clId="{CC69E4FA-E8F2-42BD-89E6-18FA7F860F25}" dt="2024-10-23T03:19:11.832" v="526" actId="20577"/>
          <ac:spMkLst>
            <pc:docMk/>
            <pc:sldMk cId="2251008757" sldId="296"/>
            <ac:spMk id="19" creationId="{B04B8B1B-38AA-9E17-833E-007F20119B83}"/>
          </ac:spMkLst>
        </pc:spChg>
        <pc:spChg chg="mod">
          <ac:chgData name="AKHIL SODINAPALLI" userId="d669e963d48e85f1" providerId="LiveId" clId="{CC69E4FA-E8F2-42BD-89E6-18FA7F860F25}" dt="2024-10-23T03:18:00.404" v="417" actId="20577"/>
          <ac:spMkLst>
            <pc:docMk/>
            <pc:sldMk cId="2251008757" sldId="296"/>
            <ac:spMk id="24" creationId="{AC7A30F9-F59B-EFB5-7884-DDBA25372777}"/>
          </ac:spMkLst>
        </pc:spChg>
      </pc:sldChg>
      <pc:sldChg chg="addSp delSp modSp mod">
        <pc:chgData name="AKHIL SODINAPALLI" userId="d669e963d48e85f1" providerId="LiveId" clId="{CC69E4FA-E8F2-42BD-89E6-18FA7F860F25}" dt="2024-10-23T03:43:46.978" v="823" actId="113"/>
        <pc:sldMkLst>
          <pc:docMk/>
          <pc:sldMk cId="1334561293" sldId="317"/>
        </pc:sldMkLst>
        <pc:spChg chg="add del">
          <ac:chgData name="AKHIL SODINAPALLI" userId="d669e963d48e85f1" providerId="LiveId" clId="{CC69E4FA-E8F2-42BD-89E6-18FA7F860F25}" dt="2024-10-23T03:22:39.034" v="551" actId="22"/>
          <ac:spMkLst>
            <pc:docMk/>
            <pc:sldMk cId="1334561293" sldId="317"/>
            <ac:spMk id="4" creationId="{699D0AC8-BAAA-229D-F1A8-D287645165AC}"/>
          </ac:spMkLst>
        </pc:spChg>
        <pc:spChg chg="mod">
          <ac:chgData name="AKHIL SODINAPALLI" userId="d669e963d48e85f1" providerId="LiveId" clId="{CC69E4FA-E8F2-42BD-89E6-18FA7F860F25}" dt="2024-10-23T03:20:33.519" v="546" actId="20577"/>
          <ac:spMkLst>
            <pc:docMk/>
            <pc:sldMk cId="1334561293" sldId="317"/>
            <ac:spMk id="5" creationId="{172417D8-01C6-6F76-E53C-847A13821152}"/>
          </ac:spMkLst>
        </pc:spChg>
        <pc:spChg chg="del mod">
          <ac:chgData name="AKHIL SODINAPALLI" userId="d669e963d48e85f1" providerId="LiveId" clId="{CC69E4FA-E8F2-42BD-89E6-18FA7F860F25}" dt="2024-10-23T03:21:51.924" v="549"/>
          <ac:spMkLst>
            <pc:docMk/>
            <pc:sldMk cId="1334561293" sldId="317"/>
            <ac:spMk id="6" creationId="{56CFC336-4632-DE54-D72B-32CFABAFFF21}"/>
          </ac:spMkLst>
        </pc:spChg>
        <pc:graphicFrameChg chg="add mod modGraphic">
          <ac:chgData name="AKHIL SODINAPALLI" userId="d669e963d48e85f1" providerId="LiveId" clId="{CC69E4FA-E8F2-42BD-89E6-18FA7F860F25}" dt="2024-10-23T03:43:46.978" v="823" actId="113"/>
          <ac:graphicFrameMkLst>
            <pc:docMk/>
            <pc:sldMk cId="1334561293" sldId="317"/>
            <ac:graphicFrameMk id="7" creationId="{211E0472-9E22-1506-191B-8E5B37BD67A3}"/>
          </ac:graphicFrameMkLst>
        </pc:graphicFrameChg>
      </pc:sldChg>
      <pc:sldChg chg="delSp modSp del mod">
        <pc:chgData name="AKHIL SODINAPALLI" userId="d669e963d48e85f1" providerId="LiveId" clId="{CC69E4FA-E8F2-42BD-89E6-18FA7F860F25}" dt="2024-10-23T03:31:40.746" v="678" actId="47"/>
        <pc:sldMkLst>
          <pc:docMk/>
          <pc:sldMk cId="1229514455" sldId="320"/>
        </pc:sldMkLst>
        <pc:spChg chg="del mod">
          <ac:chgData name="AKHIL SODINAPALLI" userId="d669e963d48e85f1" providerId="LiveId" clId="{CC69E4FA-E8F2-42BD-89E6-18FA7F860F25}" dt="2024-10-23T03:31:26.370" v="677" actId="478"/>
          <ac:spMkLst>
            <pc:docMk/>
            <pc:sldMk cId="1229514455" sldId="320"/>
            <ac:spMk id="6" creationId="{2F349D9E-5743-A771-6F00-B4F609302951}"/>
          </ac:spMkLst>
        </pc:spChg>
        <pc:spChg chg="del mod">
          <ac:chgData name="AKHIL SODINAPALLI" userId="d669e963d48e85f1" providerId="LiveId" clId="{CC69E4FA-E8F2-42BD-89E6-18FA7F860F25}" dt="2024-10-23T03:31:21.044" v="675" actId="478"/>
          <ac:spMkLst>
            <pc:docMk/>
            <pc:sldMk cId="1229514455" sldId="320"/>
            <ac:spMk id="7" creationId="{9AC6E668-44E9-9112-2A89-AA765CA6DD07}"/>
          </ac:spMkLst>
        </pc:spChg>
      </pc:sldChg>
      <pc:sldChg chg="addSp delSp modSp new mod">
        <pc:chgData name="AKHIL SODINAPALLI" userId="d669e963d48e85f1" providerId="LiveId" clId="{CC69E4FA-E8F2-42BD-89E6-18FA7F860F25}" dt="2024-10-23T03:11:07.524" v="98"/>
        <pc:sldMkLst>
          <pc:docMk/>
          <pc:sldMk cId="98265438" sldId="326"/>
        </pc:sldMkLst>
        <pc:spChg chg="del">
          <ac:chgData name="AKHIL SODINAPALLI" userId="d669e963d48e85f1" providerId="LiveId" clId="{CC69E4FA-E8F2-42BD-89E6-18FA7F860F25}" dt="2024-10-23T03:06:07.732" v="55" actId="478"/>
          <ac:spMkLst>
            <pc:docMk/>
            <pc:sldMk cId="98265438" sldId="326"/>
            <ac:spMk id="2" creationId="{A3B67893-53AA-9040-C209-5366C21915D5}"/>
          </ac:spMkLst>
        </pc:spChg>
        <pc:spChg chg="add mod">
          <ac:chgData name="AKHIL SODINAPALLI" userId="d669e963d48e85f1" providerId="LiveId" clId="{CC69E4FA-E8F2-42BD-89E6-18FA7F860F25}" dt="2024-10-23T03:07:29.661" v="89" actId="403"/>
          <ac:spMkLst>
            <pc:docMk/>
            <pc:sldMk cId="98265438" sldId="326"/>
            <ac:spMk id="4" creationId="{9EB2619B-3FC6-DAF6-D96B-5C3046F7B4D0}"/>
          </ac:spMkLst>
        </pc:spChg>
        <pc:spChg chg="add del mod">
          <ac:chgData name="AKHIL SODINAPALLI" userId="d669e963d48e85f1" providerId="LiveId" clId="{CC69E4FA-E8F2-42BD-89E6-18FA7F860F25}" dt="2024-10-23T03:11:07.524" v="98"/>
          <ac:spMkLst>
            <pc:docMk/>
            <pc:sldMk cId="98265438" sldId="326"/>
            <ac:spMk id="5" creationId="{916C6643-2A5D-1FE5-F9D9-50A2089A52DD}"/>
          </ac:spMkLst>
        </pc:spChg>
        <pc:spChg chg="add mod">
          <ac:chgData name="AKHIL SODINAPALLI" userId="d669e963d48e85f1" providerId="LiveId" clId="{CC69E4FA-E8F2-42BD-89E6-18FA7F860F25}" dt="2024-10-23T03:11:06.162" v="96" actId="403"/>
          <ac:spMkLst>
            <pc:docMk/>
            <pc:sldMk cId="98265438" sldId="326"/>
            <ac:spMk id="6" creationId="{A6A87149-2104-5E1B-CE12-2E4DD96A414C}"/>
          </ac:spMkLst>
        </pc:spChg>
      </pc:sldChg>
      <pc:sldChg chg="addSp delSp modSp new mod">
        <pc:chgData name="AKHIL SODINAPALLI" userId="d669e963d48e85f1" providerId="LiveId" clId="{CC69E4FA-E8F2-42BD-89E6-18FA7F860F25}" dt="2024-10-23T03:53:25.332" v="856" actId="14100"/>
        <pc:sldMkLst>
          <pc:docMk/>
          <pc:sldMk cId="2512640523" sldId="327"/>
        </pc:sldMkLst>
        <pc:spChg chg="mod">
          <ac:chgData name="AKHIL SODINAPALLI" userId="d669e963d48e85f1" providerId="LiveId" clId="{CC69E4FA-E8F2-42BD-89E6-18FA7F860F25}" dt="2024-10-23T03:53:08.804" v="855" actId="255"/>
          <ac:spMkLst>
            <pc:docMk/>
            <pc:sldMk cId="2512640523" sldId="327"/>
            <ac:spMk id="2" creationId="{EA5D41AF-27D4-8EAC-48C8-27AA67A642DC}"/>
          </ac:spMkLst>
        </pc:spChg>
        <pc:picChg chg="add del mod">
          <ac:chgData name="AKHIL SODINAPALLI" userId="d669e963d48e85f1" providerId="LiveId" clId="{CC69E4FA-E8F2-42BD-89E6-18FA7F860F25}" dt="2024-10-23T03:52:00.222" v="833" actId="478"/>
          <ac:picMkLst>
            <pc:docMk/>
            <pc:sldMk cId="2512640523" sldId="327"/>
            <ac:picMk id="5" creationId="{66BDC6B1-B8FA-1606-ADA3-81E2D836C8A5}"/>
          </ac:picMkLst>
        </pc:picChg>
        <pc:picChg chg="add mod">
          <ac:chgData name="AKHIL SODINAPALLI" userId="d669e963d48e85f1" providerId="LiveId" clId="{CC69E4FA-E8F2-42BD-89E6-18FA7F860F25}" dt="2024-10-23T03:53:25.332" v="856" actId="14100"/>
          <ac:picMkLst>
            <pc:docMk/>
            <pc:sldMk cId="2512640523" sldId="327"/>
            <ac:picMk id="7" creationId="{CB5FB6FF-193F-75B5-2988-DE0665617734}"/>
          </ac:picMkLst>
        </pc:picChg>
      </pc:sldChg>
      <pc:sldChg chg="new del ord">
        <pc:chgData name="AKHIL SODINAPALLI" userId="d669e963d48e85f1" providerId="LiveId" clId="{CC69E4FA-E8F2-42BD-89E6-18FA7F860F25}" dt="2024-10-23T03:44:04.860" v="827" actId="2696"/>
        <pc:sldMkLst>
          <pc:docMk/>
          <pc:sldMk cId="3546275506" sldId="327"/>
        </pc:sldMkLst>
      </pc:sldChg>
      <pc:sldChg chg="addSp modSp new mod">
        <pc:chgData name="AKHIL SODINAPALLI" userId="d669e963d48e85f1" providerId="LiveId" clId="{CC69E4FA-E8F2-42BD-89E6-18FA7F860F25}" dt="2024-10-23T03:54:40.942" v="875" actId="1076"/>
        <pc:sldMkLst>
          <pc:docMk/>
          <pc:sldMk cId="3571587702" sldId="328"/>
        </pc:sldMkLst>
        <pc:spChg chg="mod">
          <ac:chgData name="AKHIL SODINAPALLI" userId="d669e963d48e85f1" providerId="LiveId" clId="{CC69E4FA-E8F2-42BD-89E6-18FA7F860F25}" dt="2024-10-23T03:54:40.942" v="875" actId="1076"/>
          <ac:spMkLst>
            <pc:docMk/>
            <pc:sldMk cId="3571587702" sldId="328"/>
            <ac:spMk id="2" creationId="{97949D59-08D7-9DFB-344A-8031CC00175E}"/>
          </ac:spMkLst>
        </pc:spChg>
        <pc:picChg chg="add mod">
          <ac:chgData name="AKHIL SODINAPALLI" userId="d669e963d48e85f1" providerId="LiveId" clId="{CC69E4FA-E8F2-42BD-89E6-18FA7F860F25}" dt="2024-10-23T03:54:37.956" v="874" actId="14100"/>
          <ac:picMkLst>
            <pc:docMk/>
            <pc:sldMk cId="3571587702" sldId="328"/>
            <ac:picMk id="5" creationId="{281D70F7-AEA8-1028-AB44-BD37E586F8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5150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398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userDrawn="1">
  <p:cSld name="1_Vertical Title and Text">
    <p:spTree>
      <p:nvGrpSpPr>
        <p:cNvPr id="1" name="Shape 15"/>
        <p:cNvGrpSpPr/>
        <p:nvPr/>
      </p:nvGrpSpPr>
      <p:grpSpPr>
        <a:xfrm>
          <a:off x="0" y="0"/>
          <a:ext cx="0" cy="0"/>
          <a:chOff x="0" y="0"/>
          <a:chExt cx="0" cy="0"/>
        </a:xfrm>
      </p:grpSpPr>
      <p:sp>
        <p:nvSpPr>
          <p:cNvPr id="2" name="Google Shape;14;p38">
            <a:extLst>
              <a:ext uri="{FF2B5EF4-FFF2-40B4-BE49-F238E27FC236}">
                <a16:creationId xmlns:a16="http://schemas.microsoft.com/office/drawing/2014/main" id="{90F13E69-CB14-9187-6460-E802780AAC93}"/>
              </a:ext>
            </a:extLst>
          </p:cNvPr>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3" name="Google Shape;11;p38">
            <a:extLst>
              <a:ext uri="{FF2B5EF4-FFF2-40B4-BE49-F238E27FC236}">
                <a16:creationId xmlns:a16="http://schemas.microsoft.com/office/drawing/2014/main" id="{A8FFA602-AB20-78D1-ED2C-24B9CEE2B061}"/>
              </a:ext>
            </a:extLst>
          </p:cNvPr>
          <p:cNvSpPr txBox="1">
            <a:spLocks noGrp="1"/>
          </p:cNvSpPr>
          <p:nvPr>
            <p:ph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3"/>
          <p:cNvSpPr>
            <a:spLocks noGrp="1"/>
          </p:cNvSpPr>
          <p:nvPr>
            <p:ph type="pic" idx="2"/>
          </p:nvPr>
        </p:nvSpPr>
        <p:spPr>
          <a:xfrm>
            <a:off x="5183188" y="987425"/>
            <a:ext cx="6172200" cy="4873625"/>
          </a:xfrm>
          <a:prstGeom prst="rect">
            <a:avLst/>
          </a:prstGeom>
          <a:noFill/>
          <a:ln>
            <a:noFill/>
          </a:ln>
        </p:spPr>
      </p:sp>
      <p:sp>
        <p:nvSpPr>
          <p:cNvPr id="67" name="Google Shape;67;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2" name="Google Shape;111;p76">
            <a:extLst>
              <a:ext uri="{FF2B5EF4-FFF2-40B4-BE49-F238E27FC236}">
                <a16:creationId xmlns:a16="http://schemas.microsoft.com/office/drawing/2014/main" id="{28B1863E-FEC0-1850-DEEC-798DDCBBF47B}"/>
              </a:ext>
            </a:extLst>
          </p:cNvPr>
          <p:cNvPicPr preferRelativeResize="0"/>
          <p:nvPr userDrawn="1"/>
        </p:nvPicPr>
        <p:blipFill rotWithShape="1">
          <a:blip r:embed="rId13">
            <a:alphaModFix/>
          </a:blip>
          <a:srcRect l="22326" t="32664" r="11836" b="35101"/>
          <a:stretch/>
        </p:blipFill>
        <p:spPr>
          <a:xfrm>
            <a:off x="262467" y="258234"/>
            <a:ext cx="1504951" cy="423333"/>
          </a:xfrm>
          <a:prstGeom prst="rect">
            <a:avLst/>
          </a:prstGeom>
          <a:noFill/>
          <a:ln>
            <a:noFill/>
          </a:ln>
        </p:spPr>
      </p:pic>
      <p:grpSp>
        <p:nvGrpSpPr>
          <p:cNvPr id="3" name="Google Shape;112;p76">
            <a:extLst>
              <a:ext uri="{FF2B5EF4-FFF2-40B4-BE49-F238E27FC236}">
                <a16:creationId xmlns:a16="http://schemas.microsoft.com/office/drawing/2014/main" id="{17E3BD69-F425-10D3-474C-86ECFE2A4F0F}"/>
              </a:ext>
            </a:extLst>
          </p:cNvPr>
          <p:cNvGrpSpPr/>
          <p:nvPr userDrawn="1"/>
        </p:nvGrpSpPr>
        <p:grpSpPr>
          <a:xfrm>
            <a:off x="11856720" y="140636"/>
            <a:ext cx="223520" cy="990718"/>
            <a:chOff x="11856720" y="140636"/>
            <a:chExt cx="223520" cy="990718"/>
          </a:xfrm>
        </p:grpSpPr>
        <p:grpSp>
          <p:nvGrpSpPr>
            <p:cNvPr id="4" name="Google Shape;113;p76">
              <a:extLst>
                <a:ext uri="{FF2B5EF4-FFF2-40B4-BE49-F238E27FC236}">
                  <a16:creationId xmlns:a16="http://schemas.microsoft.com/office/drawing/2014/main" id="{14FEC19D-E791-0250-9E87-5AA9896BF4A1}"/>
                </a:ext>
              </a:extLst>
            </p:cNvPr>
            <p:cNvGrpSpPr/>
            <p:nvPr/>
          </p:nvGrpSpPr>
          <p:grpSpPr>
            <a:xfrm>
              <a:off x="11856720" y="660278"/>
              <a:ext cx="223520" cy="471076"/>
              <a:chOff x="9734551" y="3138055"/>
              <a:chExt cx="2457449" cy="1328450"/>
            </a:xfrm>
          </p:grpSpPr>
          <p:sp>
            <p:nvSpPr>
              <p:cNvPr id="8" name="Google Shape;114;p76">
                <a:extLst>
                  <a:ext uri="{FF2B5EF4-FFF2-40B4-BE49-F238E27FC236}">
                    <a16:creationId xmlns:a16="http://schemas.microsoft.com/office/drawing/2014/main" id="{B6BFFDC3-06AC-5703-18E9-A57519E04846}"/>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 name="Google Shape;115;p76">
                <a:extLst>
                  <a:ext uri="{FF2B5EF4-FFF2-40B4-BE49-F238E27FC236}">
                    <a16:creationId xmlns:a16="http://schemas.microsoft.com/office/drawing/2014/main" id="{D650CC1D-4942-5654-E087-1C070702087B}"/>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5" name="Google Shape;116;p76">
              <a:extLst>
                <a:ext uri="{FF2B5EF4-FFF2-40B4-BE49-F238E27FC236}">
                  <a16:creationId xmlns:a16="http://schemas.microsoft.com/office/drawing/2014/main" id="{48321EEF-DE7D-28B5-6E9D-BC407D829594}"/>
                </a:ext>
              </a:extLst>
            </p:cNvPr>
            <p:cNvGrpSpPr/>
            <p:nvPr/>
          </p:nvGrpSpPr>
          <p:grpSpPr>
            <a:xfrm>
              <a:off x="11856720" y="140636"/>
              <a:ext cx="223520" cy="471076"/>
              <a:chOff x="9734551" y="3138055"/>
              <a:chExt cx="2457449" cy="1328450"/>
            </a:xfrm>
          </p:grpSpPr>
          <p:sp>
            <p:nvSpPr>
              <p:cNvPr id="6" name="Google Shape;117;p76">
                <a:extLst>
                  <a:ext uri="{FF2B5EF4-FFF2-40B4-BE49-F238E27FC236}">
                    <a16:creationId xmlns:a16="http://schemas.microsoft.com/office/drawing/2014/main" id="{74AAC7DD-6A02-D8D6-D1CB-5BBCDAC1774F}"/>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7" name="Google Shape;118;p76">
                <a:extLst>
                  <a:ext uri="{FF2B5EF4-FFF2-40B4-BE49-F238E27FC236}">
                    <a16:creationId xmlns:a16="http://schemas.microsoft.com/office/drawing/2014/main" id="{91DD3646-1FFE-8816-7209-ACCFCCC1BC16}"/>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 name="Picture 14" descr="A logo with text overlay&#10;&#10;Description automatically generated">
            <a:extLst>
              <a:ext uri="{FF2B5EF4-FFF2-40B4-BE49-F238E27FC236}">
                <a16:creationId xmlns:a16="http://schemas.microsoft.com/office/drawing/2014/main" id="{52139B2A-ECE2-1B1E-7C02-2BF0D3F2D340}"/>
              </a:ext>
            </a:extLst>
          </p:cNvPr>
          <p:cNvPicPr>
            <a:picLocks noChangeAspect="1"/>
          </p:cNvPicPr>
          <p:nvPr userDrawn="1"/>
        </p:nvPicPr>
        <p:blipFill rotWithShape="1">
          <a:blip r:embed="rId14"/>
          <a:srcRect l="37906" t="34096" r="9606" b="36394"/>
          <a:stretch/>
        </p:blipFill>
        <p:spPr>
          <a:xfrm>
            <a:off x="11125200" y="11945"/>
            <a:ext cx="1066800" cy="599768"/>
          </a:xfrm>
          <a:prstGeom prst="rect">
            <a:avLst/>
          </a:prstGeom>
        </p:spPr>
      </p:pic>
      <p:sp>
        <p:nvSpPr>
          <p:cNvPr id="16" name="Google Shape;125;p3">
            <a:extLst>
              <a:ext uri="{FF2B5EF4-FFF2-40B4-BE49-F238E27FC236}">
                <a16:creationId xmlns:a16="http://schemas.microsoft.com/office/drawing/2014/main" id="{9C92DD54-17A7-636B-3D4B-C20DD0F68A2F}"/>
              </a:ext>
            </a:extLst>
          </p:cNvPr>
          <p:cNvSpPr txBox="1"/>
          <p:nvPr userDrawn="1"/>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Verdana" panose="020B0604030504040204" pitchFamily="34" charset="0"/>
          <a:ea typeface="Verdana" panose="020B060403050404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ecite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
          <p:cNvPicPr preferRelativeResize="0"/>
          <p:nvPr/>
        </p:nvPicPr>
        <p:blipFill rotWithShape="1">
          <a:blip r:embed="rId3">
            <a:alphaModFix amt="20000"/>
          </a:blip>
          <a:srcRect l="1514" r="2310" b="19493"/>
          <a:stretch/>
        </p:blipFill>
        <p:spPr>
          <a:xfrm>
            <a:off x="-80787" y="145061"/>
            <a:ext cx="12272787" cy="6858000"/>
          </a:xfrm>
          <a:prstGeom prst="rect">
            <a:avLst/>
          </a:prstGeom>
          <a:noFill/>
          <a:ln>
            <a:noFill/>
          </a:ln>
        </p:spPr>
      </p:pic>
      <p:sp>
        <p:nvSpPr>
          <p:cNvPr id="88" name="Google Shape;88;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0" y="3139018"/>
            <a:ext cx="12192000" cy="594783"/>
            <a:chOff x="0" y="3138055"/>
            <a:chExt cx="12192000" cy="595746"/>
          </a:xfrm>
        </p:grpSpPr>
        <p:sp>
          <p:nvSpPr>
            <p:cNvPr id="90" name="Google Shape;90;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dirty="0">
                  <a:solidFill>
                    <a:schemeClr val="lt1"/>
                  </a:solidFill>
                  <a:latin typeface="Calibri"/>
                  <a:ea typeface="Calibri"/>
                  <a:cs typeface="Calibri"/>
                  <a:sym typeface="Calibri"/>
                </a:rPr>
                <a:t>AY 2021-25</a:t>
              </a:r>
              <a:endParaRPr sz="1351"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Capstone</a:t>
              </a:r>
              <a:r>
                <a:rPr lang="en-US" sz="1351" b="0" i="0" u="none" strike="noStrike" cap="none" dirty="0">
                  <a:solidFill>
                    <a:schemeClr val="lt1"/>
                  </a:solidFill>
                  <a:latin typeface="Calibri"/>
                  <a:ea typeface="Calibri"/>
                  <a:cs typeface="Calibri"/>
                  <a:sym typeface="Calibri"/>
                </a:rPr>
                <a:t> Project</a:t>
              </a:r>
            </a:p>
            <a:p>
              <a:pPr marL="0" marR="0" lvl="0" indent="0" algn="ctr" rtl="0">
                <a:lnSpc>
                  <a:spcPct val="100000"/>
                </a:lnSpc>
                <a:spcBef>
                  <a:spcPts val="0"/>
                </a:spcBef>
                <a:spcAft>
                  <a:spcPts val="0"/>
                </a:spcAft>
                <a:buClr>
                  <a:srgbClr val="000000"/>
                </a:buClr>
                <a:buSzPts val="1351"/>
                <a:buFont typeface="Arial"/>
                <a:buNone/>
              </a:pPr>
              <a:r>
                <a:rPr lang="en-US" sz="1351" dirty="0">
                  <a:solidFill>
                    <a:schemeClr val="lt1"/>
                  </a:solidFill>
                  <a:latin typeface="Calibri"/>
                  <a:ea typeface="Calibri"/>
                  <a:cs typeface="Calibri"/>
                  <a:sym typeface="Calibri"/>
                </a:rPr>
                <a:t>Project ID: PROJ2999</a:t>
              </a:r>
              <a:endParaRPr sz="1351" b="0" i="0" u="none" strike="noStrike" cap="none" dirty="0">
                <a:solidFill>
                  <a:schemeClr val="lt1"/>
                </a:solidFill>
                <a:latin typeface="Calibri"/>
                <a:ea typeface="Calibri"/>
                <a:cs typeface="Calibri"/>
                <a:sym typeface="Calibri"/>
              </a:endParaRPr>
            </a:p>
          </p:txBody>
        </p:sp>
      </p:grpSp>
      <p:sp>
        <p:nvSpPr>
          <p:cNvPr id="92" name="Google Shape;92;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3"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94" name="Google Shape;94;p1"/>
          <p:cNvGrpSpPr/>
          <p:nvPr/>
        </p:nvGrpSpPr>
        <p:grpSpPr>
          <a:xfrm rot="2700000">
            <a:off x="5984712" y="5183993"/>
            <a:ext cx="231043" cy="225933"/>
            <a:chOff x="11087593" y="13905"/>
            <a:chExt cx="1085533" cy="1061509"/>
          </a:xfrm>
        </p:grpSpPr>
        <p:sp>
          <p:nvSpPr>
            <p:cNvPr id="95"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96"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97" name="Google Shape;97;p1"/>
          <p:cNvPicPr preferRelativeResize="0"/>
          <p:nvPr/>
        </p:nvPicPr>
        <p:blipFill rotWithShape="1">
          <a:blip r:embed="rId4">
            <a:alphaModFix/>
          </a:blip>
          <a:srcRect l="22328" t="32664" r="61002" b="35101"/>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676360" y="440766"/>
            <a:ext cx="4917595" cy="594783"/>
          </a:xfrm>
          <a:prstGeom prst="rect">
            <a:avLst/>
          </a:prstGeom>
          <a:solidFill>
            <a:schemeClr val="accent4"/>
          </a:solidFill>
          <a:ln>
            <a:noFill/>
          </a:ln>
        </p:spPr>
        <p:txBody>
          <a:bodyPr spcFirstLastPara="1" wrap="square" lIns="91425" tIns="45700" rIns="91425" bIns="45700" anchor="ctr" anchorCtr="0">
            <a:noAutofit/>
          </a:bodyPr>
          <a:lstStyle/>
          <a:p>
            <a:pPr algn="ctr" eaLnBrk="1" hangingPunct="1"/>
            <a:r>
              <a:rPr lang="en-US" altLang="zh-CN" sz="1800" b="1" dirty="0">
                <a:latin typeface="Poppins" panose="00000500000000000000" pitchFamily="2" charset="0"/>
                <a:ea typeface="SimSun" pitchFamily="2" charset="-122"/>
                <a:cs typeface="Poppins" panose="00000500000000000000" pitchFamily="2" charset="0"/>
              </a:rPr>
              <a:t>Power Theft Detection Using IOT</a:t>
            </a:r>
            <a:endParaRPr lang="en-US" altLang="zh-CN" sz="1800" b="1" baseline="0" dirty="0">
              <a:latin typeface="Poppins" panose="00000500000000000000" pitchFamily="2" charset="0"/>
              <a:ea typeface="SimSun" pitchFamily="2" charset="-122"/>
              <a:cs typeface="Poppins" panose="00000500000000000000" pitchFamily="2" charset="0"/>
            </a:endParaRPr>
          </a:p>
        </p:txBody>
      </p:sp>
      <p:sp>
        <p:nvSpPr>
          <p:cNvPr id="2" name="Google Shape;111;p1">
            <a:extLst>
              <a:ext uri="{FF2B5EF4-FFF2-40B4-BE49-F238E27FC236}">
                <a16:creationId xmlns:a16="http://schemas.microsoft.com/office/drawing/2014/main" id="{9D6E9948-A142-7B28-3C91-30F0929BCAEC}"/>
              </a:ext>
            </a:extLst>
          </p:cNvPr>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G. Rohith Sai Devanga</a:t>
            </a:r>
            <a:endParaRPr lang="en-US" b="1" dirty="0">
              <a:solidFill>
                <a:schemeClr val="dk1"/>
              </a:solidFill>
              <a:latin typeface="Montserrat Medium"/>
              <a:sym typeface="Montserrat Medium"/>
            </a:endParaRP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S. Bharat Kumar</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M. Vamsi Krishna</a:t>
            </a:r>
          </a:p>
          <a:p>
            <a:pPr marR="0" lvl="0" rtl="0">
              <a:lnSpc>
                <a:spcPct val="100000"/>
              </a:lnSpc>
              <a:spcBef>
                <a:spcPts val="0"/>
              </a:spcBef>
              <a:spcAft>
                <a:spcPts val="0"/>
              </a:spcAft>
              <a:buClr>
                <a:srgbClr val="000000"/>
              </a:buClr>
              <a:buSzPts val="1400"/>
            </a:pPr>
            <a:endParaRPr sz="1400" b="1" i="0" u="none" strike="noStrike" cap="none" dirty="0">
              <a:solidFill>
                <a:schemeClr val="dk1"/>
              </a:solidFill>
              <a:latin typeface="Arial"/>
              <a:ea typeface="Arial"/>
              <a:cs typeface="Arial"/>
              <a:sym typeface="Arial"/>
            </a:endParaRPr>
          </a:p>
        </p:txBody>
      </p:sp>
      <p:sp>
        <p:nvSpPr>
          <p:cNvPr id="3" name="Google Shape;111;p1">
            <a:extLst>
              <a:ext uri="{FF2B5EF4-FFF2-40B4-BE49-F238E27FC236}">
                <a16:creationId xmlns:a16="http://schemas.microsoft.com/office/drawing/2014/main" id="{17A4430A-651A-8136-68E4-294987EE07F8}"/>
              </a:ext>
            </a:extLst>
          </p:cNvPr>
          <p:cNvSpPr/>
          <p:nvPr/>
        </p:nvSpPr>
        <p:spPr>
          <a:xfrm>
            <a:off x="9265054" y="5293500"/>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i="0" u="none" strike="noStrike" cap="none" dirty="0">
                <a:solidFill>
                  <a:schemeClr val="dk1"/>
                </a:solidFill>
                <a:latin typeface="Montserrat Medium" panose="00000600000000000000" pitchFamily="2" charset="0"/>
                <a:ea typeface="SimSun" pitchFamily="2" charset="-122"/>
                <a:cs typeface="Poppins" panose="00000500000000000000" pitchFamily="2" charset="0"/>
                <a:sym typeface="Montserrat Medium"/>
              </a:rPr>
              <a:t>Dr.HJ. </a:t>
            </a:r>
            <a:r>
              <a:rPr lang="en-US" b="1" i="0" u="none" strike="noStrike" cap="none" dirty="0" err="1">
                <a:solidFill>
                  <a:schemeClr val="dk1"/>
                </a:solidFill>
                <a:latin typeface="Montserrat Medium" panose="00000600000000000000" pitchFamily="2" charset="0"/>
                <a:ea typeface="SimSun" pitchFamily="2" charset="-122"/>
                <a:cs typeface="Poppins" panose="00000500000000000000" pitchFamily="2" charset="0"/>
                <a:sym typeface="Montserrat Medium"/>
              </a:rPr>
              <a:t>Jayatheertha</a:t>
            </a:r>
            <a:r>
              <a:rPr lang="en-US" b="1" i="0" u="none" strike="noStrike" cap="none" dirty="0">
                <a:solidFill>
                  <a:schemeClr val="dk1"/>
                </a:solidFill>
                <a:latin typeface="Montserrat Medium" panose="00000600000000000000" pitchFamily="2" charset="0"/>
                <a:ea typeface="SimSun" pitchFamily="2" charset="-122"/>
                <a:cs typeface="Poppins" panose="00000500000000000000" pitchFamily="2" charset="0"/>
                <a:sym typeface="Montserrat Medium"/>
              </a:rPr>
              <a:t> </a:t>
            </a:r>
            <a:endParaRPr lang="en-US" sz="1400" b="1" i="0" u="none" strike="noStrike" cap="none" dirty="0">
              <a:solidFill>
                <a:schemeClr val="dk1"/>
              </a:solidFill>
              <a:latin typeface="Montserrat Medium" panose="00000600000000000000" pitchFamily="2" charset="0"/>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41AF-27D4-8EAC-48C8-27AA67A642DC}"/>
              </a:ext>
            </a:extLst>
          </p:cNvPr>
          <p:cNvSpPr>
            <a:spLocks noGrp="1"/>
          </p:cNvSpPr>
          <p:nvPr>
            <p:ph type="title"/>
          </p:nvPr>
        </p:nvSpPr>
        <p:spPr/>
        <p:txBody>
          <a:bodyPr>
            <a:normAutofit/>
          </a:bodyPr>
          <a:lstStyle/>
          <a:p>
            <a:r>
              <a:rPr lang="en-IN" sz="2000" dirty="0"/>
              <a:t>Circuit Diagram</a:t>
            </a:r>
          </a:p>
        </p:txBody>
      </p:sp>
      <p:sp>
        <p:nvSpPr>
          <p:cNvPr id="3" name="Slide Number Placeholder 2">
            <a:extLst>
              <a:ext uri="{FF2B5EF4-FFF2-40B4-BE49-F238E27FC236}">
                <a16:creationId xmlns:a16="http://schemas.microsoft.com/office/drawing/2014/main" id="{721BB67F-384C-299F-BE74-C69D621322F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CB5FB6FF-193F-75B5-2988-DE0665617734}"/>
              </a:ext>
            </a:extLst>
          </p:cNvPr>
          <p:cNvPicPr>
            <a:picLocks noChangeAspect="1"/>
          </p:cNvPicPr>
          <p:nvPr/>
        </p:nvPicPr>
        <p:blipFill>
          <a:blip r:embed="rId2"/>
          <a:stretch>
            <a:fillRect/>
          </a:stretch>
        </p:blipFill>
        <p:spPr>
          <a:xfrm>
            <a:off x="678427" y="1560893"/>
            <a:ext cx="9478296" cy="4967295"/>
          </a:xfrm>
          <a:prstGeom prst="rect">
            <a:avLst/>
          </a:prstGeom>
        </p:spPr>
      </p:pic>
    </p:spTree>
    <p:extLst>
      <p:ext uri="{BB962C8B-B14F-4D97-AF65-F5344CB8AC3E}">
        <p14:creationId xmlns:p14="http://schemas.microsoft.com/office/powerpoint/2010/main" val="251264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9D59-08D7-9DFB-344A-8031CC00175E}"/>
              </a:ext>
            </a:extLst>
          </p:cNvPr>
          <p:cNvSpPr>
            <a:spLocks noGrp="1"/>
          </p:cNvSpPr>
          <p:nvPr>
            <p:ph type="title"/>
          </p:nvPr>
        </p:nvSpPr>
        <p:spPr>
          <a:xfrm>
            <a:off x="651387" y="247138"/>
            <a:ext cx="10515600" cy="1325563"/>
          </a:xfrm>
        </p:spPr>
        <p:txBody>
          <a:bodyPr>
            <a:normAutofit/>
          </a:bodyPr>
          <a:lstStyle/>
          <a:p>
            <a:r>
              <a:rPr lang="en-IN" sz="2000" dirty="0"/>
              <a:t>Flow Chart</a:t>
            </a:r>
          </a:p>
        </p:txBody>
      </p:sp>
      <p:sp>
        <p:nvSpPr>
          <p:cNvPr id="3" name="Slide Number Placeholder 2">
            <a:extLst>
              <a:ext uri="{FF2B5EF4-FFF2-40B4-BE49-F238E27FC236}">
                <a16:creationId xmlns:a16="http://schemas.microsoft.com/office/drawing/2014/main" id="{293046EF-5BEB-6743-5428-BE355C0536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Picture 4">
            <a:extLst>
              <a:ext uri="{FF2B5EF4-FFF2-40B4-BE49-F238E27FC236}">
                <a16:creationId xmlns:a16="http://schemas.microsoft.com/office/drawing/2014/main" id="{281D70F7-AEA8-1028-AB44-BD37E586F88A}"/>
              </a:ext>
            </a:extLst>
          </p:cNvPr>
          <p:cNvPicPr>
            <a:picLocks noChangeAspect="1"/>
          </p:cNvPicPr>
          <p:nvPr/>
        </p:nvPicPr>
        <p:blipFill>
          <a:blip r:embed="rId2"/>
          <a:stretch>
            <a:fillRect/>
          </a:stretch>
        </p:blipFill>
        <p:spPr>
          <a:xfrm>
            <a:off x="4876800" y="495783"/>
            <a:ext cx="5943600" cy="5885353"/>
          </a:xfrm>
          <a:prstGeom prst="rect">
            <a:avLst/>
          </a:prstGeom>
        </p:spPr>
      </p:pic>
    </p:spTree>
    <p:extLst>
      <p:ext uri="{BB962C8B-B14F-4D97-AF65-F5344CB8AC3E}">
        <p14:creationId xmlns:p14="http://schemas.microsoft.com/office/powerpoint/2010/main" val="3571587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8D34DF-586F-7792-4492-3715F5651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TextBox 3">
            <a:extLst>
              <a:ext uri="{FF2B5EF4-FFF2-40B4-BE49-F238E27FC236}">
                <a16:creationId xmlns:a16="http://schemas.microsoft.com/office/drawing/2014/main" id="{898ACD03-4FC2-7DDD-3BFF-348ACA968417}"/>
              </a:ext>
            </a:extLst>
          </p:cNvPr>
          <p:cNvSpPr txBox="1"/>
          <p:nvPr/>
        </p:nvSpPr>
        <p:spPr>
          <a:xfrm>
            <a:off x="2837468" y="603315"/>
            <a:ext cx="6611331" cy="461665"/>
          </a:xfrm>
          <a:prstGeom prst="rect">
            <a:avLst/>
          </a:prstGeom>
          <a:noFill/>
        </p:spPr>
        <p:txBody>
          <a:bodyPr wrap="square" rtlCol="0">
            <a:spAutoFit/>
          </a:bodyPr>
          <a:lstStyle/>
          <a:p>
            <a:r>
              <a:rPr lang="en-IN" sz="2000" b="1" dirty="0"/>
              <a:t>                          </a:t>
            </a:r>
            <a:r>
              <a:rPr lang="en-IN" sz="2400" b="1" dirty="0"/>
              <a:t>ADVANTAGES</a:t>
            </a:r>
            <a:endParaRPr lang="en-IN" sz="2000" b="1" dirty="0"/>
          </a:p>
        </p:txBody>
      </p:sp>
      <p:sp>
        <p:nvSpPr>
          <p:cNvPr id="6" name="TextBox 5">
            <a:extLst>
              <a:ext uri="{FF2B5EF4-FFF2-40B4-BE49-F238E27FC236}">
                <a16:creationId xmlns:a16="http://schemas.microsoft.com/office/drawing/2014/main" id="{966BBADE-F31C-9FEE-EF15-2F31CAD3FC4A}"/>
              </a:ext>
            </a:extLst>
          </p:cNvPr>
          <p:cNvSpPr txBox="1"/>
          <p:nvPr/>
        </p:nvSpPr>
        <p:spPr>
          <a:xfrm>
            <a:off x="414779" y="1357459"/>
            <a:ext cx="11085922"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System would provide a simple way to detect an electrical </a:t>
            </a:r>
          </a:p>
          <a:p>
            <a:pPr marL="285750" indent="-285750">
              <a:buFont typeface="Arial" panose="020B0604020202020204" pitchFamily="34" charset="0"/>
              <a:buChar char="•"/>
            </a:pPr>
            <a:r>
              <a:rPr lang="en-US" sz="2000" dirty="0"/>
              <a:t>power theft without any human interface wirelessly via Internet.</a:t>
            </a:r>
          </a:p>
          <a:p>
            <a:pPr marL="285750" indent="-285750">
              <a:buFont typeface="Arial" panose="020B0604020202020204" pitchFamily="34" charset="0"/>
              <a:buChar char="•"/>
            </a:pPr>
            <a:r>
              <a:rPr lang="en-US" sz="2000" dirty="0"/>
              <a:t>Maximize the profit margin of power utility company.</a:t>
            </a:r>
          </a:p>
          <a:p>
            <a:pPr marL="285750" indent="-285750">
              <a:buFont typeface="Arial" panose="020B0604020202020204" pitchFamily="34" charset="0"/>
              <a:buChar char="•"/>
            </a:pPr>
            <a:r>
              <a:rPr lang="en-US" sz="2000" dirty="0"/>
              <a:t>Monitor voltage, current and make disconnections and re-connections remotely without employing man power.</a:t>
            </a:r>
          </a:p>
          <a:p>
            <a:pPr marL="285750" indent="-285750">
              <a:buFont typeface="Arial" panose="020B0604020202020204" pitchFamily="34" charset="0"/>
              <a:buChar char="•"/>
            </a:pPr>
            <a:r>
              <a:rPr lang="en-US" sz="2000" dirty="0"/>
              <a:t>The system has Combined advantage for both utility and the customer.</a:t>
            </a:r>
          </a:p>
          <a:p>
            <a:pPr marL="285750" indent="-285750">
              <a:buFont typeface="Arial" panose="020B0604020202020204" pitchFamily="34" charset="0"/>
              <a:buChar char="•"/>
            </a:pPr>
            <a:r>
              <a:rPr lang="en-US" sz="2000" dirty="0"/>
              <a:t>Illegal theft of power via meter tampering can my minimized with the help of this system, thus resulting in high profit margins for the provider.</a:t>
            </a:r>
            <a:endParaRPr lang="en-IN" sz="2000" dirty="0"/>
          </a:p>
        </p:txBody>
      </p:sp>
    </p:spTree>
    <p:extLst>
      <p:ext uri="{BB962C8B-B14F-4D97-AF65-F5344CB8AC3E}">
        <p14:creationId xmlns:p14="http://schemas.microsoft.com/office/powerpoint/2010/main" val="352007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E13884-D56E-3D2D-EAF0-0A0571171ED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TextBox 3">
            <a:extLst>
              <a:ext uri="{FF2B5EF4-FFF2-40B4-BE49-F238E27FC236}">
                <a16:creationId xmlns:a16="http://schemas.microsoft.com/office/drawing/2014/main" id="{E6528836-45FD-87E8-54BC-7075CDDE0249}"/>
              </a:ext>
            </a:extLst>
          </p:cNvPr>
          <p:cNvSpPr txBox="1"/>
          <p:nvPr/>
        </p:nvSpPr>
        <p:spPr>
          <a:xfrm>
            <a:off x="3035431" y="556181"/>
            <a:ext cx="6183983" cy="400110"/>
          </a:xfrm>
          <a:prstGeom prst="rect">
            <a:avLst/>
          </a:prstGeom>
          <a:noFill/>
        </p:spPr>
        <p:txBody>
          <a:bodyPr wrap="square" rtlCol="0">
            <a:spAutoFit/>
          </a:bodyPr>
          <a:lstStyle/>
          <a:p>
            <a:r>
              <a:rPr lang="en-IN" sz="2000" b="1" dirty="0"/>
              <a:t>                         LIMITATIONS</a:t>
            </a:r>
          </a:p>
        </p:txBody>
      </p:sp>
      <p:sp>
        <p:nvSpPr>
          <p:cNvPr id="7" name="TextBox 6">
            <a:extLst>
              <a:ext uri="{FF2B5EF4-FFF2-40B4-BE49-F238E27FC236}">
                <a16:creationId xmlns:a16="http://schemas.microsoft.com/office/drawing/2014/main" id="{2DAFCC66-52AF-0A70-80D6-44729F69C4F0}"/>
              </a:ext>
            </a:extLst>
          </p:cNvPr>
          <p:cNvSpPr txBox="1"/>
          <p:nvPr/>
        </p:nvSpPr>
        <p:spPr>
          <a:xfrm>
            <a:off x="537328" y="1593129"/>
            <a:ext cx="11117344"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Since the CT's are connected across each span of distribution system, its installation as well as maintenance cost become higher.</a:t>
            </a:r>
          </a:p>
          <a:p>
            <a:pPr marL="285750" indent="-285750">
              <a:buFont typeface="Arial" panose="020B0604020202020204" pitchFamily="34" charset="0"/>
              <a:buChar char="•"/>
            </a:pPr>
            <a:r>
              <a:rPr lang="en-US" sz="2000" dirty="0"/>
              <a:t>One major disadvantage of this project is that it is not capable of detecting the exact location from where the power is being stolen, giving only approximate location to that place.</a:t>
            </a:r>
          </a:p>
          <a:p>
            <a:pPr marL="285750" indent="-285750">
              <a:buFont typeface="Arial" panose="020B0604020202020204" pitchFamily="34" charset="0"/>
              <a:buChar char="•"/>
            </a:pPr>
            <a:r>
              <a:rPr lang="en-US" sz="2000" dirty="0"/>
              <a:t>Cannot determine who is actually stealing, but even no other existing system is capable of doing this.</a:t>
            </a:r>
          </a:p>
          <a:p>
            <a:pPr marL="285750" indent="-285750">
              <a:buFont typeface="Arial" panose="020B0604020202020204" pitchFamily="34" charset="0"/>
              <a:buChar char="•"/>
            </a:pPr>
            <a:r>
              <a:rPr lang="en-US" sz="2000" dirty="0"/>
              <a:t>If implemented on a large scale, it may take a lot of time and </a:t>
            </a:r>
          </a:p>
          <a:p>
            <a:pPr marL="285750" indent="-285750">
              <a:buFont typeface="Arial" panose="020B0604020202020204" pitchFamily="34" charset="0"/>
              <a:buChar char="•"/>
            </a:pPr>
            <a:r>
              <a:rPr lang="en-US" sz="2000" dirty="0"/>
              <a:t> manual input.</a:t>
            </a:r>
            <a:endParaRPr lang="en-IN" sz="2000" dirty="0"/>
          </a:p>
        </p:txBody>
      </p:sp>
    </p:spTree>
    <p:extLst>
      <p:ext uri="{BB962C8B-B14F-4D97-AF65-F5344CB8AC3E}">
        <p14:creationId xmlns:p14="http://schemas.microsoft.com/office/powerpoint/2010/main" val="1718957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CABBAC-CB92-002D-470B-E87F071A9D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TextBox 3">
            <a:extLst>
              <a:ext uri="{FF2B5EF4-FFF2-40B4-BE49-F238E27FC236}">
                <a16:creationId xmlns:a16="http://schemas.microsoft.com/office/drawing/2014/main" id="{FB7ED2BC-F577-A09A-6B85-8AF4038CFC17}"/>
              </a:ext>
            </a:extLst>
          </p:cNvPr>
          <p:cNvSpPr txBox="1"/>
          <p:nvPr/>
        </p:nvSpPr>
        <p:spPr>
          <a:xfrm>
            <a:off x="2942734" y="725864"/>
            <a:ext cx="6306532" cy="461665"/>
          </a:xfrm>
          <a:prstGeom prst="rect">
            <a:avLst/>
          </a:prstGeom>
          <a:noFill/>
        </p:spPr>
        <p:txBody>
          <a:bodyPr wrap="square" rtlCol="0">
            <a:spAutoFit/>
          </a:bodyPr>
          <a:lstStyle/>
          <a:p>
            <a:r>
              <a:rPr lang="en-IN" sz="2400" b="1" dirty="0"/>
              <a:t>                   CONCLUSION</a:t>
            </a:r>
          </a:p>
        </p:txBody>
      </p:sp>
      <p:sp>
        <p:nvSpPr>
          <p:cNvPr id="7" name="TextBox 6">
            <a:extLst>
              <a:ext uri="{FF2B5EF4-FFF2-40B4-BE49-F238E27FC236}">
                <a16:creationId xmlns:a16="http://schemas.microsoft.com/office/drawing/2014/main" id="{D0A1EE2F-A9CE-4BD8-1859-FC4EC48DE4E7}"/>
              </a:ext>
            </a:extLst>
          </p:cNvPr>
          <p:cNvSpPr txBox="1"/>
          <p:nvPr/>
        </p:nvSpPr>
        <p:spPr>
          <a:xfrm>
            <a:off x="688157" y="1630837"/>
            <a:ext cx="10294070" cy="2677656"/>
          </a:xfrm>
          <a:prstGeom prst="rect">
            <a:avLst/>
          </a:prstGeom>
          <a:noFill/>
        </p:spPr>
        <p:txBody>
          <a:bodyPr wrap="square" rtlCol="0">
            <a:spAutoFit/>
          </a:bodyPr>
          <a:lstStyle/>
          <a:p>
            <a:r>
              <a:rPr lang="en-US" sz="2400" dirty="0"/>
              <a:t>                                       In the era of smart city advancement, this project is targeting the connectivity &amp; networking factor of the IOT. during this project, we are detecting the facility theft, identifying the fault and also tracking the location of the fault area to require necessary measures. The proposed system provides the answer for a few of the most problems faced by the prevailing Indian grid system, like wastage of energy, power theft, and cable fault.</a:t>
            </a:r>
            <a:endParaRPr lang="en-IN" sz="2400" dirty="0"/>
          </a:p>
        </p:txBody>
      </p:sp>
    </p:spTree>
    <p:extLst>
      <p:ext uri="{BB962C8B-B14F-4D97-AF65-F5344CB8AC3E}">
        <p14:creationId xmlns:p14="http://schemas.microsoft.com/office/powerpoint/2010/main" val="275924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133C8C-982E-93BD-00D4-F1157519DF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TextBox 3">
            <a:extLst>
              <a:ext uri="{FF2B5EF4-FFF2-40B4-BE49-F238E27FC236}">
                <a16:creationId xmlns:a16="http://schemas.microsoft.com/office/drawing/2014/main" id="{8E685877-25A0-A76E-14B1-730C1DEC9CF9}"/>
              </a:ext>
            </a:extLst>
          </p:cNvPr>
          <p:cNvSpPr txBox="1"/>
          <p:nvPr/>
        </p:nvSpPr>
        <p:spPr>
          <a:xfrm>
            <a:off x="2347274" y="707010"/>
            <a:ext cx="7777114" cy="461665"/>
          </a:xfrm>
          <a:prstGeom prst="rect">
            <a:avLst/>
          </a:prstGeom>
          <a:noFill/>
        </p:spPr>
        <p:txBody>
          <a:bodyPr wrap="square" rtlCol="0">
            <a:spAutoFit/>
          </a:bodyPr>
          <a:lstStyle/>
          <a:p>
            <a:r>
              <a:rPr lang="en-IN" sz="2000" b="1" dirty="0"/>
              <a:t>                           </a:t>
            </a:r>
            <a:r>
              <a:rPr lang="en-IN" sz="2400" b="1" dirty="0"/>
              <a:t>FUTURE SCOPE</a:t>
            </a:r>
            <a:endParaRPr lang="en-IN" sz="2000" b="1" dirty="0"/>
          </a:p>
        </p:txBody>
      </p:sp>
      <p:sp>
        <p:nvSpPr>
          <p:cNvPr id="6" name="TextBox 5">
            <a:extLst>
              <a:ext uri="{FF2B5EF4-FFF2-40B4-BE49-F238E27FC236}">
                <a16:creationId xmlns:a16="http://schemas.microsoft.com/office/drawing/2014/main" id="{C41F6443-6CC6-E4D7-CD27-E2B85913CFE4}"/>
              </a:ext>
            </a:extLst>
          </p:cNvPr>
          <p:cNvSpPr txBox="1"/>
          <p:nvPr/>
        </p:nvSpPr>
        <p:spPr>
          <a:xfrm>
            <a:off x="857839" y="1593130"/>
            <a:ext cx="10482606" cy="3539430"/>
          </a:xfrm>
          <a:prstGeom prst="rect">
            <a:avLst/>
          </a:prstGeom>
          <a:noFill/>
        </p:spPr>
        <p:txBody>
          <a:bodyPr wrap="square" rtlCol="0">
            <a:spAutoFit/>
          </a:bodyPr>
          <a:lstStyle/>
          <a:p>
            <a:pPr marL="342900" indent="-342900">
              <a:buAutoNum type="arabicPeriod"/>
            </a:pPr>
            <a:r>
              <a:rPr lang="en-US" sz="1600" dirty="0"/>
              <a:t>As mentioned above, we all know that electricity is low and at such time we can't afford power being theft. If this technique is implemented then the sole the quantity of power required is going to be consumed and there'll be no wastage of power.</a:t>
            </a:r>
          </a:p>
          <a:p>
            <a:pPr marL="342900" indent="-342900">
              <a:buAutoNum type="arabicPeriod"/>
            </a:pPr>
            <a:r>
              <a:rPr lang="en-US" sz="1600" dirty="0"/>
              <a:t> Moreover even the money spent is often saved. Hence, it'll how of helping within the economic process of the country.</a:t>
            </a:r>
          </a:p>
          <a:p>
            <a:pPr marL="342900" indent="-342900">
              <a:buAutoNum type="arabicPeriod"/>
            </a:pPr>
            <a:r>
              <a:rPr lang="en-US" sz="1600" dirty="0"/>
              <a:t>In the present system, IOT energy meter consumption is controlled by Wi-Fi and it helps consumers to avoid wastage use of electricity. The performance of the system can be managed by connecting all household electrical appliances to IOT to consume power.</a:t>
            </a:r>
          </a:p>
          <a:p>
            <a:pPr marL="342900" indent="-342900">
              <a:buAutoNum type="arabicPeriod"/>
            </a:pPr>
            <a:r>
              <a:rPr lang="en-US" sz="1600" dirty="0"/>
              <a:t>So, in future following measures can be achieved to save power and avoid thefts.</a:t>
            </a:r>
          </a:p>
          <a:p>
            <a:pPr marL="342900" indent="-342900">
              <a:buAutoNum type="arabicPeriod"/>
            </a:pPr>
            <a:r>
              <a:rPr lang="en-US" sz="1600" dirty="0"/>
              <a:t>We can make an IOT system where an owner can monitor energy consumption and can pay the bill online.</a:t>
            </a:r>
          </a:p>
          <a:p>
            <a:pPr marL="342900" indent="-342900">
              <a:buAutoNum type="arabicPeriod"/>
            </a:pPr>
            <a:r>
              <a:rPr lang="en-US" sz="1600" dirty="0"/>
              <a:t>We can make a system where an owner can receive SMS when he/she crosses the threshold of electricity usage slab.</a:t>
            </a:r>
          </a:p>
          <a:p>
            <a:pPr marL="342900" indent="-342900">
              <a:buAutoNum type="arabicPeriod"/>
            </a:pPr>
            <a:r>
              <a:rPr lang="en-US" sz="1600" dirty="0"/>
              <a:t>We can make a system that can send SMS to the preferred meter reading man of that area when theft detected at the consumer end</a:t>
            </a:r>
            <a:endParaRPr lang="en-IN" sz="1600" dirty="0"/>
          </a:p>
        </p:txBody>
      </p:sp>
    </p:spTree>
    <p:extLst>
      <p:ext uri="{BB962C8B-B14F-4D97-AF65-F5344CB8AC3E}">
        <p14:creationId xmlns:p14="http://schemas.microsoft.com/office/powerpoint/2010/main" val="660653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63AF82E-59DD-CE07-4AA6-01C5124568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7" name="TextBox 6">
            <a:extLst>
              <a:ext uri="{FF2B5EF4-FFF2-40B4-BE49-F238E27FC236}">
                <a16:creationId xmlns:a16="http://schemas.microsoft.com/office/drawing/2014/main" id="{802EE6DA-A2FE-0EE7-9B59-6FE2D8932C93}"/>
              </a:ext>
            </a:extLst>
          </p:cNvPr>
          <p:cNvSpPr txBox="1"/>
          <p:nvPr/>
        </p:nvSpPr>
        <p:spPr>
          <a:xfrm>
            <a:off x="2686639" y="735291"/>
            <a:ext cx="5552388" cy="461665"/>
          </a:xfrm>
          <a:prstGeom prst="rect">
            <a:avLst/>
          </a:prstGeom>
          <a:noFill/>
        </p:spPr>
        <p:txBody>
          <a:bodyPr wrap="square" rtlCol="0">
            <a:spAutoFit/>
          </a:bodyPr>
          <a:lstStyle/>
          <a:p>
            <a:r>
              <a:rPr lang="en-IN" dirty="0"/>
              <a:t>                            </a:t>
            </a:r>
            <a:r>
              <a:rPr lang="en-IN" sz="2400" b="1" dirty="0"/>
              <a:t>REFERENCE</a:t>
            </a:r>
            <a:endParaRPr lang="en-IN" b="1" dirty="0"/>
          </a:p>
        </p:txBody>
      </p:sp>
      <p:sp>
        <p:nvSpPr>
          <p:cNvPr id="9" name="TextBox 8">
            <a:extLst>
              <a:ext uri="{FF2B5EF4-FFF2-40B4-BE49-F238E27FC236}">
                <a16:creationId xmlns:a16="http://schemas.microsoft.com/office/drawing/2014/main" id="{0B59473E-14E2-2B34-FFD7-3F89AFEB5436}"/>
              </a:ext>
            </a:extLst>
          </p:cNvPr>
          <p:cNvSpPr txBox="1"/>
          <p:nvPr/>
        </p:nvSpPr>
        <p:spPr>
          <a:xfrm>
            <a:off x="838986" y="1734532"/>
            <a:ext cx="10887958" cy="3139321"/>
          </a:xfrm>
          <a:prstGeom prst="rect">
            <a:avLst/>
          </a:prstGeom>
          <a:noFill/>
        </p:spPr>
        <p:txBody>
          <a:bodyPr wrap="square" rtlCol="0">
            <a:spAutoFit/>
          </a:bodyPr>
          <a:lstStyle/>
          <a:p>
            <a:pPr marL="285750" indent="-285750">
              <a:buFont typeface="Arial" panose="020B0604020202020204" pitchFamily="34" charset="0"/>
              <a:buChar char="•"/>
            </a:pPr>
            <a:r>
              <a:rPr lang="en-IN" sz="1800" dirty="0"/>
              <a:t>Lanedi C., Dipit. d. Inug, delly inf. Secondaniv. di Npoli, Aversar Italy, Monrela, P.; Inilo G,, "ARM based energy controlling system using smart meter and network server,", IEEE Instrumentation and Measurement Technology conference Binjiang,, pp. 1-6, May-2011. </a:t>
            </a:r>
          </a:p>
          <a:p>
            <a:pPr marL="285750" indent="-285750">
              <a:buFont typeface="Arial" panose="020B0604020202020204" pitchFamily="34" charset="0"/>
              <a:buChar char="•"/>
            </a:pPr>
            <a:r>
              <a:rPr lang="en-IN" sz="1800" dirty="0"/>
              <a:t>IoT Based Energy Meter Reading, Theft Detection and connection and Darshan N, </a:t>
            </a:r>
            <a:r>
              <a:rPr lang="en-IN" sz="1800" dirty="0" err="1"/>
              <a:t>Dr.</a:t>
            </a:r>
            <a:r>
              <a:rPr lang="en-IN" sz="1800" dirty="0"/>
              <a:t> K A Radhakrishnan Rao, " Disconnection using PLC and Power optimization", International Journal of Advanced Research in Electrical, Electronics and Instrumentation Engineering, Vol. 5, Issue 8, 2015</a:t>
            </a:r>
          </a:p>
          <a:p>
            <a:pPr marL="285750" indent="-285750">
              <a:buFont typeface="Arial" panose="020B0604020202020204" pitchFamily="34" charset="0"/>
              <a:buChar char="•"/>
            </a:pPr>
            <a:r>
              <a:rPr lang="en-IN" sz="1800" dirty="0"/>
              <a:t>ECI Telecom Ltd., Fighting Electricity Theft with Advanced Metering Infrastructure (March 2011) [Online] Available:</a:t>
            </a:r>
          </a:p>
          <a:p>
            <a:pPr marL="285750" indent="-285750">
              <a:buFont typeface="Arial" panose="020B0604020202020204" pitchFamily="34" charset="0"/>
              <a:buChar char="•"/>
            </a:pPr>
            <a:r>
              <a:rPr lang="en-IN" sz="1800" dirty="0">
                <a:hlinkClick r:id="rId2"/>
              </a:rPr>
              <a:t>http://www.ecitele.com</a:t>
            </a:r>
            <a:endParaRPr lang="en-IN" sz="1800" dirty="0"/>
          </a:p>
          <a:p>
            <a:pPr marL="285750" indent="-285750">
              <a:buFont typeface="Arial" panose="020B0604020202020204" pitchFamily="34" charset="0"/>
              <a:buChar char="•"/>
            </a:pPr>
            <a:r>
              <a:rPr lang="en-IN" sz="1800" dirty="0"/>
              <a:t>M. Golden, B. Min, "Theft and loss of electricity in an Indian State technical report," Int. Growth Centre 2012.</a:t>
            </a:r>
          </a:p>
        </p:txBody>
      </p:sp>
    </p:spTree>
    <p:extLst>
      <p:ext uri="{BB962C8B-B14F-4D97-AF65-F5344CB8AC3E}">
        <p14:creationId xmlns:p14="http://schemas.microsoft.com/office/powerpoint/2010/main" val="77852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231" name="Google Shape;231;p35"/>
          <p:cNvPicPr preferRelativeResize="0"/>
          <p:nvPr/>
        </p:nvPicPr>
        <p:blipFill rotWithShape="1">
          <a:blip r:embed="rId3">
            <a:alphaModFix/>
          </a:blip>
          <a:srcRect l="22326" t="32664" r="11837" b="35102"/>
          <a:stretch/>
        </p:blipFill>
        <p:spPr>
          <a:xfrm>
            <a:off x="262467" y="258234"/>
            <a:ext cx="1504951" cy="423333"/>
          </a:xfrm>
          <a:prstGeom prst="rect">
            <a:avLst/>
          </a:prstGeom>
          <a:noFill/>
          <a:ln>
            <a:noFill/>
          </a:ln>
        </p:spPr>
      </p:pic>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4">
            <a:alphaModFix/>
          </a:blip>
          <a:srcRect/>
          <a:stretch/>
        </p:blipFill>
        <p:spPr>
          <a:xfrm>
            <a:off x="7787216" y="2586568"/>
            <a:ext cx="4931834" cy="4931834"/>
          </a:xfrm>
          <a:prstGeom prst="rect">
            <a:avLst/>
          </a:prstGeom>
          <a:noFill/>
          <a:ln>
            <a:noFill/>
          </a:ln>
        </p:spPr>
      </p:pic>
    </p:spTree>
    <p:extLst>
      <p:ext uri="{BB962C8B-B14F-4D97-AF65-F5344CB8AC3E}">
        <p14:creationId xmlns:p14="http://schemas.microsoft.com/office/powerpoint/2010/main" val="20734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76"/>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824485"/>
            <a:ext cx="8774041" cy="369096"/>
            <a:chOff x="2759164" y="1557376"/>
            <a:chExt cx="8774041"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BU21EECE0100199</a:t>
              </a:r>
              <a:endParaRPr b="1" i="0" u="none" strike="noStrike" cap="none" dirty="0">
                <a:solidFill>
                  <a:schemeClr val="bg1"/>
                </a:solidFill>
                <a:latin typeface="Montserrat Medium" panose="00000600000000000000" pitchFamily="2"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55356"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G Rohith Sai</a:t>
              </a:r>
              <a:endParaRPr lang="en-US" sz="1800" b="1" dirty="0">
                <a:solidFill>
                  <a:schemeClr val="bg1"/>
                </a:solidFill>
                <a:latin typeface="Montserrat Medium"/>
                <a:sym typeface="Montserrat Medium"/>
              </a:endParaRP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408240"/>
            <a:ext cx="8756560" cy="369096"/>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b="1" i="0" u="none" strike="noStrike" cap="none" dirty="0">
                  <a:solidFill>
                    <a:schemeClr val="bg1"/>
                  </a:solidFill>
                  <a:latin typeface="Montserrat Medium" panose="00000600000000000000" pitchFamily="2" charset="0"/>
                  <a:sym typeface="Arial"/>
                </a:rPr>
                <a:t>BU21EECE0100142</a:t>
              </a:r>
            </a:p>
            <a:p>
              <a:pPr marL="0" marR="0" lvl="0" indent="0" algn="ctr" rtl="0">
                <a:lnSpc>
                  <a:spcPct val="100000"/>
                </a:lnSpc>
                <a:spcBef>
                  <a:spcPts val="0"/>
                </a:spcBef>
                <a:spcAft>
                  <a:spcPts val="0"/>
                </a:spcAft>
                <a:buClr>
                  <a:srgbClr val="000000"/>
                </a:buClr>
                <a:buSzPts val="3600"/>
                <a:buFont typeface="Arial"/>
                <a:buNone/>
              </a:pPr>
              <a:endParaRPr sz="1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dirty="0">
                  <a:solidFill>
                    <a:schemeClr val="bg1"/>
                  </a:solidFill>
                  <a:latin typeface="Montserrat Medium"/>
                  <a:sym typeface="Montserrat Medium"/>
                </a:rPr>
                <a:t>M Vamsi Krishna</a:t>
              </a:r>
              <a:endParaRPr lang="en-US" sz="1800" b="1" i="0" u="none" strike="noStrike" cap="none" dirty="0">
                <a:solidFill>
                  <a:schemeClr val="bg1"/>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06334" y="5063843"/>
            <a:ext cx="8756560" cy="369096"/>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BU21EECE0100388</a:t>
              </a: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sz="1800" b="1" dirty="0">
                  <a:solidFill>
                    <a:schemeClr val="bg1"/>
                  </a:solidFill>
                  <a:latin typeface="Montserrat Medium"/>
                  <a:sym typeface="Montserrat Medium"/>
                </a:rPr>
                <a:t>S Bharat Kumar</a:t>
              </a: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5" name="Picture 4">
            <a:extLst>
              <a:ext uri="{FF2B5EF4-FFF2-40B4-BE49-F238E27FC236}">
                <a16:creationId xmlns:a16="http://schemas.microsoft.com/office/drawing/2014/main" id="{D7A6A9A4-2627-FDD8-DAF1-06E684275F3A}"/>
              </a:ext>
            </a:extLst>
          </p:cNvPr>
          <p:cNvPicPr>
            <a:picLocks noChangeAspect="1"/>
          </p:cNvPicPr>
          <p:nvPr/>
        </p:nvPicPr>
        <p:blipFill>
          <a:blip r:embed="rId5"/>
          <a:stretch>
            <a:fillRect/>
          </a:stretch>
        </p:blipFill>
        <p:spPr>
          <a:xfrm>
            <a:off x="1169241" y="1274858"/>
            <a:ext cx="1028440" cy="1379903"/>
          </a:xfrm>
          <a:prstGeom prst="rect">
            <a:avLst/>
          </a:prstGeom>
        </p:spPr>
      </p:pic>
      <p:pic>
        <p:nvPicPr>
          <p:cNvPr id="18" name="Picture 17">
            <a:extLst>
              <a:ext uri="{FF2B5EF4-FFF2-40B4-BE49-F238E27FC236}">
                <a16:creationId xmlns:a16="http://schemas.microsoft.com/office/drawing/2014/main" id="{B0634C20-1F4E-8E6B-3F70-0F4D7BE0BFDA}"/>
              </a:ext>
            </a:extLst>
          </p:cNvPr>
          <p:cNvPicPr>
            <a:picLocks noChangeAspect="1"/>
          </p:cNvPicPr>
          <p:nvPr/>
        </p:nvPicPr>
        <p:blipFill>
          <a:blip r:embed="rId6"/>
          <a:stretch>
            <a:fillRect/>
          </a:stretch>
        </p:blipFill>
        <p:spPr>
          <a:xfrm>
            <a:off x="1169241" y="2821307"/>
            <a:ext cx="1028440" cy="1379903"/>
          </a:xfrm>
          <a:prstGeom prst="rect">
            <a:avLst/>
          </a:prstGeom>
        </p:spPr>
      </p:pic>
      <p:pic>
        <p:nvPicPr>
          <p:cNvPr id="27" name="Picture 26">
            <a:extLst>
              <a:ext uri="{FF2B5EF4-FFF2-40B4-BE49-F238E27FC236}">
                <a16:creationId xmlns:a16="http://schemas.microsoft.com/office/drawing/2014/main" id="{24EC7D3F-878C-96BD-101D-2DAC023B60E1}"/>
              </a:ext>
            </a:extLst>
          </p:cNvPr>
          <p:cNvPicPr>
            <a:picLocks noChangeAspect="1"/>
          </p:cNvPicPr>
          <p:nvPr/>
        </p:nvPicPr>
        <p:blipFill>
          <a:blip r:embed="rId7"/>
          <a:stretch>
            <a:fillRect/>
          </a:stretch>
        </p:blipFill>
        <p:spPr>
          <a:xfrm>
            <a:off x="1169241" y="4558439"/>
            <a:ext cx="1028440" cy="13799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pic>
        <p:nvPicPr>
          <p:cNvPr id="111" name="Google Shape;111;p76">
            <a:extLst>
              <a:ext uri="{FF2B5EF4-FFF2-40B4-BE49-F238E27FC236}">
                <a16:creationId xmlns:a16="http://schemas.microsoft.com/office/drawing/2014/main" id="{CD36C4A8-2052-7C84-C39A-3CBDF0046CFF}"/>
              </a:ext>
            </a:extLst>
          </p:cNvPr>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237F7F33-9CF1-F18A-D2EB-579E4AE1E481}"/>
              </a:ext>
            </a:extLst>
          </p:cNvPr>
          <p:cNvPicPr>
            <a:picLocks noChangeAspect="1"/>
          </p:cNvPicPr>
          <p:nvPr/>
        </p:nvPicPr>
        <p:blipFill rotWithShape="1">
          <a:blip r:embed="rId4"/>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1EF97A4B-E82E-712F-CA13-78D59E17A26B}"/>
              </a:ext>
            </a:extLst>
          </p:cNvPr>
          <p:cNvSpPr txBox="1"/>
          <p:nvPr/>
        </p:nvSpPr>
        <p:spPr>
          <a:xfrm>
            <a:off x="-239817" y="241367"/>
            <a:ext cx="11365017" cy="652674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3200" b="1" dirty="0">
                <a:latin typeface="Times New Roman" panose="02020603050405020304" pitchFamily="18" charset="0"/>
                <a:cs typeface="Times New Roman" panose="02020603050405020304" pitchFamily="18" charset="0"/>
              </a:rPr>
              <a:t>CONTENTS</a:t>
            </a:r>
          </a:p>
          <a:p>
            <a:pPr marL="0" marR="0" lvl="0" indent="0" algn="ctr" rtl="0">
              <a:lnSpc>
                <a:spcPct val="100000"/>
              </a:lnSpc>
              <a:spcBef>
                <a:spcPts val="0"/>
              </a:spcBef>
              <a:spcAft>
                <a:spcPts val="0"/>
              </a:spcAft>
              <a:buNone/>
            </a:pPr>
            <a:endParaRPr lang="en-IN" sz="3200" b="1"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3200" b="1" dirty="0">
              <a:latin typeface="Times New Roman" panose="02020603050405020304" pitchFamily="18"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2" name="TextBox 1">
            <a:extLst>
              <a:ext uri="{FF2B5EF4-FFF2-40B4-BE49-F238E27FC236}">
                <a16:creationId xmlns:a16="http://schemas.microsoft.com/office/drawing/2014/main" id="{CB6D6297-45BC-F786-811D-A4006F7C8C7C}"/>
              </a:ext>
            </a:extLst>
          </p:cNvPr>
          <p:cNvSpPr txBox="1"/>
          <p:nvPr/>
        </p:nvSpPr>
        <p:spPr>
          <a:xfrm>
            <a:off x="641022" y="1100954"/>
            <a:ext cx="11215697" cy="4832092"/>
          </a:xfrm>
          <a:prstGeom prst="rect">
            <a:avLst/>
          </a:prstGeom>
          <a:noFill/>
        </p:spPr>
        <p:txBody>
          <a:bodyPr wrap="square" rtlCol="0">
            <a:spAutoFit/>
          </a:bodyPr>
          <a:lstStyle/>
          <a:p>
            <a:endParaRPr lang="en-US" dirty="0"/>
          </a:p>
          <a:p>
            <a:endParaRPr lang="en-US" dirty="0"/>
          </a:p>
          <a:p>
            <a:pPr marL="285750" lvl="1" indent="-285750">
              <a:buFont typeface="Arial" panose="020B0604020202020204" pitchFamily="34" charset="0"/>
              <a:buChar char="•"/>
            </a:pPr>
            <a:r>
              <a:rPr lang="en-US" sz="2000" dirty="0"/>
              <a:t>Introduction</a:t>
            </a:r>
          </a:p>
          <a:p>
            <a:pPr marL="285750" lvl="1" indent="-285750">
              <a:buFont typeface="Arial" panose="020B0604020202020204" pitchFamily="34" charset="0"/>
              <a:buChar char="•"/>
            </a:pPr>
            <a:r>
              <a:rPr lang="en-US" sz="2000" dirty="0"/>
              <a:t>Abstract</a:t>
            </a:r>
          </a:p>
          <a:p>
            <a:pPr marL="285750" lvl="1" indent="-285750">
              <a:buFont typeface="Arial" panose="020B0604020202020204" pitchFamily="34" charset="0"/>
              <a:buChar char="•"/>
            </a:pPr>
            <a:r>
              <a:rPr lang="en-US" sz="2000" dirty="0"/>
              <a:t>Objective and Goals</a:t>
            </a:r>
          </a:p>
          <a:p>
            <a:pPr marL="285750" lvl="1" indent="-285750">
              <a:buFont typeface="Arial" panose="020B0604020202020204" pitchFamily="34" charset="0"/>
              <a:buChar char="•"/>
            </a:pPr>
            <a:r>
              <a:rPr lang="en-US" sz="2000" dirty="0"/>
              <a:t>Literature Survey</a:t>
            </a:r>
          </a:p>
          <a:p>
            <a:pPr marL="285750" lvl="1" indent="-285750">
              <a:buFont typeface="Arial" panose="020B0604020202020204" pitchFamily="34" charset="0"/>
              <a:buChar char="•"/>
            </a:pPr>
            <a:r>
              <a:rPr lang="en-US" sz="2000" dirty="0"/>
              <a:t>Block diagram of a project</a:t>
            </a:r>
          </a:p>
          <a:p>
            <a:pPr marL="285750" lvl="1" indent="-285750">
              <a:buFont typeface="Arial" panose="020B0604020202020204" pitchFamily="34" charset="0"/>
              <a:buChar char="•"/>
            </a:pPr>
            <a:r>
              <a:rPr lang="en-US" sz="2000" dirty="0"/>
              <a:t>Analysis SWOT</a:t>
            </a:r>
          </a:p>
          <a:p>
            <a:pPr marL="285750" lvl="1" indent="-285750">
              <a:buFont typeface="Arial" panose="020B0604020202020204" pitchFamily="34" charset="0"/>
              <a:buChar char="•"/>
            </a:pPr>
            <a:r>
              <a:rPr lang="en-US" sz="2000" dirty="0"/>
              <a:t>Flow chart of project</a:t>
            </a:r>
          </a:p>
          <a:p>
            <a:pPr marL="285750" lvl="1" indent="-285750">
              <a:buFont typeface="Arial" panose="020B0604020202020204" pitchFamily="34" charset="0"/>
              <a:buChar char="•"/>
            </a:pPr>
            <a:r>
              <a:rPr lang="en-US" sz="2000" dirty="0"/>
              <a:t>Circuit diagram</a:t>
            </a:r>
          </a:p>
          <a:p>
            <a:pPr marL="285750" lvl="1" indent="-285750">
              <a:buFont typeface="Arial" panose="020B0604020202020204" pitchFamily="34" charset="0"/>
              <a:buChar char="•"/>
            </a:pPr>
            <a:r>
              <a:rPr lang="en-US" sz="2000" dirty="0"/>
              <a:t>List of components &amp; specifications</a:t>
            </a:r>
          </a:p>
          <a:p>
            <a:pPr marL="285750" lvl="1" indent="-285750">
              <a:buFont typeface="Arial" panose="020B0604020202020204" pitchFamily="34" charset="0"/>
              <a:buChar char="•"/>
            </a:pPr>
            <a:r>
              <a:rPr lang="en-US" sz="2000" dirty="0"/>
              <a:t>Analysis of Component quality &amp; cost management </a:t>
            </a:r>
          </a:p>
          <a:p>
            <a:pPr marL="285750" lvl="1" indent="-285750">
              <a:buFont typeface="Arial" panose="020B0604020202020204" pitchFamily="34" charset="0"/>
              <a:buChar char="•"/>
            </a:pPr>
            <a:r>
              <a:rPr lang="en-US" sz="2000" dirty="0"/>
              <a:t>Advantages &amp; Disadvantages of project</a:t>
            </a:r>
          </a:p>
          <a:p>
            <a:pPr marL="285750" lvl="1" indent="-285750">
              <a:buFont typeface="Arial" panose="020B0604020202020204" pitchFamily="34" charset="0"/>
              <a:buChar char="•"/>
            </a:pPr>
            <a:r>
              <a:rPr lang="en-US" sz="2000" dirty="0"/>
              <a:t>Conclusion</a:t>
            </a:r>
          </a:p>
          <a:p>
            <a:pPr marL="285750" lvl="1" indent="-285750">
              <a:buFont typeface="Arial" panose="020B0604020202020204" pitchFamily="34" charset="0"/>
              <a:buChar char="•"/>
            </a:pPr>
            <a:r>
              <a:rPr lang="en-US" sz="2000" dirty="0"/>
              <a:t>Future Scope of the project</a:t>
            </a:r>
          </a:p>
          <a:p>
            <a:pPr marL="285750" lvl="1" indent="-285750">
              <a:buFont typeface="Arial" panose="020B0604020202020204" pitchFamily="34" charset="0"/>
              <a:buChar char="•"/>
            </a:pPr>
            <a:r>
              <a:rPr lang="en-US" sz="2000" dirty="0"/>
              <a:t>Reference</a:t>
            </a:r>
            <a:endParaRPr lang="en-IN"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575905" y="801279"/>
            <a:ext cx="10515600" cy="57503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latin typeface="Montserrat"/>
                <a:sym typeface="Montserrat"/>
              </a:rPr>
              <a:t>Introduction</a:t>
            </a:r>
            <a:endParaRPr u="sng" dirty="0"/>
          </a:p>
        </p:txBody>
      </p:sp>
      <p:sp>
        <p:nvSpPr>
          <p:cNvPr id="5" name="TextBox 4">
            <a:extLst>
              <a:ext uri="{FF2B5EF4-FFF2-40B4-BE49-F238E27FC236}">
                <a16:creationId xmlns:a16="http://schemas.microsoft.com/office/drawing/2014/main" id="{EE60381F-11E5-4D07-3FA6-D7860512A27D}"/>
              </a:ext>
            </a:extLst>
          </p:cNvPr>
          <p:cNvSpPr txBox="1"/>
          <p:nvPr/>
        </p:nvSpPr>
        <p:spPr>
          <a:xfrm>
            <a:off x="174359" y="1385740"/>
            <a:ext cx="11628000" cy="3477875"/>
          </a:xfrm>
          <a:prstGeom prst="rect">
            <a:avLst/>
          </a:prstGeom>
          <a:noFill/>
        </p:spPr>
        <p:txBody>
          <a:bodyPr wrap="square" rtlCol="0">
            <a:spAutoFit/>
          </a:bodyPr>
          <a:lstStyle/>
          <a:p>
            <a:pPr algn="just"/>
            <a:r>
              <a:rPr lang="en-US" sz="2000" dirty="0"/>
              <a:t>                                                                                </a:t>
            </a:r>
          </a:p>
          <a:p>
            <a:pPr algn="just"/>
            <a:endParaRPr lang="en-US" sz="2000" dirty="0"/>
          </a:p>
          <a:p>
            <a:pPr algn="just"/>
            <a:r>
              <a:rPr lang="en-US" sz="2000" dirty="0"/>
              <a:t>                                                       Electricity theft is a very common problem, especially in our country. As our population is high so the use of electricity is tremendously high. There are many operational losses involve in the generation, transmission, and distribution of electrical energy. Whereas the losses implicated in generation can be technically defined, but transmission and distribution losses cannot be precisely quantified with the sending end information. In T&amp;D the Technical losses are computed with the information about total load and the total energy bill. Electricity theft is a social evil, so it has to be eliminated completely. Power consumption and losses have to be closely monitored so that the generated power is utilized in a most efficient manner. The system prevents the illegal usage of electricity.</a:t>
            </a:r>
            <a:endParaRPr lang="en-IN" sz="2000" dirty="0"/>
          </a:p>
        </p:txBody>
      </p:sp>
    </p:spTree>
    <p:extLst>
      <p:ext uri="{BB962C8B-B14F-4D97-AF65-F5344CB8AC3E}">
        <p14:creationId xmlns:p14="http://schemas.microsoft.com/office/powerpoint/2010/main" val="326030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990698" y="288836"/>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latin typeface="Montserrat"/>
                <a:sym typeface="Montserrat"/>
              </a:rPr>
              <a:t>ABSTRACT</a:t>
            </a:r>
            <a:endParaRPr b="1" u="sng" dirty="0"/>
          </a:p>
        </p:txBody>
      </p:sp>
      <p:sp>
        <p:nvSpPr>
          <p:cNvPr id="5" name="TextBox 4">
            <a:extLst>
              <a:ext uri="{FF2B5EF4-FFF2-40B4-BE49-F238E27FC236}">
                <a16:creationId xmlns:a16="http://schemas.microsoft.com/office/drawing/2014/main" id="{7DE8CEE4-7DEB-4792-0DD2-8D7C2B370BFF}"/>
              </a:ext>
            </a:extLst>
          </p:cNvPr>
          <p:cNvSpPr txBox="1"/>
          <p:nvPr/>
        </p:nvSpPr>
        <p:spPr>
          <a:xfrm>
            <a:off x="565607" y="1234911"/>
            <a:ext cx="11048215" cy="3785652"/>
          </a:xfrm>
          <a:prstGeom prst="rect">
            <a:avLst/>
          </a:prstGeom>
          <a:noFill/>
        </p:spPr>
        <p:txBody>
          <a:bodyPr wrap="square" rtlCol="0">
            <a:spAutoFit/>
          </a:bodyPr>
          <a:lstStyle/>
          <a:p>
            <a:pPr algn="just"/>
            <a:endParaRPr lang="en-US" sz="2000" dirty="0"/>
          </a:p>
          <a:p>
            <a:pPr algn="just"/>
            <a:r>
              <a:rPr lang="en-US" sz="2000" dirty="0"/>
              <a:t>                                                 Science, and technology with its miraculous advancements fascinated human life to an honest extent that will imagine a world without these innovations is hardly possible. While technology is on the raising slope, we should always also note increasing immoral activities. With a technical view, "Power Theft" is also a non-ignorable crime that's highly prevalent, and at the same time, it directly affects the economy of a nation. Detecting and eradicating such crimes with the help of the developing scientific field is that the "Need of the Hour". With these views the was paper conceived and designed. Our paper provides an entire and comprehensive tool to stop power theft which is extremely simple to understand and easy to implement. It includes some sections-transmitting, receiving, and processing sections. The most objective of this project is to point power theft to the electricity board. It's carried over through embedded technology. Here a wireless method is utilized to hunt out electrical theft.</a:t>
            </a:r>
            <a:endParaRPr lang="en-IN" sz="2000" dirty="0"/>
          </a:p>
        </p:txBody>
      </p:sp>
    </p:spTree>
    <p:extLst>
      <p:ext uri="{BB962C8B-B14F-4D97-AF65-F5344CB8AC3E}">
        <p14:creationId xmlns:p14="http://schemas.microsoft.com/office/powerpoint/2010/main" val="149075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06FABD-0B06-92E1-C5EA-A8A02C8C63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TextBox 3">
            <a:extLst>
              <a:ext uri="{FF2B5EF4-FFF2-40B4-BE49-F238E27FC236}">
                <a16:creationId xmlns:a16="http://schemas.microsoft.com/office/drawing/2014/main" id="{9EB2619B-3FC6-DAF6-D96B-5C3046F7B4D0}"/>
              </a:ext>
            </a:extLst>
          </p:cNvPr>
          <p:cNvSpPr txBox="1"/>
          <p:nvPr/>
        </p:nvSpPr>
        <p:spPr>
          <a:xfrm>
            <a:off x="3008671" y="530942"/>
            <a:ext cx="5407742" cy="369332"/>
          </a:xfrm>
          <a:prstGeom prst="rect">
            <a:avLst/>
          </a:prstGeom>
          <a:noFill/>
        </p:spPr>
        <p:txBody>
          <a:bodyPr wrap="square" rtlCol="0">
            <a:spAutoFit/>
          </a:bodyPr>
          <a:lstStyle/>
          <a:p>
            <a:r>
              <a:rPr lang="en-IN" sz="1800" b="1" dirty="0"/>
              <a:t>    OBJECTIVE AND GOALS</a:t>
            </a:r>
          </a:p>
        </p:txBody>
      </p:sp>
      <p:sp>
        <p:nvSpPr>
          <p:cNvPr id="6" name="TextBox 5">
            <a:extLst>
              <a:ext uri="{FF2B5EF4-FFF2-40B4-BE49-F238E27FC236}">
                <a16:creationId xmlns:a16="http://schemas.microsoft.com/office/drawing/2014/main" id="{A6A87149-2104-5E1B-CE12-2E4DD96A414C}"/>
              </a:ext>
            </a:extLst>
          </p:cNvPr>
          <p:cNvSpPr txBox="1"/>
          <p:nvPr/>
        </p:nvSpPr>
        <p:spPr>
          <a:xfrm>
            <a:off x="1347019" y="1799303"/>
            <a:ext cx="9753600" cy="2585323"/>
          </a:xfrm>
          <a:prstGeom prst="rect">
            <a:avLst/>
          </a:prstGeom>
          <a:noFill/>
        </p:spPr>
        <p:txBody>
          <a:bodyPr wrap="square" rtlCol="0">
            <a:spAutoFit/>
          </a:bodyPr>
          <a:lstStyle/>
          <a:p>
            <a:r>
              <a:rPr lang="en-US" sz="1800" b="1" dirty="0"/>
              <a:t>Objective:</a:t>
            </a:r>
            <a:r>
              <a:rPr lang="en-US" sz="1800" dirty="0"/>
              <a:t> To develop an efficient and reliable system for detecting power theft, minimizing financial losses for utility companies, and ensuring fair electricity distribution.</a:t>
            </a:r>
          </a:p>
          <a:p>
            <a:r>
              <a:rPr lang="en-US" sz="1800" b="1" dirty="0"/>
              <a:t>Goals:</a:t>
            </a:r>
            <a:endParaRPr lang="en-US" sz="1800" dirty="0"/>
          </a:p>
          <a:p>
            <a:pPr>
              <a:buFont typeface="+mj-lt"/>
              <a:buAutoNum type="arabicPeriod"/>
            </a:pPr>
            <a:r>
              <a:rPr lang="en-US" sz="1800" dirty="0"/>
              <a:t>Identify and monitor irregularities in electricity consumption patterns.</a:t>
            </a:r>
          </a:p>
          <a:p>
            <a:pPr>
              <a:buFont typeface="+mj-lt"/>
              <a:buAutoNum type="arabicPeriod"/>
            </a:pPr>
            <a:r>
              <a:rPr lang="en-US" sz="1800" dirty="0"/>
              <a:t>Implement real-time power theft detection using advanced technologies like IoT and machine learning.</a:t>
            </a:r>
          </a:p>
          <a:p>
            <a:pPr>
              <a:buFont typeface="+mj-lt"/>
              <a:buAutoNum type="arabicPeriod"/>
            </a:pPr>
            <a:r>
              <a:rPr lang="en-US" sz="1800" dirty="0"/>
              <a:t>Reduce energy losses by accurately pinpointing theft locations.</a:t>
            </a:r>
          </a:p>
          <a:p>
            <a:pPr>
              <a:buFont typeface="+mj-lt"/>
              <a:buAutoNum type="arabicPeriod"/>
            </a:pPr>
            <a:r>
              <a:rPr lang="en-US" sz="1800" dirty="0"/>
              <a:t>Improve the accuracy of energy billing for consumers and utilities.</a:t>
            </a:r>
          </a:p>
          <a:p>
            <a:pPr>
              <a:buFont typeface="+mj-lt"/>
              <a:buAutoNum type="arabicPeriod"/>
            </a:pPr>
            <a:r>
              <a:rPr lang="en-US" sz="1800" dirty="0"/>
              <a:t>Enhance overall system security to prevent future power theft attempts.</a:t>
            </a:r>
          </a:p>
        </p:txBody>
      </p:sp>
    </p:spTree>
    <p:extLst>
      <p:ext uri="{BB962C8B-B14F-4D97-AF65-F5344CB8AC3E}">
        <p14:creationId xmlns:p14="http://schemas.microsoft.com/office/powerpoint/2010/main" val="9826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844D3-0B34-E440-8562-0EBBCE6CD723}"/>
            </a:ext>
          </a:extLst>
        </p:cNvPr>
        <p:cNvGrpSpPr/>
        <p:nvPr/>
      </p:nvGrpSpPr>
      <p:grpSpPr>
        <a:xfrm>
          <a:off x="0" y="0"/>
          <a:ext cx="0" cy="0"/>
          <a:chOff x="0" y="0"/>
          <a:chExt cx="0" cy="0"/>
        </a:xfrm>
      </p:grpSpPr>
      <p:sp>
        <p:nvSpPr>
          <p:cNvPr id="88" name="Google Shape;499;p10">
            <a:extLst>
              <a:ext uri="{FF2B5EF4-FFF2-40B4-BE49-F238E27FC236}">
                <a16:creationId xmlns:a16="http://schemas.microsoft.com/office/drawing/2014/main" id="{694DE9EE-D8C4-DB95-3AFF-5D976477C7CC}"/>
              </a:ext>
            </a:extLst>
          </p:cNvPr>
          <p:cNvSpPr/>
          <p:nvPr/>
        </p:nvSpPr>
        <p:spPr>
          <a:xfrm>
            <a:off x="4417084" y="4465458"/>
            <a:ext cx="1198102" cy="575495"/>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 name="Google Shape;489;p10">
            <a:extLst>
              <a:ext uri="{FF2B5EF4-FFF2-40B4-BE49-F238E27FC236}">
                <a16:creationId xmlns:a16="http://schemas.microsoft.com/office/drawing/2014/main" id="{673E7C38-65A4-6755-773B-455374086129}"/>
              </a:ext>
            </a:extLst>
          </p:cNvPr>
          <p:cNvSpPr/>
          <p:nvPr/>
        </p:nvSpPr>
        <p:spPr>
          <a:xfrm>
            <a:off x="4414239" y="2460710"/>
            <a:ext cx="1203792" cy="456587"/>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7" name="Google Shape;484;p10">
            <a:extLst>
              <a:ext uri="{FF2B5EF4-FFF2-40B4-BE49-F238E27FC236}">
                <a16:creationId xmlns:a16="http://schemas.microsoft.com/office/drawing/2014/main" id="{9DC2B3E4-26F9-DBAF-937B-B0DDC25C4688}"/>
              </a:ext>
            </a:extLst>
          </p:cNvPr>
          <p:cNvSpPr/>
          <p:nvPr/>
        </p:nvSpPr>
        <p:spPr>
          <a:xfrm>
            <a:off x="7027404" y="2403674"/>
            <a:ext cx="1198132" cy="533390"/>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latin typeface="Arial"/>
              <a:ea typeface="Arial"/>
              <a:cs typeface="Arial"/>
              <a:sym typeface="Arial"/>
            </a:endParaRPr>
          </a:p>
        </p:txBody>
      </p:sp>
      <p:sp>
        <p:nvSpPr>
          <p:cNvPr id="89" name="Google Shape;494;p10">
            <a:extLst>
              <a:ext uri="{FF2B5EF4-FFF2-40B4-BE49-F238E27FC236}">
                <a16:creationId xmlns:a16="http://schemas.microsoft.com/office/drawing/2014/main" id="{07948B59-D445-A04B-BABA-72FB6223C16D}"/>
              </a:ext>
            </a:extLst>
          </p:cNvPr>
          <p:cNvSpPr/>
          <p:nvPr/>
        </p:nvSpPr>
        <p:spPr>
          <a:xfrm>
            <a:off x="7169567" y="4415861"/>
            <a:ext cx="1183455" cy="575495"/>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dirty="0">
              <a:solidFill>
                <a:schemeClr val="dk1"/>
              </a:solidFill>
              <a:highlight>
                <a:srgbClr val="FFFF00"/>
              </a:highlight>
              <a:latin typeface="Arial"/>
              <a:ea typeface="Arial"/>
              <a:cs typeface="Arial"/>
              <a:sym typeface="Arial"/>
            </a:endParaRPr>
          </a:p>
        </p:txBody>
      </p:sp>
      <p:sp>
        <p:nvSpPr>
          <p:cNvPr id="3" name="Slide Number Placeholder 2">
            <a:extLst>
              <a:ext uri="{FF2B5EF4-FFF2-40B4-BE49-F238E27FC236}">
                <a16:creationId xmlns:a16="http://schemas.microsoft.com/office/drawing/2014/main" id="{A88D7664-2954-2DEE-0F36-EE6CFF1065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7C1DD96F-B851-93EE-E9EF-03723BCBDA7A}"/>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Analysis - SWOT</a:t>
            </a:r>
            <a:endParaRPr dirty="0"/>
          </a:p>
        </p:txBody>
      </p:sp>
      <p:grpSp>
        <p:nvGrpSpPr>
          <p:cNvPr id="7" name="Google Shape;490;p10">
            <a:extLst>
              <a:ext uri="{FF2B5EF4-FFF2-40B4-BE49-F238E27FC236}">
                <a16:creationId xmlns:a16="http://schemas.microsoft.com/office/drawing/2014/main" id="{3842D460-7852-7143-8294-DAE6FB2A59E6}"/>
              </a:ext>
            </a:extLst>
          </p:cNvPr>
          <p:cNvGrpSpPr/>
          <p:nvPr/>
        </p:nvGrpSpPr>
        <p:grpSpPr>
          <a:xfrm>
            <a:off x="74412" y="1057063"/>
            <a:ext cx="4678658" cy="2456709"/>
            <a:chOff x="928691" y="421011"/>
            <a:chExt cx="1953837" cy="1842578"/>
          </a:xfrm>
        </p:grpSpPr>
        <p:sp>
          <p:nvSpPr>
            <p:cNvPr id="8" name="Google Shape;491;p10">
              <a:extLst>
                <a:ext uri="{FF2B5EF4-FFF2-40B4-BE49-F238E27FC236}">
                  <a16:creationId xmlns:a16="http://schemas.microsoft.com/office/drawing/2014/main" id="{E5FE54F9-1A63-D277-24B9-BD4404A327F6}"/>
                </a:ext>
              </a:extLst>
            </p:cNvPr>
            <p:cNvSpPr txBox="1"/>
            <p:nvPr/>
          </p:nvSpPr>
          <p:spPr>
            <a:xfrm>
              <a:off x="997928" y="849389"/>
              <a:ext cx="1884600" cy="1414200"/>
            </a:xfrm>
            <a:prstGeom prst="rect">
              <a:avLst/>
            </a:prstGeom>
            <a:noFill/>
            <a:ln>
              <a:noFill/>
            </a:ln>
          </p:spPr>
          <p:txBody>
            <a:bodyPr spcFirstLastPara="1" wrap="square" lIns="121900" tIns="121900" rIns="121900" bIns="121900" anchor="ctr" anchorCtr="0">
              <a:noAutofit/>
            </a:bodyPr>
            <a:lstStyle/>
            <a:p>
              <a:r>
                <a:rPr lang="en-IN" sz="1800" kern="100" dirty="0">
                  <a:effectLst/>
                  <a:latin typeface="Calibri" panose="020F0502020204030204" pitchFamily="34" charset="0"/>
                  <a:ea typeface="Calibri" panose="020F0502020204030204" pitchFamily="34" charset="0"/>
                  <a:cs typeface="Calibri" panose="020F0502020204030204" pitchFamily="34" charset="0"/>
                </a:rPr>
                <a:t>S1. Cost-Saving</a:t>
              </a:r>
              <a:endParaRPr lang="en-IN" sz="1800" kern="100" dirty="0">
                <a:latin typeface="Calibri" panose="020F0502020204030204" pitchFamily="34" charset="0"/>
                <a:ea typeface="Calibri" panose="020F0502020204030204" pitchFamily="34" charset="0"/>
                <a:cs typeface="Calibri" panose="020F0502020204030204" pitchFamily="34" charset="0"/>
              </a:endParaRPr>
            </a:p>
            <a:p>
              <a:r>
                <a:rPr lang="en-IN" sz="1800" kern="100" dirty="0">
                  <a:latin typeface="Calibri" panose="020F0502020204030204" pitchFamily="34" charset="0"/>
                  <a:ea typeface="Calibri" panose="020F0502020204030204" pitchFamily="34" charset="0"/>
                  <a:cs typeface="Calibri" panose="020F0502020204030204" pitchFamily="34" charset="0"/>
                </a:rPr>
                <a:t>S2. Efficient</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S3. R</a:t>
              </a:r>
              <a:r>
                <a:rPr lang="en-IN" sz="1800" kern="100" dirty="0">
                  <a:latin typeface="Calibri" panose="020F0502020204030204" pitchFamily="34" charset="0"/>
                  <a:ea typeface="Calibri" panose="020F0502020204030204" pitchFamily="34" charset="0"/>
                  <a:cs typeface="Calibri" panose="020F0502020204030204" pitchFamily="34" charset="0"/>
                </a:rPr>
                <a:t>eal-Time Simulation</a:t>
              </a:r>
            </a:p>
            <a:p>
              <a:r>
                <a:rPr lang="en-IN" sz="1800" kern="100" dirty="0">
                  <a:effectLst/>
                  <a:latin typeface="Calibri" panose="020F0502020204030204" pitchFamily="34" charset="0"/>
                  <a:ea typeface="Calibri" panose="020F0502020204030204" pitchFamily="34" charset="0"/>
                  <a:cs typeface="Calibri" panose="020F0502020204030204" pitchFamily="34" charset="0"/>
                </a:rPr>
                <a:t>S4. Advanced Motion Planning</a:t>
              </a:r>
            </a:p>
            <a:p>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Google Shape;492;p10">
              <a:extLst>
                <a:ext uri="{FF2B5EF4-FFF2-40B4-BE49-F238E27FC236}">
                  <a16:creationId xmlns:a16="http://schemas.microsoft.com/office/drawing/2014/main" id="{E4482AD6-2715-CF44-0AD5-5E77FB24E6FD}"/>
                </a:ext>
              </a:extLst>
            </p:cNvPr>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FF0000"/>
                  </a:solidFill>
                  <a:latin typeface="Fira Sans Extra Condensed Medium"/>
                  <a:ea typeface="Fira Sans Extra Condensed Medium"/>
                  <a:cs typeface="Fira Sans Extra Condensed Medium"/>
                  <a:sym typeface="Fira Sans Extra Condensed Medium"/>
                </a:rPr>
                <a:t>Strengths</a:t>
              </a:r>
              <a:endParaRPr sz="2267" b="1" dirty="0">
                <a:solidFill>
                  <a:srgbClr val="FF0000"/>
                </a:solidFill>
                <a:latin typeface="Fira Sans Extra Condensed Medium"/>
                <a:ea typeface="Fira Sans Extra Condensed Medium"/>
                <a:cs typeface="Fira Sans Extra Condensed Medium"/>
                <a:sym typeface="Fira Sans Extra Condensed Medium"/>
              </a:endParaRPr>
            </a:p>
          </p:txBody>
        </p:sp>
      </p:grpSp>
      <p:grpSp>
        <p:nvGrpSpPr>
          <p:cNvPr id="12" name="Google Shape;485;p10">
            <a:extLst>
              <a:ext uri="{FF2B5EF4-FFF2-40B4-BE49-F238E27FC236}">
                <a16:creationId xmlns:a16="http://schemas.microsoft.com/office/drawing/2014/main" id="{3A1B4FA6-53DA-BECD-B941-81C8CB1EFA80}"/>
              </a:ext>
            </a:extLst>
          </p:cNvPr>
          <p:cNvGrpSpPr/>
          <p:nvPr/>
        </p:nvGrpSpPr>
        <p:grpSpPr>
          <a:xfrm>
            <a:off x="8294657" y="936088"/>
            <a:ext cx="3835332" cy="2602089"/>
            <a:chOff x="6278954" y="1219613"/>
            <a:chExt cx="2876498" cy="1372049"/>
          </a:xfrm>
        </p:grpSpPr>
        <p:sp>
          <p:nvSpPr>
            <p:cNvPr id="13" name="Google Shape;486;p10">
              <a:extLst>
                <a:ext uri="{FF2B5EF4-FFF2-40B4-BE49-F238E27FC236}">
                  <a16:creationId xmlns:a16="http://schemas.microsoft.com/office/drawing/2014/main" id="{972EB651-2134-7EAB-B40B-35978B6FCF59}"/>
                </a:ext>
              </a:extLst>
            </p:cNvPr>
            <p:cNvSpPr txBox="1"/>
            <p:nvPr/>
          </p:nvSpPr>
          <p:spPr>
            <a:xfrm>
              <a:off x="6532692" y="1219613"/>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00B0F0"/>
                  </a:solidFill>
                  <a:latin typeface="Fira Sans Extra Condensed Medium"/>
                  <a:ea typeface="Fira Sans Extra Condensed Medium"/>
                  <a:cs typeface="Fira Sans Extra Condensed Medium"/>
                  <a:sym typeface="Fira Sans Extra Condensed Medium"/>
                </a:rPr>
                <a:t>Weaknesses</a:t>
              </a:r>
              <a:endParaRPr sz="2267" b="1" dirty="0">
                <a:solidFill>
                  <a:srgbClr val="00B0F0"/>
                </a:solidFill>
                <a:latin typeface="Fira Sans Extra Condensed Medium"/>
                <a:ea typeface="Fira Sans Extra Condensed Medium"/>
                <a:cs typeface="Fira Sans Extra Condensed Medium"/>
                <a:sym typeface="Fira Sans Extra Condensed Medium"/>
              </a:endParaRPr>
            </a:p>
          </p:txBody>
        </p:sp>
        <p:sp>
          <p:nvSpPr>
            <p:cNvPr id="14" name="Google Shape;487;p10">
              <a:extLst>
                <a:ext uri="{FF2B5EF4-FFF2-40B4-BE49-F238E27FC236}">
                  <a16:creationId xmlns:a16="http://schemas.microsoft.com/office/drawing/2014/main" id="{C0ADCA5D-65F3-914E-8EA9-6F13EA0D1DE6}"/>
                </a:ext>
              </a:extLst>
            </p:cNvPr>
            <p:cNvSpPr txBox="1"/>
            <p:nvPr/>
          </p:nvSpPr>
          <p:spPr>
            <a:xfrm>
              <a:off x="6278954" y="1481361"/>
              <a:ext cx="2876498" cy="1110301"/>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W1. </a:t>
              </a:r>
              <a:r>
                <a:rPr lang="en-IN" sz="1800" kern="100" dirty="0">
                  <a:latin typeface="Calibri" panose="020F0502020204030204" pitchFamily="34" charset="0"/>
                  <a:ea typeface="Calibri" panose="020F0502020204030204" pitchFamily="34" charset="0"/>
                  <a:cs typeface="Calibri" panose="020F0502020204030204" pitchFamily="34" charset="0"/>
                </a:rPr>
                <a:t>Expensive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IN" sz="1800" kern="100" dirty="0">
                  <a:latin typeface="Calibri" panose="020F0502020204030204" pitchFamily="34" charset="0"/>
                  <a:ea typeface="Calibri" panose="020F0502020204030204" pitchFamily="34" charset="0"/>
                  <a:cs typeface="Calibri" panose="020F0502020204030204" pitchFamily="34" charset="0"/>
                </a:rPr>
                <a:t>W2. False-Positives. </a:t>
              </a:r>
            </a:p>
            <a:p>
              <a:pPr>
                <a:lnSpc>
                  <a:spcPct val="107000"/>
                </a:lnSpc>
              </a:pPr>
              <a:r>
                <a:rPr lang="en-IN" sz="1800" kern="100" dirty="0">
                  <a:latin typeface="Calibri" panose="020F0502020204030204" pitchFamily="34" charset="0"/>
                  <a:ea typeface="Calibri" panose="020F0502020204030204" pitchFamily="34" charset="0"/>
                  <a:cs typeface="Calibri" panose="020F0502020204030204" pitchFamily="34" charset="0"/>
                </a:rPr>
                <a:t>W3.Maintaince</a:t>
              </a:r>
            </a:p>
            <a:p>
              <a:pPr>
                <a:lnSpc>
                  <a:spcPct val="107000"/>
                </a:lnSpc>
              </a:pPr>
              <a:r>
                <a:rPr lang="en-IN" sz="1800" kern="100" dirty="0">
                  <a:latin typeface="Calibri" panose="020F0502020204030204" pitchFamily="34" charset="0"/>
                  <a:ea typeface="Calibri" panose="020F0502020204030204" pitchFamily="34" charset="0"/>
                  <a:cs typeface="Calibri" panose="020F0502020204030204" pitchFamily="34" charset="0"/>
                </a:rPr>
                <a:t>W4. Expertise</a:t>
              </a:r>
            </a:p>
            <a:p>
              <a:pPr>
                <a:lnSpc>
                  <a:spcPct val="107000"/>
                </a:lnSpc>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17" name="Google Shape;495;p10">
            <a:extLst>
              <a:ext uri="{FF2B5EF4-FFF2-40B4-BE49-F238E27FC236}">
                <a16:creationId xmlns:a16="http://schemas.microsoft.com/office/drawing/2014/main" id="{5EAB7177-C39F-1239-7629-99522C12A496}"/>
              </a:ext>
            </a:extLst>
          </p:cNvPr>
          <p:cNvGrpSpPr/>
          <p:nvPr/>
        </p:nvGrpSpPr>
        <p:grpSpPr>
          <a:xfrm>
            <a:off x="8426940" y="3874140"/>
            <a:ext cx="3316864" cy="1800998"/>
            <a:chOff x="6160435" y="2952300"/>
            <a:chExt cx="2518500" cy="1350782"/>
          </a:xfrm>
        </p:grpSpPr>
        <p:sp>
          <p:nvSpPr>
            <p:cNvPr id="18" name="Google Shape;496;p10">
              <a:extLst>
                <a:ext uri="{FF2B5EF4-FFF2-40B4-BE49-F238E27FC236}">
                  <a16:creationId xmlns:a16="http://schemas.microsoft.com/office/drawing/2014/main" id="{5212DB45-A20F-41FD-6D1A-C0A3D72DE187}"/>
                </a:ext>
              </a:extLst>
            </p:cNvPr>
            <p:cNvSpPr txBox="1"/>
            <p:nvPr/>
          </p:nvSpPr>
          <p:spPr>
            <a:xfrm>
              <a:off x="6524669" y="295230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rgbClr val="FFC000"/>
                  </a:solidFill>
                  <a:latin typeface="Fira Sans Extra Condensed Medium"/>
                  <a:ea typeface="Fira Sans Extra Condensed Medium"/>
                  <a:cs typeface="Fira Sans Extra Condensed Medium"/>
                  <a:sym typeface="Fira Sans Extra Condensed Medium"/>
                </a:rPr>
                <a:t>Threats</a:t>
              </a:r>
              <a:endParaRPr sz="2267" b="1" dirty="0">
                <a:solidFill>
                  <a:srgbClr val="FFC000"/>
                </a:solidFill>
                <a:latin typeface="Fira Sans Extra Condensed Medium"/>
                <a:ea typeface="Fira Sans Extra Condensed Medium"/>
                <a:cs typeface="Fira Sans Extra Condensed Medium"/>
                <a:sym typeface="Fira Sans Extra Condensed Medium"/>
              </a:endParaRPr>
            </a:p>
          </p:txBody>
        </p:sp>
        <p:sp>
          <p:nvSpPr>
            <p:cNvPr id="19" name="Google Shape;497;p10">
              <a:extLst>
                <a:ext uri="{FF2B5EF4-FFF2-40B4-BE49-F238E27FC236}">
                  <a16:creationId xmlns:a16="http://schemas.microsoft.com/office/drawing/2014/main" id="{B04B8B1B-38AA-9E17-833E-007F20119B83}"/>
                </a:ext>
              </a:extLst>
            </p:cNvPr>
            <p:cNvSpPr txBox="1"/>
            <p:nvPr/>
          </p:nvSpPr>
          <p:spPr>
            <a:xfrm>
              <a:off x="6160435" y="3277382"/>
              <a:ext cx="25185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T1. Cyber security</a:t>
              </a:r>
              <a:endParaRPr lang="en-IN" sz="1800" kern="100" dirty="0">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a:t>
              </a:r>
              <a:r>
                <a:rPr lang="en-IN" sz="1800" kern="100" dirty="0">
                  <a:latin typeface="Calibri" panose="020F0502020204030204" pitchFamily="34" charset="0"/>
                  <a:ea typeface="Calibri" panose="020F0502020204030204" pitchFamily="34" charset="0"/>
                  <a:cs typeface="Calibri" panose="020F0502020204030204" pitchFamily="34" charset="0"/>
                </a:rPr>
                <a:t>2. Resistance</a:t>
              </a:r>
            </a:p>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T3. Legal</a:t>
              </a:r>
            </a:p>
          </p:txBody>
        </p:sp>
      </p:grpSp>
      <p:grpSp>
        <p:nvGrpSpPr>
          <p:cNvPr id="22" name="Google Shape;500;p10">
            <a:extLst>
              <a:ext uri="{FF2B5EF4-FFF2-40B4-BE49-F238E27FC236}">
                <a16:creationId xmlns:a16="http://schemas.microsoft.com/office/drawing/2014/main" id="{17FE35FF-8B7E-E9E7-8527-E09AB60643CC}"/>
              </a:ext>
            </a:extLst>
          </p:cNvPr>
          <p:cNvGrpSpPr/>
          <p:nvPr/>
        </p:nvGrpSpPr>
        <p:grpSpPr>
          <a:xfrm>
            <a:off x="259206" y="3864225"/>
            <a:ext cx="4975476" cy="2003005"/>
            <a:chOff x="927337" y="2693497"/>
            <a:chExt cx="3731700" cy="1502291"/>
          </a:xfrm>
        </p:grpSpPr>
        <p:sp>
          <p:nvSpPr>
            <p:cNvPr id="23" name="Google Shape;501;p10">
              <a:extLst>
                <a:ext uri="{FF2B5EF4-FFF2-40B4-BE49-F238E27FC236}">
                  <a16:creationId xmlns:a16="http://schemas.microsoft.com/office/drawing/2014/main" id="{03503BC4-C7F7-58DD-2A9E-CB57CF9F3C02}"/>
                </a:ext>
              </a:extLst>
            </p:cNvPr>
            <p:cNvSpPr txBox="1"/>
            <p:nvPr/>
          </p:nvSpPr>
          <p:spPr>
            <a:xfrm>
              <a:off x="1210647" y="2693497"/>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r>
                <a:rPr lang="en-US" sz="2267" b="1" dirty="0">
                  <a:solidFill>
                    <a:schemeClr val="accent1">
                      <a:lumMod val="75000"/>
                    </a:schemeClr>
                  </a:solidFill>
                  <a:latin typeface="Fira Sans Extra Condensed Medium"/>
                  <a:ea typeface="Fira Sans Extra Condensed Medium"/>
                  <a:cs typeface="Fira Sans Extra Condensed Medium"/>
                  <a:sym typeface="Fira Sans Extra Condensed Medium"/>
                </a:rPr>
                <a:t>Opportunities</a:t>
              </a:r>
              <a:endParaRPr sz="2267" b="1" dirty="0">
                <a:solidFill>
                  <a:schemeClr val="accent1">
                    <a:lumMod val="75000"/>
                  </a:schemeClr>
                </a:solidFill>
                <a:latin typeface="Fira Sans Extra Condensed Medium"/>
                <a:ea typeface="Fira Sans Extra Condensed Medium"/>
                <a:cs typeface="Fira Sans Extra Condensed Medium"/>
                <a:sym typeface="Fira Sans Extra Condensed Medium"/>
              </a:endParaRPr>
            </a:p>
          </p:txBody>
        </p:sp>
        <p:sp>
          <p:nvSpPr>
            <p:cNvPr id="24" name="Google Shape;502;p10">
              <a:extLst>
                <a:ext uri="{FF2B5EF4-FFF2-40B4-BE49-F238E27FC236}">
                  <a16:creationId xmlns:a16="http://schemas.microsoft.com/office/drawing/2014/main" id="{AC7A30F9-F59B-EFB5-7884-DDBA25372777}"/>
                </a:ext>
              </a:extLst>
            </p:cNvPr>
            <p:cNvSpPr txBox="1"/>
            <p:nvPr/>
          </p:nvSpPr>
          <p:spPr>
            <a:xfrm>
              <a:off x="927337" y="3170088"/>
              <a:ext cx="3731700" cy="1025700"/>
            </a:xfrm>
            <a:prstGeom prst="rect">
              <a:avLst/>
            </a:prstGeom>
            <a:noFill/>
            <a:ln>
              <a:noFill/>
            </a:ln>
          </p:spPr>
          <p:txBody>
            <a:bodyPr spcFirstLastPara="1" wrap="square" lIns="121900" tIns="121900" rIns="121900" bIns="121900" anchor="ctr" anchorCtr="0">
              <a:noAutofit/>
            </a:bodyPr>
            <a:lstStyle/>
            <a:p>
              <a:pPr>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O1. </a:t>
              </a:r>
              <a:r>
                <a:rPr lang="en-IN" sz="1800" kern="100" dirty="0">
                  <a:latin typeface="Calibri" panose="020F0502020204030204" pitchFamily="34" charset="0"/>
                  <a:ea typeface="Calibri" panose="020F0502020204030204" pitchFamily="34" charset="0"/>
                  <a:cs typeface="Calibri" panose="020F0502020204030204" pitchFamily="34" charset="0"/>
                </a:rPr>
                <a:t>Smart-grids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pPr>
              <a:r>
                <a:rPr lang="en-IN" sz="1800" kern="100" dirty="0">
                  <a:latin typeface="Calibri" panose="020F0502020204030204" pitchFamily="34" charset="0"/>
                  <a:ea typeface="Calibri" panose="020F0502020204030204" pitchFamily="34" charset="0"/>
                  <a:cs typeface="Calibri" panose="020F0502020204030204" pitchFamily="34" charset="0"/>
                </a:rPr>
                <a:t>O2.Market-Expansion</a:t>
              </a:r>
            </a:p>
            <a:p>
              <a:pPr>
                <a:lnSpc>
                  <a:spcPct val="107000"/>
                </a:lnSpc>
              </a:pPr>
              <a:r>
                <a:rPr lang="en-IN" sz="1800" kern="100" dirty="0">
                  <a:latin typeface="Calibri" panose="020F0502020204030204" pitchFamily="34" charset="0"/>
                  <a:ea typeface="Calibri" panose="020F0502020204030204" pitchFamily="34" charset="0"/>
                  <a:cs typeface="Calibri" panose="020F0502020204030204" pitchFamily="34" charset="0"/>
                </a:rPr>
                <a:t>O3. Collaboration</a:t>
              </a:r>
            </a:p>
            <a:p>
              <a:pPr>
                <a:lnSpc>
                  <a:spcPct val="107000"/>
                </a:lnSpc>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25" name="Google Shape;503;p10">
            <a:extLst>
              <a:ext uri="{FF2B5EF4-FFF2-40B4-BE49-F238E27FC236}">
                <a16:creationId xmlns:a16="http://schemas.microsoft.com/office/drawing/2014/main" id="{4972E0CD-3D20-E3B7-45A5-FDFA71288317}"/>
              </a:ext>
            </a:extLst>
          </p:cNvPr>
          <p:cNvGrpSpPr/>
          <p:nvPr/>
        </p:nvGrpSpPr>
        <p:grpSpPr>
          <a:xfrm>
            <a:off x="4768862" y="2163813"/>
            <a:ext cx="3193211" cy="3075912"/>
            <a:chOff x="4685401" y="2674734"/>
            <a:chExt cx="3978569" cy="3824127"/>
          </a:xfrm>
        </p:grpSpPr>
        <p:grpSp>
          <p:nvGrpSpPr>
            <p:cNvPr id="26" name="Google Shape;504;p10">
              <a:extLst>
                <a:ext uri="{FF2B5EF4-FFF2-40B4-BE49-F238E27FC236}">
                  <a16:creationId xmlns:a16="http://schemas.microsoft.com/office/drawing/2014/main" id="{026A2EC5-65AC-8A88-3D39-466E52370192}"/>
                </a:ext>
              </a:extLst>
            </p:cNvPr>
            <p:cNvGrpSpPr/>
            <p:nvPr/>
          </p:nvGrpSpPr>
          <p:grpSpPr>
            <a:xfrm>
              <a:off x="4685401" y="2674734"/>
              <a:ext cx="3978569" cy="3824127"/>
              <a:chOff x="4075801" y="1760334"/>
              <a:chExt cx="3978569" cy="3824127"/>
            </a:xfrm>
          </p:grpSpPr>
          <p:sp>
            <p:nvSpPr>
              <p:cNvPr id="31" name="Google Shape;505;p10">
                <a:extLst>
                  <a:ext uri="{FF2B5EF4-FFF2-40B4-BE49-F238E27FC236}">
                    <a16:creationId xmlns:a16="http://schemas.microsoft.com/office/drawing/2014/main" id="{73B99A81-7B7C-C20D-0E1A-1AA8D8B99488}"/>
                  </a:ext>
                </a:extLst>
              </p:cNvPr>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2" name="Google Shape;506;p10">
                <a:extLst>
                  <a:ext uri="{FF2B5EF4-FFF2-40B4-BE49-F238E27FC236}">
                    <a16:creationId xmlns:a16="http://schemas.microsoft.com/office/drawing/2014/main" id="{31E54862-E10E-F1D1-D2F7-D73D1EAD9A00}"/>
                  </a:ext>
                </a:extLst>
              </p:cNvPr>
              <p:cNvGrpSpPr/>
              <p:nvPr/>
            </p:nvGrpSpPr>
            <p:grpSpPr>
              <a:xfrm>
                <a:off x="4273832" y="1959046"/>
                <a:ext cx="3582661" cy="3426984"/>
                <a:chOff x="3205454" y="1469321"/>
                <a:chExt cx="2687063" cy="2570302"/>
              </a:xfrm>
            </p:grpSpPr>
            <p:sp>
              <p:nvSpPr>
                <p:cNvPr id="82" name="Google Shape;507;p10">
                  <a:extLst>
                    <a:ext uri="{FF2B5EF4-FFF2-40B4-BE49-F238E27FC236}">
                      <a16:creationId xmlns:a16="http://schemas.microsoft.com/office/drawing/2014/main" id="{BEC790A4-3ADE-CC0A-E162-5C3BAAD843D1}"/>
                    </a:ext>
                  </a:extLst>
                </p:cNvPr>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508;p10">
                  <a:extLst>
                    <a:ext uri="{FF2B5EF4-FFF2-40B4-BE49-F238E27FC236}">
                      <a16:creationId xmlns:a16="http://schemas.microsoft.com/office/drawing/2014/main" id="{8B5D94CB-EF68-7A6E-554A-F2A35E8DD195}"/>
                    </a:ext>
                  </a:extLst>
                </p:cNvPr>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509;p10">
                  <a:extLst>
                    <a:ext uri="{FF2B5EF4-FFF2-40B4-BE49-F238E27FC236}">
                      <a16:creationId xmlns:a16="http://schemas.microsoft.com/office/drawing/2014/main" id="{2C878170-B72E-B26D-212C-B2B28A9BF03D}"/>
                    </a:ext>
                  </a:extLst>
                </p:cNvPr>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510;p10">
                  <a:extLst>
                    <a:ext uri="{FF2B5EF4-FFF2-40B4-BE49-F238E27FC236}">
                      <a16:creationId xmlns:a16="http://schemas.microsoft.com/office/drawing/2014/main" id="{B62E25CC-96F0-262F-2911-786EE2A87D57}"/>
                    </a:ext>
                  </a:extLst>
                </p:cNvPr>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3" name="Google Shape;511;p10">
                <a:extLst>
                  <a:ext uri="{FF2B5EF4-FFF2-40B4-BE49-F238E27FC236}">
                    <a16:creationId xmlns:a16="http://schemas.microsoft.com/office/drawing/2014/main" id="{17A3F4B7-E997-5B46-9ADA-B5DAFFDF8139}"/>
                  </a:ext>
                </a:extLst>
              </p:cNvPr>
              <p:cNvGrpSpPr/>
              <p:nvPr/>
            </p:nvGrpSpPr>
            <p:grpSpPr>
              <a:xfrm>
                <a:off x="4810835" y="3672494"/>
                <a:ext cx="1254293" cy="1254316"/>
                <a:chOff x="3608126" y="2754370"/>
                <a:chExt cx="940720" cy="940737"/>
              </a:xfrm>
            </p:grpSpPr>
            <p:sp>
              <p:nvSpPr>
                <p:cNvPr id="80" name="Google Shape;512;p10">
                  <a:extLst>
                    <a:ext uri="{FF2B5EF4-FFF2-40B4-BE49-F238E27FC236}">
                      <a16:creationId xmlns:a16="http://schemas.microsoft.com/office/drawing/2014/main" id="{23F642BA-E685-EB4C-377E-63AD1D02A545}"/>
                    </a:ext>
                  </a:extLst>
                </p:cNvPr>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513;p10">
                  <a:extLst>
                    <a:ext uri="{FF2B5EF4-FFF2-40B4-BE49-F238E27FC236}">
                      <a16:creationId xmlns:a16="http://schemas.microsoft.com/office/drawing/2014/main" id="{8229A34C-B825-FE55-DA8D-ED4BB8E07CAA}"/>
                    </a:ext>
                  </a:extLst>
                </p:cNvPr>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34" name="Google Shape;514;p10">
                <a:extLst>
                  <a:ext uri="{FF2B5EF4-FFF2-40B4-BE49-F238E27FC236}">
                    <a16:creationId xmlns:a16="http://schemas.microsoft.com/office/drawing/2014/main" id="{E93C84C9-B2E5-0244-B60D-F89263B3C129}"/>
                  </a:ext>
                </a:extLst>
              </p:cNvPr>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35" name="Google Shape;515;p10">
                <a:extLst>
                  <a:ext uri="{FF2B5EF4-FFF2-40B4-BE49-F238E27FC236}">
                    <a16:creationId xmlns:a16="http://schemas.microsoft.com/office/drawing/2014/main" id="{AEDE9906-9079-400F-3410-74864268F26E}"/>
                  </a:ext>
                </a:extLst>
              </p:cNvPr>
              <p:cNvGrpSpPr/>
              <p:nvPr/>
            </p:nvGrpSpPr>
            <p:grpSpPr>
              <a:xfrm>
                <a:off x="4810835" y="2418146"/>
                <a:ext cx="1254293" cy="1254293"/>
                <a:chOff x="3608126" y="1813609"/>
                <a:chExt cx="940720" cy="940720"/>
              </a:xfrm>
            </p:grpSpPr>
            <p:sp>
              <p:nvSpPr>
                <p:cNvPr id="78" name="Google Shape;516;p10">
                  <a:extLst>
                    <a:ext uri="{FF2B5EF4-FFF2-40B4-BE49-F238E27FC236}">
                      <a16:creationId xmlns:a16="http://schemas.microsoft.com/office/drawing/2014/main" id="{9CB45FF1-FF7C-4C65-8271-865B62500B5C}"/>
                    </a:ext>
                  </a:extLst>
                </p:cNvPr>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517;p10">
                  <a:extLst>
                    <a:ext uri="{FF2B5EF4-FFF2-40B4-BE49-F238E27FC236}">
                      <a16:creationId xmlns:a16="http://schemas.microsoft.com/office/drawing/2014/main" id="{FDCE14C5-C9FA-E25E-97D5-D0B17FD5BA2C}"/>
                    </a:ext>
                  </a:extLst>
                </p:cNvPr>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6" name="Google Shape;518;p10">
                <a:extLst>
                  <a:ext uri="{FF2B5EF4-FFF2-40B4-BE49-F238E27FC236}">
                    <a16:creationId xmlns:a16="http://schemas.microsoft.com/office/drawing/2014/main" id="{A1F41112-4174-D668-33E0-3D54375E72C9}"/>
                  </a:ext>
                </a:extLst>
              </p:cNvPr>
              <p:cNvGrpSpPr/>
              <p:nvPr/>
            </p:nvGrpSpPr>
            <p:grpSpPr>
              <a:xfrm>
                <a:off x="6065178" y="2418146"/>
                <a:ext cx="1254316" cy="1254293"/>
                <a:chOff x="4548883" y="1813609"/>
                <a:chExt cx="940737" cy="940720"/>
              </a:xfrm>
            </p:grpSpPr>
            <p:sp>
              <p:nvSpPr>
                <p:cNvPr id="76" name="Google Shape;519;p10">
                  <a:extLst>
                    <a:ext uri="{FF2B5EF4-FFF2-40B4-BE49-F238E27FC236}">
                      <a16:creationId xmlns:a16="http://schemas.microsoft.com/office/drawing/2014/main" id="{546705E9-9872-A012-BB6D-79BEC1B07440}"/>
                    </a:ext>
                  </a:extLst>
                </p:cNvPr>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7" name="Google Shape;520;p10">
                  <a:extLst>
                    <a:ext uri="{FF2B5EF4-FFF2-40B4-BE49-F238E27FC236}">
                      <a16:creationId xmlns:a16="http://schemas.microsoft.com/office/drawing/2014/main" id="{9F669839-7012-B07E-1F13-6999C217C554}"/>
                    </a:ext>
                  </a:extLst>
                </p:cNvPr>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7" name="Google Shape;521;p10">
                <a:extLst>
                  <a:ext uri="{FF2B5EF4-FFF2-40B4-BE49-F238E27FC236}">
                    <a16:creationId xmlns:a16="http://schemas.microsoft.com/office/drawing/2014/main" id="{71C768E3-E526-3388-286C-4F28AE351250}"/>
                  </a:ext>
                </a:extLst>
              </p:cNvPr>
              <p:cNvGrpSpPr/>
              <p:nvPr/>
            </p:nvGrpSpPr>
            <p:grpSpPr>
              <a:xfrm>
                <a:off x="6514651" y="2887324"/>
                <a:ext cx="401739" cy="405369"/>
                <a:chOff x="4885988" y="2165492"/>
                <a:chExt cx="301304" cy="304027"/>
              </a:xfrm>
            </p:grpSpPr>
            <p:sp>
              <p:nvSpPr>
                <p:cNvPr id="74" name="Google Shape;522;p10">
                  <a:extLst>
                    <a:ext uri="{FF2B5EF4-FFF2-40B4-BE49-F238E27FC236}">
                      <a16:creationId xmlns:a16="http://schemas.microsoft.com/office/drawing/2014/main" id="{E4C48DC3-98AF-BF51-FD75-55D257A1EA7B}"/>
                    </a:ext>
                  </a:extLst>
                </p:cNvPr>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5" name="Google Shape;523;p10">
                  <a:extLst>
                    <a:ext uri="{FF2B5EF4-FFF2-40B4-BE49-F238E27FC236}">
                      <a16:creationId xmlns:a16="http://schemas.microsoft.com/office/drawing/2014/main" id="{263CEA43-8760-EC17-F148-8812B35E26BD}"/>
                    </a:ext>
                  </a:extLst>
                </p:cNvPr>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8" name="Google Shape;524;p10">
                <a:extLst>
                  <a:ext uri="{FF2B5EF4-FFF2-40B4-BE49-F238E27FC236}">
                    <a16:creationId xmlns:a16="http://schemas.microsoft.com/office/drawing/2014/main" id="{8375B08C-F136-2EE2-E675-4AFBAC128A45}"/>
                  </a:ext>
                </a:extLst>
              </p:cNvPr>
              <p:cNvGrpSpPr/>
              <p:nvPr/>
            </p:nvGrpSpPr>
            <p:grpSpPr>
              <a:xfrm>
                <a:off x="6065178" y="3672494"/>
                <a:ext cx="1254316" cy="1254316"/>
                <a:chOff x="4548883" y="2754370"/>
                <a:chExt cx="940737" cy="940737"/>
              </a:xfrm>
            </p:grpSpPr>
            <p:sp>
              <p:nvSpPr>
                <p:cNvPr id="72" name="Google Shape;525;p10">
                  <a:extLst>
                    <a:ext uri="{FF2B5EF4-FFF2-40B4-BE49-F238E27FC236}">
                      <a16:creationId xmlns:a16="http://schemas.microsoft.com/office/drawing/2014/main" id="{FF5FA9F7-F8F8-A9A9-6A3F-433CBF3E25C6}"/>
                    </a:ext>
                  </a:extLst>
                </p:cNvPr>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526;p10">
                  <a:extLst>
                    <a:ext uri="{FF2B5EF4-FFF2-40B4-BE49-F238E27FC236}">
                      <a16:creationId xmlns:a16="http://schemas.microsoft.com/office/drawing/2014/main" id="{05804F4B-CA75-B2D7-35CE-0F1C21524CAA}"/>
                    </a:ext>
                  </a:extLst>
                </p:cNvPr>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39" name="Google Shape;527;p10">
                <a:extLst>
                  <a:ext uri="{FF2B5EF4-FFF2-40B4-BE49-F238E27FC236}">
                    <a16:creationId xmlns:a16="http://schemas.microsoft.com/office/drawing/2014/main" id="{09903864-6FB2-098D-3529-C7BE86B2DF14}"/>
                  </a:ext>
                </a:extLst>
              </p:cNvPr>
              <p:cNvGrpSpPr/>
              <p:nvPr/>
            </p:nvGrpSpPr>
            <p:grpSpPr>
              <a:xfrm>
                <a:off x="6478467" y="4097293"/>
                <a:ext cx="473868" cy="460703"/>
                <a:chOff x="4858850" y="3072970"/>
                <a:chExt cx="355401" cy="345527"/>
              </a:xfrm>
            </p:grpSpPr>
            <p:sp>
              <p:nvSpPr>
                <p:cNvPr id="61" name="Google Shape;528;p10">
                  <a:extLst>
                    <a:ext uri="{FF2B5EF4-FFF2-40B4-BE49-F238E27FC236}">
                      <a16:creationId xmlns:a16="http://schemas.microsoft.com/office/drawing/2014/main" id="{E95707DA-5BEB-CAD2-289D-782B1520F661}"/>
                    </a:ext>
                  </a:extLst>
                </p:cNvPr>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529;p10">
                  <a:extLst>
                    <a:ext uri="{FF2B5EF4-FFF2-40B4-BE49-F238E27FC236}">
                      <a16:creationId xmlns:a16="http://schemas.microsoft.com/office/drawing/2014/main" id="{D53976F6-66E9-5081-5C7F-52D847EEB8B0}"/>
                    </a:ext>
                  </a:extLst>
                </p:cNvPr>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530;p10">
                  <a:extLst>
                    <a:ext uri="{FF2B5EF4-FFF2-40B4-BE49-F238E27FC236}">
                      <a16:creationId xmlns:a16="http://schemas.microsoft.com/office/drawing/2014/main" id="{C590379B-D2B9-88F5-955C-E527539655D3}"/>
                    </a:ext>
                  </a:extLst>
                </p:cNvPr>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531;p10">
                  <a:extLst>
                    <a:ext uri="{FF2B5EF4-FFF2-40B4-BE49-F238E27FC236}">
                      <a16:creationId xmlns:a16="http://schemas.microsoft.com/office/drawing/2014/main" id="{1FC79249-1814-99B5-6A04-35958E6BA14D}"/>
                    </a:ext>
                  </a:extLst>
                </p:cNvPr>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532;p10">
                  <a:extLst>
                    <a:ext uri="{FF2B5EF4-FFF2-40B4-BE49-F238E27FC236}">
                      <a16:creationId xmlns:a16="http://schemas.microsoft.com/office/drawing/2014/main" id="{9E795BAD-C3A5-863F-9347-0A1FE4C9303B}"/>
                    </a:ext>
                  </a:extLst>
                </p:cNvPr>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533;p10">
                  <a:extLst>
                    <a:ext uri="{FF2B5EF4-FFF2-40B4-BE49-F238E27FC236}">
                      <a16:creationId xmlns:a16="http://schemas.microsoft.com/office/drawing/2014/main" id="{B3361767-6F1E-818C-4A5E-D3B14A0906DD}"/>
                    </a:ext>
                  </a:extLst>
                </p:cNvPr>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534;p10">
                  <a:extLst>
                    <a:ext uri="{FF2B5EF4-FFF2-40B4-BE49-F238E27FC236}">
                      <a16:creationId xmlns:a16="http://schemas.microsoft.com/office/drawing/2014/main" id="{A74394C1-0C8A-7E3F-811C-DA22F251C12D}"/>
                    </a:ext>
                  </a:extLst>
                </p:cNvPr>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535;p10">
                  <a:extLst>
                    <a:ext uri="{FF2B5EF4-FFF2-40B4-BE49-F238E27FC236}">
                      <a16:creationId xmlns:a16="http://schemas.microsoft.com/office/drawing/2014/main" id="{840CEB96-F56A-195D-D4CB-028F0C51E8C3}"/>
                    </a:ext>
                  </a:extLst>
                </p:cNvPr>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536;p10">
                  <a:extLst>
                    <a:ext uri="{FF2B5EF4-FFF2-40B4-BE49-F238E27FC236}">
                      <a16:creationId xmlns:a16="http://schemas.microsoft.com/office/drawing/2014/main" id="{4DBD303A-E6B7-0F95-E1D6-AA296901FEDE}"/>
                    </a:ext>
                  </a:extLst>
                </p:cNvPr>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537;p10">
                  <a:extLst>
                    <a:ext uri="{FF2B5EF4-FFF2-40B4-BE49-F238E27FC236}">
                      <a16:creationId xmlns:a16="http://schemas.microsoft.com/office/drawing/2014/main" id="{F7CEB9BB-970F-3E5E-4108-5BCB382F5B48}"/>
                    </a:ext>
                  </a:extLst>
                </p:cNvPr>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538;p10">
                  <a:extLst>
                    <a:ext uri="{FF2B5EF4-FFF2-40B4-BE49-F238E27FC236}">
                      <a16:creationId xmlns:a16="http://schemas.microsoft.com/office/drawing/2014/main" id="{8B5A71EB-2982-6B8D-FB42-A0448C38F5C4}"/>
                    </a:ext>
                  </a:extLst>
                </p:cNvPr>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40" name="Google Shape;539;p10">
                <a:extLst>
                  <a:ext uri="{FF2B5EF4-FFF2-40B4-BE49-F238E27FC236}">
                    <a16:creationId xmlns:a16="http://schemas.microsoft.com/office/drawing/2014/main" id="{2F74FAAB-417E-EB53-6380-451CB751FCE4}"/>
                  </a:ext>
                </a:extLst>
              </p:cNvPr>
              <p:cNvGrpSpPr/>
              <p:nvPr/>
            </p:nvGrpSpPr>
            <p:grpSpPr>
              <a:xfrm>
                <a:off x="5314538" y="2951176"/>
                <a:ext cx="1499581" cy="1442921"/>
                <a:chOff x="3985903" y="2213381"/>
                <a:chExt cx="1124686" cy="1082191"/>
              </a:xfrm>
            </p:grpSpPr>
            <p:sp>
              <p:nvSpPr>
                <p:cNvPr id="48" name="Google Shape;540;p10">
                  <a:extLst>
                    <a:ext uri="{FF2B5EF4-FFF2-40B4-BE49-F238E27FC236}">
                      <a16:creationId xmlns:a16="http://schemas.microsoft.com/office/drawing/2014/main" id="{7493D733-7C04-B6E7-3BFD-7A98CE5B2D7C}"/>
                    </a:ext>
                  </a:extLst>
                </p:cNvPr>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nvGrpSpPr>
                <p:cNvPr id="49" name="Google Shape;541;p10">
                  <a:extLst>
                    <a:ext uri="{FF2B5EF4-FFF2-40B4-BE49-F238E27FC236}">
                      <a16:creationId xmlns:a16="http://schemas.microsoft.com/office/drawing/2014/main" id="{C8737600-55A2-2A0F-9F05-4BBDD7BF8BC1}"/>
                    </a:ext>
                  </a:extLst>
                </p:cNvPr>
                <p:cNvGrpSpPr/>
                <p:nvPr/>
              </p:nvGrpSpPr>
              <p:grpSpPr>
                <a:xfrm>
                  <a:off x="4380547" y="2919635"/>
                  <a:ext cx="636781" cy="375937"/>
                  <a:chOff x="4380547" y="2919635"/>
                  <a:chExt cx="636781" cy="375937"/>
                </a:xfrm>
              </p:grpSpPr>
              <p:sp>
                <p:nvSpPr>
                  <p:cNvPr id="59" name="Google Shape;542;p10">
                    <a:extLst>
                      <a:ext uri="{FF2B5EF4-FFF2-40B4-BE49-F238E27FC236}">
                        <a16:creationId xmlns:a16="http://schemas.microsoft.com/office/drawing/2014/main" id="{565D34DA-BF69-C1F6-4872-76A314F67879}"/>
                      </a:ext>
                    </a:extLst>
                  </p:cNvPr>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0" name="Google Shape;543;p10">
                    <a:extLst>
                      <a:ext uri="{FF2B5EF4-FFF2-40B4-BE49-F238E27FC236}">
                        <a16:creationId xmlns:a16="http://schemas.microsoft.com/office/drawing/2014/main" id="{66795B23-4525-2FCC-6ADA-07AAFB23F913}"/>
                      </a:ext>
                    </a:extLst>
                  </p:cNvPr>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0" name="Google Shape;544;p10">
                  <a:extLst>
                    <a:ext uri="{FF2B5EF4-FFF2-40B4-BE49-F238E27FC236}">
                      <a16:creationId xmlns:a16="http://schemas.microsoft.com/office/drawing/2014/main" id="{A0914CC8-1D4B-91F3-50D0-18B743922E23}"/>
                    </a:ext>
                  </a:extLst>
                </p:cNvPr>
                <p:cNvGrpSpPr/>
                <p:nvPr/>
              </p:nvGrpSpPr>
              <p:grpSpPr>
                <a:xfrm>
                  <a:off x="4714354" y="2285940"/>
                  <a:ext cx="375747" cy="636160"/>
                  <a:chOff x="4714354" y="2285940"/>
                  <a:chExt cx="375747" cy="636160"/>
                </a:xfrm>
              </p:grpSpPr>
              <p:sp>
                <p:nvSpPr>
                  <p:cNvPr id="57" name="Google Shape;545;p10">
                    <a:extLst>
                      <a:ext uri="{FF2B5EF4-FFF2-40B4-BE49-F238E27FC236}">
                        <a16:creationId xmlns:a16="http://schemas.microsoft.com/office/drawing/2014/main" id="{43654DF9-D387-D75B-91A6-74B7E9EB488C}"/>
                      </a:ext>
                    </a:extLst>
                  </p:cNvPr>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8" name="Google Shape;546;p10">
                    <a:extLst>
                      <a:ext uri="{FF2B5EF4-FFF2-40B4-BE49-F238E27FC236}">
                        <a16:creationId xmlns:a16="http://schemas.microsoft.com/office/drawing/2014/main" id="{764608D4-E470-55E7-E9C7-32067AA0578C}"/>
                      </a:ext>
                    </a:extLst>
                  </p:cNvPr>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1" name="Google Shape;547;p10">
                  <a:extLst>
                    <a:ext uri="{FF2B5EF4-FFF2-40B4-BE49-F238E27FC236}">
                      <a16:creationId xmlns:a16="http://schemas.microsoft.com/office/drawing/2014/main" id="{2E1A007F-AB6D-77A2-DDC7-4BF877468BAF}"/>
                    </a:ext>
                  </a:extLst>
                </p:cNvPr>
                <p:cNvGrpSpPr/>
                <p:nvPr/>
              </p:nvGrpSpPr>
              <p:grpSpPr>
                <a:xfrm>
                  <a:off x="3985903" y="2585619"/>
                  <a:ext cx="397112" cy="637197"/>
                  <a:chOff x="3985903" y="2585619"/>
                  <a:chExt cx="397112" cy="637197"/>
                </a:xfrm>
              </p:grpSpPr>
              <p:sp>
                <p:nvSpPr>
                  <p:cNvPr id="55" name="Google Shape;548;p10">
                    <a:extLst>
                      <a:ext uri="{FF2B5EF4-FFF2-40B4-BE49-F238E27FC236}">
                        <a16:creationId xmlns:a16="http://schemas.microsoft.com/office/drawing/2014/main" id="{4714B3B1-B326-B7D6-A1D3-C75129717DC2}"/>
                      </a:ext>
                    </a:extLst>
                  </p:cNvPr>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6" name="Google Shape;549;p10">
                    <a:extLst>
                      <a:ext uri="{FF2B5EF4-FFF2-40B4-BE49-F238E27FC236}">
                        <a16:creationId xmlns:a16="http://schemas.microsoft.com/office/drawing/2014/main" id="{E0EAA080-D8F7-0666-C189-2FA0CCA73C6E}"/>
                      </a:ext>
                    </a:extLst>
                  </p:cNvPr>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nvGrpSpPr>
                <p:cNvPr id="52" name="Google Shape;550;p10">
                  <a:extLst>
                    <a:ext uri="{FF2B5EF4-FFF2-40B4-BE49-F238E27FC236}">
                      <a16:creationId xmlns:a16="http://schemas.microsoft.com/office/drawing/2014/main" id="{4C9F4506-E34B-F5C4-3A1F-3428E6298776}"/>
                    </a:ext>
                  </a:extLst>
                </p:cNvPr>
                <p:cNvGrpSpPr/>
                <p:nvPr/>
              </p:nvGrpSpPr>
              <p:grpSpPr>
                <a:xfrm>
                  <a:off x="4080455" y="2213381"/>
                  <a:ext cx="636573" cy="374705"/>
                  <a:chOff x="4080455" y="2213381"/>
                  <a:chExt cx="636573" cy="374705"/>
                </a:xfrm>
              </p:grpSpPr>
              <p:sp>
                <p:nvSpPr>
                  <p:cNvPr id="53" name="Google Shape;551;p10">
                    <a:extLst>
                      <a:ext uri="{FF2B5EF4-FFF2-40B4-BE49-F238E27FC236}">
                        <a16:creationId xmlns:a16="http://schemas.microsoft.com/office/drawing/2014/main" id="{1901B4EC-FAE6-1C5A-771A-CFA363C449BF}"/>
                      </a:ext>
                    </a:extLst>
                  </p:cNvPr>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54" name="Google Shape;552;p10">
                    <a:extLst>
                      <a:ext uri="{FF2B5EF4-FFF2-40B4-BE49-F238E27FC236}">
                        <a16:creationId xmlns:a16="http://schemas.microsoft.com/office/drawing/2014/main" id="{422B5657-B4E5-3A4C-0D4D-41438B07851B}"/>
                      </a:ext>
                    </a:extLst>
                  </p:cNvPr>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41" name="Google Shape;553;p10">
                <a:extLst>
                  <a:ext uri="{FF2B5EF4-FFF2-40B4-BE49-F238E27FC236}">
                    <a16:creationId xmlns:a16="http://schemas.microsoft.com/office/drawing/2014/main" id="{4422193F-8695-9DF7-2151-0F614CDF820F}"/>
                  </a:ext>
                </a:extLst>
              </p:cNvPr>
              <p:cNvGrpSpPr/>
              <p:nvPr/>
            </p:nvGrpSpPr>
            <p:grpSpPr>
              <a:xfrm>
                <a:off x="5909378" y="3494930"/>
                <a:ext cx="311836" cy="355292"/>
                <a:chOff x="4645650" y="3962900"/>
                <a:chExt cx="259950" cy="296175"/>
              </a:xfrm>
            </p:grpSpPr>
            <p:sp>
              <p:nvSpPr>
                <p:cNvPr id="42" name="Google Shape;554;p10">
                  <a:extLst>
                    <a:ext uri="{FF2B5EF4-FFF2-40B4-BE49-F238E27FC236}">
                      <a16:creationId xmlns:a16="http://schemas.microsoft.com/office/drawing/2014/main" id="{63F5C62C-E260-F4D8-2602-D5E1CE3E2CA1}"/>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555;p10">
                  <a:extLst>
                    <a:ext uri="{FF2B5EF4-FFF2-40B4-BE49-F238E27FC236}">
                      <a16:creationId xmlns:a16="http://schemas.microsoft.com/office/drawing/2014/main" id="{719CFC7C-80C8-0DDD-FEB4-4F08298469EA}"/>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556;p10">
                  <a:extLst>
                    <a:ext uri="{FF2B5EF4-FFF2-40B4-BE49-F238E27FC236}">
                      <a16:creationId xmlns:a16="http://schemas.microsoft.com/office/drawing/2014/main" id="{ABF38D15-F25C-0F53-69B7-273756145EDB}"/>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557;p10">
                  <a:extLst>
                    <a:ext uri="{FF2B5EF4-FFF2-40B4-BE49-F238E27FC236}">
                      <a16:creationId xmlns:a16="http://schemas.microsoft.com/office/drawing/2014/main" id="{1C2B35FF-A264-61E9-7CEF-F2843703CFD6}"/>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558;p10">
                  <a:extLst>
                    <a:ext uri="{FF2B5EF4-FFF2-40B4-BE49-F238E27FC236}">
                      <a16:creationId xmlns:a16="http://schemas.microsoft.com/office/drawing/2014/main" id="{2E0710A2-90F6-AF51-A062-2E2D42F7C248}"/>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559;p10">
                  <a:extLst>
                    <a:ext uri="{FF2B5EF4-FFF2-40B4-BE49-F238E27FC236}">
                      <a16:creationId xmlns:a16="http://schemas.microsoft.com/office/drawing/2014/main" id="{0509B39A-E5B5-1C89-9E3E-687DFF901AB8}"/>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grpSp>
          <p:nvGrpSpPr>
            <p:cNvPr id="27" name="Google Shape;560;p10">
              <a:extLst>
                <a:ext uri="{FF2B5EF4-FFF2-40B4-BE49-F238E27FC236}">
                  <a16:creationId xmlns:a16="http://schemas.microsoft.com/office/drawing/2014/main" id="{DC8387E6-CA52-2F26-2165-766844D4EC92}"/>
                </a:ext>
              </a:extLst>
            </p:cNvPr>
            <p:cNvGrpSpPr/>
            <p:nvPr/>
          </p:nvGrpSpPr>
          <p:grpSpPr>
            <a:xfrm>
              <a:off x="5746162" y="3855107"/>
              <a:ext cx="462347" cy="245835"/>
              <a:chOff x="3891558" y="2180494"/>
              <a:chExt cx="346769" cy="184381"/>
            </a:xfrm>
          </p:grpSpPr>
          <p:sp>
            <p:nvSpPr>
              <p:cNvPr id="28" name="Google Shape;561;p10">
                <a:extLst>
                  <a:ext uri="{FF2B5EF4-FFF2-40B4-BE49-F238E27FC236}">
                    <a16:creationId xmlns:a16="http://schemas.microsoft.com/office/drawing/2014/main" id="{80599BC0-3C3B-8533-621A-CFDE396D55A1}"/>
                  </a:ext>
                </a:extLst>
              </p:cNvPr>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9" name="Google Shape;562;p10">
                <a:extLst>
                  <a:ext uri="{FF2B5EF4-FFF2-40B4-BE49-F238E27FC236}">
                    <a16:creationId xmlns:a16="http://schemas.microsoft.com/office/drawing/2014/main" id="{C0C5AAA9-B889-97F2-CE45-66E942346196}"/>
                  </a:ext>
                </a:extLst>
              </p:cNvPr>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0" name="Google Shape;563;p10">
                <a:extLst>
                  <a:ext uri="{FF2B5EF4-FFF2-40B4-BE49-F238E27FC236}">
                    <a16:creationId xmlns:a16="http://schemas.microsoft.com/office/drawing/2014/main" id="{0B0B3F3D-B874-2B06-721E-9B81C0051684}"/>
                  </a:ext>
                </a:extLst>
              </p:cNvPr>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grpSp>
    </p:spTree>
    <p:extLst>
      <p:ext uri="{BB962C8B-B14F-4D97-AF65-F5344CB8AC3E}">
        <p14:creationId xmlns:p14="http://schemas.microsoft.com/office/powerpoint/2010/main" val="225100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29555A-4997-9B4B-832F-F13E450A49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12" name="TextBox 11">
            <a:extLst>
              <a:ext uri="{FF2B5EF4-FFF2-40B4-BE49-F238E27FC236}">
                <a16:creationId xmlns:a16="http://schemas.microsoft.com/office/drawing/2014/main" id="{37AC7E54-2482-796C-ACDC-1D5496440A3E}"/>
              </a:ext>
            </a:extLst>
          </p:cNvPr>
          <p:cNvSpPr txBox="1"/>
          <p:nvPr/>
        </p:nvSpPr>
        <p:spPr>
          <a:xfrm>
            <a:off x="556181" y="801277"/>
            <a:ext cx="11151910" cy="5755422"/>
          </a:xfrm>
          <a:prstGeom prst="rect">
            <a:avLst/>
          </a:prstGeom>
          <a:noFill/>
        </p:spPr>
        <p:txBody>
          <a:bodyPr wrap="square" rtlCol="0">
            <a:spAutoFit/>
          </a:bodyPr>
          <a:lstStyle/>
          <a:p>
            <a:endParaRPr lang="en-US" dirty="0"/>
          </a:p>
          <a:p>
            <a:endParaRPr lang="en-IN" sz="2000" b="1"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172417D8-01C6-6F76-E53C-847A13821152}"/>
              </a:ext>
            </a:extLst>
          </p:cNvPr>
          <p:cNvSpPr txBox="1"/>
          <p:nvPr/>
        </p:nvSpPr>
        <p:spPr>
          <a:xfrm>
            <a:off x="3007151" y="801277"/>
            <a:ext cx="5618376" cy="400110"/>
          </a:xfrm>
          <a:prstGeom prst="rect">
            <a:avLst/>
          </a:prstGeom>
          <a:noFill/>
        </p:spPr>
        <p:txBody>
          <a:bodyPr wrap="square" rtlCol="0">
            <a:spAutoFit/>
          </a:bodyPr>
          <a:lstStyle/>
          <a:p>
            <a:r>
              <a:rPr lang="en-IN" sz="2000" b="1" dirty="0"/>
              <a:t>                 LITERATURE SURVEY</a:t>
            </a:r>
          </a:p>
        </p:txBody>
      </p:sp>
      <p:graphicFrame>
        <p:nvGraphicFramePr>
          <p:cNvPr id="7" name="Table 6">
            <a:extLst>
              <a:ext uri="{FF2B5EF4-FFF2-40B4-BE49-F238E27FC236}">
                <a16:creationId xmlns:a16="http://schemas.microsoft.com/office/drawing/2014/main" id="{211E0472-9E22-1506-191B-8E5B37BD67A3}"/>
              </a:ext>
            </a:extLst>
          </p:cNvPr>
          <p:cNvGraphicFramePr>
            <a:graphicFrameLocks noGrp="1"/>
          </p:cNvGraphicFramePr>
          <p:nvPr>
            <p:extLst>
              <p:ext uri="{D42A27DB-BD31-4B8C-83A1-F6EECF244321}">
                <p14:modId xmlns:p14="http://schemas.microsoft.com/office/powerpoint/2010/main" val="4205900283"/>
              </p:ext>
            </p:extLst>
          </p:nvPr>
        </p:nvGraphicFramePr>
        <p:xfrm>
          <a:off x="1091380" y="1740334"/>
          <a:ext cx="9854003" cy="4237880"/>
        </p:xfrm>
        <a:graphic>
          <a:graphicData uri="http://schemas.openxmlformats.org/drawingml/2006/table">
            <a:tbl>
              <a:tblPr firstRow="1" bandRow="1">
                <a:tableStyleId>{487C13AC-C4EB-4B75-A16E-F28B5C2F6171}</a:tableStyleId>
              </a:tblPr>
              <a:tblGrid>
                <a:gridCol w="1962027">
                  <a:extLst>
                    <a:ext uri="{9D8B030D-6E8A-4147-A177-3AD203B41FA5}">
                      <a16:colId xmlns:a16="http://schemas.microsoft.com/office/drawing/2014/main" val="414681649"/>
                    </a:ext>
                  </a:extLst>
                </a:gridCol>
                <a:gridCol w="1272787">
                  <a:extLst>
                    <a:ext uri="{9D8B030D-6E8A-4147-A177-3AD203B41FA5}">
                      <a16:colId xmlns:a16="http://schemas.microsoft.com/office/drawing/2014/main" val="768392932"/>
                    </a:ext>
                  </a:extLst>
                </a:gridCol>
                <a:gridCol w="2673201">
                  <a:extLst>
                    <a:ext uri="{9D8B030D-6E8A-4147-A177-3AD203B41FA5}">
                      <a16:colId xmlns:a16="http://schemas.microsoft.com/office/drawing/2014/main" val="3679651223"/>
                    </a:ext>
                  </a:extLst>
                </a:gridCol>
                <a:gridCol w="1972994">
                  <a:extLst>
                    <a:ext uri="{9D8B030D-6E8A-4147-A177-3AD203B41FA5}">
                      <a16:colId xmlns:a16="http://schemas.microsoft.com/office/drawing/2014/main" val="943128947"/>
                    </a:ext>
                  </a:extLst>
                </a:gridCol>
                <a:gridCol w="1972994">
                  <a:extLst>
                    <a:ext uri="{9D8B030D-6E8A-4147-A177-3AD203B41FA5}">
                      <a16:colId xmlns:a16="http://schemas.microsoft.com/office/drawing/2014/main" val="2175504656"/>
                    </a:ext>
                  </a:extLst>
                </a:gridCol>
              </a:tblGrid>
              <a:tr h="228600">
                <a:tc>
                  <a:txBody>
                    <a:bodyPr/>
                    <a:lstStyle/>
                    <a:p>
                      <a:pPr algn="ctr"/>
                      <a:r>
                        <a:rPr lang="en-IN" b="1" dirty="0"/>
                        <a:t>Author(s)</a:t>
                      </a:r>
                    </a:p>
                  </a:txBody>
                  <a:tcPr/>
                </a:tc>
                <a:tc>
                  <a:txBody>
                    <a:bodyPr/>
                    <a:lstStyle/>
                    <a:p>
                      <a:pPr algn="ctr"/>
                      <a:r>
                        <a:rPr lang="en-IN" b="1" dirty="0"/>
                        <a:t>Year</a:t>
                      </a:r>
                    </a:p>
                  </a:txBody>
                  <a:tcPr/>
                </a:tc>
                <a:tc>
                  <a:txBody>
                    <a:bodyPr/>
                    <a:lstStyle/>
                    <a:p>
                      <a:pPr algn="ctr"/>
                      <a:r>
                        <a:rPr lang="en-IN" b="1" dirty="0"/>
                        <a:t>Methodology/Technique</a:t>
                      </a:r>
                    </a:p>
                  </a:txBody>
                  <a:tcPr/>
                </a:tc>
                <a:tc>
                  <a:txBody>
                    <a:bodyPr/>
                    <a:lstStyle/>
                    <a:p>
                      <a:pPr algn="ctr"/>
                      <a:r>
                        <a:rPr lang="en-IN" b="1" dirty="0"/>
                        <a:t>Key Findings</a:t>
                      </a:r>
                    </a:p>
                  </a:txBody>
                  <a:tcPr/>
                </a:tc>
                <a:tc>
                  <a:txBody>
                    <a:bodyPr/>
                    <a:lstStyle/>
                    <a:p>
                      <a:pPr algn="ctr"/>
                      <a:r>
                        <a:rPr lang="en-IN" b="1" dirty="0"/>
                        <a:t>Limitations</a:t>
                      </a:r>
                    </a:p>
                  </a:txBody>
                  <a:tcPr/>
                </a:tc>
                <a:extLst>
                  <a:ext uri="{0D108BD9-81ED-4DB2-BD59-A6C34878D82A}">
                    <a16:rowId xmlns:a16="http://schemas.microsoft.com/office/drawing/2014/main" val="2188671019"/>
                  </a:ext>
                </a:extLst>
              </a:tr>
              <a:tr h="786616">
                <a:tc>
                  <a:txBody>
                    <a:bodyPr/>
                    <a:lstStyle/>
                    <a:p>
                      <a:pPr algn="ctr"/>
                      <a:r>
                        <a:rPr lang="en-IN" dirty="0"/>
                        <a:t>Smith et al.</a:t>
                      </a:r>
                    </a:p>
                  </a:txBody>
                  <a:tcPr/>
                </a:tc>
                <a:tc>
                  <a:txBody>
                    <a:bodyPr/>
                    <a:lstStyle/>
                    <a:p>
                      <a:pPr algn="ctr"/>
                      <a:r>
                        <a:rPr lang="en-IN" dirty="0"/>
                        <a:t>2019</a:t>
                      </a:r>
                    </a:p>
                  </a:txBody>
                  <a:tcPr/>
                </a:tc>
                <a:tc>
                  <a:txBody>
                    <a:bodyPr/>
                    <a:lstStyle/>
                    <a:p>
                      <a:pPr algn="ctr"/>
                      <a:r>
                        <a:rPr lang="en-IN" dirty="0"/>
                        <a:t>Machine Learning (ANN)</a:t>
                      </a:r>
                    </a:p>
                  </a:txBody>
                  <a:tcPr/>
                </a:tc>
                <a:tc>
                  <a:txBody>
                    <a:bodyPr/>
                    <a:lstStyle/>
                    <a:p>
                      <a:pPr algn="ctr"/>
                      <a:r>
                        <a:rPr lang="en-US" dirty="0"/>
                        <a:t>Accurate detection of abnormal consumption patterns</a:t>
                      </a:r>
                      <a:endParaRPr lang="en-IN" dirty="0"/>
                    </a:p>
                  </a:txBody>
                  <a:tcPr/>
                </a:tc>
                <a:tc>
                  <a:txBody>
                    <a:bodyPr/>
                    <a:lstStyle/>
                    <a:p>
                      <a:pPr algn="ctr"/>
                      <a:r>
                        <a:rPr lang="en-IN" dirty="0"/>
                        <a:t>High computational cost</a:t>
                      </a:r>
                    </a:p>
                  </a:txBody>
                  <a:tcPr/>
                </a:tc>
                <a:extLst>
                  <a:ext uri="{0D108BD9-81ED-4DB2-BD59-A6C34878D82A}">
                    <a16:rowId xmlns:a16="http://schemas.microsoft.com/office/drawing/2014/main" val="3070128058"/>
                  </a:ext>
                </a:extLst>
              </a:tr>
              <a:tr h="786616">
                <a:tc>
                  <a:txBody>
                    <a:bodyPr/>
                    <a:lstStyle/>
                    <a:p>
                      <a:pPr algn="ctr"/>
                      <a:r>
                        <a:rPr lang="en-IN" dirty="0"/>
                        <a:t>Johnson &amp; Lee</a:t>
                      </a:r>
                    </a:p>
                  </a:txBody>
                  <a:tcPr/>
                </a:tc>
                <a:tc>
                  <a:txBody>
                    <a:bodyPr/>
                    <a:lstStyle/>
                    <a:p>
                      <a:pPr algn="ctr"/>
                      <a:r>
                        <a:rPr lang="en-IN" dirty="0"/>
                        <a:t>2020</a:t>
                      </a:r>
                    </a:p>
                  </a:txBody>
                  <a:tcPr/>
                </a:tc>
                <a:tc>
                  <a:txBody>
                    <a:bodyPr/>
                    <a:lstStyle/>
                    <a:p>
                      <a:pPr algn="ctr"/>
                      <a:r>
                        <a:rPr lang="en-IN" dirty="0"/>
                        <a:t>IoT-based Monitoring System</a:t>
                      </a:r>
                    </a:p>
                  </a:txBody>
                  <a:tcPr/>
                </a:tc>
                <a:tc>
                  <a:txBody>
                    <a:bodyPr/>
                    <a:lstStyle/>
                    <a:p>
                      <a:pPr algn="ctr"/>
                      <a:r>
                        <a:rPr lang="en-IN" dirty="0"/>
                        <a:t>Real-time theft detection</a:t>
                      </a:r>
                    </a:p>
                  </a:txBody>
                  <a:tcPr/>
                </a:tc>
                <a:tc>
                  <a:txBody>
                    <a:bodyPr/>
                    <a:lstStyle/>
                    <a:p>
                      <a:pPr algn="ctr"/>
                      <a:r>
                        <a:rPr lang="en-IN" dirty="0"/>
                        <a:t>Requires significant infrastructure investment</a:t>
                      </a:r>
                    </a:p>
                  </a:txBody>
                  <a:tcPr/>
                </a:tc>
                <a:extLst>
                  <a:ext uri="{0D108BD9-81ED-4DB2-BD59-A6C34878D82A}">
                    <a16:rowId xmlns:a16="http://schemas.microsoft.com/office/drawing/2014/main" val="3283296753"/>
                  </a:ext>
                </a:extLst>
              </a:tr>
              <a:tr h="786616">
                <a:tc>
                  <a:txBody>
                    <a:bodyPr/>
                    <a:lstStyle/>
                    <a:p>
                      <a:pPr algn="ctr"/>
                      <a:r>
                        <a:rPr lang="en-IN" dirty="0"/>
                        <a:t>Kumar et al.</a:t>
                      </a:r>
                    </a:p>
                  </a:txBody>
                  <a:tcPr anchor="ctr"/>
                </a:tc>
                <a:tc>
                  <a:txBody>
                    <a:bodyPr/>
                    <a:lstStyle/>
                    <a:p>
                      <a:pPr algn="ctr"/>
                      <a:r>
                        <a:rPr lang="en-IN" dirty="0"/>
                        <a:t>2021</a:t>
                      </a:r>
                    </a:p>
                  </a:txBody>
                  <a:tcPr/>
                </a:tc>
                <a:tc>
                  <a:txBody>
                    <a:bodyPr/>
                    <a:lstStyle/>
                    <a:p>
                      <a:pPr algn="ctr"/>
                      <a:r>
                        <a:rPr lang="en-US" dirty="0"/>
                        <a:t>Smart Meters with Data Analytics</a:t>
                      </a:r>
                      <a:endParaRPr lang="en-IN" dirty="0"/>
                    </a:p>
                  </a:txBody>
                  <a:tcPr/>
                </a:tc>
                <a:tc>
                  <a:txBody>
                    <a:bodyPr/>
                    <a:lstStyle/>
                    <a:p>
                      <a:pPr algn="ctr"/>
                      <a:r>
                        <a:rPr lang="en-US" dirty="0"/>
                        <a:t>Improved billing accuracy and theft prevention</a:t>
                      </a:r>
                      <a:endParaRPr lang="en-IN" dirty="0"/>
                    </a:p>
                  </a:txBody>
                  <a:tcPr/>
                </a:tc>
                <a:tc>
                  <a:txBody>
                    <a:bodyPr/>
                    <a:lstStyle/>
                    <a:p>
                      <a:pPr algn="ctr"/>
                      <a:r>
                        <a:rPr lang="en-IN" dirty="0"/>
                        <a:t>Susceptible to cyber attacks</a:t>
                      </a:r>
                    </a:p>
                  </a:txBody>
                  <a:tcPr/>
                </a:tc>
                <a:extLst>
                  <a:ext uri="{0D108BD9-81ED-4DB2-BD59-A6C34878D82A}">
                    <a16:rowId xmlns:a16="http://schemas.microsoft.com/office/drawing/2014/main" val="2808911449"/>
                  </a:ext>
                </a:extLst>
              </a:tr>
              <a:tr h="786616">
                <a:tc>
                  <a:txBody>
                    <a:bodyPr/>
                    <a:lstStyle/>
                    <a:p>
                      <a:pPr algn="ctr"/>
                      <a:r>
                        <a:rPr lang="en-IN" dirty="0"/>
                        <a:t>Patel &amp; Singh</a:t>
                      </a:r>
                    </a:p>
                  </a:txBody>
                  <a:tcPr/>
                </a:tc>
                <a:tc>
                  <a:txBody>
                    <a:bodyPr/>
                    <a:lstStyle/>
                    <a:p>
                      <a:pPr algn="ctr"/>
                      <a:r>
                        <a:rPr lang="en-IN" dirty="0"/>
                        <a:t>2022</a:t>
                      </a:r>
                    </a:p>
                  </a:txBody>
                  <a:tcPr/>
                </a:tc>
                <a:tc>
                  <a:txBody>
                    <a:bodyPr/>
                    <a:lstStyle/>
                    <a:p>
                      <a:pPr algn="ctr"/>
                      <a:r>
                        <a:rPr lang="en-IN" dirty="0"/>
                        <a:t>Hybrid AI (ML + Blockchain)</a:t>
                      </a:r>
                    </a:p>
                  </a:txBody>
                  <a:tcPr/>
                </a:tc>
                <a:tc>
                  <a:txBody>
                    <a:bodyPr/>
                    <a:lstStyle/>
                    <a:p>
                      <a:pPr algn="ctr"/>
                      <a:r>
                        <a:rPr lang="en-US" dirty="0"/>
                        <a:t>Enhanced security and transparency in energy systems</a:t>
                      </a:r>
                      <a:endParaRPr lang="en-IN" dirty="0"/>
                    </a:p>
                  </a:txBody>
                  <a:tcPr/>
                </a:tc>
                <a:tc>
                  <a:txBody>
                    <a:bodyPr/>
                    <a:lstStyle/>
                    <a:p>
                      <a:pPr algn="ctr"/>
                      <a:r>
                        <a:rPr lang="en-US" dirty="0"/>
                        <a:t>Complexity in implementation and maintenance</a:t>
                      </a:r>
                      <a:endParaRPr lang="en-IN" dirty="0"/>
                    </a:p>
                  </a:txBody>
                  <a:tcPr/>
                </a:tc>
                <a:extLst>
                  <a:ext uri="{0D108BD9-81ED-4DB2-BD59-A6C34878D82A}">
                    <a16:rowId xmlns:a16="http://schemas.microsoft.com/office/drawing/2014/main" val="4057475279"/>
                  </a:ext>
                </a:extLst>
              </a:tr>
              <a:tr h="786616">
                <a:tc>
                  <a:txBody>
                    <a:bodyPr/>
                    <a:lstStyle/>
                    <a:p>
                      <a:pPr algn="ctr"/>
                      <a:r>
                        <a:rPr lang="en-IN" dirty="0"/>
                        <a:t>Zhang et al.</a:t>
                      </a:r>
                    </a:p>
                  </a:txBody>
                  <a:tcPr/>
                </a:tc>
                <a:tc>
                  <a:txBody>
                    <a:bodyPr/>
                    <a:lstStyle/>
                    <a:p>
                      <a:pPr algn="ctr"/>
                      <a:r>
                        <a:rPr lang="en-IN" dirty="0"/>
                        <a:t>2023</a:t>
                      </a:r>
                    </a:p>
                  </a:txBody>
                  <a:tcPr/>
                </a:tc>
                <a:tc>
                  <a:txBody>
                    <a:bodyPr/>
                    <a:lstStyle/>
                    <a:p>
                      <a:pPr algn="ctr"/>
                      <a:r>
                        <a:rPr lang="en-IN" dirty="0"/>
                        <a:t>Deep Learning Algorithms</a:t>
                      </a:r>
                    </a:p>
                  </a:txBody>
                  <a:tcPr/>
                </a:tc>
                <a:tc>
                  <a:txBody>
                    <a:bodyPr/>
                    <a:lstStyle/>
                    <a:p>
                      <a:pPr algn="ctr"/>
                      <a:r>
                        <a:rPr lang="en-US" dirty="0"/>
                        <a:t>High accuracy in predicting theft locations</a:t>
                      </a:r>
                      <a:endParaRPr lang="en-IN" dirty="0"/>
                    </a:p>
                  </a:txBody>
                  <a:tcPr/>
                </a:tc>
                <a:tc>
                  <a:txBody>
                    <a:bodyPr/>
                    <a:lstStyle/>
                    <a:p>
                      <a:pPr algn="ctr"/>
                      <a:r>
                        <a:rPr lang="en-US" dirty="0"/>
                        <a:t>Limited testing in diverse environments</a:t>
                      </a:r>
                      <a:endParaRPr lang="en-IN" dirty="0"/>
                    </a:p>
                  </a:txBody>
                  <a:tcPr/>
                </a:tc>
                <a:extLst>
                  <a:ext uri="{0D108BD9-81ED-4DB2-BD59-A6C34878D82A}">
                    <a16:rowId xmlns:a16="http://schemas.microsoft.com/office/drawing/2014/main" val="3712129634"/>
                  </a:ext>
                </a:extLst>
              </a:tr>
            </a:tbl>
          </a:graphicData>
        </a:graphic>
      </p:graphicFrame>
    </p:spTree>
    <p:extLst>
      <p:ext uri="{BB962C8B-B14F-4D97-AF65-F5344CB8AC3E}">
        <p14:creationId xmlns:p14="http://schemas.microsoft.com/office/powerpoint/2010/main" val="133456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F735697-4D97-A38E-E008-8C96E1580744}"/>
              </a:ext>
            </a:extLst>
          </p:cNvPr>
          <p:cNvPicPr>
            <a:picLocks noGrp="1" noChangeAspect="1"/>
          </p:cNvPicPr>
          <p:nvPr>
            <p:ph type="pic" idx="2"/>
          </p:nvPr>
        </p:nvPicPr>
        <p:blipFill>
          <a:blip r:embed="rId2"/>
          <a:srcRect t="1322" b="1322"/>
          <a:stretch>
            <a:fillRect/>
          </a:stretch>
        </p:blipFill>
        <p:spPr>
          <a:xfrm>
            <a:off x="1206632" y="1206631"/>
            <a:ext cx="9992412" cy="5081047"/>
          </a:xfrm>
        </p:spPr>
      </p:pic>
      <p:sp>
        <p:nvSpPr>
          <p:cNvPr id="3" name="Slide Number Placeholder 2">
            <a:extLst>
              <a:ext uri="{FF2B5EF4-FFF2-40B4-BE49-F238E27FC236}">
                <a16:creationId xmlns:a16="http://schemas.microsoft.com/office/drawing/2014/main" id="{B6B15953-4F57-AEA9-36D3-E64007A421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TextBox 3">
            <a:extLst>
              <a:ext uri="{FF2B5EF4-FFF2-40B4-BE49-F238E27FC236}">
                <a16:creationId xmlns:a16="http://schemas.microsoft.com/office/drawing/2014/main" id="{174D5C6C-EBAB-D3DB-C3A2-9BEA84D49F83}"/>
              </a:ext>
            </a:extLst>
          </p:cNvPr>
          <p:cNvSpPr txBox="1"/>
          <p:nvPr/>
        </p:nvSpPr>
        <p:spPr>
          <a:xfrm>
            <a:off x="2837467" y="490193"/>
            <a:ext cx="5976595" cy="400110"/>
          </a:xfrm>
          <a:prstGeom prst="rect">
            <a:avLst/>
          </a:prstGeom>
          <a:noFill/>
        </p:spPr>
        <p:txBody>
          <a:bodyPr wrap="square" rtlCol="0">
            <a:spAutoFit/>
          </a:bodyPr>
          <a:lstStyle/>
          <a:p>
            <a:r>
              <a:rPr lang="en-IN" dirty="0"/>
              <a:t>                       </a:t>
            </a:r>
            <a:r>
              <a:rPr lang="en-IN" sz="2000" b="1" dirty="0"/>
              <a:t>BLOCK DIAGRAM</a:t>
            </a:r>
            <a:endParaRPr lang="en-IN" b="1" dirty="0"/>
          </a:p>
        </p:txBody>
      </p:sp>
    </p:spTree>
    <p:extLst>
      <p:ext uri="{BB962C8B-B14F-4D97-AF65-F5344CB8AC3E}">
        <p14:creationId xmlns:p14="http://schemas.microsoft.com/office/powerpoint/2010/main" val="38409639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2264</TotalTime>
  <Words>1370</Words>
  <Application>Microsoft Office PowerPoint</Application>
  <PresentationFormat>Widescreen</PresentationFormat>
  <Paragraphs>183</Paragraphs>
  <Slides>17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Verdana</vt:lpstr>
      <vt:lpstr>Calibri</vt:lpstr>
      <vt:lpstr>Poppins</vt:lpstr>
      <vt:lpstr>Fira Sans Extra Condensed Medium</vt:lpstr>
      <vt:lpstr>Times New Roman</vt:lpstr>
      <vt:lpstr>Montserrat</vt:lpstr>
      <vt:lpstr>Montserrat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Circuit Diagram</vt:lpstr>
      <vt:lpstr>Flow Chart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AKHIL SODINAPALLI</cp:lastModifiedBy>
  <cp:revision>27</cp:revision>
  <dcterms:created xsi:type="dcterms:W3CDTF">2021-01-07T12:40:50Z</dcterms:created>
  <dcterms:modified xsi:type="dcterms:W3CDTF">2024-10-23T03:54:49Z</dcterms:modified>
</cp:coreProperties>
</file>