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handoutMasterIdLst>
    <p:handoutMasterId r:id="rId20"/>
  </p:handoutMasterIdLst>
  <p:sldIdLst>
    <p:sldId id="531" r:id="rId2"/>
    <p:sldId id="257" r:id="rId3"/>
    <p:sldId id="532" r:id="rId4"/>
    <p:sldId id="533" r:id="rId5"/>
    <p:sldId id="534" r:id="rId6"/>
    <p:sldId id="289" r:id="rId7"/>
    <p:sldId id="308" r:id="rId8"/>
    <p:sldId id="535" r:id="rId9"/>
    <p:sldId id="540" r:id="rId10"/>
    <p:sldId id="544" r:id="rId11"/>
    <p:sldId id="538" r:id="rId12"/>
    <p:sldId id="539" r:id="rId13"/>
    <p:sldId id="541" r:id="rId14"/>
    <p:sldId id="545" r:id="rId15"/>
    <p:sldId id="542" r:id="rId16"/>
    <p:sldId id="543" r:id="rId17"/>
    <p:sldId id="316" r:id="rId18"/>
  </p:sldIdLst>
  <p:sldSz cx="12192000" cy="6858000"/>
  <p:notesSz cx="6858000" cy="9144000"/>
  <p:embeddedFontLst>
    <p:embeddedFont>
      <p:font typeface="Aharoni" panose="02010803020104030203" pitchFamily="2" charset="-79"/>
      <p:bold r:id="rId21"/>
    </p:embeddedFont>
    <p:embeddedFont>
      <p:font typeface="Montserrat" panose="00000500000000000000" pitchFamily="2" charset="0"/>
      <p:regular r:id="rId22"/>
      <p:bold r:id="rId23"/>
      <p:italic r:id="rId24"/>
      <p:boldItalic r:id="rId25"/>
    </p:embeddedFont>
    <p:embeddedFont>
      <p:font typeface="Montserrat Medium" panose="00000600000000000000" pitchFamily="2" charset="0"/>
      <p:regular r:id="rId26"/>
      <p:italic r:id="rId27"/>
    </p:embeddedFont>
    <p:embeddedFont>
      <p:font typeface="Open Sans" panose="020B0606030504020204" pitchFamily="34" charset="0"/>
      <p:regular r:id="rId28"/>
      <p:bold r:id="rId29"/>
      <p:italic r:id="rId30"/>
      <p:boldItalic r:id="rId31"/>
    </p:embeddedFont>
    <p:embeddedFont>
      <p:font typeface="Plus Jakarta Sans" panose="020B060402020202020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2D9B4F-7195-4560-A6FC-224FE670042B}" v="26" dt="2025-03-25T16:15:41.181"/>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60"/>
  </p:normalViewPr>
  <p:slideViewPr>
    <p:cSldViewPr snapToGrid="0">
      <p:cViewPr varScale="1">
        <p:scale>
          <a:sx n="59" d="100"/>
          <a:sy n="59" d="100"/>
        </p:scale>
        <p:origin x="40" y="28"/>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ags" Target="tags/tag1.xml"/><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handoutMaster" Target="handoutMasters/handoutMaster1.xml"/><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25-03-2025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398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407338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8">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 id="2147483658" r:id="rId2"/>
    <p:sldLayoutId id="2147483659" r:id="rId3"/>
    <p:sldLayoutId id="2147483660" r:id="rId4"/>
    <p:sldLayoutId id="2147483661"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082" y="61543"/>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Times New Roman" panose="02020603050405020304" pitchFamily="18" charset="0"/>
                <a:ea typeface="Open Sans"/>
                <a:cs typeface="Times New Roman" panose="02020603050405020304" pitchFamily="18" charset="0"/>
                <a:sym typeface="Open Sans"/>
              </a:rPr>
              <a:t>GITAM (Deemed-to-be) University</a:t>
            </a:r>
            <a:endParaRPr lang="en-US" sz="2800" dirty="0">
              <a:latin typeface="Times New Roman" panose="02020603050405020304" pitchFamily="18" charset="0"/>
              <a:cs typeface="Times New Roman" panose="02020603050405020304" pitchFamily="18" charset="0"/>
            </a:endParaRPr>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33179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Times New Roman" panose="02020603050405020304" pitchFamily="18" charset="0"/>
                <a:ea typeface="Montserrat Medium"/>
                <a:cs typeface="Times New Roman" panose="02020603050405020304" pitchFamily="18" charset="0"/>
                <a:sym typeface="Montserrat Medium"/>
              </a:rPr>
              <a:t>www.gitam.edu</a:t>
            </a:r>
            <a:endParaRPr sz="1200" b="0" i="0" u="none" strike="noStrike" cap="none" dirty="0">
              <a:solidFill>
                <a:srgbClr val="7F7F7F"/>
              </a:solidFill>
              <a:latin typeface="Times New Roman" panose="02020603050405020304" pitchFamily="18" charset="0"/>
              <a:ea typeface="Montserrat Medium"/>
              <a:cs typeface="Times New Roman" panose="02020603050405020304" pitchFamily="18" charset="0"/>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486395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049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Department of Electrical Electronics and Communication Engineering</a:t>
            </a:r>
            <a:endParaRPr sz="1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04966" y="5185525"/>
            <a:ext cx="3907894"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Times New Roman" panose="02020603050405020304" pitchFamily="18" charset="0"/>
                <a:cs typeface="Times New Roman" panose="02020603050405020304" pitchFamily="18" charset="0"/>
                <a:sym typeface="Montserrat Medium"/>
              </a:rPr>
              <a:t>G. Rohith sai </a:t>
            </a:r>
            <a:r>
              <a:rPr lang="en-US" sz="1400" b="1" i="0" u="none" strike="noStrike" cap="none" dirty="0" err="1">
                <a:solidFill>
                  <a:schemeClr val="dk1"/>
                </a:solidFill>
                <a:latin typeface="Times New Roman" panose="02020603050405020304" pitchFamily="18" charset="0"/>
                <a:cs typeface="Times New Roman" panose="02020603050405020304" pitchFamily="18" charset="0"/>
                <a:sym typeface="Montserrat Medium"/>
              </a:rPr>
              <a:t>Devanga</a:t>
            </a:r>
            <a:endParaRPr lang="en-US" b="1" dirty="0">
              <a:solidFill>
                <a:schemeClr val="dk1"/>
              </a:solidFill>
              <a:latin typeface="Times New Roman" panose="02020603050405020304" pitchFamily="18" charset="0"/>
              <a:cs typeface="Times New Roman" panose="02020603050405020304" pitchFamily="18" charset="0"/>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Times New Roman" panose="02020603050405020304" pitchFamily="18" charset="0"/>
                <a:cs typeface="Times New Roman" panose="02020603050405020304" pitchFamily="18" charset="0"/>
                <a:sym typeface="Montserrat Medium"/>
              </a:rPr>
              <a:t>M. Vamsi </a:t>
            </a:r>
            <a:r>
              <a:rPr lang="en-US" b="1" dirty="0" err="1">
                <a:solidFill>
                  <a:schemeClr val="dk1"/>
                </a:solidFill>
                <a:latin typeface="Times New Roman" panose="02020603050405020304" pitchFamily="18" charset="0"/>
                <a:cs typeface="Times New Roman" panose="02020603050405020304" pitchFamily="18" charset="0"/>
                <a:sym typeface="Montserrat Medium"/>
              </a:rPr>
              <a:t>krishna</a:t>
            </a:r>
            <a:endParaRPr lang="en-US" b="1" dirty="0">
              <a:solidFill>
                <a:schemeClr val="dk1"/>
              </a:solidFill>
              <a:latin typeface="Times New Roman" panose="02020603050405020304" pitchFamily="18" charset="0"/>
              <a:cs typeface="Times New Roman" panose="02020603050405020304" pitchFamily="18" charset="0"/>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Times New Roman" panose="02020603050405020304" pitchFamily="18" charset="0"/>
                <a:cs typeface="Times New Roman" panose="02020603050405020304" pitchFamily="18" charset="0"/>
                <a:sym typeface="Montserrat Medium"/>
              </a:rPr>
              <a:t>S. Bharat </a:t>
            </a:r>
            <a:r>
              <a:rPr lang="en-US" b="1" dirty="0" err="1">
                <a:solidFill>
                  <a:schemeClr val="dk1"/>
                </a:solidFill>
                <a:latin typeface="Times New Roman" panose="02020603050405020304" pitchFamily="18" charset="0"/>
                <a:cs typeface="Times New Roman" panose="02020603050405020304" pitchFamily="18" charset="0"/>
                <a:sym typeface="Montserrat Medium"/>
              </a:rPr>
              <a:t>kumar</a:t>
            </a:r>
            <a:endParaRPr lang="en-US" b="1" dirty="0">
              <a:solidFill>
                <a:schemeClr val="dk1"/>
              </a:solidFill>
              <a:latin typeface="Times New Roman" panose="02020603050405020304" pitchFamily="18" charset="0"/>
              <a:cs typeface="Times New Roman" panose="02020603050405020304" pitchFamily="18" charset="0"/>
              <a:sym typeface="Montserrat Medium"/>
            </a:endParaRPr>
          </a:p>
          <a:p>
            <a:pPr marR="0" lvl="0" rtl="0">
              <a:lnSpc>
                <a:spcPct val="100000"/>
              </a:lnSpc>
              <a:spcBef>
                <a:spcPts val="0"/>
              </a:spcBef>
              <a:spcAft>
                <a:spcPts val="0"/>
              </a:spcAft>
              <a:buClr>
                <a:srgbClr val="000000"/>
              </a:buClr>
              <a:buSzPts val="1400"/>
            </a:pPr>
            <a:endParaRPr lang="en-US" sz="14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3" name="Google Shape;88;p1">
            <a:extLst>
              <a:ext uri="{FF2B5EF4-FFF2-40B4-BE49-F238E27FC236}">
                <a16:creationId xmlns:a16="http://schemas.microsoft.com/office/drawing/2014/main" id="{D8F66EB9-9CBE-8ACD-E616-93A5AE55CF5C}"/>
              </a:ext>
            </a:extLst>
          </p:cNvPr>
          <p:cNvSpPr txBox="1"/>
          <p:nvPr/>
        </p:nvSpPr>
        <p:spPr>
          <a:xfrm>
            <a:off x="3933506" y="1083327"/>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chemeClr val="bg2"/>
                </a:solidFill>
                <a:latin typeface="Times New Roman" panose="02020603050405020304" pitchFamily="18" charset="0"/>
                <a:ea typeface="Open Sans"/>
                <a:cs typeface="Times New Roman" panose="02020603050405020304" pitchFamily="18" charset="0"/>
                <a:sym typeface="Open Sans"/>
              </a:rPr>
              <a:t>Final Review</a:t>
            </a:r>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AY 2021-25 </a:t>
            </a:r>
            <a:endParaRPr sz="9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330722" y="3024359"/>
            <a:ext cx="2818489" cy="656574"/>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6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6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Project ID: PROJ3999</a:t>
            </a:r>
          </a:p>
        </p:txBody>
      </p:sp>
      <p:sp>
        <p:nvSpPr>
          <p:cNvPr id="2" name="Google Shape;111;p1">
            <a:extLst>
              <a:ext uri="{FF2B5EF4-FFF2-40B4-BE49-F238E27FC236}">
                <a16:creationId xmlns:a16="http://schemas.microsoft.com/office/drawing/2014/main" id="{B8E7EF00-0576-E9A9-EBB7-F54924AB1140}"/>
              </a:ext>
            </a:extLst>
          </p:cNvPr>
          <p:cNvSpPr/>
          <p:nvPr/>
        </p:nvSpPr>
        <p:spPr>
          <a:xfrm>
            <a:off x="9265054" y="5293500"/>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i="0" u="none" strike="noStrike" cap="none" dirty="0">
                <a:solidFill>
                  <a:schemeClr val="dk1"/>
                </a:solidFill>
                <a:latin typeface="Times New Roman" panose="02020603050405020304" pitchFamily="18" charset="0"/>
                <a:ea typeface="SimSun" pitchFamily="2" charset="-122"/>
                <a:cs typeface="Times New Roman" panose="02020603050405020304" pitchFamily="18" charset="0"/>
                <a:sym typeface="Montserrat Medium"/>
              </a:rPr>
              <a:t>Dr. </a:t>
            </a:r>
            <a:r>
              <a:rPr lang="en-US" b="1" i="0" u="none" strike="noStrike" cap="none" dirty="0" err="1">
                <a:solidFill>
                  <a:schemeClr val="dk1"/>
                </a:solidFill>
                <a:latin typeface="Times New Roman" panose="02020603050405020304" pitchFamily="18" charset="0"/>
                <a:ea typeface="SimSun" pitchFamily="2" charset="-122"/>
                <a:cs typeface="Times New Roman" panose="02020603050405020304" pitchFamily="18" charset="0"/>
                <a:sym typeface="Montserrat Medium"/>
              </a:rPr>
              <a:t>Jayatheerta</a:t>
            </a:r>
            <a:endParaRPr lang="en-US" sz="1400" b="1" i="0" u="none" strike="noStrike" cap="none" dirty="0">
              <a:solidFill>
                <a:schemeClr val="dk1"/>
              </a:solidFill>
              <a:latin typeface="Times New Roman" panose="02020603050405020304" pitchFamily="18" charset="0"/>
              <a:cs typeface="Times New Roman" panose="02020603050405020304" pitchFamily="18" charset="0"/>
              <a:sym typeface="Montserrat Medium"/>
            </a:endParaRPr>
          </a:p>
        </p:txBody>
      </p:sp>
      <p:sp>
        <p:nvSpPr>
          <p:cNvPr id="3" name="Google Shape;106;p1">
            <a:extLst>
              <a:ext uri="{FF2B5EF4-FFF2-40B4-BE49-F238E27FC236}">
                <a16:creationId xmlns:a16="http://schemas.microsoft.com/office/drawing/2014/main" id="{476B1003-2901-8F4B-A573-29FA203CD741}"/>
              </a:ext>
            </a:extLst>
          </p:cNvPr>
          <p:cNvSpPr/>
          <p:nvPr/>
        </p:nvSpPr>
        <p:spPr>
          <a:xfrm>
            <a:off x="3477217" y="432083"/>
            <a:ext cx="4917595" cy="594783"/>
          </a:xfrm>
          <a:prstGeom prst="rect">
            <a:avLst/>
          </a:prstGeom>
          <a:noFill/>
          <a:ln>
            <a:noFill/>
          </a:ln>
        </p:spPr>
        <p:txBody>
          <a:bodyPr spcFirstLastPara="1" wrap="square" lIns="91425" tIns="45700" rIns="91425" bIns="45700" anchor="ctr" anchorCtr="0">
            <a:noAutofit/>
          </a:bodyPr>
          <a:lstStyle/>
          <a:p>
            <a:pPr algn="ctr" eaLnBrk="1" hangingPunct="1"/>
            <a:r>
              <a:rPr lang="en-IN" sz="1800" b="1" dirty="0" err="1">
                <a:solidFill>
                  <a:schemeClr val="tx1"/>
                </a:solidFill>
                <a:latin typeface="Times New Roman" panose="02020603050405020304" pitchFamily="18" charset="0"/>
                <a:cs typeface="Times New Roman" panose="02020603050405020304" pitchFamily="18" charset="0"/>
              </a:rPr>
              <a:t>Iot</a:t>
            </a:r>
            <a:r>
              <a:rPr lang="en-IN" sz="1800" b="1" dirty="0">
                <a:solidFill>
                  <a:schemeClr val="tx1"/>
                </a:solidFill>
                <a:latin typeface="Times New Roman" panose="02020603050405020304" pitchFamily="18" charset="0"/>
                <a:cs typeface="Times New Roman" panose="02020603050405020304" pitchFamily="18" charset="0"/>
              </a:rPr>
              <a:t> based electricity theft detection system</a:t>
            </a:r>
            <a:endParaRPr lang="en-US" altLang="zh-CN" sz="1800" b="1" baseline="0" dirty="0">
              <a:latin typeface="Times New Roman" panose="02020603050405020304" pitchFamily="18" charset="0"/>
              <a:ea typeface="SimSun" pitchFamily="2" charset="-122"/>
              <a:cs typeface="Times New Roman" panose="02020603050405020304" pitchFamily="18" charset="0"/>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3392-2063-BF26-C5EE-1E084D19576E}"/>
              </a:ext>
            </a:extLst>
          </p:cNvPr>
          <p:cNvSpPr>
            <a:spLocks noGrp="1"/>
          </p:cNvSpPr>
          <p:nvPr>
            <p:ph type="title"/>
          </p:nvPr>
        </p:nvSpPr>
        <p:spPr/>
        <p:txBody>
          <a:bodyPr/>
          <a:lstStyle/>
          <a:p>
            <a:r>
              <a:rPr lang="en-US" sz="2400" b="1" dirty="0">
                <a:latin typeface="+mj-lt"/>
              </a:rPr>
              <a:t>List of components &amp; specifications</a:t>
            </a:r>
            <a:br>
              <a:rPr lang="en-US" sz="1400" dirty="0"/>
            </a:br>
            <a:endParaRPr lang="en-IN" dirty="0"/>
          </a:p>
        </p:txBody>
      </p:sp>
      <p:sp>
        <p:nvSpPr>
          <p:cNvPr id="3" name="Text Placeholder 2">
            <a:extLst>
              <a:ext uri="{FF2B5EF4-FFF2-40B4-BE49-F238E27FC236}">
                <a16:creationId xmlns:a16="http://schemas.microsoft.com/office/drawing/2014/main" id="{64EE903F-D465-5C11-496A-4D2612D908CB}"/>
              </a:ext>
            </a:extLst>
          </p:cNvPr>
          <p:cNvSpPr>
            <a:spLocks noGrp="1"/>
          </p:cNvSpPr>
          <p:nvPr>
            <p:ph type="body" idx="1"/>
          </p:nvPr>
        </p:nvSpPr>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Hardware Requirement</a:t>
            </a:r>
          </a:p>
          <a:p>
            <a:pPr lvl="1" fontAlgn="base"/>
            <a:r>
              <a:rPr lang="en-US" sz="1800" dirty="0">
                <a:latin typeface="+mj-lt"/>
                <a:cs typeface="Times New Roman" panose="02020603050405020304" pitchFamily="18" charset="0"/>
              </a:rPr>
              <a:t>Arduino</a:t>
            </a:r>
            <a:endParaRPr lang="en-IN" sz="1800" dirty="0">
              <a:latin typeface="+mj-lt"/>
              <a:cs typeface="Times New Roman" panose="02020603050405020304" pitchFamily="18" charset="0"/>
            </a:endParaRPr>
          </a:p>
          <a:p>
            <a:pPr lvl="1" fontAlgn="base"/>
            <a:r>
              <a:rPr lang="en-US" sz="1800" dirty="0">
                <a:latin typeface="+mj-lt"/>
                <a:cs typeface="Times New Roman" panose="02020603050405020304" pitchFamily="18" charset="0"/>
              </a:rPr>
              <a:t>Lcd</a:t>
            </a:r>
            <a:endParaRPr lang="en-IN" sz="1800" dirty="0">
              <a:latin typeface="+mj-lt"/>
              <a:cs typeface="Times New Roman" panose="02020603050405020304" pitchFamily="18" charset="0"/>
            </a:endParaRPr>
          </a:p>
          <a:p>
            <a:pPr lvl="1" fontAlgn="base"/>
            <a:r>
              <a:rPr lang="en-US" sz="1800" dirty="0">
                <a:latin typeface="+mj-lt"/>
                <a:cs typeface="Times New Roman" panose="02020603050405020304" pitchFamily="18" charset="0"/>
              </a:rPr>
              <a:t>Energy meter</a:t>
            </a:r>
            <a:endParaRPr lang="en-IN" sz="1800" dirty="0">
              <a:latin typeface="+mj-lt"/>
              <a:cs typeface="Times New Roman" panose="02020603050405020304" pitchFamily="18" charset="0"/>
            </a:endParaRPr>
          </a:p>
          <a:p>
            <a:pPr lvl="1" fontAlgn="base"/>
            <a:r>
              <a:rPr lang="en-US" sz="1800" dirty="0" err="1">
                <a:latin typeface="+mj-lt"/>
                <a:cs typeface="Times New Roman" panose="02020603050405020304" pitchFamily="18" charset="0"/>
              </a:rPr>
              <a:t>Ldr</a:t>
            </a:r>
            <a:r>
              <a:rPr lang="en-US" sz="1800" dirty="0">
                <a:latin typeface="+mj-lt"/>
                <a:cs typeface="Times New Roman" panose="02020603050405020304" pitchFamily="18" charset="0"/>
              </a:rPr>
              <a:t> sensor</a:t>
            </a:r>
            <a:endParaRPr lang="en-IN" sz="1800" dirty="0">
              <a:latin typeface="+mj-lt"/>
              <a:cs typeface="Times New Roman" panose="02020603050405020304" pitchFamily="18" charset="0"/>
            </a:endParaRPr>
          </a:p>
          <a:p>
            <a:pPr lvl="1" fontAlgn="base"/>
            <a:r>
              <a:rPr lang="en-US" sz="1800" dirty="0">
                <a:latin typeface="+mj-lt"/>
                <a:cs typeface="Times New Roman" panose="02020603050405020304" pitchFamily="18" charset="0"/>
              </a:rPr>
              <a:t>Relay</a:t>
            </a:r>
            <a:endParaRPr lang="en-IN" sz="1800" dirty="0">
              <a:latin typeface="+mj-lt"/>
              <a:cs typeface="Times New Roman" panose="02020603050405020304" pitchFamily="18" charset="0"/>
            </a:endParaRPr>
          </a:p>
          <a:p>
            <a:pPr lvl="1" fontAlgn="base"/>
            <a:r>
              <a:rPr lang="en-US" sz="1800" dirty="0">
                <a:latin typeface="+mj-lt"/>
                <a:cs typeface="Times New Roman" panose="02020603050405020304" pitchFamily="18" charset="0"/>
              </a:rPr>
              <a:t>Bulb Holder-2</a:t>
            </a:r>
            <a:endParaRPr lang="en-IN" sz="1800" dirty="0">
              <a:latin typeface="+mj-lt"/>
              <a:cs typeface="Times New Roman" panose="02020603050405020304" pitchFamily="18" charset="0"/>
            </a:endParaRPr>
          </a:p>
          <a:p>
            <a:pPr lvl="1" fontAlgn="base"/>
            <a:r>
              <a:rPr lang="en-US" sz="1800" dirty="0">
                <a:latin typeface="+mj-lt"/>
                <a:cs typeface="Times New Roman" panose="02020603050405020304" pitchFamily="18" charset="0"/>
              </a:rPr>
              <a:t>Bulb 200w,60w</a:t>
            </a:r>
            <a:endParaRPr lang="en-IN" sz="1800" dirty="0">
              <a:latin typeface="+mj-lt"/>
              <a:cs typeface="Times New Roman" panose="02020603050405020304" pitchFamily="18" charset="0"/>
            </a:endParaRPr>
          </a:p>
          <a:p>
            <a:pPr lvl="1" fontAlgn="base"/>
            <a:r>
              <a:rPr lang="en-US" sz="1800" dirty="0">
                <a:latin typeface="+mj-lt"/>
                <a:cs typeface="Times New Roman" panose="02020603050405020304" pitchFamily="18" charset="0"/>
              </a:rPr>
              <a:t>Current sensor</a:t>
            </a:r>
          </a:p>
        </p:txBody>
      </p:sp>
      <p:sp>
        <p:nvSpPr>
          <p:cNvPr id="4" name="Slide Number Placeholder 3">
            <a:extLst>
              <a:ext uri="{FF2B5EF4-FFF2-40B4-BE49-F238E27FC236}">
                <a16:creationId xmlns:a16="http://schemas.microsoft.com/office/drawing/2014/main" id="{B355BBA4-795E-0997-819D-DFCF06CEA5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7" name="TextBox 6">
            <a:extLst>
              <a:ext uri="{FF2B5EF4-FFF2-40B4-BE49-F238E27FC236}">
                <a16:creationId xmlns:a16="http://schemas.microsoft.com/office/drawing/2014/main" id="{A8647E25-BD1D-F465-FBDD-5A0D27639DBB}"/>
              </a:ext>
            </a:extLst>
          </p:cNvPr>
          <p:cNvSpPr txBox="1"/>
          <p:nvPr/>
        </p:nvSpPr>
        <p:spPr>
          <a:xfrm>
            <a:off x="5399314" y="2044005"/>
            <a:ext cx="2579914" cy="2534027"/>
          </a:xfrm>
          <a:prstGeom prst="rect">
            <a:avLst/>
          </a:prstGeom>
          <a:noFill/>
        </p:spPr>
        <p:txBody>
          <a:bodyPr wrap="square" rtlCol="0">
            <a:spAutoFit/>
          </a:bodyPr>
          <a:lstStyle/>
          <a:p>
            <a:pPr marL="285750" lvl="1" indent="-285750" fontAlgn="base">
              <a:lnSpc>
                <a:spcPct val="150000"/>
              </a:lnSpc>
              <a:buFont typeface="Courier New" panose="02070309020205020404" pitchFamily="49" charset="0"/>
              <a:buChar char="o"/>
            </a:pPr>
            <a:r>
              <a:rPr lang="en-US" sz="1800" dirty="0" err="1">
                <a:latin typeface="+mn-lt"/>
                <a:cs typeface="Times New Roman" panose="02020603050405020304" pitchFamily="18" charset="0"/>
              </a:rPr>
              <a:t>Gsm</a:t>
            </a:r>
            <a:endParaRPr lang="en-IN" sz="1800" dirty="0">
              <a:latin typeface="+mn-lt"/>
              <a:cs typeface="Times New Roman" panose="02020603050405020304" pitchFamily="18" charset="0"/>
            </a:endParaRPr>
          </a:p>
          <a:p>
            <a:pPr marL="285750" lvl="1" indent="-285750" fontAlgn="base">
              <a:lnSpc>
                <a:spcPct val="150000"/>
              </a:lnSpc>
              <a:buFont typeface="Courier New" panose="02070309020205020404" pitchFamily="49" charset="0"/>
              <a:buChar char="o"/>
            </a:pPr>
            <a:r>
              <a:rPr lang="en-US" sz="1800" dirty="0" err="1">
                <a:latin typeface="+mn-lt"/>
                <a:cs typeface="Times New Roman" panose="02020603050405020304" pitchFamily="18" charset="0"/>
              </a:rPr>
              <a:t>Nodemcu</a:t>
            </a:r>
            <a:endParaRPr lang="en-IN" sz="1800" dirty="0">
              <a:latin typeface="+mn-lt"/>
              <a:cs typeface="Times New Roman" panose="02020603050405020304" pitchFamily="18" charset="0"/>
            </a:endParaRPr>
          </a:p>
          <a:p>
            <a:pPr marL="285750" lvl="1" indent="-285750" fontAlgn="base">
              <a:lnSpc>
                <a:spcPct val="150000"/>
              </a:lnSpc>
              <a:buFont typeface="Courier New" panose="02070309020205020404" pitchFamily="49" charset="0"/>
              <a:buChar char="o"/>
            </a:pPr>
            <a:r>
              <a:rPr lang="en-US" sz="1800" dirty="0">
                <a:latin typeface="+mn-lt"/>
                <a:cs typeface="Times New Roman" panose="02020603050405020304" pitchFamily="18" charset="0"/>
              </a:rPr>
              <a:t>Power supply</a:t>
            </a:r>
            <a:endParaRPr lang="en-IN" sz="1800" dirty="0">
              <a:latin typeface="+mn-lt"/>
              <a:cs typeface="Times New Roman" panose="02020603050405020304" pitchFamily="18" charset="0"/>
            </a:endParaRPr>
          </a:p>
          <a:p>
            <a:pPr marL="285750" lvl="1" indent="-285750" fontAlgn="base">
              <a:lnSpc>
                <a:spcPct val="150000"/>
              </a:lnSpc>
              <a:buFont typeface="Courier New" panose="02070309020205020404" pitchFamily="49" charset="0"/>
              <a:buChar char="o"/>
            </a:pPr>
            <a:r>
              <a:rPr lang="en-US" sz="1800" dirty="0">
                <a:latin typeface="+mn-lt"/>
                <a:cs typeface="Times New Roman" panose="02020603050405020304" pitchFamily="18" charset="0"/>
              </a:rPr>
              <a:t>Adapter 12v</a:t>
            </a:r>
            <a:endParaRPr lang="en-IN" sz="1800" dirty="0">
              <a:latin typeface="+mn-lt"/>
              <a:cs typeface="Times New Roman" panose="02020603050405020304" pitchFamily="18" charset="0"/>
            </a:endParaRPr>
          </a:p>
          <a:p>
            <a:pPr marL="285750" lvl="1" indent="-285750" fontAlgn="base">
              <a:lnSpc>
                <a:spcPct val="150000"/>
              </a:lnSpc>
              <a:buFont typeface="Courier New" panose="02070309020205020404" pitchFamily="49" charset="0"/>
              <a:buChar char="o"/>
            </a:pPr>
            <a:r>
              <a:rPr lang="en-US" sz="1800" dirty="0">
                <a:latin typeface="+mn-lt"/>
                <a:cs typeface="Times New Roman" panose="02020603050405020304" pitchFamily="18" charset="0"/>
              </a:rPr>
              <a:t>Power cable</a:t>
            </a:r>
          </a:p>
          <a:p>
            <a:pPr marL="285750" lvl="1" indent="-285750" fontAlgn="base">
              <a:lnSpc>
                <a:spcPct val="150000"/>
              </a:lnSpc>
              <a:buFont typeface="Courier New" panose="02070309020205020404" pitchFamily="49" charset="0"/>
              <a:buChar char="o"/>
            </a:pPr>
            <a:r>
              <a:rPr lang="en-US" sz="1800" dirty="0" err="1">
                <a:latin typeface="+mn-lt"/>
                <a:cs typeface="Times New Roman" panose="02020603050405020304" pitchFamily="18" charset="0"/>
              </a:rPr>
              <a:t>Ir</a:t>
            </a:r>
            <a:r>
              <a:rPr lang="en-US" sz="1800" dirty="0">
                <a:latin typeface="+mn-lt"/>
                <a:cs typeface="Times New Roman" panose="02020603050405020304" pitchFamily="18" charset="0"/>
              </a:rPr>
              <a:t> sensor</a:t>
            </a:r>
            <a:endParaRPr lang="en-IN" dirty="0">
              <a:latin typeface="+mn-lt"/>
              <a:cs typeface="Times New Roman" panose="02020603050405020304" pitchFamily="18" charset="0"/>
            </a:endParaRPr>
          </a:p>
        </p:txBody>
      </p:sp>
      <p:sp>
        <p:nvSpPr>
          <p:cNvPr id="10" name="TextBox 9">
            <a:extLst>
              <a:ext uri="{FF2B5EF4-FFF2-40B4-BE49-F238E27FC236}">
                <a16:creationId xmlns:a16="http://schemas.microsoft.com/office/drawing/2014/main" id="{C35C0822-CA6D-BEB4-78B2-42B716E16185}"/>
              </a:ext>
            </a:extLst>
          </p:cNvPr>
          <p:cNvSpPr txBox="1"/>
          <p:nvPr/>
        </p:nvSpPr>
        <p:spPr>
          <a:xfrm>
            <a:off x="415599" y="4578032"/>
            <a:ext cx="7400344" cy="369332"/>
          </a:xfrm>
          <a:prstGeom prst="rect">
            <a:avLst/>
          </a:prstGeom>
          <a:noFill/>
        </p:spPr>
        <p:txBody>
          <a:bodyPr wrap="square" rtlCol="0">
            <a:spAutoFit/>
          </a:bodyPr>
          <a:lstStyle/>
          <a:p>
            <a:pPr lvl="0">
              <a:buFont typeface="Arial" panose="020B0604020202020204" pitchFamily="34" charset="0"/>
              <a:buChar char="•"/>
            </a:pPr>
            <a:r>
              <a:rPr lang="en-US" sz="1800" b="1" dirty="0">
                <a:solidFill>
                  <a:schemeClr val="tx1"/>
                </a:solidFill>
                <a:latin typeface="+mj-lt"/>
                <a:cs typeface="Times New Roman" panose="02020603050405020304" pitchFamily="18" charset="0"/>
              </a:rPr>
              <a:t>Software Requirement</a:t>
            </a:r>
          </a:p>
        </p:txBody>
      </p:sp>
      <p:sp>
        <p:nvSpPr>
          <p:cNvPr id="12" name="TextBox 11">
            <a:extLst>
              <a:ext uri="{FF2B5EF4-FFF2-40B4-BE49-F238E27FC236}">
                <a16:creationId xmlns:a16="http://schemas.microsoft.com/office/drawing/2014/main" id="{8400CB4B-61AA-ABC9-D18F-17DE941AD9A8}"/>
              </a:ext>
            </a:extLst>
          </p:cNvPr>
          <p:cNvSpPr txBox="1"/>
          <p:nvPr/>
        </p:nvSpPr>
        <p:spPr>
          <a:xfrm>
            <a:off x="960699" y="4947364"/>
            <a:ext cx="4340506" cy="584775"/>
          </a:xfrm>
          <a:prstGeom prst="rect">
            <a:avLst/>
          </a:prstGeom>
          <a:noFill/>
        </p:spPr>
        <p:txBody>
          <a:bodyPr wrap="square" rtlCol="0">
            <a:spAutoFit/>
          </a:bodyPr>
          <a:lstStyle/>
          <a:p>
            <a:pPr marL="285750" lvl="5" indent="-285750">
              <a:buFont typeface="Courier New" panose="02070309020205020404" pitchFamily="49" charset="0"/>
              <a:buChar char="o"/>
            </a:pPr>
            <a:r>
              <a:rPr lang="en-US" sz="1600" dirty="0">
                <a:latin typeface="+mn-lt"/>
                <a:cs typeface="Times New Roman" panose="02020603050405020304" pitchFamily="18" charset="0"/>
              </a:rPr>
              <a:t>Arduino IDE</a:t>
            </a:r>
            <a:endParaRPr lang="en-IN" sz="1600" dirty="0">
              <a:latin typeface="+mn-lt"/>
              <a:cs typeface="Times New Roman" panose="02020603050405020304" pitchFamily="18" charset="0"/>
            </a:endParaRPr>
          </a:p>
          <a:p>
            <a:pPr marL="285750" lvl="5" indent="-285750">
              <a:buFont typeface="Courier New" panose="02070309020205020404" pitchFamily="49" charset="0"/>
              <a:buChar char="o"/>
            </a:pPr>
            <a:r>
              <a:rPr lang="en-US" sz="1600" dirty="0">
                <a:latin typeface="+mn-lt"/>
                <a:cs typeface="Times New Roman" panose="02020603050405020304" pitchFamily="18" charset="0"/>
              </a:rPr>
              <a:t>Embedded C</a:t>
            </a:r>
            <a:endParaRPr lang="en-IN" sz="1400" dirty="0">
              <a:latin typeface="+mn-lt"/>
              <a:cs typeface="Times New Roman" panose="02020603050405020304" pitchFamily="18" charset="0"/>
            </a:endParaRPr>
          </a:p>
        </p:txBody>
      </p:sp>
    </p:spTree>
    <p:extLst>
      <p:ext uri="{BB962C8B-B14F-4D97-AF65-F5344CB8AC3E}">
        <p14:creationId xmlns:p14="http://schemas.microsoft.com/office/powerpoint/2010/main" val="45064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44A2-D93C-9A0F-BFF8-E4700B365BF8}"/>
              </a:ext>
            </a:extLst>
          </p:cNvPr>
          <p:cNvSpPr>
            <a:spLocks noGrp="1"/>
          </p:cNvSpPr>
          <p:nvPr>
            <p:ph type="title"/>
          </p:nvPr>
        </p:nvSpPr>
        <p:spPr/>
        <p:txBody>
          <a:bodyPr>
            <a:normAutofit/>
          </a:bodyPr>
          <a:lstStyle/>
          <a:p>
            <a:r>
              <a:rPr lang="en-IN" sz="2800" b="1" dirty="0">
                <a:latin typeface="+mj-lt"/>
              </a:rPr>
              <a:t>Circuit Diagram</a:t>
            </a:r>
          </a:p>
        </p:txBody>
      </p:sp>
      <p:sp>
        <p:nvSpPr>
          <p:cNvPr id="3" name="Text Placeholder 2">
            <a:extLst>
              <a:ext uri="{FF2B5EF4-FFF2-40B4-BE49-F238E27FC236}">
                <a16:creationId xmlns:a16="http://schemas.microsoft.com/office/drawing/2014/main" id="{A81A26F8-47BE-F92F-B000-FA56669C3A04}"/>
              </a:ext>
            </a:extLst>
          </p:cNvPr>
          <p:cNvSpPr>
            <a:spLocks noGrp="1"/>
          </p:cNvSpPr>
          <p:nvPr>
            <p:ph type="body" idx="1"/>
          </p:nvPr>
        </p:nvSpPr>
        <p:spPr>
          <a:xfrm>
            <a:off x="678426" y="1536633"/>
            <a:ext cx="9804517" cy="4555200"/>
          </a:xfrm>
        </p:spPr>
        <p:txBody>
          <a:bodyPr/>
          <a:lstStyle/>
          <a:p>
            <a:endParaRPr lang="en-IN" dirty="0"/>
          </a:p>
        </p:txBody>
      </p:sp>
      <p:sp>
        <p:nvSpPr>
          <p:cNvPr id="4" name="Slide Number Placeholder 3">
            <a:extLst>
              <a:ext uri="{FF2B5EF4-FFF2-40B4-BE49-F238E27FC236}">
                <a16:creationId xmlns:a16="http://schemas.microsoft.com/office/drawing/2014/main" id="{93D0AFC1-CB5A-1356-EE1F-4D107254EE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a:extLst>
              <a:ext uri="{FF2B5EF4-FFF2-40B4-BE49-F238E27FC236}">
                <a16:creationId xmlns:a16="http://schemas.microsoft.com/office/drawing/2014/main" id="{AF333B06-1576-7DC2-B150-02F25AF31528}"/>
              </a:ext>
            </a:extLst>
          </p:cNvPr>
          <p:cNvPicPr>
            <a:picLocks noChangeAspect="1"/>
          </p:cNvPicPr>
          <p:nvPr/>
        </p:nvPicPr>
        <p:blipFill>
          <a:blip r:embed="rId2"/>
          <a:stretch>
            <a:fillRect/>
          </a:stretch>
        </p:blipFill>
        <p:spPr>
          <a:xfrm>
            <a:off x="678427" y="1262812"/>
            <a:ext cx="9804516" cy="4829021"/>
          </a:xfrm>
          <a:prstGeom prst="rect">
            <a:avLst/>
          </a:prstGeom>
        </p:spPr>
      </p:pic>
    </p:spTree>
    <p:extLst>
      <p:ext uri="{BB962C8B-B14F-4D97-AF65-F5344CB8AC3E}">
        <p14:creationId xmlns:p14="http://schemas.microsoft.com/office/powerpoint/2010/main" val="95056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B8AF-5701-7E4C-F238-F3A9360A7C00}"/>
              </a:ext>
            </a:extLst>
          </p:cNvPr>
          <p:cNvSpPr>
            <a:spLocks noGrp="1"/>
          </p:cNvSpPr>
          <p:nvPr>
            <p:ph type="title"/>
          </p:nvPr>
        </p:nvSpPr>
        <p:spPr/>
        <p:txBody>
          <a:bodyPr>
            <a:normAutofit/>
          </a:bodyPr>
          <a:lstStyle/>
          <a:p>
            <a:r>
              <a:rPr lang="en-IN" sz="2800" b="1" dirty="0">
                <a:latin typeface="+mj-lt"/>
              </a:rPr>
              <a:t>Flow Chart</a:t>
            </a:r>
          </a:p>
        </p:txBody>
      </p:sp>
      <p:sp>
        <p:nvSpPr>
          <p:cNvPr id="4" name="Slide Number Placeholder 3">
            <a:extLst>
              <a:ext uri="{FF2B5EF4-FFF2-40B4-BE49-F238E27FC236}">
                <a16:creationId xmlns:a16="http://schemas.microsoft.com/office/drawing/2014/main" id="{4A19EA20-9378-F205-1A76-8231A5AB60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Picture 4">
            <a:extLst>
              <a:ext uri="{FF2B5EF4-FFF2-40B4-BE49-F238E27FC236}">
                <a16:creationId xmlns:a16="http://schemas.microsoft.com/office/drawing/2014/main" id="{2BFD9AB9-F018-A8F2-C544-A1DCFF2830EA}"/>
              </a:ext>
            </a:extLst>
          </p:cNvPr>
          <p:cNvPicPr>
            <a:picLocks noChangeAspect="1"/>
          </p:cNvPicPr>
          <p:nvPr/>
        </p:nvPicPr>
        <p:blipFill>
          <a:blip r:embed="rId2"/>
          <a:stretch>
            <a:fillRect/>
          </a:stretch>
        </p:blipFill>
        <p:spPr>
          <a:xfrm>
            <a:off x="4876799" y="391887"/>
            <a:ext cx="6324601" cy="5989250"/>
          </a:xfrm>
          <a:prstGeom prst="rect">
            <a:avLst/>
          </a:prstGeom>
        </p:spPr>
      </p:pic>
    </p:spTree>
    <p:extLst>
      <p:ext uri="{BB962C8B-B14F-4D97-AF65-F5344CB8AC3E}">
        <p14:creationId xmlns:p14="http://schemas.microsoft.com/office/powerpoint/2010/main" val="11896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10AF-7FC3-C3DA-8EC4-0B63EBCDBE63}"/>
              </a:ext>
            </a:extLst>
          </p:cNvPr>
          <p:cNvSpPr>
            <a:spLocks noGrp="1"/>
          </p:cNvSpPr>
          <p:nvPr>
            <p:ph type="title"/>
          </p:nvPr>
        </p:nvSpPr>
        <p:spPr/>
        <p:txBody>
          <a:bodyPr>
            <a:normAutofit/>
          </a:bodyPr>
          <a:lstStyle/>
          <a:p>
            <a:r>
              <a:rPr lang="en-US" sz="2800" b="1" dirty="0">
                <a:solidFill>
                  <a:schemeClr val="tx1"/>
                </a:solidFill>
                <a:latin typeface="+mj-lt"/>
                <a:cs typeface="Times New Roman" panose="02020603050405020304" pitchFamily="18" charset="0"/>
              </a:rPr>
              <a:t>Proposed method</a:t>
            </a:r>
            <a:endParaRPr lang="en-IN" sz="2800" b="1" dirty="0">
              <a:latin typeface="+mj-lt"/>
            </a:endParaRPr>
          </a:p>
        </p:txBody>
      </p:sp>
      <p:sp>
        <p:nvSpPr>
          <p:cNvPr id="3" name="Text Placeholder 2">
            <a:extLst>
              <a:ext uri="{FF2B5EF4-FFF2-40B4-BE49-F238E27FC236}">
                <a16:creationId xmlns:a16="http://schemas.microsoft.com/office/drawing/2014/main" id="{59D6E2DF-3599-09C4-237F-C09F7C08953F}"/>
              </a:ext>
            </a:extLst>
          </p:cNvPr>
          <p:cNvSpPr>
            <a:spLocks noGrp="1"/>
          </p:cNvSpPr>
          <p:nvPr>
            <p:ph type="body" idx="1"/>
          </p:nvPr>
        </p:nvSpPr>
        <p:spPr/>
        <p:txBody>
          <a:bodyPr/>
          <a:lstStyle/>
          <a:p>
            <a:r>
              <a:rPr lang="en-US" sz="2000" dirty="0">
                <a:latin typeface="+mn-lt"/>
                <a:cs typeface="Times New Roman" panose="02020603050405020304" pitchFamily="18" charset="0"/>
              </a:rPr>
              <a:t>The proposed IoT-based electricity theft detection system offers a proactive solution to monitor and control electricity consumption in real-time. By utilizing an Arduino microcontroller to interface with an energy meter, current sensor, LDR sensor, relay, GSM module, and </a:t>
            </a:r>
            <a:r>
              <a:rPr lang="en-US" sz="2000" dirty="0" err="1">
                <a:latin typeface="+mn-lt"/>
                <a:cs typeface="Times New Roman" panose="02020603050405020304" pitchFamily="18" charset="0"/>
              </a:rPr>
              <a:t>NodeMCU</a:t>
            </a:r>
            <a:r>
              <a:rPr lang="en-US" sz="2000" dirty="0">
                <a:latin typeface="+mn-lt"/>
                <a:cs typeface="Times New Roman" panose="02020603050405020304" pitchFamily="18" charset="0"/>
              </a:rPr>
              <a:t>, the system continuously tracks power usage and identifies abnormal consumption patterns. When an increase in current usage is detected, the system sends an alert via GSM to the user and uploads the data to the </a:t>
            </a:r>
            <a:r>
              <a:rPr lang="en-US" sz="2000" dirty="0" err="1">
                <a:latin typeface="+mn-lt"/>
                <a:cs typeface="Times New Roman" panose="02020603050405020304" pitchFamily="18" charset="0"/>
              </a:rPr>
              <a:t>ThingSpeak</a:t>
            </a:r>
            <a:r>
              <a:rPr lang="en-US" sz="2000" dirty="0">
                <a:latin typeface="+mn-lt"/>
                <a:cs typeface="Times New Roman" panose="02020603050405020304" pitchFamily="18" charset="0"/>
              </a:rPr>
              <a:t> server for remote monitoring. The LCD displays key data locally for immediate access. The relay automatically turns the load on or off depending on the consumption condition, preventing unauthorized usage. This method enables continuous, automated monitoring and immediate action, significantly improving the efficiency of electricity management and theft detection.</a:t>
            </a:r>
            <a:endParaRPr lang="en-IN" sz="2000" dirty="0">
              <a:latin typeface="+mn-lt"/>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857990D-7241-DB9F-7293-A1AEBC7005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18877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9A47-D95E-2B1C-5B64-6765B8C3CBC5}"/>
              </a:ext>
            </a:extLst>
          </p:cNvPr>
          <p:cNvSpPr>
            <a:spLocks noGrp="1"/>
          </p:cNvSpPr>
          <p:nvPr>
            <p:ph type="title"/>
          </p:nvPr>
        </p:nvSpPr>
        <p:spPr/>
        <p:txBody>
          <a:bodyPr>
            <a:normAutofit/>
          </a:bodyPr>
          <a:lstStyle/>
          <a:p>
            <a:r>
              <a:rPr lang="en-US" sz="2800" b="1" dirty="0">
                <a:solidFill>
                  <a:schemeClr val="tx1"/>
                </a:solidFill>
                <a:latin typeface="+mj-lt"/>
                <a:cs typeface="Times New Roman" panose="02020603050405020304" pitchFamily="18" charset="0"/>
              </a:rPr>
              <a:t>Applications</a:t>
            </a:r>
            <a:endParaRPr lang="en-IN" sz="2800" b="1" dirty="0">
              <a:latin typeface="+mj-lt"/>
            </a:endParaRPr>
          </a:p>
        </p:txBody>
      </p:sp>
      <p:sp>
        <p:nvSpPr>
          <p:cNvPr id="3" name="Text Placeholder 2">
            <a:extLst>
              <a:ext uri="{FF2B5EF4-FFF2-40B4-BE49-F238E27FC236}">
                <a16:creationId xmlns:a16="http://schemas.microsoft.com/office/drawing/2014/main" id="{8DC943D8-F51A-911C-43CA-6AA799B3EB5A}"/>
              </a:ext>
            </a:extLst>
          </p:cNvPr>
          <p:cNvSpPr>
            <a:spLocks noGrp="1"/>
          </p:cNvSpPr>
          <p:nvPr>
            <p:ph type="body" idx="1"/>
          </p:nvPr>
        </p:nvSpPr>
        <p:spPr/>
        <p:txBody>
          <a:bodyPr/>
          <a:lstStyle/>
          <a:p>
            <a:pPr lvl="0" algn="just">
              <a:buFont typeface="Arial" panose="020B0604020202020204" pitchFamily="34" charset="0"/>
              <a:buChar char="•"/>
            </a:pPr>
            <a:r>
              <a:rPr lang="en-IN" sz="2000" dirty="0">
                <a:latin typeface="+mn-lt"/>
                <a:cs typeface="Times New Roman" panose="02020603050405020304" pitchFamily="18" charset="0"/>
              </a:rPr>
              <a:t>Residential Electricity Theft Detection</a:t>
            </a:r>
          </a:p>
          <a:p>
            <a:pPr lvl="0" algn="just">
              <a:buFont typeface="Arial" panose="020B0604020202020204" pitchFamily="34" charset="0"/>
              <a:buChar char="•"/>
            </a:pPr>
            <a:r>
              <a:rPr lang="en-IN" sz="2000" dirty="0">
                <a:latin typeface="+mn-lt"/>
                <a:cs typeface="Times New Roman" panose="02020603050405020304" pitchFamily="18" charset="0"/>
              </a:rPr>
              <a:t>Industrial Power Consumption Monitoring</a:t>
            </a:r>
          </a:p>
          <a:p>
            <a:pPr lvl="0" algn="just">
              <a:buFont typeface="Arial" panose="020B0604020202020204" pitchFamily="34" charset="0"/>
              <a:buChar char="•"/>
            </a:pPr>
            <a:r>
              <a:rPr lang="en-IN" sz="2000" dirty="0">
                <a:latin typeface="+mn-lt"/>
                <a:cs typeface="Times New Roman" panose="02020603050405020304" pitchFamily="18" charset="0"/>
              </a:rPr>
              <a:t>Utility Companies for Theft Prevention</a:t>
            </a:r>
          </a:p>
          <a:p>
            <a:pPr lvl="0" algn="just">
              <a:buFont typeface="Arial" panose="020B0604020202020204" pitchFamily="34" charset="0"/>
              <a:buChar char="•"/>
            </a:pPr>
            <a:r>
              <a:rPr lang="en-IN" sz="2000" dirty="0">
                <a:latin typeface="+mn-lt"/>
                <a:cs typeface="Times New Roman" panose="02020603050405020304" pitchFamily="18" charset="0"/>
              </a:rPr>
              <a:t>Smart Grid Integration</a:t>
            </a:r>
          </a:p>
          <a:p>
            <a:pPr lvl="0" algn="just">
              <a:buFont typeface="Arial" panose="020B0604020202020204" pitchFamily="34" charset="0"/>
              <a:buChar char="•"/>
            </a:pPr>
            <a:r>
              <a:rPr lang="en-IN" sz="2000" dirty="0">
                <a:latin typeface="+mn-lt"/>
                <a:cs typeface="Times New Roman" panose="02020603050405020304" pitchFamily="18" charset="0"/>
              </a:rPr>
              <a:t>Energy Management in Commercial Buildings</a:t>
            </a:r>
          </a:p>
          <a:p>
            <a:endParaRPr lang="en-IN" dirty="0"/>
          </a:p>
        </p:txBody>
      </p:sp>
      <p:sp>
        <p:nvSpPr>
          <p:cNvPr id="4" name="Slide Number Placeholder 3">
            <a:extLst>
              <a:ext uri="{FF2B5EF4-FFF2-40B4-BE49-F238E27FC236}">
                <a16:creationId xmlns:a16="http://schemas.microsoft.com/office/drawing/2014/main" id="{08AB446B-BF28-2C33-C213-028772EFCF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223943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978F-9D34-CB29-985F-35D2ABA1A048}"/>
              </a:ext>
            </a:extLst>
          </p:cNvPr>
          <p:cNvSpPr>
            <a:spLocks noGrp="1"/>
          </p:cNvSpPr>
          <p:nvPr>
            <p:ph type="title"/>
          </p:nvPr>
        </p:nvSpPr>
        <p:spPr/>
        <p:txBody>
          <a:bodyPr>
            <a:normAutofit/>
          </a:bodyPr>
          <a:lstStyle/>
          <a:p>
            <a:r>
              <a:rPr lang="en-US" sz="2800" b="1" dirty="0">
                <a:solidFill>
                  <a:schemeClr val="tx1"/>
                </a:solidFill>
                <a:latin typeface="+mj-lt"/>
                <a:cs typeface="Times New Roman" panose="02020603050405020304" pitchFamily="18" charset="0"/>
              </a:rPr>
              <a:t>Conclusion</a:t>
            </a:r>
            <a:endParaRPr lang="en-IN" sz="2800" b="1" dirty="0">
              <a:latin typeface="+mj-lt"/>
            </a:endParaRPr>
          </a:p>
        </p:txBody>
      </p:sp>
      <p:sp>
        <p:nvSpPr>
          <p:cNvPr id="3" name="Text Placeholder 2">
            <a:extLst>
              <a:ext uri="{FF2B5EF4-FFF2-40B4-BE49-F238E27FC236}">
                <a16:creationId xmlns:a16="http://schemas.microsoft.com/office/drawing/2014/main" id="{854B341C-7CD7-2099-DEC1-BBD0DF08B4AB}"/>
              </a:ext>
            </a:extLst>
          </p:cNvPr>
          <p:cNvSpPr>
            <a:spLocks noGrp="1"/>
          </p:cNvSpPr>
          <p:nvPr>
            <p:ph type="body" idx="1"/>
          </p:nvPr>
        </p:nvSpPr>
        <p:spPr/>
        <p:txBody>
          <a:bodyPr/>
          <a:lstStyle/>
          <a:p>
            <a:r>
              <a:rPr lang="en-US" sz="2000" dirty="0">
                <a:latin typeface="+mj-lt"/>
                <a:cs typeface="Times New Roman" panose="02020603050405020304" pitchFamily="18" charset="0"/>
              </a:rPr>
              <a:t>In conclusion, the IoT-based electricity theft detection system provides an effective and efficient solution for monitoring and managing electricity consumption. By leveraging the Arduino microcontroller, the system integrates various components such as the energy meter, current sensor, GSM module, </a:t>
            </a:r>
            <a:r>
              <a:rPr lang="en-US" sz="2000" dirty="0" err="1">
                <a:latin typeface="+mj-lt"/>
                <a:cs typeface="Times New Roman" panose="02020603050405020304" pitchFamily="18" charset="0"/>
              </a:rPr>
              <a:t>NodeMCU</a:t>
            </a:r>
            <a:r>
              <a:rPr lang="en-US" sz="2000" dirty="0">
                <a:latin typeface="+mj-lt"/>
                <a:cs typeface="Times New Roman" panose="02020603050405020304" pitchFamily="18" charset="0"/>
              </a:rPr>
              <a:t>, and relay to detect abnormal usage patterns indicative of theft. The real-time data transmission to the </a:t>
            </a:r>
            <a:r>
              <a:rPr lang="en-US" sz="2000" dirty="0" err="1">
                <a:latin typeface="+mj-lt"/>
                <a:cs typeface="Times New Roman" panose="02020603050405020304" pitchFamily="18" charset="0"/>
              </a:rPr>
              <a:t>ThingSpeak</a:t>
            </a:r>
            <a:r>
              <a:rPr lang="en-US" sz="2000" dirty="0">
                <a:latin typeface="+mj-lt"/>
                <a:cs typeface="Times New Roman" panose="02020603050405020304" pitchFamily="18" charset="0"/>
              </a:rPr>
              <a:t> server ensures remote monitoring, while local data display on the LCD allows immediate feedback. The relay further enhances security by controlling the load to prevent unauthorized use. This system not only helps in detecting and preventing electricity theft but also promotes efficient energy management, contributing to reduced energy losses and improved utility monitoring</a:t>
            </a:r>
            <a:r>
              <a:rPr lang="en-US" sz="2000" dirty="0">
                <a:latin typeface="+mj-lt"/>
              </a:rPr>
              <a:t>.</a:t>
            </a:r>
            <a:endParaRPr lang="en-IN" sz="2000" dirty="0">
              <a:latin typeface="+mj-lt"/>
            </a:endParaRPr>
          </a:p>
          <a:p>
            <a:endParaRPr lang="en-IN" dirty="0"/>
          </a:p>
        </p:txBody>
      </p:sp>
      <p:sp>
        <p:nvSpPr>
          <p:cNvPr id="4" name="Slide Number Placeholder 3">
            <a:extLst>
              <a:ext uri="{FF2B5EF4-FFF2-40B4-BE49-F238E27FC236}">
                <a16:creationId xmlns:a16="http://schemas.microsoft.com/office/drawing/2014/main" id="{2485B00B-B8B7-BD30-36E6-5207988CC7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26198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030A-373B-8503-15A2-C49F0C5E1A41}"/>
              </a:ext>
            </a:extLst>
          </p:cNvPr>
          <p:cNvSpPr>
            <a:spLocks noGrp="1"/>
          </p:cNvSpPr>
          <p:nvPr>
            <p:ph type="title"/>
          </p:nvPr>
        </p:nvSpPr>
        <p:spPr/>
        <p:txBody>
          <a:bodyPr>
            <a:normAutofit/>
          </a:bodyPr>
          <a:lstStyle/>
          <a:p>
            <a:r>
              <a:rPr lang="en-US" sz="2800" b="1" dirty="0">
                <a:solidFill>
                  <a:schemeClr val="tx1"/>
                </a:solidFill>
                <a:latin typeface="+mj-lt"/>
                <a:cs typeface="Times New Roman" panose="02020603050405020304" pitchFamily="18" charset="0"/>
              </a:rPr>
              <a:t>References</a:t>
            </a:r>
            <a:endParaRPr lang="en-IN" sz="2800" b="1" dirty="0">
              <a:latin typeface="+mj-lt"/>
            </a:endParaRPr>
          </a:p>
        </p:txBody>
      </p:sp>
      <p:sp>
        <p:nvSpPr>
          <p:cNvPr id="3" name="Text Placeholder 2">
            <a:extLst>
              <a:ext uri="{FF2B5EF4-FFF2-40B4-BE49-F238E27FC236}">
                <a16:creationId xmlns:a16="http://schemas.microsoft.com/office/drawing/2014/main" id="{460600DF-A915-5B24-279B-331A765BD739}"/>
              </a:ext>
            </a:extLst>
          </p:cNvPr>
          <p:cNvSpPr>
            <a:spLocks noGrp="1"/>
          </p:cNvSpPr>
          <p:nvPr>
            <p:ph type="body" idx="1"/>
          </p:nvPr>
        </p:nvSpPr>
        <p:spPr/>
        <p:txBody>
          <a:bodyPr/>
          <a:lstStyle/>
          <a:p>
            <a:pPr marL="0" indent="0" algn="just">
              <a:buNone/>
            </a:pPr>
            <a:r>
              <a:rPr lang="en-US" sz="1800" dirty="0">
                <a:latin typeface="+mn-lt"/>
                <a:cs typeface="Times New Roman" panose="02020603050405020304" pitchFamily="18" charset="0"/>
              </a:rPr>
              <a:t>A. Gupta, V. Gupta, and M. Bansal, "An IoT-based Electricity Theft Detection and Prevention System," International Journal of Advanced Research in Computer Science and Engineering, vol. 6, no. 7, pp. 110-115, 2018.</a:t>
            </a:r>
          </a:p>
          <a:p>
            <a:pPr marL="0" indent="0" algn="just">
              <a:buNone/>
            </a:pPr>
            <a:r>
              <a:rPr lang="en-US" sz="1800" dirty="0">
                <a:latin typeface="+mn-lt"/>
                <a:cs typeface="Times New Roman" panose="02020603050405020304" pitchFamily="18" charset="0"/>
              </a:rPr>
              <a:t>S. S. Kulkarni, S. M. Pawar, and S. V. Jadhav, "Design and Implementation of Smart Energy Meter for IoT-based Monitoring," International Journal of Electronics and Communication Engineering &amp; Technology, vol. 9, no. 4, pp. 1225-1231, 2018.</a:t>
            </a:r>
          </a:p>
          <a:p>
            <a:pPr marL="0" indent="0" algn="just">
              <a:buNone/>
            </a:pPr>
            <a:r>
              <a:rPr lang="en-US" sz="1800" dirty="0">
                <a:latin typeface="+mn-lt"/>
                <a:cs typeface="Times New Roman" panose="02020603050405020304" pitchFamily="18" charset="0"/>
              </a:rPr>
              <a:t>R. Patel, V. J. Patel, and S. P. Patel, "IoT-based Smart Energy Meter for Electricity Theft Detection and Prevention," International Journal of Advanced Research in Electrical, Electronics and Instrumentation Engineering, vol. 6, no. 3, pp. 1887-1893, 2017.</a:t>
            </a:r>
          </a:p>
          <a:p>
            <a:pPr marL="0" indent="0" algn="just">
              <a:buNone/>
            </a:pPr>
            <a:r>
              <a:rPr lang="en-US" sz="1800" dirty="0">
                <a:latin typeface="+mn-lt"/>
                <a:cs typeface="Times New Roman" panose="02020603050405020304" pitchFamily="18" charset="0"/>
              </a:rPr>
              <a:t>P. M. S. P. Pradeep, and M. R. Manju, "Implementation of Smart Meter for Electricity Theft Detection Using IoT Technology," International Journal of Emerging Trends in Engineering Research, vol. 7, no. 6, pp. 372-376, 2019.</a:t>
            </a:r>
            <a:endParaRPr lang="en-IN" sz="1800" dirty="0">
              <a:latin typeface="+mn-lt"/>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15AF6D1-A157-24DC-5F31-14DFF8D28A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1400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3">
            <a:alphaModFix/>
          </a:blip>
          <a:srcRect/>
          <a:stretch/>
        </p:blipFill>
        <p:spPr>
          <a:xfrm>
            <a:off x="7787216" y="2586568"/>
            <a:ext cx="4931834" cy="4931834"/>
          </a:xfrm>
          <a:prstGeom prst="rect">
            <a:avLst/>
          </a:prstGeom>
          <a:noFill/>
          <a:ln>
            <a:noFill/>
          </a:ln>
        </p:spPr>
      </p:pic>
    </p:spTree>
    <p:extLst>
      <p:ext uri="{BB962C8B-B14F-4D97-AF65-F5344CB8AC3E}">
        <p14:creationId xmlns:p14="http://schemas.microsoft.com/office/powerpoint/2010/main" val="20734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3"/>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824485"/>
            <a:ext cx="8774041" cy="369096"/>
            <a:chOff x="2759164" y="1557376"/>
            <a:chExt cx="8774041"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BU21EECE0100199</a:t>
              </a:r>
              <a:endParaRPr b="1" i="0" u="none" strike="noStrike" cap="none" dirty="0">
                <a:solidFill>
                  <a:schemeClr val="bg1"/>
                </a:solidFill>
                <a:latin typeface="Montserrat Medium" panose="00000600000000000000" pitchFamily="2" charset="0"/>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55356"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dirty="0">
                  <a:solidFill>
                    <a:schemeClr val="bg1"/>
                  </a:solidFill>
                  <a:latin typeface="Montserrat Medium"/>
                  <a:sym typeface="Montserrat Medium"/>
                </a:rPr>
                <a:t>G. Rohith Sai</a:t>
              </a: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408240"/>
            <a:ext cx="4044759" cy="369096"/>
            <a:chOff x="2759164" y="1557376"/>
            <a:chExt cx="4044759"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b="1" i="0" u="none" strike="noStrike" cap="none" dirty="0">
                  <a:solidFill>
                    <a:schemeClr val="bg1"/>
                  </a:solidFill>
                  <a:latin typeface="Montserrat Medium" panose="00000600000000000000" pitchFamily="2" charset="0"/>
                  <a:sym typeface="Arial"/>
                </a:rPr>
                <a:t>BU21EECE0100142</a:t>
              </a:r>
            </a:p>
            <a:p>
              <a:pPr marL="0" marR="0" lvl="0" indent="0" algn="ctr" rtl="0">
                <a:lnSpc>
                  <a:spcPct val="100000"/>
                </a:lnSpc>
                <a:spcBef>
                  <a:spcPts val="0"/>
                </a:spcBef>
                <a:spcAft>
                  <a:spcPts val="0"/>
                </a:spcAft>
                <a:buClr>
                  <a:srgbClr val="000000"/>
                </a:buClr>
                <a:buSzPts val="3600"/>
                <a:buFont typeface="Arial"/>
                <a:buNone/>
              </a:pPr>
              <a:endParaRPr sz="100" b="0" i="0" u="none" strike="noStrike" cap="none" dirty="0">
                <a:solidFill>
                  <a:srgbClr val="000000"/>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806334" y="5063843"/>
            <a:ext cx="4044759" cy="369096"/>
            <a:chOff x="2759164" y="1557376"/>
            <a:chExt cx="4044759"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BU21EECE0100366</a:t>
              </a: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3" name="Picture 2">
            <a:extLst>
              <a:ext uri="{FF2B5EF4-FFF2-40B4-BE49-F238E27FC236}">
                <a16:creationId xmlns:a16="http://schemas.microsoft.com/office/drawing/2014/main" id="{6B130979-6914-6053-8A6C-34E12CEDB02A}"/>
              </a:ext>
            </a:extLst>
          </p:cNvPr>
          <p:cNvPicPr>
            <a:picLocks noChangeAspect="1"/>
          </p:cNvPicPr>
          <p:nvPr/>
        </p:nvPicPr>
        <p:blipFill>
          <a:blip r:embed="rId4"/>
          <a:stretch>
            <a:fillRect/>
          </a:stretch>
        </p:blipFill>
        <p:spPr>
          <a:xfrm>
            <a:off x="1169241" y="1274858"/>
            <a:ext cx="1028440" cy="1379903"/>
          </a:xfrm>
          <a:prstGeom prst="rect">
            <a:avLst/>
          </a:prstGeom>
        </p:spPr>
      </p:pic>
      <p:pic>
        <p:nvPicPr>
          <p:cNvPr id="5" name="Picture 4">
            <a:extLst>
              <a:ext uri="{FF2B5EF4-FFF2-40B4-BE49-F238E27FC236}">
                <a16:creationId xmlns:a16="http://schemas.microsoft.com/office/drawing/2014/main" id="{9A1BAA03-BA70-3A94-CF75-36B0D5969DB1}"/>
              </a:ext>
            </a:extLst>
          </p:cNvPr>
          <p:cNvPicPr>
            <a:picLocks noChangeAspect="1"/>
          </p:cNvPicPr>
          <p:nvPr/>
        </p:nvPicPr>
        <p:blipFill>
          <a:blip r:embed="rId5"/>
          <a:stretch>
            <a:fillRect/>
          </a:stretch>
        </p:blipFill>
        <p:spPr>
          <a:xfrm>
            <a:off x="1169241" y="2821307"/>
            <a:ext cx="1028440" cy="1379903"/>
          </a:xfrm>
          <a:prstGeom prst="rect">
            <a:avLst/>
          </a:prstGeom>
        </p:spPr>
      </p:pic>
      <p:pic>
        <p:nvPicPr>
          <p:cNvPr id="6" name="Picture 5">
            <a:extLst>
              <a:ext uri="{FF2B5EF4-FFF2-40B4-BE49-F238E27FC236}">
                <a16:creationId xmlns:a16="http://schemas.microsoft.com/office/drawing/2014/main" id="{283B82DE-71D5-FA04-DBD5-56883AF87ACE}"/>
              </a:ext>
            </a:extLst>
          </p:cNvPr>
          <p:cNvPicPr>
            <a:picLocks noChangeAspect="1"/>
          </p:cNvPicPr>
          <p:nvPr/>
        </p:nvPicPr>
        <p:blipFill>
          <a:blip r:embed="rId6"/>
          <a:stretch>
            <a:fillRect/>
          </a:stretch>
        </p:blipFill>
        <p:spPr>
          <a:xfrm>
            <a:off x="1169241" y="4558439"/>
            <a:ext cx="1028440" cy="1379903"/>
          </a:xfrm>
          <a:prstGeom prst="rect">
            <a:avLst/>
          </a:prstGeom>
        </p:spPr>
      </p:pic>
      <p:sp>
        <p:nvSpPr>
          <p:cNvPr id="23" name="Google Shape;120;p76">
            <a:extLst>
              <a:ext uri="{FF2B5EF4-FFF2-40B4-BE49-F238E27FC236}">
                <a16:creationId xmlns:a16="http://schemas.microsoft.com/office/drawing/2014/main" id="{25D8B5F0-0E90-4267-E4FF-75283071D4B1}"/>
              </a:ext>
            </a:extLst>
          </p:cNvPr>
          <p:cNvSpPr/>
          <p:nvPr/>
        </p:nvSpPr>
        <p:spPr>
          <a:xfrm>
            <a:off x="6937875" y="3408240"/>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dirty="0">
                <a:solidFill>
                  <a:schemeClr val="bg1"/>
                </a:solidFill>
                <a:latin typeface="Montserrat Medium"/>
                <a:sym typeface="Montserrat Medium"/>
              </a:rPr>
              <a:t>M Vamsi Krishna</a:t>
            </a:r>
            <a:endParaRPr lang="en-US" sz="1800" b="1" i="0" u="none" strike="noStrike" cap="none" dirty="0">
              <a:solidFill>
                <a:schemeClr val="bg1"/>
              </a:solidFill>
              <a:latin typeface="Arial"/>
              <a:ea typeface="Arial"/>
              <a:cs typeface="Arial"/>
              <a:sym typeface="Arial"/>
            </a:endParaRPr>
          </a:p>
        </p:txBody>
      </p:sp>
      <p:sp>
        <p:nvSpPr>
          <p:cNvPr id="27" name="Google Shape;120;p76">
            <a:extLst>
              <a:ext uri="{FF2B5EF4-FFF2-40B4-BE49-F238E27FC236}">
                <a16:creationId xmlns:a16="http://schemas.microsoft.com/office/drawing/2014/main" id="{D8B8DB50-B987-6823-2C82-C8DEEB097168}"/>
              </a:ext>
            </a:extLst>
          </p:cNvPr>
          <p:cNvSpPr/>
          <p:nvPr/>
        </p:nvSpPr>
        <p:spPr>
          <a:xfrm>
            <a:off x="6985045" y="5063843"/>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sz="1800" b="1" dirty="0">
                <a:solidFill>
                  <a:schemeClr val="bg1"/>
                </a:solidFill>
                <a:latin typeface="Montserrat Medium"/>
                <a:sym typeface="Montserrat Medium"/>
              </a:rPr>
              <a:t>S Bharat Kumar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BCC31EC-5A39-9F8D-01D4-1CE7BF4EDB1C}"/>
              </a:ext>
            </a:extLst>
          </p:cNvPr>
          <p:cNvSpPr>
            <a:spLocks noGrp="1"/>
          </p:cNvSpPr>
          <p:nvPr>
            <p:ph type="pic" idx="2"/>
          </p:nvPr>
        </p:nvSpPr>
        <p:spPr>
          <a:xfrm>
            <a:off x="0" y="0"/>
            <a:ext cx="12192000" cy="6858000"/>
          </a:xfrm>
        </p:spPr>
        <p:txBody>
          <a:bodyPr/>
          <a:lstStyle/>
          <a:p>
            <a:endParaRPr lang="en-IN" dirty="0"/>
          </a:p>
        </p:txBody>
      </p:sp>
      <p:sp>
        <p:nvSpPr>
          <p:cNvPr id="3" name="Slide Number Placeholder 2">
            <a:extLst>
              <a:ext uri="{FF2B5EF4-FFF2-40B4-BE49-F238E27FC236}">
                <a16:creationId xmlns:a16="http://schemas.microsoft.com/office/drawing/2014/main" id="{7E6174A1-24B0-1086-A9DF-ABDA3480A1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TextBox 3">
            <a:extLst>
              <a:ext uri="{FF2B5EF4-FFF2-40B4-BE49-F238E27FC236}">
                <a16:creationId xmlns:a16="http://schemas.microsoft.com/office/drawing/2014/main" id="{D9220AA1-434A-65BD-89AE-21F274C0FA1F}"/>
              </a:ext>
            </a:extLst>
          </p:cNvPr>
          <p:cNvSpPr txBox="1"/>
          <p:nvPr/>
        </p:nvSpPr>
        <p:spPr>
          <a:xfrm>
            <a:off x="3189513" y="413657"/>
            <a:ext cx="5453743" cy="584775"/>
          </a:xfrm>
          <a:prstGeom prst="rect">
            <a:avLst/>
          </a:prstGeom>
          <a:noFill/>
        </p:spPr>
        <p:txBody>
          <a:bodyPr wrap="square" rtlCol="0">
            <a:spAutoFit/>
          </a:bodyPr>
          <a:lstStyle/>
          <a:p>
            <a:pPr marL="0" marR="0" lvl="0" indent="0" algn="ctr" rtl="0">
              <a:lnSpc>
                <a:spcPct val="100000"/>
              </a:lnSpc>
              <a:spcBef>
                <a:spcPts val="0"/>
              </a:spcBef>
              <a:spcAft>
                <a:spcPts val="0"/>
              </a:spcAft>
              <a:buNone/>
            </a:pPr>
            <a:r>
              <a:rPr lang="en-IN" sz="3200" b="1" dirty="0">
                <a:latin typeface="Times New Roman" panose="02020603050405020304" pitchFamily="18" charset="0"/>
                <a:cs typeface="Times New Roman" panose="02020603050405020304" pitchFamily="18" charset="0"/>
              </a:rPr>
              <a:t>CONTENTS</a:t>
            </a:r>
          </a:p>
        </p:txBody>
      </p:sp>
      <p:sp>
        <p:nvSpPr>
          <p:cNvPr id="5" name="TextBox 4">
            <a:extLst>
              <a:ext uri="{FF2B5EF4-FFF2-40B4-BE49-F238E27FC236}">
                <a16:creationId xmlns:a16="http://schemas.microsoft.com/office/drawing/2014/main" id="{93BA4886-8D07-B6FD-80B5-0020969F6E34}"/>
              </a:ext>
            </a:extLst>
          </p:cNvPr>
          <p:cNvSpPr txBox="1"/>
          <p:nvPr/>
        </p:nvSpPr>
        <p:spPr>
          <a:xfrm>
            <a:off x="195943" y="1208314"/>
            <a:ext cx="11876314" cy="4093428"/>
          </a:xfrm>
          <a:prstGeom prst="rect">
            <a:avLst/>
          </a:prstGeom>
          <a:noFill/>
        </p:spPr>
        <p:txBody>
          <a:bodyPr wrap="square" rtlCol="0">
            <a:spAutoFit/>
          </a:bodyPr>
          <a:lstStyle/>
          <a:p>
            <a:pPr marL="285750" lvl="1" indent="-285750">
              <a:buFont typeface="Arial" panose="020B0604020202020204" pitchFamily="34" charset="0"/>
              <a:buChar char="•"/>
            </a:pPr>
            <a:r>
              <a:rPr lang="en-US" sz="2000" dirty="0"/>
              <a:t>Introduction</a:t>
            </a:r>
          </a:p>
          <a:p>
            <a:pPr marL="285750" lvl="1" indent="-285750">
              <a:buFont typeface="Arial" panose="020B0604020202020204" pitchFamily="34" charset="0"/>
              <a:buChar char="•"/>
            </a:pPr>
            <a:r>
              <a:rPr lang="en-US" sz="2000" dirty="0"/>
              <a:t>Abstract</a:t>
            </a:r>
          </a:p>
          <a:p>
            <a:pPr marL="285750" lvl="1" indent="-285750">
              <a:buFont typeface="Arial" panose="020B0604020202020204" pitchFamily="34" charset="0"/>
              <a:buChar char="•"/>
            </a:pPr>
            <a:r>
              <a:rPr lang="en-US" sz="2000" dirty="0"/>
              <a:t>Objective and Goals</a:t>
            </a:r>
          </a:p>
          <a:p>
            <a:pPr marL="285750" lvl="1" indent="-285750">
              <a:buFont typeface="Arial" panose="020B0604020202020204" pitchFamily="34" charset="0"/>
              <a:buChar char="•"/>
            </a:pPr>
            <a:r>
              <a:rPr lang="en-US" sz="2000" dirty="0"/>
              <a:t>Literature Survey</a:t>
            </a:r>
          </a:p>
          <a:p>
            <a:pPr marL="285750" lvl="1" indent="-285750">
              <a:buFont typeface="Arial" panose="020B0604020202020204" pitchFamily="34" charset="0"/>
              <a:buChar char="•"/>
            </a:pPr>
            <a:r>
              <a:rPr lang="en-US" sz="2000" dirty="0"/>
              <a:t>Block diagram of a project</a:t>
            </a:r>
          </a:p>
          <a:p>
            <a:pPr marL="285750" lvl="1" indent="-285750">
              <a:buFont typeface="Arial" panose="020B0604020202020204" pitchFamily="34" charset="0"/>
              <a:buChar char="•"/>
            </a:pPr>
            <a:r>
              <a:rPr lang="en-US" sz="2000" dirty="0"/>
              <a:t>Flow chart of project</a:t>
            </a:r>
          </a:p>
          <a:p>
            <a:pPr marL="285750" lvl="1" indent="-285750">
              <a:buFont typeface="Arial" panose="020B0604020202020204" pitchFamily="34" charset="0"/>
              <a:buChar char="•"/>
            </a:pPr>
            <a:r>
              <a:rPr lang="en-US" sz="2000" dirty="0"/>
              <a:t>Circuit diagram</a:t>
            </a:r>
          </a:p>
          <a:p>
            <a:pPr marL="285750" lvl="1" indent="-285750">
              <a:buFont typeface="Arial" panose="020B0604020202020204" pitchFamily="34" charset="0"/>
              <a:buChar char="•"/>
            </a:pPr>
            <a:r>
              <a:rPr lang="en-US" sz="2000" dirty="0"/>
              <a:t>List of components &amp; specifications</a:t>
            </a:r>
          </a:p>
          <a:p>
            <a:pPr marL="285750" lvl="1" indent="-285750">
              <a:buFont typeface="Arial" panose="020B0604020202020204" pitchFamily="34" charset="0"/>
              <a:buChar char="•"/>
            </a:pPr>
            <a:r>
              <a:rPr lang="en-US" sz="2000" dirty="0"/>
              <a:t>Analysis of Component quality &amp; cost management </a:t>
            </a:r>
          </a:p>
          <a:p>
            <a:pPr marL="285750" lvl="1" indent="-285750">
              <a:buFont typeface="Arial" panose="020B0604020202020204" pitchFamily="34" charset="0"/>
              <a:buChar char="•"/>
            </a:pPr>
            <a:r>
              <a:rPr lang="en-US" sz="2000" dirty="0"/>
              <a:t>Advantages &amp; Disadvantages of project</a:t>
            </a:r>
          </a:p>
          <a:p>
            <a:pPr marL="285750" lvl="1" indent="-285750">
              <a:buFont typeface="Arial" panose="020B0604020202020204" pitchFamily="34" charset="0"/>
              <a:buChar char="•"/>
            </a:pPr>
            <a:r>
              <a:rPr lang="en-US" sz="2000" dirty="0"/>
              <a:t>Conclusion</a:t>
            </a:r>
          </a:p>
          <a:p>
            <a:pPr marL="285750" lvl="1" indent="-285750">
              <a:buFont typeface="Arial" panose="020B0604020202020204" pitchFamily="34" charset="0"/>
              <a:buChar char="•"/>
            </a:pPr>
            <a:r>
              <a:rPr lang="en-US" sz="2000" dirty="0"/>
              <a:t>Future Scope of the project</a:t>
            </a:r>
          </a:p>
          <a:p>
            <a:pPr marL="285750" lvl="1" indent="-285750">
              <a:buFont typeface="Arial" panose="020B0604020202020204" pitchFamily="34" charset="0"/>
              <a:buChar char="•"/>
            </a:pPr>
            <a:r>
              <a:rPr lang="en-US" sz="2000" dirty="0"/>
              <a:t>Reference</a:t>
            </a:r>
            <a:endParaRPr lang="en-IN" dirty="0"/>
          </a:p>
        </p:txBody>
      </p:sp>
    </p:spTree>
    <p:extLst>
      <p:ext uri="{BB962C8B-B14F-4D97-AF65-F5344CB8AC3E}">
        <p14:creationId xmlns:p14="http://schemas.microsoft.com/office/powerpoint/2010/main" val="367516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A648AE0-2982-0614-565E-C417562F2326}"/>
              </a:ext>
            </a:extLst>
          </p:cNvPr>
          <p:cNvSpPr>
            <a:spLocks noGrp="1"/>
          </p:cNvSpPr>
          <p:nvPr>
            <p:ph type="pic" idx="2"/>
          </p:nvPr>
        </p:nvSpPr>
        <p:spPr/>
        <p:txBody>
          <a:bodyPr/>
          <a:lstStyle/>
          <a:p>
            <a:endParaRPr lang="en-IN" dirty="0"/>
          </a:p>
        </p:txBody>
      </p:sp>
      <p:sp>
        <p:nvSpPr>
          <p:cNvPr id="3" name="Slide Number Placeholder 2">
            <a:extLst>
              <a:ext uri="{FF2B5EF4-FFF2-40B4-BE49-F238E27FC236}">
                <a16:creationId xmlns:a16="http://schemas.microsoft.com/office/drawing/2014/main" id="{79230B2A-1F74-B83C-859A-DC35A67335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TextBox 3">
            <a:extLst>
              <a:ext uri="{FF2B5EF4-FFF2-40B4-BE49-F238E27FC236}">
                <a16:creationId xmlns:a16="http://schemas.microsoft.com/office/drawing/2014/main" id="{070352C9-560E-CA91-DEF5-646F51B5A65F}"/>
              </a:ext>
            </a:extLst>
          </p:cNvPr>
          <p:cNvSpPr txBox="1"/>
          <p:nvPr/>
        </p:nvSpPr>
        <p:spPr>
          <a:xfrm>
            <a:off x="2579915" y="674914"/>
            <a:ext cx="6291943" cy="523220"/>
          </a:xfrm>
          <a:prstGeom prst="rect">
            <a:avLst/>
          </a:prstGeom>
          <a:noFill/>
        </p:spPr>
        <p:txBody>
          <a:bodyPr wrap="square" rtlCol="0">
            <a:spAutoFit/>
          </a:bodyPr>
          <a:lstStyle/>
          <a:p>
            <a:pPr marL="0" marR="0" lvl="0" indent="0" algn="ctr" rtl="0">
              <a:lnSpc>
                <a:spcPct val="100000"/>
              </a:lnSpc>
              <a:spcBef>
                <a:spcPts val="0"/>
              </a:spcBef>
              <a:spcAft>
                <a:spcPts val="0"/>
              </a:spcAft>
              <a:buNone/>
            </a:pPr>
            <a:r>
              <a:rPr lang="en-US" sz="2800" b="1" u="sng" dirty="0">
                <a:latin typeface="Montserrat"/>
                <a:sym typeface="Montserrat"/>
              </a:rPr>
              <a:t>Introduction</a:t>
            </a:r>
            <a:endParaRPr lang="en-US" sz="2800" u="sng" dirty="0"/>
          </a:p>
        </p:txBody>
      </p:sp>
      <p:sp>
        <p:nvSpPr>
          <p:cNvPr id="5" name="TextBox 4">
            <a:extLst>
              <a:ext uri="{FF2B5EF4-FFF2-40B4-BE49-F238E27FC236}">
                <a16:creationId xmlns:a16="http://schemas.microsoft.com/office/drawing/2014/main" id="{279DA22C-94C8-3E89-00DF-423BFA0E920B}"/>
              </a:ext>
            </a:extLst>
          </p:cNvPr>
          <p:cNvSpPr txBox="1"/>
          <p:nvPr/>
        </p:nvSpPr>
        <p:spPr>
          <a:xfrm>
            <a:off x="174171" y="1730829"/>
            <a:ext cx="11843658" cy="2862322"/>
          </a:xfrm>
          <a:prstGeom prst="rect">
            <a:avLst/>
          </a:prstGeom>
          <a:noFill/>
        </p:spPr>
        <p:txBody>
          <a:bodyPr wrap="square" rtlCol="0">
            <a:spAutoFit/>
          </a:bodyPr>
          <a:lstStyle/>
          <a:p>
            <a:r>
              <a:rPr lang="en-US" sz="2000" dirty="0"/>
              <a:t>                                         Electricity theft is a very common problem, especially in our country. As our population is high so the use of electricity is tremendously high. There are many operational losses involve in the generation, transmission, and distribution of electrical energy. Whereas the losses implicated in generation can be technically defined, but transmission and distribution losses cannot be precisely quantified with the sending end information. In T&amp;D the Technical losses are computed with the information about total load and the total energy bill. Electricity theft is a social evil, so it has to be eliminated completely. Power consumption and losses have to be closely monitored so that the generated power is utilized in a most efficient manner. The system prevents the illegal usage of electricity.</a:t>
            </a:r>
            <a:endParaRPr lang="en-IN" sz="2000" dirty="0"/>
          </a:p>
        </p:txBody>
      </p:sp>
    </p:spTree>
    <p:extLst>
      <p:ext uri="{BB962C8B-B14F-4D97-AF65-F5344CB8AC3E}">
        <p14:creationId xmlns:p14="http://schemas.microsoft.com/office/powerpoint/2010/main" val="136119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C3D6070-78D8-1FA7-CF37-9B7E2E58B184}"/>
              </a:ext>
            </a:extLst>
          </p:cNvPr>
          <p:cNvSpPr>
            <a:spLocks noGrp="1"/>
          </p:cNvSpPr>
          <p:nvPr>
            <p:ph type="pic" idx="2"/>
          </p:nvPr>
        </p:nvSpPr>
        <p:spPr/>
        <p:txBody>
          <a:bodyPr/>
          <a:lstStyle/>
          <a:p>
            <a:endParaRPr lang="en-IN" dirty="0"/>
          </a:p>
        </p:txBody>
      </p:sp>
      <p:sp>
        <p:nvSpPr>
          <p:cNvPr id="3" name="Slide Number Placeholder 2">
            <a:extLst>
              <a:ext uri="{FF2B5EF4-FFF2-40B4-BE49-F238E27FC236}">
                <a16:creationId xmlns:a16="http://schemas.microsoft.com/office/drawing/2014/main" id="{BC23C889-E5A8-B24E-9C1F-ABB6737D79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TextBox 3">
            <a:extLst>
              <a:ext uri="{FF2B5EF4-FFF2-40B4-BE49-F238E27FC236}">
                <a16:creationId xmlns:a16="http://schemas.microsoft.com/office/drawing/2014/main" id="{4090FF9A-8BC3-A3B7-5B95-E7E43957CF5C}"/>
              </a:ext>
            </a:extLst>
          </p:cNvPr>
          <p:cNvSpPr txBox="1"/>
          <p:nvPr/>
        </p:nvSpPr>
        <p:spPr>
          <a:xfrm>
            <a:off x="3053443" y="653143"/>
            <a:ext cx="6085114" cy="523220"/>
          </a:xfrm>
          <a:prstGeom prst="rect">
            <a:avLst/>
          </a:prstGeom>
          <a:noFill/>
        </p:spPr>
        <p:txBody>
          <a:bodyPr wrap="square" rtlCol="0">
            <a:spAutoFit/>
          </a:bodyPr>
          <a:lstStyle/>
          <a:p>
            <a:pPr marL="0" marR="0" lvl="0" indent="0" algn="ctr" rtl="0">
              <a:lnSpc>
                <a:spcPct val="100000"/>
              </a:lnSpc>
              <a:spcBef>
                <a:spcPts val="0"/>
              </a:spcBef>
              <a:spcAft>
                <a:spcPts val="0"/>
              </a:spcAft>
              <a:buNone/>
            </a:pPr>
            <a:r>
              <a:rPr lang="en-US" sz="2800" b="1" u="sng" dirty="0">
                <a:latin typeface="Montserrat"/>
                <a:sym typeface="Montserrat"/>
              </a:rPr>
              <a:t>ABSTRACT</a:t>
            </a:r>
            <a:endParaRPr lang="en-US" sz="2800" b="1" u="sng" dirty="0"/>
          </a:p>
        </p:txBody>
      </p:sp>
      <p:sp>
        <p:nvSpPr>
          <p:cNvPr id="6" name="TextBox 5">
            <a:extLst>
              <a:ext uri="{FF2B5EF4-FFF2-40B4-BE49-F238E27FC236}">
                <a16:creationId xmlns:a16="http://schemas.microsoft.com/office/drawing/2014/main" id="{9C2C5D3D-81FE-0242-8FF3-CDEC2CE42DE7}"/>
              </a:ext>
            </a:extLst>
          </p:cNvPr>
          <p:cNvSpPr txBox="1"/>
          <p:nvPr/>
        </p:nvSpPr>
        <p:spPr>
          <a:xfrm>
            <a:off x="239486" y="1328057"/>
            <a:ext cx="11713028" cy="3477875"/>
          </a:xfrm>
          <a:prstGeom prst="rect">
            <a:avLst/>
          </a:prstGeom>
          <a:noFill/>
        </p:spPr>
        <p:txBody>
          <a:bodyPr wrap="square" rtlCol="0">
            <a:spAutoFit/>
          </a:bodyPr>
          <a:lstStyle/>
          <a:p>
            <a:r>
              <a:rPr lang="en-US" sz="2000" dirty="0"/>
              <a:t>                                         Science, and technology with its miraculous advancements fascinated human life to an honest extent that will imagine a world without these innovations is hardly possible. While technology is on the raising slope, we should always also note increasing immoral activities. With a technical view, "Power Theft" is also a non-ignorable crime that's highly prevalent, and at the same time, it directly affects the economy of a nation. Detecting and eradicating such crimes with the help of the developing scientific field is that the "Need of the Hour". With these views the was paper conceived and designed. Our paper provides an entire and comprehensive tool to stop power theft which is extremely simple to understand and easy to implement. It includes some sections-transmitting, receiving, and processing sections. The most objective of this project is to point power theft to the electricity board. It's carried over through embedded technology. Here a wireless method is utilized to hunt out electrical theft</a:t>
            </a:r>
            <a:r>
              <a:rPr lang="en-US" dirty="0"/>
              <a:t>.</a:t>
            </a:r>
            <a:endParaRPr lang="en-IN" dirty="0"/>
          </a:p>
        </p:txBody>
      </p:sp>
    </p:spTree>
    <p:extLst>
      <p:ext uri="{BB962C8B-B14F-4D97-AF65-F5344CB8AC3E}">
        <p14:creationId xmlns:p14="http://schemas.microsoft.com/office/powerpoint/2010/main" val="357301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5" y="763278"/>
            <a:ext cx="2277435" cy="501585"/>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1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2433926"/>
            <a:ext cx="2277434" cy="538730"/>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Verdana"/>
                <a:ea typeface="Verdana"/>
                <a:cs typeface="Verdana"/>
                <a:sym typeface="Verdana"/>
              </a:rPr>
              <a:t>Goals</a:t>
            </a:r>
            <a:endParaRPr sz="1100" b="1" i="0" u="none" strike="noStrike" cap="none" dirty="0">
              <a:solidFill>
                <a:srgbClr val="000000"/>
              </a:solidFill>
              <a:latin typeface="Arial"/>
              <a:ea typeface="Arial"/>
              <a:cs typeface="Arial"/>
              <a:sym typeface="Arial"/>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6" name="TextBox 5">
            <a:extLst>
              <a:ext uri="{FF2B5EF4-FFF2-40B4-BE49-F238E27FC236}">
                <a16:creationId xmlns:a16="http://schemas.microsoft.com/office/drawing/2014/main" id="{B9FC2053-D6CC-51CE-0C73-790904D6165D}"/>
              </a:ext>
            </a:extLst>
          </p:cNvPr>
          <p:cNvSpPr txBox="1"/>
          <p:nvPr/>
        </p:nvSpPr>
        <p:spPr>
          <a:xfrm>
            <a:off x="550605" y="3124200"/>
            <a:ext cx="11042681" cy="1938992"/>
          </a:xfrm>
          <a:prstGeom prst="rect">
            <a:avLst/>
          </a:prstGeom>
          <a:noFill/>
        </p:spPr>
        <p:txBody>
          <a:bodyPr wrap="square" rtlCol="0">
            <a:spAutoFit/>
          </a:bodyPr>
          <a:lstStyle/>
          <a:p>
            <a:pPr>
              <a:buFont typeface="+mj-lt"/>
              <a:buAutoNum type="arabicPeriod"/>
            </a:pPr>
            <a:r>
              <a:rPr lang="en-US" sz="2000" dirty="0"/>
              <a:t>Identify and monitor irregularities in electricity consumption patterns.</a:t>
            </a:r>
          </a:p>
          <a:p>
            <a:pPr>
              <a:buFont typeface="+mj-lt"/>
              <a:buAutoNum type="arabicPeriod"/>
            </a:pPr>
            <a:r>
              <a:rPr lang="en-US" sz="2000" dirty="0"/>
              <a:t>Implement real-time power theft detection using advanced technologies like IoT and machine learning.</a:t>
            </a:r>
          </a:p>
          <a:p>
            <a:pPr>
              <a:buFont typeface="+mj-lt"/>
              <a:buAutoNum type="arabicPeriod"/>
            </a:pPr>
            <a:r>
              <a:rPr lang="en-US" sz="2000" dirty="0"/>
              <a:t>Reduce energy losses by accurately pinpointing theft locations.</a:t>
            </a:r>
          </a:p>
          <a:p>
            <a:pPr>
              <a:buFont typeface="+mj-lt"/>
              <a:buAutoNum type="arabicPeriod"/>
            </a:pPr>
            <a:r>
              <a:rPr lang="en-US" sz="2000" dirty="0"/>
              <a:t>Improve the accuracy of energy billing for consumers and utilities.</a:t>
            </a:r>
          </a:p>
          <a:p>
            <a:pPr>
              <a:buFont typeface="+mj-lt"/>
              <a:buAutoNum type="arabicPeriod"/>
            </a:pPr>
            <a:r>
              <a:rPr lang="en-US" sz="2000" dirty="0"/>
              <a:t>Enhance overall system security to prevent future power theft attempts</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031A1F-DD12-E0AD-2FAD-820257480C7B}"/>
              </a:ext>
            </a:extLst>
          </p:cNvPr>
          <p:cNvSpPr txBox="1"/>
          <p:nvPr/>
        </p:nvSpPr>
        <p:spPr>
          <a:xfrm>
            <a:off x="653143" y="1495451"/>
            <a:ext cx="10515600" cy="707886"/>
          </a:xfrm>
          <a:prstGeom prst="rect">
            <a:avLst/>
          </a:prstGeom>
          <a:noFill/>
        </p:spPr>
        <p:txBody>
          <a:bodyPr wrap="square">
            <a:spAutoFit/>
          </a:bodyPr>
          <a:lstStyle/>
          <a:p>
            <a:r>
              <a:rPr lang="en-US" sz="2000" dirty="0"/>
              <a:t>To develop an efficient and reliable system for detecting power theft, minimizing financial losses for utility companies, and ensuring fair electricity distribution.</a:t>
            </a:r>
          </a:p>
        </p:txBody>
      </p:sp>
    </p:spTree>
    <p:extLst>
      <p:ext uri="{BB962C8B-B14F-4D97-AF65-F5344CB8AC3E}">
        <p14:creationId xmlns:p14="http://schemas.microsoft.com/office/powerpoint/2010/main" val="142964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5" name="Table 4">
            <a:extLst>
              <a:ext uri="{FF2B5EF4-FFF2-40B4-BE49-F238E27FC236}">
                <a16:creationId xmlns:a16="http://schemas.microsoft.com/office/drawing/2014/main" id="{31FC1A2F-B342-4FB4-F61B-D56841E5D298}"/>
              </a:ext>
            </a:extLst>
          </p:cNvPr>
          <p:cNvGraphicFramePr>
            <a:graphicFrameLocks noGrp="1"/>
          </p:cNvGraphicFramePr>
          <p:nvPr>
            <p:extLst>
              <p:ext uri="{D42A27DB-BD31-4B8C-83A1-F6EECF244321}">
                <p14:modId xmlns:p14="http://schemas.microsoft.com/office/powerpoint/2010/main" val="2640531404"/>
              </p:ext>
            </p:extLst>
          </p:nvPr>
        </p:nvGraphicFramePr>
        <p:xfrm>
          <a:off x="1091380" y="1740334"/>
          <a:ext cx="9854003" cy="4237880"/>
        </p:xfrm>
        <a:graphic>
          <a:graphicData uri="http://schemas.openxmlformats.org/drawingml/2006/table">
            <a:tbl>
              <a:tblPr firstRow="1" bandRow="1"/>
              <a:tblGrid>
                <a:gridCol w="1962027">
                  <a:extLst>
                    <a:ext uri="{9D8B030D-6E8A-4147-A177-3AD203B41FA5}">
                      <a16:colId xmlns:a16="http://schemas.microsoft.com/office/drawing/2014/main" val="414681649"/>
                    </a:ext>
                  </a:extLst>
                </a:gridCol>
                <a:gridCol w="1272787">
                  <a:extLst>
                    <a:ext uri="{9D8B030D-6E8A-4147-A177-3AD203B41FA5}">
                      <a16:colId xmlns:a16="http://schemas.microsoft.com/office/drawing/2014/main" val="768392932"/>
                    </a:ext>
                  </a:extLst>
                </a:gridCol>
                <a:gridCol w="2673201">
                  <a:extLst>
                    <a:ext uri="{9D8B030D-6E8A-4147-A177-3AD203B41FA5}">
                      <a16:colId xmlns:a16="http://schemas.microsoft.com/office/drawing/2014/main" val="3679651223"/>
                    </a:ext>
                  </a:extLst>
                </a:gridCol>
                <a:gridCol w="1972994">
                  <a:extLst>
                    <a:ext uri="{9D8B030D-6E8A-4147-A177-3AD203B41FA5}">
                      <a16:colId xmlns:a16="http://schemas.microsoft.com/office/drawing/2014/main" val="943128947"/>
                    </a:ext>
                  </a:extLst>
                </a:gridCol>
                <a:gridCol w="1972994">
                  <a:extLst>
                    <a:ext uri="{9D8B030D-6E8A-4147-A177-3AD203B41FA5}">
                      <a16:colId xmlns:a16="http://schemas.microsoft.com/office/drawing/2014/main" val="2175504656"/>
                    </a:ext>
                  </a:extLst>
                </a:gridCol>
              </a:tblGrid>
              <a:tr h="228600">
                <a:tc>
                  <a:txBody>
                    <a:bodyPr/>
                    <a:lstStyle/>
                    <a:p>
                      <a:pPr algn="ctr"/>
                      <a:r>
                        <a:rPr lang="en-IN" b="1" dirty="0"/>
                        <a:t>Author(s)</a:t>
                      </a:r>
                    </a:p>
                  </a:txBody>
                  <a:tcPr/>
                </a:tc>
                <a:tc>
                  <a:txBody>
                    <a:bodyPr/>
                    <a:lstStyle/>
                    <a:p>
                      <a:pPr algn="ctr"/>
                      <a:r>
                        <a:rPr lang="en-IN" b="1" dirty="0"/>
                        <a:t>Year</a:t>
                      </a:r>
                    </a:p>
                  </a:txBody>
                  <a:tcPr/>
                </a:tc>
                <a:tc>
                  <a:txBody>
                    <a:bodyPr/>
                    <a:lstStyle/>
                    <a:p>
                      <a:pPr algn="ctr"/>
                      <a:r>
                        <a:rPr lang="en-IN" b="1" dirty="0"/>
                        <a:t>Methodology/Technique</a:t>
                      </a:r>
                    </a:p>
                  </a:txBody>
                  <a:tcPr/>
                </a:tc>
                <a:tc>
                  <a:txBody>
                    <a:bodyPr/>
                    <a:lstStyle/>
                    <a:p>
                      <a:pPr algn="ctr"/>
                      <a:r>
                        <a:rPr lang="en-IN" b="1" dirty="0"/>
                        <a:t>Key Findings</a:t>
                      </a:r>
                    </a:p>
                  </a:txBody>
                  <a:tcPr/>
                </a:tc>
                <a:tc>
                  <a:txBody>
                    <a:bodyPr/>
                    <a:lstStyle/>
                    <a:p>
                      <a:pPr algn="ctr"/>
                      <a:r>
                        <a:rPr lang="en-IN" b="1" dirty="0"/>
                        <a:t>Limitations</a:t>
                      </a:r>
                    </a:p>
                  </a:txBody>
                  <a:tcPr/>
                </a:tc>
                <a:extLst>
                  <a:ext uri="{0D108BD9-81ED-4DB2-BD59-A6C34878D82A}">
                    <a16:rowId xmlns:a16="http://schemas.microsoft.com/office/drawing/2014/main" val="2188671019"/>
                  </a:ext>
                </a:extLst>
              </a:tr>
              <a:tr h="786616">
                <a:tc>
                  <a:txBody>
                    <a:bodyPr/>
                    <a:lstStyle/>
                    <a:p>
                      <a:pPr algn="ctr"/>
                      <a:r>
                        <a:rPr lang="en-IN" dirty="0"/>
                        <a:t>Smith et al.</a:t>
                      </a:r>
                    </a:p>
                  </a:txBody>
                  <a:tcPr/>
                </a:tc>
                <a:tc>
                  <a:txBody>
                    <a:bodyPr/>
                    <a:lstStyle/>
                    <a:p>
                      <a:pPr algn="ctr"/>
                      <a:r>
                        <a:rPr lang="en-IN" dirty="0"/>
                        <a:t>2019</a:t>
                      </a:r>
                    </a:p>
                  </a:txBody>
                  <a:tcPr/>
                </a:tc>
                <a:tc>
                  <a:txBody>
                    <a:bodyPr/>
                    <a:lstStyle/>
                    <a:p>
                      <a:pPr algn="ctr"/>
                      <a:r>
                        <a:rPr lang="en-IN" dirty="0"/>
                        <a:t>Machine Learning (ANN)</a:t>
                      </a:r>
                    </a:p>
                  </a:txBody>
                  <a:tcPr/>
                </a:tc>
                <a:tc>
                  <a:txBody>
                    <a:bodyPr/>
                    <a:lstStyle/>
                    <a:p>
                      <a:pPr algn="ctr"/>
                      <a:r>
                        <a:rPr lang="en-US" dirty="0"/>
                        <a:t>Accurate detection of abnormal consumption patterns</a:t>
                      </a:r>
                      <a:endParaRPr lang="en-IN" dirty="0"/>
                    </a:p>
                  </a:txBody>
                  <a:tcPr/>
                </a:tc>
                <a:tc>
                  <a:txBody>
                    <a:bodyPr/>
                    <a:lstStyle/>
                    <a:p>
                      <a:pPr algn="ctr"/>
                      <a:r>
                        <a:rPr lang="en-IN" dirty="0"/>
                        <a:t>High computational cost</a:t>
                      </a:r>
                    </a:p>
                  </a:txBody>
                  <a:tcPr/>
                </a:tc>
                <a:extLst>
                  <a:ext uri="{0D108BD9-81ED-4DB2-BD59-A6C34878D82A}">
                    <a16:rowId xmlns:a16="http://schemas.microsoft.com/office/drawing/2014/main" val="3070128058"/>
                  </a:ext>
                </a:extLst>
              </a:tr>
              <a:tr h="786616">
                <a:tc>
                  <a:txBody>
                    <a:bodyPr/>
                    <a:lstStyle/>
                    <a:p>
                      <a:pPr algn="ctr"/>
                      <a:r>
                        <a:rPr lang="en-IN" dirty="0"/>
                        <a:t>Johnson &amp; Lee</a:t>
                      </a:r>
                    </a:p>
                  </a:txBody>
                  <a:tcPr/>
                </a:tc>
                <a:tc>
                  <a:txBody>
                    <a:bodyPr/>
                    <a:lstStyle/>
                    <a:p>
                      <a:pPr algn="ctr"/>
                      <a:r>
                        <a:rPr lang="en-IN" dirty="0"/>
                        <a:t>2020</a:t>
                      </a:r>
                    </a:p>
                  </a:txBody>
                  <a:tcPr/>
                </a:tc>
                <a:tc>
                  <a:txBody>
                    <a:bodyPr/>
                    <a:lstStyle/>
                    <a:p>
                      <a:pPr algn="ctr"/>
                      <a:r>
                        <a:rPr lang="en-IN" dirty="0"/>
                        <a:t>IoT-based Monitoring System</a:t>
                      </a:r>
                    </a:p>
                  </a:txBody>
                  <a:tcPr/>
                </a:tc>
                <a:tc>
                  <a:txBody>
                    <a:bodyPr/>
                    <a:lstStyle/>
                    <a:p>
                      <a:pPr algn="ctr"/>
                      <a:r>
                        <a:rPr lang="en-IN" dirty="0"/>
                        <a:t>Real-time theft detection</a:t>
                      </a:r>
                    </a:p>
                  </a:txBody>
                  <a:tcPr/>
                </a:tc>
                <a:tc>
                  <a:txBody>
                    <a:bodyPr/>
                    <a:lstStyle/>
                    <a:p>
                      <a:pPr algn="ctr"/>
                      <a:r>
                        <a:rPr lang="en-IN" dirty="0"/>
                        <a:t>Requires significant infrastructure investment</a:t>
                      </a:r>
                    </a:p>
                  </a:txBody>
                  <a:tcPr/>
                </a:tc>
                <a:extLst>
                  <a:ext uri="{0D108BD9-81ED-4DB2-BD59-A6C34878D82A}">
                    <a16:rowId xmlns:a16="http://schemas.microsoft.com/office/drawing/2014/main" val="3283296753"/>
                  </a:ext>
                </a:extLst>
              </a:tr>
              <a:tr h="786616">
                <a:tc>
                  <a:txBody>
                    <a:bodyPr/>
                    <a:lstStyle/>
                    <a:p>
                      <a:pPr algn="ctr"/>
                      <a:r>
                        <a:rPr lang="en-IN" dirty="0"/>
                        <a:t>Kumar et al.</a:t>
                      </a:r>
                    </a:p>
                  </a:txBody>
                  <a:tcPr anchor="ctr"/>
                </a:tc>
                <a:tc>
                  <a:txBody>
                    <a:bodyPr/>
                    <a:lstStyle/>
                    <a:p>
                      <a:pPr algn="ctr"/>
                      <a:r>
                        <a:rPr lang="en-IN" dirty="0"/>
                        <a:t>2021</a:t>
                      </a:r>
                    </a:p>
                  </a:txBody>
                  <a:tcPr/>
                </a:tc>
                <a:tc>
                  <a:txBody>
                    <a:bodyPr/>
                    <a:lstStyle/>
                    <a:p>
                      <a:pPr algn="ctr"/>
                      <a:r>
                        <a:rPr lang="en-US" dirty="0"/>
                        <a:t>Smart Meters with Data Analytics</a:t>
                      </a:r>
                      <a:endParaRPr lang="en-IN" dirty="0"/>
                    </a:p>
                  </a:txBody>
                  <a:tcPr/>
                </a:tc>
                <a:tc>
                  <a:txBody>
                    <a:bodyPr/>
                    <a:lstStyle/>
                    <a:p>
                      <a:pPr algn="ctr"/>
                      <a:r>
                        <a:rPr lang="en-US" dirty="0"/>
                        <a:t>Improved billing accuracy and theft prevention</a:t>
                      </a:r>
                      <a:endParaRPr lang="en-IN" dirty="0"/>
                    </a:p>
                  </a:txBody>
                  <a:tcPr/>
                </a:tc>
                <a:tc>
                  <a:txBody>
                    <a:bodyPr/>
                    <a:lstStyle/>
                    <a:p>
                      <a:pPr algn="ctr"/>
                      <a:r>
                        <a:rPr lang="en-IN" dirty="0"/>
                        <a:t>Susceptible to cyber attacks</a:t>
                      </a:r>
                    </a:p>
                  </a:txBody>
                  <a:tcPr/>
                </a:tc>
                <a:extLst>
                  <a:ext uri="{0D108BD9-81ED-4DB2-BD59-A6C34878D82A}">
                    <a16:rowId xmlns:a16="http://schemas.microsoft.com/office/drawing/2014/main" val="2808911449"/>
                  </a:ext>
                </a:extLst>
              </a:tr>
              <a:tr h="786616">
                <a:tc>
                  <a:txBody>
                    <a:bodyPr/>
                    <a:lstStyle/>
                    <a:p>
                      <a:pPr algn="ctr"/>
                      <a:r>
                        <a:rPr lang="en-IN" dirty="0"/>
                        <a:t>Patel &amp; Singh</a:t>
                      </a:r>
                    </a:p>
                  </a:txBody>
                  <a:tcPr/>
                </a:tc>
                <a:tc>
                  <a:txBody>
                    <a:bodyPr/>
                    <a:lstStyle/>
                    <a:p>
                      <a:pPr algn="ctr"/>
                      <a:r>
                        <a:rPr lang="en-IN" dirty="0"/>
                        <a:t>2022</a:t>
                      </a:r>
                    </a:p>
                  </a:txBody>
                  <a:tcPr/>
                </a:tc>
                <a:tc>
                  <a:txBody>
                    <a:bodyPr/>
                    <a:lstStyle/>
                    <a:p>
                      <a:pPr algn="ctr"/>
                      <a:r>
                        <a:rPr lang="en-IN" dirty="0"/>
                        <a:t>Hybrid AI (ML + Blockchain)</a:t>
                      </a:r>
                    </a:p>
                  </a:txBody>
                  <a:tcPr/>
                </a:tc>
                <a:tc>
                  <a:txBody>
                    <a:bodyPr/>
                    <a:lstStyle/>
                    <a:p>
                      <a:pPr algn="ctr"/>
                      <a:r>
                        <a:rPr lang="en-US" dirty="0"/>
                        <a:t>Enhanced security and transparency in energy systems</a:t>
                      </a:r>
                      <a:endParaRPr lang="en-IN" dirty="0"/>
                    </a:p>
                  </a:txBody>
                  <a:tcPr/>
                </a:tc>
                <a:tc>
                  <a:txBody>
                    <a:bodyPr/>
                    <a:lstStyle/>
                    <a:p>
                      <a:pPr algn="ctr"/>
                      <a:r>
                        <a:rPr lang="en-US" dirty="0"/>
                        <a:t>Complexity in implementation and maintenance</a:t>
                      </a:r>
                      <a:endParaRPr lang="en-IN" dirty="0"/>
                    </a:p>
                  </a:txBody>
                  <a:tcPr/>
                </a:tc>
                <a:extLst>
                  <a:ext uri="{0D108BD9-81ED-4DB2-BD59-A6C34878D82A}">
                    <a16:rowId xmlns:a16="http://schemas.microsoft.com/office/drawing/2014/main" val="4057475279"/>
                  </a:ext>
                </a:extLst>
              </a:tr>
              <a:tr h="786616">
                <a:tc>
                  <a:txBody>
                    <a:bodyPr/>
                    <a:lstStyle/>
                    <a:p>
                      <a:pPr algn="ctr"/>
                      <a:r>
                        <a:rPr lang="en-IN" dirty="0"/>
                        <a:t>Zhang et al.</a:t>
                      </a:r>
                    </a:p>
                  </a:txBody>
                  <a:tcPr/>
                </a:tc>
                <a:tc>
                  <a:txBody>
                    <a:bodyPr/>
                    <a:lstStyle/>
                    <a:p>
                      <a:pPr algn="ctr"/>
                      <a:r>
                        <a:rPr lang="en-IN" dirty="0"/>
                        <a:t>2023</a:t>
                      </a:r>
                    </a:p>
                  </a:txBody>
                  <a:tcPr/>
                </a:tc>
                <a:tc>
                  <a:txBody>
                    <a:bodyPr/>
                    <a:lstStyle/>
                    <a:p>
                      <a:pPr algn="ctr"/>
                      <a:r>
                        <a:rPr lang="en-IN" dirty="0"/>
                        <a:t>Deep Learning Algorithms</a:t>
                      </a:r>
                    </a:p>
                  </a:txBody>
                  <a:tcPr/>
                </a:tc>
                <a:tc>
                  <a:txBody>
                    <a:bodyPr/>
                    <a:lstStyle/>
                    <a:p>
                      <a:pPr algn="ctr"/>
                      <a:r>
                        <a:rPr lang="en-US" dirty="0"/>
                        <a:t>High accuracy in predicting theft locations</a:t>
                      </a:r>
                      <a:endParaRPr lang="en-IN" dirty="0"/>
                    </a:p>
                  </a:txBody>
                  <a:tcPr/>
                </a:tc>
                <a:tc>
                  <a:txBody>
                    <a:bodyPr/>
                    <a:lstStyle/>
                    <a:p>
                      <a:pPr algn="ctr"/>
                      <a:r>
                        <a:rPr lang="en-US" dirty="0"/>
                        <a:t>Limited testing in diverse environments</a:t>
                      </a:r>
                      <a:endParaRPr lang="en-IN" dirty="0"/>
                    </a:p>
                  </a:txBody>
                  <a:tcPr/>
                </a:tc>
                <a:extLst>
                  <a:ext uri="{0D108BD9-81ED-4DB2-BD59-A6C34878D82A}">
                    <a16:rowId xmlns:a16="http://schemas.microsoft.com/office/drawing/2014/main" val="3712129634"/>
                  </a:ext>
                </a:extLst>
              </a:tr>
            </a:tbl>
          </a:graphicData>
        </a:graphic>
      </p:graphicFrame>
    </p:spTree>
    <p:extLst>
      <p:ext uri="{BB962C8B-B14F-4D97-AF65-F5344CB8AC3E}">
        <p14:creationId xmlns:p14="http://schemas.microsoft.com/office/powerpoint/2010/main" val="326030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3252A9-E6B8-A94A-CFB2-E43CDE2B4A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TextBox 3">
            <a:extLst>
              <a:ext uri="{FF2B5EF4-FFF2-40B4-BE49-F238E27FC236}">
                <a16:creationId xmlns:a16="http://schemas.microsoft.com/office/drawing/2014/main" id="{1F4E959B-8AE8-2EEE-0C63-CB6D44B0BC65}"/>
              </a:ext>
            </a:extLst>
          </p:cNvPr>
          <p:cNvSpPr txBox="1"/>
          <p:nvPr/>
        </p:nvSpPr>
        <p:spPr>
          <a:xfrm>
            <a:off x="3015343" y="783771"/>
            <a:ext cx="5312228" cy="461665"/>
          </a:xfrm>
          <a:prstGeom prst="rect">
            <a:avLst/>
          </a:prstGeom>
          <a:noFill/>
        </p:spPr>
        <p:txBody>
          <a:bodyPr wrap="square" rtlCol="0">
            <a:spAutoFit/>
          </a:bodyPr>
          <a:lstStyle/>
          <a:p>
            <a:r>
              <a:rPr lang="en-IN" sz="2400" b="1" dirty="0"/>
              <a:t>       BLOCK DIAGRAM</a:t>
            </a:r>
            <a:endParaRPr lang="en-IN" sz="2400" dirty="0"/>
          </a:p>
        </p:txBody>
      </p:sp>
      <p:pic>
        <p:nvPicPr>
          <p:cNvPr id="9" name="Picture Placeholder 8">
            <a:extLst>
              <a:ext uri="{FF2B5EF4-FFF2-40B4-BE49-F238E27FC236}">
                <a16:creationId xmlns:a16="http://schemas.microsoft.com/office/drawing/2014/main" id="{62D7B2E7-DFB8-CB0B-F9A4-FF24DAE9D390}"/>
              </a:ext>
            </a:extLst>
          </p:cNvPr>
          <p:cNvPicPr>
            <a:picLocks noGrp="1" noChangeAspect="1"/>
          </p:cNvPicPr>
          <p:nvPr>
            <p:ph type="pic" idx="2"/>
          </p:nvPr>
        </p:nvPicPr>
        <p:blipFill>
          <a:blip r:embed="rId2"/>
          <a:srcRect t="2549" b="2549"/>
          <a:stretch/>
        </p:blipFill>
        <p:spPr>
          <a:xfrm>
            <a:off x="2601686" y="1763486"/>
            <a:ext cx="7522028" cy="4191001"/>
          </a:xfrm>
        </p:spPr>
      </p:pic>
    </p:spTree>
    <p:extLst>
      <p:ext uri="{BB962C8B-B14F-4D97-AF65-F5344CB8AC3E}">
        <p14:creationId xmlns:p14="http://schemas.microsoft.com/office/powerpoint/2010/main" val="317548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1760-1A9E-157A-C800-F22B11DA07A7}"/>
              </a:ext>
            </a:extLst>
          </p:cNvPr>
          <p:cNvSpPr>
            <a:spLocks noGrp="1"/>
          </p:cNvSpPr>
          <p:nvPr>
            <p:ph type="title"/>
          </p:nvPr>
        </p:nvSpPr>
        <p:spPr/>
        <p:txBody>
          <a:bodyPr>
            <a:normAutofit/>
          </a:bodyPr>
          <a:lstStyle/>
          <a:p>
            <a:r>
              <a:rPr lang="en-US" sz="2800" b="1" dirty="0">
                <a:solidFill>
                  <a:schemeClr val="tx1"/>
                </a:solidFill>
                <a:latin typeface="+mj-lt"/>
                <a:cs typeface="Times New Roman" panose="02020603050405020304" pitchFamily="18" charset="0"/>
              </a:rPr>
              <a:t>Existing Method</a:t>
            </a:r>
            <a:endParaRPr lang="en-IN" sz="2800" b="1" dirty="0">
              <a:latin typeface="+mj-lt"/>
            </a:endParaRPr>
          </a:p>
        </p:txBody>
      </p:sp>
      <p:sp>
        <p:nvSpPr>
          <p:cNvPr id="3" name="Text Placeholder 2">
            <a:extLst>
              <a:ext uri="{FF2B5EF4-FFF2-40B4-BE49-F238E27FC236}">
                <a16:creationId xmlns:a16="http://schemas.microsoft.com/office/drawing/2014/main" id="{C1246EC5-932C-665E-D0FB-65D2695F9829}"/>
              </a:ext>
            </a:extLst>
          </p:cNvPr>
          <p:cNvSpPr>
            <a:spLocks noGrp="1"/>
          </p:cNvSpPr>
          <p:nvPr>
            <p:ph type="body" idx="1"/>
          </p:nvPr>
        </p:nvSpPr>
        <p:spPr/>
        <p:txBody>
          <a:bodyPr/>
          <a:lstStyle/>
          <a:p>
            <a:r>
              <a:rPr lang="en-US" sz="2000" dirty="0">
                <a:latin typeface="+mn-lt"/>
                <a:cs typeface="Times New Roman" panose="02020603050405020304" pitchFamily="18" charset="0"/>
              </a:rPr>
              <a:t>Before the implementation of IoT-based systems for electricity theft detection, manual inspection was the primary method for identifying unauthorized power consumption. This traditional approach involved periodic physical checks by utility workers who would inspect energy meters and wiring for signs of tampering or irregularities. In cases of suspected theft, the utility personnel would manually read the meter, compare it to expected usage patterns, and investigate any discrepancies. However, this method was time-consuming, labor-intensive, and often reactive rather than proactive, leading to delays in detecting theft and potential losses for utility companies</a:t>
            </a:r>
            <a:endParaRPr lang="en-IN" sz="2000" dirty="0">
              <a:latin typeface="+mn-lt"/>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A21F9ED-7CC9-A14A-32A2-0DFFDF667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8430551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4917</TotalTime>
  <Words>1312</Words>
  <Application>Microsoft Office PowerPoint</Application>
  <PresentationFormat>Widescreen</PresentationFormat>
  <Paragraphs>142</Paragraphs>
  <Slides>17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Open Sans</vt:lpstr>
      <vt:lpstr>Aharoni</vt:lpstr>
      <vt:lpstr>Plus Jakarta Sans</vt:lpstr>
      <vt:lpstr>Times New Roman</vt:lpstr>
      <vt:lpstr>Montserrat Medium</vt:lpstr>
      <vt:lpstr>Arial</vt:lpstr>
      <vt:lpstr>Verdana</vt:lpstr>
      <vt:lpstr>Calibri</vt:lpstr>
      <vt:lpstr>Montserrat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Method</vt:lpstr>
      <vt:lpstr>List of components &amp; specifications </vt:lpstr>
      <vt:lpstr>Circuit Diagram</vt:lpstr>
      <vt:lpstr>Flow Chart</vt:lpstr>
      <vt:lpstr>Proposed method</vt:lpstr>
      <vt:lpstr>Applications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Rohith sai</cp:lastModifiedBy>
  <cp:revision>49</cp:revision>
  <dcterms:created xsi:type="dcterms:W3CDTF">2022-05-23T07:15:42Z</dcterms:created>
  <dcterms:modified xsi:type="dcterms:W3CDTF">2025-03-25T16:22:10Z</dcterms:modified>
</cp:coreProperties>
</file>