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71" r:id="rId17"/>
    <p:sldId id="268" r:id="rId18"/>
    <p:sldId id="269" r:id="rId19"/>
    <p:sldId id="270" r:id="rId20"/>
    <p:sldId id="283" r:id="rId21"/>
    <p:sldId id="284" r:id="rId22"/>
    <p:sldId id="275" r:id="rId23"/>
    <p:sldId id="276" r:id="rId24"/>
    <p:sldId id="277" r:id="rId25"/>
    <p:sldId id="278" r:id="rId26"/>
    <p:sldId id="279" r:id="rId27"/>
    <p:sldId id="280" r:id="rId28"/>
    <p:sldId id="286" r:id="rId29"/>
    <p:sldId id="285" r:id="rId30"/>
    <p:sldId id="281" r:id="rId31"/>
    <p:sldId id="282" r:id="rId32"/>
    <p:sldId id="287" r:id="rId33"/>
    <p:sldId id="288" r:id="rId34"/>
    <p:sldId id="289" r:id="rId35"/>
    <p:sldId id="290" r:id="rId36"/>
    <p:sldId id="291" r:id="rId37"/>
    <p:sldId id="297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8" r:id="rId60"/>
    <p:sldId id="316" r:id="rId61"/>
    <p:sldId id="317" r:id="rId62"/>
    <p:sldId id="319" r:id="rId63"/>
    <p:sldId id="320" r:id="rId64"/>
    <p:sldId id="321" r:id="rId65"/>
    <p:sldId id="322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601A-B325-6143-DC2E-E0AB186A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0A600-F533-5C05-B8AB-511D5ECF4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0323-2197-3CE9-F1B0-99491E70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AC23-EE70-D97E-0DC4-AA18AE86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C42EA-014C-344B-6AF9-3049C3F9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8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B258-56A8-66FE-4908-CA45CFDB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5E428-7EDF-0A24-C51B-5BC8BAE69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97E3B-BB83-AD86-F493-F7467548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D4B1-B859-B738-E7C0-1301681C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ED7D-054D-13EA-0FFA-DA72C4C3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86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2F0569-C36A-D24F-8023-7F87D1CD5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4829A-B17B-1331-472C-4D2106A7E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FA19-F1EC-0183-C0E1-A1E656FE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9463D-CD53-7DF9-86CF-9A4B4FAC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1BEA-6FE8-9A23-EC63-A39E9418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34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45A3-E2A2-306C-C982-87A9F4E4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0B32-3419-1461-AB0A-9E5FE43B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FA87-3CEE-0F0A-2F16-CF65E7C2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23F33-A69A-A8DC-3E2F-9FB222A4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AD25-D5D0-79C4-4AAA-6DCFB07B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4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FA09-0F20-A9B2-2383-128C80EC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F0C-D976-0CC3-8F48-74BF4CFB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A740-DA02-B290-CFE6-E24CE1BC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5B40B-C616-3738-F731-ED32317B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C5E7B-F541-198F-C516-85AC1A2C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7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BD88-88B4-4C9C-AE1A-2180229A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9665-F3A6-A6FE-50ED-B0C9D1EA9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6A4B9-A55D-3076-D66B-1141031D5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086A6-5EC2-3A59-5807-1A5B95B0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B1874-A869-D69B-5D5A-83FB2D01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4CFD5-F28A-562B-331F-CE9A9892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2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279-CD06-3A02-A901-893DBE8A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FF95B-0F5E-E284-DE83-9A7042E8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A7714-6178-0E26-9909-DA9AE3A2D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632E6-E67F-EF43-9DA2-D20F4ACD6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BC539-9AAD-EE05-56ED-4AD56C36D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CDA5B-195D-82C3-A5BB-33B1C154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938A6-3970-69BC-3DEA-0C1B699D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B73BB-1F9C-D720-704D-9F2BAD9A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2081-2D83-24F5-2352-A7B4EE2D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E5EC9-2B10-52C4-4B6B-65E896E1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EF5BA-E6D5-CFE5-F324-A019FDA8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F5132-45DB-C621-4AE1-56D342B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1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991FB-36BA-5DC0-A6DE-91EB6D44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9D3EA-9F00-9D09-BDD2-44F0AD6C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BD8FB-B036-9085-0586-2CE88E0E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3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BB38-0F4C-B224-9E51-54416419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8C8F-A4AC-A27F-56DA-4A0CAC960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32A91-4BD2-7C44-E071-3C89D7FE1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200F2-CFA1-1B90-39DB-2B039684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E6C22-C5DB-9AB0-A656-66563863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A00F6-1A38-34F4-AA2F-18C70BB7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7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49F8-558F-4DA0-5369-A7BD956C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8C6E9-0320-5F42-3C47-E9DBA71E3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7E2AB-6786-C635-8ED3-7BB35971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218EF-882F-F713-3526-D533B985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74D23-D95F-F080-F9B6-891B0658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9689D-291E-9B86-84F4-55639E1D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6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250E-E007-355C-B198-FB15CB52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510E-FCE9-DFF4-C4BB-1F94CA06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B991-A8FC-3DA6-4A92-AD071B153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C20A-64DC-4F01-A4DA-9FA7AB7E26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AD066-B10E-DAE1-61D4-44B2AE83A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4059A-E255-A97D-B787-F5C25B6E6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391E-FD27-42DB-96C9-63C0A02F4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0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6864-931B-F1F2-A1A1-79B41A6F2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Power Query </a:t>
            </a:r>
            <a:br>
              <a:rPr lang="en-IN" dirty="0"/>
            </a:br>
            <a:r>
              <a:rPr lang="en-IN" sz="4800" dirty="0"/>
              <a:t>(Data Preparation)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12664-9C4A-967D-A83A-2A036EAA7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MUKESH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55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8BC5F-C54D-D103-85E2-D9FAB3F30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6F99AF-2DF4-E09D-C9B1-FC3C1379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58" y="1562600"/>
            <a:ext cx="4956176" cy="4733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800A2D-3857-5DFB-AF9F-475C4F48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0" y="3158097"/>
            <a:ext cx="4247218" cy="13111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E7ECF1-68D8-7BC5-6776-CEC41BC87DAE}"/>
              </a:ext>
            </a:extLst>
          </p:cNvPr>
          <p:cNvSpPr/>
          <p:nvPr/>
        </p:nvSpPr>
        <p:spPr>
          <a:xfrm>
            <a:off x="5053782" y="3345425"/>
            <a:ext cx="1042218" cy="9365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2CE5C-BFDC-8029-DEBB-1AA0B2ADB390}"/>
              </a:ext>
            </a:extLst>
          </p:cNvPr>
          <p:cNvSpPr/>
          <p:nvPr/>
        </p:nvSpPr>
        <p:spPr>
          <a:xfrm>
            <a:off x="1455174" y="3519948"/>
            <a:ext cx="609600" cy="8652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11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75976-1F7E-FD3C-FB46-349D9AF0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4E7D-C759-0FD7-736F-7DB65360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38E4-A9FC-7227-C47B-CC6898FE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EDF2B-3A06-06F6-403C-63F96FE0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74" y="365125"/>
            <a:ext cx="7475580" cy="56299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5E8F98-4371-C2E8-A938-389A2173AA93}"/>
              </a:ext>
            </a:extLst>
          </p:cNvPr>
          <p:cNvSpPr/>
          <p:nvPr/>
        </p:nvSpPr>
        <p:spPr>
          <a:xfrm>
            <a:off x="2619163" y="3893573"/>
            <a:ext cx="2821858" cy="5801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Load Data into Power BI</a:t>
            </a:r>
            <a:endParaRPr lang="en-IN" sz="2000" b="1" dirty="0"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99C0D-743D-AC11-5377-E6743BFF9475}"/>
              </a:ext>
            </a:extLst>
          </p:cNvPr>
          <p:cNvSpPr/>
          <p:nvPr/>
        </p:nvSpPr>
        <p:spPr>
          <a:xfrm>
            <a:off x="8667229" y="3578941"/>
            <a:ext cx="3411794" cy="6292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Cleaning in Power Query </a:t>
            </a:r>
          </a:p>
          <a:p>
            <a:pPr algn="ctr"/>
            <a:r>
              <a:rPr lang="en-US" sz="2000" b="1" dirty="0"/>
              <a:t>Editor</a:t>
            </a:r>
            <a:endParaRPr lang="en-IN" sz="20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783D98-9872-86EF-9C1D-F6B95DCC673B}"/>
              </a:ext>
            </a:extLst>
          </p:cNvPr>
          <p:cNvCxnSpPr/>
          <p:nvPr/>
        </p:nvCxnSpPr>
        <p:spPr>
          <a:xfrm>
            <a:off x="4021394" y="4503174"/>
            <a:ext cx="3165987" cy="10717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071540-9050-1A66-408D-16F568D96CFD}"/>
              </a:ext>
            </a:extLst>
          </p:cNvPr>
          <p:cNvCxnSpPr/>
          <p:nvPr/>
        </p:nvCxnSpPr>
        <p:spPr>
          <a:xfrm flipH="1">
            <a:off x="8780206" y="4257368"/>
            <a:ext cx="1612491" cy="118970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7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87080-3B6C-0AD2-A61D-92B36785D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05B-4AD8-4E4B-EFB8-23C3B4E0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Transform Data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B3A0-D648-DB64-74E8-2CCB992A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Query is launched in a separate window where it shows the imported data – ready for data cleaning</a:t>
            </a:r>
          </a:p>
          <a:p>
            <a:endParaRPr lang="en-US" dirty="0"/>
          </a:p>
          <a:p>
            <a:r>
              <a:rPr lang="en-US" dirty="0"/>
              <a:t>Main window will show this message while power query editor is up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9689D-D37C-6BFC-CE50-D3795A25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70" y="4502509"/>
            <a:ext cx="567769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5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EA7F9-4DB8-6E19-CADB-A96B6D2AF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A391-A0FA-CD55-A334-BE31B4ED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1E07-D80A-B276-F255-C51F331B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36B8B-D5FE-5865-960C-32A12848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9" y="1101214"/>
            <a:ext cx="10725661" cy="51445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D9FBBB-57DF-D095-42BB-206714EB2C9B}"/>
              </a:ext>
            </a:extLst>
          </p:cNvPr>
          <p:cNvSpPr/>
          <p:nvPr/>
        </p:nvSpPr>
        <p:spPr>
          <a:xfrm>
            <a:off x="4316361" y="4227871"/>
            <a:ext cx="3048000" cy="7669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only loads first 1000 rows by default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24D0E8-69A4-BEF6-A8AF-7F58DB8797E3}"/>
              </a:ext>
            </a:extLst>
          </p:cNvPr>
          <p:cNvCxnSpPr/>
          <p:nvPr/>
        </p:nvCxnSpPr>
        <p:spPr>
          <a:xfrm flipH="1">
            <a:off x="1337187" y="4994787"/>
            <a:ext cx="2939845" cy="10618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3B3387E-26EA-678A-A0BB-246C75A515AC}"/>
              </a:ext>
            </a:extLst>
          </p:cNvPr>
          <p:cNvSpPr/>
          <p:nvPr/>
        </p:nvSpPr>
        <p:spPr>
          <a:xfrm>
            <a:off x="9153832" y="2025445"/>
            <a:ext cx="2199968" cy="2802194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E4B87-092A-99DF-BA54-E92B7C61A4ED}"/>
              </a:ext>
            </a:extLst>
          </p:cNvPr>
          <p:cNvCxnSpPr>
            <a:cxnSpLocks/>
            <a:stCxn id="11" idx="2"/>
            <a:endCxn id="8" idx="1"/>
          </p:cNvCxnSpPr>
          <p:nvPr/>
        </p:nvCxnSpPr>
        <p:spPr>
          <a:xfrm>
            <a:off x="6081252" y="2025445"/>
            <a:ext cx="3072580" cy="14010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8F93-042F-B5CE-393C-17CE214E10F1}"/>
              </a:ext>
            </a:extLst>
          </p:cNvPr>
          <p:cNvSpPr/>
          <p:nvPr/>
        </p:nvSpPr>
        <p:spPr>
          <a:xfrm>
            <a:off x="4168877" y="1386348"/>
            <a:ext cx="3824749" cy="6390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Settings pane &gt; shows the transformations applied on the data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29F9B8-6BDC-A627-CECD-8D4DDBC6B83D}"/>
              </a:ext>
            </a:extLst>
          </p:cNvPr>
          <p:cNvCxnSpPr/>
          <p:nvPr/>
        </p:nvCxnSpPr>
        <p:spPr>
          <a:xfrm flipV="1">
            <a:off x="9085006" y="3883742"/>
            <a:ext cx="432620" cy="209427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34AE18-B6F3-65B1-CD3F-EBEF72D9C210}"/>
              </a:ext>
            </a:extLst>
          </p:cNvPr>
          <p:cNvSpPr/>
          <p:nvPr/>
        </p:nvSpPr>
        <p:spPr>
          <a:xfrm>
            <a:off x="7138219" y="6056671"/>
            <a:ext cx="3510116" cy="4742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Undo the transformation using delete button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19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8F869-168A-095D-50BA-8E00B40C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D9F2-6FA6-D8EA-AEE5-BD3E1ED3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Query left pane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563D-BC73-E737-2872-7898AB14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left pane</a:t>
            </a:r>
            <a:r>
              <a:rPr lang="en-US" dirty="0"/>
              <a:t> shows a </a:t>
            </a:r>
            <a:r>
              <a:rPr lang="en-US" b="1" dirty="0"/>
              <a:t>list of all the queries (tables or data steps)</a:t>
            </a:r>
            <a:r>
              <a:rPr lang="en-US" dirty="0"/>
              <a:t> you've created or loaded into Power BI through Power Query. </a:t>
            </a:r>
          </a:p>
          <a:p>
            <a:endParaRPr lang="en-US" dirty="0"/>
          </a:p>
          <a:p>
            <a:r>
              <a:rPr lang="en-US" dirty="0"/>
              <a:t>It helps you </a:t>
            </a:r>
            <a:r>
              <a:rPr lang="en-US" b="1" dirty="0"/>
              <a:t>navigate</a:t>
            </a:r>
            <a:r>
              <a:rPr lang="en-US" dirty="0"/>
              <a:t>, </a:t>
            </a:r>
            <a:r>
              <a:rPr lang="en-US" b="1" dirty="0"/>
              <a:t>organize</a:t>
            </a:r>
            <a:r>
              <a:rPr lang="en-US" dirty="0"/>
              <a:t>, and </a:t>
            </a:r>
            <a:r>
              <a:rPr lang="en-US" b="1" dirty="0"/>
              <a:t>manage multiple data sources and transformations</a:t>
            </a:r>
            <a:r>
              <a:rPr lang="en-US" dirty="0"/>
              <a:t> easily.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98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7978-3F30-774C-569A-0943DAA6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Common Actions in the Left Pane</a:t>
            </a:r>
            <a:endParaRPr lang="en-IN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0791A8-EF20-1F53-1937-EED44308F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572406"/>
              </p:ext>
            </p:extLst>
          </p:nvPr>
        </p:nvGraphicFramePr>
        <p:xfrm>
          <a:off x="838200" y="2263934"/>
          <a:ext cx="10515600" cy="329184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947219">
                  <a:extLst>
                    <a:ext uri="{9D8B030D-6E8A-4147-A177-3AD203B41FA5}">
                      <a16:colId xmlns:a16="http://schemas.microsoft.com/office/drawing/2014/main" val="3060146439"/>
                    </a:ext>
                  </a:extLst>
                </a:gridCol>
                <a:gridCol w="7568381">
                  <a:extLst>
                    <a:ext uri="{9D8B030D-6E8A-4147-A177-3AD203B41FA5}">
                      <a16:colId xmlns:a16="http://schemas.microsoft.com/office/drawing/2014/main" val="1384840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Action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How It Helps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2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/>
                        <a:t>Select a Query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Click to load its steps in the center editor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559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/>
                        <a:t>Rename Query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Right-click → Rename for clarity (e.g., Sales_2024)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498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/>
                        <a:t>Duplicate Query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 copy of a query with all steps intact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035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/>
                        <a:t>Reference Query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 new query that </a:t>
                      </a:r>
                      <a:r>
                        <a:rPr lang="en-US" b="1"/>
                        <a:t>depends on another</a:t>
                      </a:r>
                      <a:r>
                        <a:rPr lang="en-US"/>
                        <a:t> (useful for modular design)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178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/>
                        <a:t>Delete Query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unused or test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174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/>
                        <a:t>Create Folder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Organize multiple queries (Right-click → New Group)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60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/>
                        <a:t>Enable/Disable Load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Right-click → Uncheck “Enable Load” to keep query for logic but not load into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63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8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88A4E-F31C-7B9D-E0C3-2A75566E6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7014-43E7-6343-F95F-007DBD9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Query left pane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61EB-5E40-0F62-EFFC-BA78BB7C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Let’s say you’re working with a sales Excel file.</a:t>
            </a:r>
          </a:p>
          <a:p>
            <a:r>
              <a:rPr lang="en-US" dirty="0">
                <a:latin typeface="Candara" panose="020E0502030303020204" pitchFamily="34" charset="0"/>
              </a:rPr>
              <a:t>In Power Query, you load the sheet → remove nulls → filter dates → rename columns</a:t>
            </a:r>
          </a:p>
          <a:p>
            <a:r>
              <a:rPr lang="en-US" dirty="0">
                <a:latin typeface="Candara" panose="020E0502030303020204" pitchFamily="34" charset="0"/>
              </a:rPr>
              <a:t>This entire chain of steps is your </a:t>
            </a:r>
            <a:r>
              <a:rPr lang="en-US" b="1" dirty="0">
                <a:latin typeface="Candara" panose="020E0502030303020204" pitchFamily="34" charset="0"/>
              </a:rPr>
              <a:t>query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And even if the underlying Excel file changes later, your query will </a:t>
            </a:r>
            <a:r>
              <a:rPr lang="en-US" b="1" dirty="0">
                <a:latin typeface="Candara" panose="020E0502030303020204" pitchFamily="34" charset="0"/>
              </a:rPr>
              <a:t>still work</a:t>
            </a:r>
            <a:r>
              <a:rPr lang="en-US" dirty="0">
                <a:latin typeface="Candara" panose="020E0502030303020204" pitchFamily="34" charset="0"/>
              </a:rPr>
              <a:t> (it re-runs the steps).</a:t>
            </a: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4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314A1-6624-B39B-949C-4722509F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2D81-9938-E17F-EF1F-E21A5077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Query pane summary 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E885-6B04-0D17-4B53-91633FC1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The </a:t>
            </a:r>
            <a:r>
              <a:rPr lang="en-US" b="1" dirty="0">
                <a:latin typeface="Candara" panose="020E0502030303020204" pitchFamily="34" charset="0"/>
              </a:rPr>
              <a:t>Left Pane in Power Query Editor</a:t>
            </a:r>
            <a:r>
              <a:rPr lang="en-US" dirty="0">
                <a:latin typeface="Candara" panose="020E0502030303020204" pitchFamily="34" charset="0"/>
              </a:rPr>
              <a:t> is your </a:t>
            </a:r>
            <a:r>
              <a:rPr lang="en-US" b="1" dirty="0">
                <a:latin typeface="Candara" panose="020E0502030303020204" pitchFamily="34" charset="0"/>
              </a:rPr>
              <a:t>query manager</a:t>
            </a:r>
            <a:r>
              <a:rPr lang="en-US" dirty="0">
                <a:latin typeface="Candara" panose="020E0502030303020204" pitchFamily="34" charset="0"/>
              </a:rPr>
              <a:t> — it shows all the data tables you're cleaning or transforming, lets you switch between them, and helps organize your entire ETL (Extract, Transform, Load) workflow.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3F655-FB58-EE1F-4A08-AAB15AD7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AB69-5468-C0A6-1FAF-FDB4B1E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3. Managing Rows &amp; Columns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7A3AE-C43D-1A95-729C-59CD05622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3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51EE4-D180-973B-7EE0-CDC73ECA2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18E5-C826-E5CA-7DFB-95ED0522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3DFC-7203-EA41-8F55-F1459FEC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Power Query Editor</a:t>
            </a:r>
            <a:r>
              <a:rPr lang="en-US" dirty="0"/>
              <a:t>, rows and columns can be managed using built-in options on the toolbar or right-click menu.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91066-A79E-BCD3-2510-95E9EE42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559" y="2739267"/>
            <a:ext cx="1718848" cy="3437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39663-3EAD-64D1-9EF4-7F8365ED0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3401"/>
            <a:ext cx="7011378" cy="16194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329E43-6E6B-9225-B0EA-8531E5AE1527}"/>
              </a:ext>
            </a:extLst>
          </p:cNvPr>
          <p:cNvSpPr/>
          <p:nvPr/>
        </p:nvSpPr>
        <p:spPr>
          <a:xfrm>
            <a:off x="6096000" y="3429000"/>
            <a:ext cx="1445342" cy="10938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8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C349-8558-A31F-4AAB-FA71755E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A796-90B7-0307-FFCC-69F35E8C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Loading &amp; Initial Shaping</a:t>
            </a:r>
          </a:p>
          <a:p>
            <a:pPr marL="0" indent="0">
              <a:buNone/>
            </a:pPr>
            <a:r>
              <a:rPr lang="en-US" dirty="0"/>
              <a:t>2. Data Profiling &amp; Data Types</a:t>
            </a:r>
          </a:p>
          <a:p>
            <a:pPr marL="0" indent="0">
              <a:buNone/>
            </a:pPr>
            <a:r>
              <a:rPr lang="en-US" dirty="0"/>
              <a:t>3. Basic Transformations</a:t>
            </a:r>
          </a:p>
          <a:p>
            <a:pPr marL="0" indent="0">
              <a:buNone/>
            </a:pPr>
            <a:r>
              <a:rPr lang="en-US" dirty="0"/>
              <a:t>4. Advanced Transformations</a:t>
            </a:r>
          </a:p>
          <a:p>
            <a:pPr marL="0" indent="0">
              <a:buNone/>
            </a:pPr>
            <a:r>
              <a:rPr lang="en-US" dirty="0"/>
              <a:t>5. Adding &amp; Creating Columns</a:t>
            </a:r>
          </a:p>
          <a:p>
            <a:pPr marL="0" indent="0">
              <a:buNone/>
            </a:pPr>
            <a:r>
              <a:rPr lang="en-US" dirty="0"/>
              <a:t>6. Combining &amp; Merging Data</a:t>
            </a:r>
          </a:p>
          <a:p>
            <a:pPr marL="0" indent="0">
              <a:buNone/>
            </a:pPr>
            <a:r>
              <a:rPr lang="en-US" dirty="0"/>
              <a:t>7. Validating and Preparing Output</a:t>
            </a:r>
          </a:p>
        </p:txBody>
      </p:sp>
    </p:spTree>
    <p:extLst>
      <p:ext uri="{BB962C8B-B14F-4D97-AF65-F5344CB8AC3E}">
        <p14:creationId xmlns:p14="http://schemas.microsoft.com/office/powerpoint/2010/main" val="677733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81BCD-442E-E435-4AA2-3DE344330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5E2B-D4E0-1A59-C233-F7F1AB5A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Managing Columns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638FEC-A17F-5AF5-3444-A0F6384C9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921195"/>
              </p:ext>
            </p:extLst>
          </p:nvPr>
        </p:nvGraphicFramePr>
        <p:xfrm>
          <a:off x="838200" y="2675414"/>
          <a:ext cx="10515600" cy="19202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966884">
                  <a:extLst>
                    <a:ext uri="{9D8B030D-6E8A-4147-A177-3AD203B41FA5}">
                      <a16:colId xmlns:a16="http://schemas.microsoft.com/office/drawing/2014/main" val="1750138976"/>
                    </a:ext>
                  </a:extLst>
                </a:gridCol>
                <a:gridCol w="7548716">
                  <a:extLst>
                    <a:ext uri="{9D8B030D-6E8A-4147-A177-3AD203B41FA5}">
                      <a16:colId xmlns:a16="http://schemas.microsoft.com/office/drawing/2014/main" val="2869149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Task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How to Do It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377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Remove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Right-click column header → “Remove” or use Home → Remove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69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Keep specific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desired columns → Home → Remove Other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29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Rename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Double-click column name or right-click → “Rename”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82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Reorder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 and drop, or Transform → Move → To Beginning / To 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95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28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E167D-4285-A787-AA0F-5427EE2CB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69C4-9AAD-8624-6C0C-2BE0C05F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Managing Rows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EA71E0-F331-AFFE-5C86-6895754FA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39341"/>
              </p:ext>
            </p:extLst>
          </p:nvPr>
        </p:nvGraphicFramePr>
        <p:xfrm>
          <a:off x="838200" y="2583974"/>
          <a:ext cx="10515600" cy="26517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763297">
                  <a:extLst>
                    <a:ext uri="{9D8B030D-6E8A-4147-A177-3AD203B41FA5}">
                      <a16:colId xmlns:a16="http://schemas.microsoft.com/office/drawing/2014/main" val="398218885"/>
                    </a:ext>
                  </a:extLst>
                </a:gridCol>
                <a:gridCol w="6752303">
                  <a:extLst>
                    <a:ext uri="{9D8B030D-6E8A-4147-A177-3AD203B41FA5}">
                      <a16:colId xmlns:a16="http://schemas.microsoft.com/office/drawing/2014/main" val="3875562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Task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How to Do It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76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Remove top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Home → Remove Rows → Remove Top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216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Remove blank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Home → Remove Rows → Remove Blank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26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Remove duplicates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Home → Remove Rows → Remove Duplicates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8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Keep top/bottom N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Home → Keep Rows → Keep Top Rows or Bottom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415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Filter specific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Click filter icon in column header → Check/uncheck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238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Group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 → Group By (e.g., total sales per category)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85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72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7D85E-2C86-BD0C-DEB4-4DAFA7395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F791-DE71-47EA-F2A8-BD6E02E5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4. Dealing with Unwanted Columns and Null Values</a:t>
            </a:r>
            <a:endParaRPr lang="en-IN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1B196-401D-C026-56D2-415B494AF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2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64378-3F15-B533-6AE7-ED3635888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B6E1-18CF-695F-4336-BA8E284C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Remove Unwanted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AC43-F4B5-3F5B-981E-8AE2AACD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Manually select and remove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Select columns → Right-click → Remove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Auto-remove using data profiling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Enable Column Quality / Distribution → Identify low-value columns and remove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75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146C2-1423-972B-8527-13531E0EC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AEDE-2AE7-6256-E35C-8D832C91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Remove or Replace Null Values</a:t>
            </a:r>
            <a:endParaRPr lang="en-IN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DB9BC6-CB85-6167-9874-A69A89E51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67825"/>
              </p:ext>
            </p:extLst>
          </p:nvPr>
        </p:nvGraphicFramePr>
        <p:xfrm>
          <a:off x="838200" y="3132614"/>
          <a:ext cx="10515600" cy="1828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819700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03223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Task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How to Do It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85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Remove rows with nulls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Filter column → Uncheck (null)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1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Replace nulls with a default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Right-click column → Replace Values → Enter (null) and a 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3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Fill nulls with values from above/below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 → Fill → Down or 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4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72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46ED8-5DCD-6F43-25B7-AE2F48CE2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C3555F-2E79-6895-8193-6C5AB462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08" y="2762865"/>
            <a:ext cx="7172914" cy="1238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9415B-0C73-DB48-7403-945109AE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92" y="733049"/>
            <a:ext cx="2867425" cy="53919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F0D233-4E2D-1C70-9943-55E372D07237}"/>
              </a:ext>
            </a:extLst>
          </p:cNvPr>
          <p:cNvSpPr/>
          <p:nvPr/>
        </p:nvSpPr>
        <p:spPr>
          <a:xfrm>
            <a:off x="6096000" y="2949677"/>
            <a:ext cx="2605548" cy="105161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017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14C5E-62CB-9A72-A55E-BB036982A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7DD4-BA4D-CE18-344C-4E68BEC7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Profiling &amp;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8A4C-4CF3-1BC9-4703-503CC9DF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Data Profiling in Power BI</a:t>
            </a:r>
          </a:p>
          <a:p>
            <a:pPr marL="0" indent="0">
              <a:buNone/>
            </a:pPr>
            <a:r>
              <a:rPr lang="en-US" dirty="0"/>
              <a:t>6. Changing Data Types in Power Query</a:t>
            </a:r>
          </a:p>
          <a:p>
            <a:pPr marL="0" indent="0">
              <a:buNone/>
            </a:pPr>
            <a:r>
              <a:rPr lang="en-US" dirty="0"/>
              <a:t>7. Handling NULLs in Power Query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0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DAF02-FCCA-4594-08D8-85CC28C9F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A213-2923-D238-BEF2-16FBDC42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 in Power 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6135-4742-854E-16A6-80C6BD3B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A technique to examine the quality, structure, and consistency of data columns.</a:t>
            </a:r>
          </a:p>
          <a:p>
            <a:r>
              <a:rPr lang="en-US" b="1" dirty="0"/>
              <a:t>Why it matters:</a:t>
            </a:r>
            <a:endParaRPr lang="en-US" dirty="0"/>
          </a:p>
          <a:p>
            <a:r>
              <a:rPr lang="en-US" dirty="0"/>
              <a:t>Detects errors, nulls, duplicates</a:t>
            </a:r>
          </a:p>
          <a:p>
            <a:r>
              <a:rPr lang="en-US" dirty="0"/>
              <a:t>Helps prioritize cleaning</a:t>
            </a:r>
          </a:p>
          <a:p>
            <a:r>
              <a:rPr lang="en-US" dirty="0"/>
              <a:t>Reveals hidden patterns and outliers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596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CF6C-6FB0-544E-A6E2-435AF062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Enabling Data Profiling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A04B-F045-719E-1B6E-2A94C67C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In Power Query Editor → View Tab:</a:t>
            </a:r>
            <a:endParaRPr lang="en-IN" dirty="0"/>
          </a:p>
          <a:p>
            <a:r>
              <a:rPr lang="en-IN" dirty="0"/>
              <a:t>Column Quality – Valid / Error / Empty %</a:t>
            </a:r>
          </a:p>
          <a:p>
            <a:r>
              <a:rPr lang="en-IN" dirty="0"/>
              <a:t>Column Distribution – Mini histograms</a:t>
            </a:r>
          </a:p>
          <a:p>
            <a:r>
              <a:rPr lang="en-IN" dirty="0"/>
              <a:t>Column Profile – Summary stats (min, max, unique, etc.)</a:t>
            </a:r>
          </a:p>
          <a:p>
            <a:pPr marL="0" indent="0">
              <a:buNone/>
            </a:pPr>
            <a:r>
              <a:rPr lang="en-IN" b="1" dirty="0"/>
              <a:t>Tip:</a:t>
            </a:r>
            <a:r>
              <a:rPr lang="en-IN" dirty="0"/>
              <a:t> Always enable before transformations!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58F6E-7691-6CB7-27E2-C448A2F8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72" y="5122613"/>
            <a:ext cx="7172914" cy="1238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D71458-107D-7FC2-1DC0-EB2EE313D10E}"/>
              </a:ext>
            </a:extLst>
          </p:cNvPr>
          <p:cNvSpPr/>
          <p:nvPr/>
        </p:nvSpPr>
        <p:spPr>
          <a:xfrm>
            <a:off x="3008664" y="5309425"/>
            <a:ext cx="2605548" cy="105161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9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7A361-0235-0CBD-CD91-3D0E9AB1B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A7D5-4978-1FDD-D6B5-0D1B9D91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Data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0713-71E8-8F04-C9D0-6E7042BC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Spot data type mismatches</a:t>
            </a:r>
          </a:p>
          <a:p>
            <a:r>
              <a:rPr lang="en-US" dirty="0"/>
              <a:t>Find NULL-heavy columns</a:t>
            </a:r>
          </a:p>
          <a:p>
            <a:r>
              <a:rPr lang="en-US" dirty="0"/>
              <a:t>Detect outliers and rare categories</a:t>
            </a:r>
          </a:p>
          <a:p>
            <a:r>
              <a:rPr lang="en-US" dirty="0"/>
              <a:t>Identify candidate columns for cleanup or removal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94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C9472-45FE-056B-97A4-DA17756B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1EC2-0162-3FD4-46A1-AB8B4DC7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What is Power Query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D8BA-43F9-1885-1B4C-D31BA91B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b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Power Query</a:t>
            </a:r>
            <a:r>
              <a:rPr lang="en-US" dirty="0">
                <a:latin typeface="Candara" panose="020E0502030303020204" pitchFamily="34" charset="0"/>
              </a:rPr>
              <a:t> is the </a:t>
            </a:r>
            <a:r>
              <a:rPr lang="en-US" b="1" dirty="0">
                <a:latin typeface="Candara" panose="020E0502030303020204" pitchFamily="34" charset="0"/>
              </a:rPr>
              <a:t>data cleaning and transformation engine</a:t>
            </a:r>
            <a:r>
              <a:rPr lang="en-US" dirty="0">
                <a:latin typeface="Candara" panose="020E0502030303020204" pitchFamily="34" charset="0"/>
              </a:rPr>
              <a:t> inside Power BI. </a:t>
            </a:r>
          </a:p>
          <a:p>
            <a:pPr marL="0" indent="0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It’s what makes Power BI so powerful for </a:t>
            </a:r>
            <a:r>
              <a:rPr lang="en-US" b="1" dirty="0">
                <a:latin typeface="Candara" panose="020E0502030303020204" pitchFamily="34" charset="0"/>
              </a:rPr>
              <a:t>preparing messy data</a:t>
            </a:r>
            <a:r>
              <a:rPr lang="en-US" dirty="0">
                <a:latin typeface="Candara" panose="020E0502030303020204" pitchFamily="34" charset="0"/>
              </a:rPr>
              <a:t> before you even think about creating visuals.</a:t>
            </a:r>
            <a:endParaRPr lang="en-IN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69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1D335-1FDB-033B-60D2-89F9F146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6382-971F-D6F2-1C3B-0EFDEBD3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Changing Data Types in Power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CF60-2955-3493-8735-145AAFEF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Why?</a:t>
            </a:r>
            <a:br>
              <a:rPr lang="en-US" dirty="0"/>
            </a:br>
            <a:r>
              <a:rPr lang="en-US" dirty="0"/>
              <a:t>Incorrect data types break merges, filters, and calculations.</a:t>
            </a:r>
          </a:p>
          <a:p>
            <a:r>
              <a:rPr lang="en-US" b="1" dirty="0"/>
              <a:t>How?</a:t>
            </a:r>
            <a:endParaRPr lang="en-US" dirty="0"/>
          </a:p>
          <a:p>
            <a:r>
              <a:rPr lang="en-US" dirty="0"/>
              <a:t>Click data type icon beside column header</a:t>
            </a:r>
          </a:p>
          <a:p>
            <a:r>
              <a:rPr lang="en-US" dirty="0"/>
              <a:t>Or: Transform Tab → Data Type → Select appropriate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974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BCE93-41F7-472A-B361-6D93D75F1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73D4-E9CA-3212-0583-EAA9606B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Common Type Fixes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21D5CF-484C-45C3-60F6-221AD16F0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903857"/>
              </p:ext>
            </p:extLst>
          </p:nvPr>
        </p:nvGraphicFramePr>
        <p:xfrm>
          <a:off x="838200" y="3269774"/>
          <a:ext cx="10515600" cy="15544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742648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65196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sz="2400" b="1" dirty="0"/>
                        <a:t>Column Value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2400" b="1" dirty="0"/>
                        <a:t>Change To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11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dirty="0"/>
                        <a:t>"123"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/>
                        <a:t>Whole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609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dirty="0"/>
                        <a:t>"Yes" / "No"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/>
                        <a:t>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72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/>
                        <a:t>"12/05/2024"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26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207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1D9D-4D94-2FD0-5BCA-499B01F38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DC59-69B3-9BD4-5FB0-624BDD4F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Handling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4D70-BF11-A140-A186-2F374D2C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ndara" panose="020E0502030303020204" pitchFamily="34" charset="0"/>
              </a:rPr>
              <a:t>Ways to Handle NULLs</a:t>
            </a:r>
          </a:p>
          <a:p>
            <a:pPr lvl="1"/>
            <a:r>
              <a:rPr lang="en-IN" dirty="0">
                <a:latin typeface="Candara" panose="020E0502030303020204" pitchFamily="34" charset="0"/>
              </a:rPr>
              <a:t>Filter them out (uncheck (null) in filter menu)</a:t>
            </a:r>
          </a:p>
          <a:p>
            <a:pPr lvl="1"/>
            <a:endParaRPr lang="en-IN" dirty="0">
              <a:latin typeface="Candara" panose="020E0502030303020204" pitchFamily="34" charset="0"/>
            </a:endParaRPr>
          </a:p>
          <a:p>
            <a:pPr lvl="1"/>
            <a:r>
              <a:rPr lang="en-IN" dirty="0">
                <a:latin typeface="Candara" panose="020E0502030303020204" pitchFamily="34" charset="0"/>
              </a:rPr>
              <a:t>Replace nulls with “Unknown” / 0 / default</a:t>
            </a:r>
          </a:p>
          <a:p>
            <a:pPr lvl="1"/>
            <a:endParaRPr lang="en-IN" dirty="0">
              <a:latin typeface="Candara" panose="020E0502030303020204" pitchFamily="34" charset="0"/>
            </a:endParaRPr>
          </a:p>
          <a:p>
            <a:pPr lvl="1"/>
            <a:r>
              <a:rPr lang="en-IN" dirty="0">
                <a:latin typeface="Candara" panose="020E0502030303020204" pitchFamily="34" charset="0"/>
              </a:rPr>
              <a:t>Fill Down / Up from adjacent rows (Transform Tab → Fill)</a:t>
            </a:r>
          </a:p>
          <a:p>
            <a:pPr lvl="1"/>
            <a:endParaRPr lang="en-IN" dirty="0">
              <a:latin typeface="Candara" panose="020E0502030303020204" pitchFamily="34" charset="0"/>
            </a:endParaRPr>
          </a:p>
          <a:p>
            <a:pPr lvl="1"/>
            <a:r>
              <a:rPr lang="en-IN" dirty="0">
                <a:latin typeface="Candara" panose="020E0502030303020204" pitchFamily="34" charset="0"/>
              </a:rPr>
              <a:t>Remove Rows (if nulls are unacceptable)</a:t>
            </a:r>
          </a:p>
        </p:txBody>
      </p:sp>
    </p:spTree>
    <p:extLst>
      <p:ext uri="{BB962C8B-B14F-4D97-AF65-F5344CB8AC3E}">
        <p14:creationId xmlns:p14="http://schemas.microsoft.com/office/powerpoint/2010/main" val="825197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9D990-86EC-2284-D5F1-30CABC07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4A2D-08C4-E5AE-5367-A3AE56D0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Tips &amp; Best Practices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40B1-D70B-607E-D535-84797215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Use profiling to guide your cleaning plan</a:t>
            </a:r>
          </a:p>
          <a:p>
            <a:r>
              <a:rPr lang="en-US" dirty="0">
                <a:latin typeface="Candara" panose="020E0502030303020204" pitchFamily="34" charset="0"/>
              </a:rPr>
              <a:t>Fix data types </a:t>
            </a:r>
            <a:r>
              <a:rPr lang="en-US" b="1" dirty="0">
                <a:latin typeface="Candara" panose="020E0502030303020204" pitchFamily="34" charset="0"/>
              </a:rPr>
              <a:t>before</a:t>
            </a:r>
            <a:r>
              <a:rPr lang="en-US" dirty="0">
                <a:latin typeface="Candara" panose="020E0502030303020204" pitchFamily="34" charset="0"/>
              </a:rPr>
              <a:t> merges and DAX formulas</a:t>
            </a:r>
          </a:p>
          <a:p>
            <a:r>
              <a:rPr lang="en-US" dirty="0">
                <a:latin typeface="Candara" panose="020E0502030303020204" pitchFamily="34" charset="0"/>
              </a:rPr>
              <a:t>Avoid removing too many nulls blindly — check context</a:t>
            </a: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82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5988A-8D63-54D3-68BA-C3810CBB1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3E46-2143-1F43-B88A-4E863185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Basic Transformations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00D0-40E6-E22F-C0DA-FC5BDE9B1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 Dealing with Text Tools</a:t>
            </a:r>
          </a:p>
          <a:p>
            <a:pPr marL="0" indent="0">
              <a:buNone/>
            </a:pPr>
            <a:r>
              <a:rPr lang="en-US" dirty="0"/>
              <a:t>9. Transform Text Columns</a:t>
            </a:r>
          </a:p>
          <a:p>
            <a:pPr marL="0" indent="0">
              <a:buNone/>
            </a:pPr>
            <a:r>
              <a:rPr lang="en-US" dirty="0"/>
              <a:t>10. Dealing with Numerical Tools</a:t>
            </a:r>
          </a:p>
          <a:p>
            <a:pPr marL="0" indent="0">
              <a:buNone/>
            </a:pPr>
            <a:r>
              <a:rPr lang="en-US" dirty="0"/>
              <a:t>11. Transform Number Columns</a:t>
            </a:r>
          </a:p>
          <a:p>
            <a:pPr marL="0" indent="0">
              <a:buNone/>
            </a:pPr>
            <a:r>
              <a:rPr lang="en-US" dirty="0"/>
              <a:t>12. Dealing with Date and Time</a:t>
            </a:r>
          </a:p>
          <a:p>
            <a:pPr marL="0" indent="0">
              <a:buNone/>
            </a:pPr>
            <a:r>
              <a:rPr lang="en-US" dirty="0"/>
              <a:t>13. Transform Date Columns</a:t>
            </a:r>
          </a:p>
          <a:p>
            <a:pPr marL="0" indent="0">
              <a:buNone/>
            </a:pPr>
            <a:r>
              <a:rPr lang="en-US" dirty="0"/>
              <a:t>14. General Column Transformations</a:t>
            </a:r>
          </a:p>
          <a:p>
            <a:pPr marL="0" indent="0">
              <a:buNone/>
            </a:pPr>
            <a:r>
              <a:rPr lang="en-US" dirty="0"/>
              <a:t>15. Column Formats in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581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9195A-C566-A92D-7BD0-8560832B0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6152-5DB0-CAE4-85D9-FE231F9B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25"/>
            <a:ext cx="10515600" cy="1325563"/>
          </a:xfrm>
        </p:spPr>
        <p:txBody>
          <a:bodyPr/>
          <a:lstStyle/>
          <a:p>
            <a:r>
              <a:rPr lang="en-US" b="1" dirty="0"/>
              <a:t>Dealing with Text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B8DC-411C-5CFF-6AF1-D9241D98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937"/>
            <a:ext cx="10515600" cy="4351338"/>
          </a:xfrm>
        </p:spPr>
        <p:txBody>
          <a:bodyPr/>
          <a:lstStyle/>
          <a:p>
            <a:r>
              <a:rPr lang="en-US" dirty="0"/>
              <a:t>Power BI provides rich tools for cleaning and reshaping text data.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357C9-9ECA-038A-71A9-04834569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80" y="2107511"/>
            <a:ext cx="9469171" cy="189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DBED3-777B-8580-A71B-53C03D00D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4" y="4139148"/>
            <a:ext cx="2800741" cy="2629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F3D890-7B4D-A3B0-348B-85DC77C50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250" y="4089434"/>
            <a:ext cx="2067213" cy="2695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859CCB-3BD3-22A7-A35A-4436EAB38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224" y="4089434"/>
            <a:ext cx="2333951" cy="25625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4EFEB4-D6D8-DADD-F69C-354F0755E2BD}"/>
              </a:ext>
            </a:extLst>
          </p:cNvPr>
          <p:cNvSpPr/>
          <p:nvPr/>
        </p:nvSpPr>
        <p:spPr>
          <a:xfrm>
            <a:off x="1514168" y="2107511"/>
            <a:ext cx="1199535" cy="3800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43CAA-A2D7-BC28-7483-64FCEADA636B}"/>
              </a:ext>
            </a:extLst>
          </p:cNvPr>
          <p:cNvSpPr/>
          <p:nvPr/>
        </p:nvSpPr>
        <p:spPr>
          <a:xfrm>
            <a:off x="6572865" y="2449936"/>
            <a:ext cx="2482645" cy="11486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7BCE4-90A0-5096-E68B-A7F3150CCF16}"/>
              </a:ext>
            </a:extLst>
          </p:cNvPr>
          <p:cNvSpPr/>
          <p:nvPr/>
        </p:nvSpPr>
        <p:spPr>
          <a:xfrm>
            <a:off x="4043516" y="2411968"/>
            <a:ext cx="1199535" cy="3800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57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34EE5-E13F-8AD9-95E3-FBD949D06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910A-0BC4-8221-BF8E-421FDF86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ndara" panose="020E0502030303020204" pitchFamily="34" charset="0"/>
              </a:rPr>
              <a:t>Common Operations: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12DAF4-A376-A055-CD59-F06D8E688C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171553"/>
            <a:ext cx="10645878" cy="348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Remove leading/trailing whitespaces →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Transform → Format → Trim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Change case →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Upper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Lower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Capitalize Each 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Replace values →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Transform → Replace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Extract substrings (e.g., first 5 characters) →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Transform → Extract → First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Split column by delimiter →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Split Column → By Delimiter (e.g., “,” or “-”)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73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549CD-DD97-8E18-C257-AC51291E0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6260-1F89-7BF5-3A39-F544A19B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 Text Columns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26FD3D-C6B2-884D-BDEB-00F99AA2D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84"/>
            <a:ext cx="953459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Text transformation tools are great for standardizing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Key Features: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Format →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Trim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Clean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Uppercase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Extract →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First N characters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Text Before/After Delimiter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Parse →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Split 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(e.g., split full name into first/last)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Detect patterns and fill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Column from Examples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24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6F7B1-A5B3-754F-9199-B9D25CF77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1DC5-AECA-F1E6-4F6B-11AFE501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Dealing with Numerical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9207A3-6C04-0B3A-3CBC-1CE31FE23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6374"/>
            <a:ext cx="7022179" cy="410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Candara" panose="020E0502030303020204" pitchFamily="34" charset="0"/>
              </a:rPr>
              <a:t>Numeric Fixes:</a:t>
            </a:r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Convert text numbers to numeric types</a:t>
            </a:r>
          </a:p>
          <a:p>
            <a:r>
              <a:rPr lang="en-US" sz="2400" dirty="0">
                <a:latin typeface="Candara" panose="020E0502030303020204" pitchFamily="34" charset="0"/>
              </a:rPr>
              <a:t>Remove unwanted decimal places</a:t>
            </a:r>
          </a:p>
          <a:p>
            <a:r>
              <a:rPr lang="en-US" sz="2400" dirty="0">
                <a:latin typeface="Candara" panose="020E0502030303020204" pitchFamily="34" charset="0"/>
              </a:rPr>
              <a:t>Replace nulls with 0</a:t>
            </a:r>
          </a:p>
          <a:p>
            <a:r>
              <a:rPr lang="en-US" sz="2400" dirty="0">
                <a:latin typeface="Candara" panose="020E0502030303020204" pitchFamily="34" charset="0"/>
              </a:rPr>
              <a:t>Remove outliers or errors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ndara" panose="020E0502030303020204" pitchFamily="34" charset="0"/>
              </a:rPr>
              <a:t>Where in Power Query:</a:t>
            </a:r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b="1" dirty="0">
                <a:latin typeface="Candara" panose="020E0502030303020204" pitchFamily="34" charset="0"/>
              </a:rPr>
              <a:t>Transform Tab → Data Type: Whole/Decimal/Fixed</a:t>
            </a:r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b="1" dirty="0">
                <a:latin typeface="Candara" panose="020E0502030303020204" pitchFamily="34" charset="0"/>
              </a:rPr>
              <a:t>Home Tab → Replace Values / Remove Errors</a:t>
            </a:r>
            <a:endParaRPr lang="en-U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34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B9522-E7D3-ADEF-EFBE-F0EAF6843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4496-FF0A-F98B-CE9B-AF07CD1B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Dealing with Numerical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D018-288D-7DC4-B33A-676688067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4330F-31CD-E892-505C-25FC8C4E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44" y="2577579"/>
            <a:ext cx="2267266" cy="3734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AAB13-BDBA-9FB5-CF07-CE92A195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0" y="1494772"/>
            <a:ext cx="8971470" cy="1895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C1DFC5-459A-FBA5-973F-36C0C8B4B4AC}"/>
              </a:ext>
            </a:extLst>
          </p:cNvPr>
          <p:cNvSpPr/>
          <p:nvPr/>
        </p:nvSpPr>
        <p:spPr>
          <a:xfrm>
            <a:off x="1837105" y="1825625"/>
            <a:ext cx="1199535" cy="3800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677A32-103D-542F-7438-B90C2C3C6CD2}"/>
              </a:ext>
            </a:extLst>
          </p:cNvPr>
          <p:cNvSpPr/>
          <p:nvPr/>
        </p:nvSpPr>
        <p:spPr>
          <a:xfrm>
            <a:off x="3091182" y="1825625"/>
            <a:ext cx="1199535" cy="3800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5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E012D-7245-DB0A-FE60-CA28E3695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FC65-7BF4-B8C5-28DC-7F393381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What is Power Query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7BCE-6F9B-2CF6-78CE-9A9AF355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Power Query is a </a:t>
            </a:r>
            <a:r>
              <a:rPr lang="en-US" b="1" dirty="0">
                <a:latin typeface="Candara" panose="020E0502030303020204" pitchFamily="34" charset="0"/>
              </a:rPr>
              <a:t>no-code/low-code tool</a:t>
            </a:r>
            <a:r>
              <a:rPr lang="en-US" dirty="0">
                <a:latin typeface="Candara" panose="020E0502030303020204" pitchFamily="34" charset="0"/>
              </a:rPr>
              <a:t> used in Power BI (also in Excel) to </a:t>
            </a:r>
            <a:r>
              <a:rPr lang="en-US" b="1" dirty="0">
                <a:latin typeface="Candara" panose="020E0502030303020204" pitchFamily="34" charset="0"/>
              </a:rPr>
              <a:t>connect to, transform, and load data</a:t>
            </a:r>
            <a:r>
              <a:rPr lang="en-US" dirty="0">
                <a:latin typeface="Candara" panose="020E0502030303020204" pitchFamily="34" charset="0"/>
              </a:rPr>
              <a:t> into your data model.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It uses a powerful formula language called </a:t>
            </a:r>
            <a:r>
              <a:rPr lang="en-US" b="1" dirty="0">
                <a:latin typeface="Candara" panose="020E0502030303020204" pitchFamily="34" charset="0"/>
              </a:rPr>
              <a:t>M (Mashup Language)</a:t>
            </a:r>
            <a:r>
              <a:rPr lang="en-US" dirty="0">
                <a:latin typeface="Candara" panose="020E0502030303020204" pitchFamily="34" charset="0"/>
              </a:rPr>
              <a:t> behind the scenes, but most users rely on its </a:t>
            </a:r>
            <a:r>
              <a:rPr lang="en-US" b="1" dirty="0">
                <a:latin typeface="Candara" panose="020E0502030303020204" pitchFamily="34" charset="0"/>
              </a:rPr>
              <a:t>GUI-based interface</a:t>
            </a:r>
            <a:r>
              <a:rPr lang="en-US" dirty="0">
                <a:latin typeface="Candara" panose="020E0502030303020204" pitchFamily="34" charset="0"/>
              </a:rPr>
              <a:t> to clean and shape data without writing code</a:t>
            </a:r>
          </a:p>
        </p:txBody>
      </p:sp>
    </p:spTree>
    <p:extLst>
      <p:ext uri="{BB962C8B-B14F-4D97-AF65-F5344CB8AC3E}">
        <p14:creationId xmlns:p14="http://schemas.microsoft.com/office/powerpoint/2010/main" val="2756590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3DD9C-A0E1-6B89-CC9F-E2B9D3A0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5E19-8EF5-83EA-6C5C-8C3B0F11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 Number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8B67-212A-6DE2-0D10-467541CA5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Operations:</a:t>
            </a:r>
            <a:endParaRPr lang="en-US" dirty="0"/>
          </a:p>
          <a:p>
            <a:r>
              <a:rPr lang="en-US" dirty="0"/>
              <a:t>Basic math: Add/Subtract/Multiply/Divide</a:t>
            </a:r>
          </a:p>
          <a:p>
            <a:r>
              <a:rPr lang="en-US" dirty="0"/>
              <a:t>Rounding: Up, Down, To Nearest</a:t>
            </a:r>
          </a:p>
          <a:p>
            <a:r>
              <a:rPr lang="en-US" dirty="0"/>
              <a:t>Statistical: Average, Min, Max, Std Dev</a:t>
            </a:r>
          </a:p>
          <a:p>
            <a:r>
              <a:rPr lang="en-US" dirty="0"/>
              <a:t>Scientific: Power, Logarithm</a:t>
            </a:r>
          </a:p>
          <a:p>
            <a:pPr marL="0" indent="0">
              <a:buNone/>
            </a:pPr>
            <a:r>
              <a:rPr lang="en-US" b="1" dirty="0"/>
              <a:t>Where in Power Query:</a:t>
            </a:r>
            <a:endParaRPr lang="en-US" dirty="0"/>
          </a:p>
          <a:p>
            <a:r>
              <a:rPr lang="en-US" b="1" dirty="0"/>
              <a:t>Transform Tab → Standard / Rounding / Statistics / Scientific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565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65238-4CB6-9E7D-94D0-8C0C8DF7A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FD7A-160C-4927-2D97-830F68A0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Date and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2962-0B33-457C-119E-CDAFF165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Candara" panose="020E0502030303020204" pitchFamily="34" charset="0"/>
              </a:rPr>
              <a:t>Use Cases:</a:t>
            </a:r>
            <a:endParaRPr lang="en-IN" dirty="0">
              <a:latin typeface="Candara" panose="020E0502030303020204" pitchFamily="34" charset="0"/>
            </a:endParaRPr>
          </a:p>
          <a:p>
            <a:r>
              <a:rPr lang="en-IN" dirty="0">
                <a:latin typeface="Candara" panose="020E0502030303020204" pitchFamily="34" charset="0"/>
              </a:rPr>
              <a:t>Convert text to date</a:t>
            </a:r>
          </a:p>
          <a:p>
            <a:r>
              <a:rPr lang="en-IN" dirty="0">
                <a:latin typeface="Candara" panose="020E0502030303020204" pitchFamily="34" charset="0"/>
              </a:rPr>
              <a:t>Fix invalid date values</a:t>
            </a:r>
          </a:p>
          <a:p>
            <a:r>
              <a:rPr lang="en-IN" dirty="0">
                <a:latin typeface="Candara" panose="020E0502030303020204" pitchFamily="34" charset="0"/>
              </a:rPr>
              <a:t>Add missing dates manually</a:t>
            </a:r>
          </a:p>
          <a:p>
            <a:r>
              <a:rPr lang="en-IN" dirty="0">
                <a:latin typeface="Candara" panose="020E0502030303020204" pitchFamily="34" charset="0"/>
              </a:rPr>
              <a:t>Standardize format</a:t>
            </a:r>
          </a:p>
          <a:p>
            <a:pPr marL="0" indent="0">
              <a:buNone/>
            </a:pPr>
            <a:r>
              <a:rPr lang="en-IN" b="1" dirty="0">
                <a:latin typeface="Candara" panose="020E0502030303020204" pitchFamily="34" charset="0"/>
              </a:rPr>
              <a:t>Where in Power Query:</a:t>
            </a:r>
            <a:endParaRPr lang="en-IN" dirty="0">
              <a:latin typeface="Candara" panose="020E0502030303020204" pitchFamily="34" charset="0"/>
            </a:endParaRPr>
          </a:p>
          <a:p>
            <a:r>
              <a:rPr lang="en-IN" b="1" dirty="0">
                <a:latin typeface="Candara" panose="020E0502030303020204" pitchFamily="34" charset="0"/>
              </a:rPr>
              <a:t>Transform Tab → Data Type: Date / </a:t>
            </a:r>
            <a:r>
              <a:rPr lang="en-IN" b="1" dirty="0" err="1">
                <a:latin typeface="Candara" panose="020E0502030303020204" pitchFamily="34" charset="0"/>
              </a:rPr>
              <a:t>DateTime</a:t>
            </a:r>
            <a:endParaRPr lang="en-IN" dirty="0">
              <a:latin typeface="Candara" panose="020E0502030303020204" pitchFamily="34" charset="0"/>
            </a:endParaRPr>
          </a:p>
          <a:p>
            <a:r>
              <a:rPr lang="en-IN" b="1" dirty="0">
                <a:latin typeface="Candara" panose="020E0502030303020204" pitchFamily="34" charset="0"/>
              </a:rPr>
              <a:t>Transform Tab → Format (in Power BI Data View)</a:t>
            </a:r>
            <a:endParaRPr lang="en-IN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24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7201E-3FE7-9C43-58DC-4BB47902F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20D8-1006-699E-6E58-C5F1AD72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 Date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3FB5-A75A-A39F-917C-CC45192E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Operations:</a:t>
            </a:r>
            <a:endParaRPr lang="en-US" dirty="0"/>
          </a:p>
          <a:p>
            <a:r>
              <a:rPr lang="en-US" dirty="0"/>
              <a:t>Extract: Year, Month, Day, Week, Quarter</a:t>
            </a:r>
          </a:p>
          <a:p>
            <a:r>
              <a:rPr lang="en-US" dirty="0"/>
              <a:t>Calculate Age</a:t>
            </a:r>
          </a:p>
          <a:p>
            <a:r>
              <a:rPr lang="en-US" dirty="0"/>
              <a:t>Start/End of: Month, Quarter, Year</a:t>
            </a:r>
          </a:p>
          <a:p>
            <a:r>
              <a:rPr lang="en-US" dirty="0"/>
              <a:t>Convert to day name / month name</a:t>
            </a:r>
          </a:p>
          <a:p>
            <a:pPr marL="0" indent="0">
              <a:buNone/>
            </a:pPr>
            <a:r>
              <a:rPr lang="en-US" b="1" dirty="0"/>
              <a:t>Where in Power Query:</a:t>
            </a:r>
            <a:endParaRPr lang="en-US" dirty="0"/>
          </a:p>
          <a:p>
            <a:r>
              <a:rPr lang="en-US" b="1" dirty="0"/>
              <a:t>Transform Tab → Date → Extract / Start of / End of / Day / Week / Month / Year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66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A8DF6-CDCE-6CAB-CF33-29BAFC5D1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176C-7513-9632-A4FD-27B1E7FD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Advanced Transformations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A0CE-6101-FE02-D776-73A74D2B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16. Power BI Fill Transformation</a:t>
            </a:r>
          </a:p>
          <a:p>
            <a:r>
              <a:rPr lang="en-US" dirty="0"/>
              <a:t>17. Fill By, Group By</a:t>
            </a:r>
          </a:p>
          <a:p>
            <a:r>
              <a:rPr lang="en-US" dirty="0"/>
              <a:t>18. Remove &amp; Keep Rows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818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3BB1E-E881-DFE4-AFD5-F9002813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032-0139-0582-B4F6-92FDA9F0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Fill Transformation (Up/Down)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A448-7D0E-62AC-58BC-28DB80E7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ndara" panose="020E0502030303020204" pitchFamily="34" charset="0"/>
              </a:rPr>
              <a:t>Purpose:</a:t>
            </a:r>
            <a:br>
              <a:rPr lang="en-US" sz="2400" dirty="0">
                <a:latin typeface="Candara" panose="020E0502030303020204" pitchFamily="34" charset="0"/>
              </a:rPr>
            </a:br>
            <a:r>
              <a:rPr lang="en-US" sz="2400" dirty="0">
                <a:latin typeface="Candara" panose="020E0502030303020204" pitchFamily="34" charset="0"/>
              </a:rPr>
              <a:t>Fill null values in a column by copying non-null values </a:t>
            </a:r>
            <a:r>
              <a:rPr lang="en-US" sz="2400" b="1" dirty="0">
                <a:latin typeface="Candara" panose="020E0502030303020204" pitchFamily="34" charset="0"/>
              </a:rPr>
              <a:t>upward or downward</a:t>
            </a:r>
            <a:r>
              <a:rPr lang="en-US" sz="2400" dirty="0">
                <a:latin typeface="Candara" panose="020E0502030303020204" pitchFamily="34" charset="0"/>
              </a:rPr>
              <a:t>.</a:t>
            </a:r>
          </a:p>
          <a:p>
            <a:pPr marL="0" indent="0">
              <a:buNone/>
            </a:pPr>
            <a:endParaRPr lang="en-US" sz="2400" b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ndara" panose="020E0502030303020204" pitchFamily="34" charset="0"/>
              </a:rPr>
              <a:t>Use Cases:</a:t>
            </a:r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Hierarchical data where parent rows are blank (e.g., region only in first row)</a:t>
            </a:r>
          </a:p>
          <a:p>
            <a:r>
              <a:rPr lang="en-US" sz="2400" dirty="0">
                <a:latin typeface="Candara" panose="020E0502030303020204" pitchFamily="34" charset="0"/>
              </a:rPr>
              <a:t>Repeating headers or metadata that need propagation</a:t>
            </a:r>
          </a:p>
          <a:p>
            <a:pPr marL="0" indent="0">
              <a:buNone/>
            </a:pPr>
            <a:endParaRPr lang="en-US" sz="2400" b="1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ndara" panose="020E0502030303020204" pitchFamily="34" charset="0"/>
              </a:rPr>
              <a:t>Where in Power Query:</a:t>
            </a:r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b="1" dirty="0">
                <a:latin typeface="Candara" panose="020E0502030303020204" pitchFamily="34" charset="0"/>
              </a:rPr>
              <a:t>Transform Tab → Fill → Down / Up</a:t>
            </a:r>
            <a:endParaRPr lang="en-US" sz="2400" dirty="0">
              <a:latin typeface="Candara" panose="020E0502030303020204" pitchFamily="34" charset="0"/>
            </a:endParaRPr>
          </a:p>
          <a:p>
            <a:endParaRPr lang="en-IN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57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47D6E-45B1-6384-5969-44A517A1B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1D67-311B-046D-F52E-96B4D675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Fill Transformation (Up/Down)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09C58F-C120-C70C-3A86-B01A31980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3946" y="3505925"/>
            <a:ext cx="1124107" cy="9907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70149-4863-7930-C284-2335FB4FA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629" y="2585884"/>
            <a:ext cx="6777627" cy="22185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D0B6AE-8839-16C6-7111-0705252DE7AA}"/>
              </a:ext>
            </a:extLst>
          </p:cNvPr>
          <p:cNvSpPr/>
          <p:nvPr/>
        </p:nvSpPr>
        <p:spPr>
          <a:xfrm>
            <a:off x="5240594" y="3247103"/>
            <a:ext cx="855406" cy="3637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91760-2F75-4FAF-93CF-C13C082B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95" y="2997737"/>
            <a:ext cx="1619068" cy="14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76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495D1-503C-05EC-25BE-30B1C1724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F8B7-7116-130A-60B8-EAFE3030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Group By Transformation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A595F2-66A3-1F19-A308-E0D4F7799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7"/>
            <a:ext cx="974337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Purpose: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Summarize data by grouping on one or more columns and applying aggregate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Use Cases: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Count orders per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Total sales per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Get latest date for each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Where in Power Query: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Transform Tab → Group By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Group by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CustomerID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Aggregate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OrderTotal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using Sum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NOTE: use sales dataset for this exercise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79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639AB-553A-1F3A-62BA-DF0E79EAC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3B89D-9EB8-173C-EFC2-9709F4F04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3" y="1617912"/>
            <a:ext cx="10194214" cy="132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A03BF-240C-523C-A024-E371AE74C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36" y="3258963"/>
            <a:ext cx="6590788" cy="291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EC3DF5-3D0E-6FC2-8786-240F3C685A1D}"/>
              </a:ext>
            </a:extLst>
          </p:cNvPr>
          <p:cNvSpPr/>
          <p:nvPr/>
        </p:nvSpPr>
        <p:spPr>
          <a:xfrm>
            <a:off x="8357420" y="1940251"/>
            <a:ext cx="540773" cy="6808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3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A7CD-75D8-47FD-A1FB-194E3216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Fill By, </a:t>
            </a:r>
            <a:r>
              <a:rPr lang="en-US">
                <a:latin typeface="Candara" panose="020E0502030303020204" pitchFamily="34" charset="0"/>
              </a:rPr>
              <a:t>Group By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612F-818C-335B-8BB6-57E10792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ndara" panose="020E0502030303020204" pitchFamily="34" charset="0"/>
              </a:rPr>
              <a:t>Fill By</a:t>
            </a:r>
            <a:endParaRPr lang="en-US" sz="2400" dirty="0">
              <a:latin typeface="Candara" panose="020E0502030303020204" pitchFamily="34" charset="0"/>
            </a:endParaRPr>
          </a:p>
          <a:p>
            <a:pPr lvl="1"/>
            <a:r>
              <a:rPr lang="en-US" sz="1800" dirty="0">
                <a:latin typeface="Candara" panose="020E0502030303020204" pitchFamily="34" charset="0"/>
              </a:rPr>
              <a:t>Use </a:t>
            </a:r>
            <a:r>
              <a:rPr lang="en-US" sz="1800" b="1" dirty="0">
                <a:latin typeface="Candara" panose="020E0502030303020204" pitchFamily="34" charset="0"/>
              </a:rPr>
              <a:t>Fill Down / Fill Up</a:t>
            </a:r>
            <a:r>
              <a:rPr lang="en-US" sz="1800" dirty="0">
                <a:latin typeface="Candara" panose="020E0502030303020204" pitchFamily="34" charset="0"/>
              </a:rPr>
              <a:t> to handle missing category values.</a:t>
            </a:r>
          </a:p>
          <a:p>
            <a:pPr marL="0" indent="0">
              <a:buNone/>
            </a:pPr>
            <a:r>
              <a:rPr lang="en-US" sz="2400" b="1" dirty="0">
                <a:latin typeface="Candara" panose="020E0502030303020204" pitchFamily="34" charset="0"/>
              </a:rPr>
              <a:t>Group By</a:t>
            </a:r>
            <a:endParaRPr lang="en-US" sz="2400" dirty="0">
              <a:latin typeface="Candara" panose="020E0502030303020204" pitchFamily="34" charset="0"/>
            </a:endParaRPr>
          </a:p>
          <a:p>
            <a:pPr lvl="1"/>
            <a:r>
              <a:rPr lang="en-US" sz="1800" dirty="0">
                <a:latin typeface="Candara" panose="020E0502030303020204" pitchFamily="34" charset="0"/>
              </a:rPr>
              <a:t>Apply aggregations per group like Sum, Max, Count, etc.</a:t>
            </a:r>
          </a:p>
          <a:p>
            <a:pPr marL="0" indent="0">
              <a:buNone/>
            </a:pPr>
            <a:r>
              <a:rPr lang="en-US" sz="2400" b="1" dirty="0">
                <a:latin typeface="Candara" panose="020E0502030303020204" pitchFamily="34" charset="0"/>
              </a:rPr>
              <a:t>Where in Power Query:</a:t>
            </a:r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b="1" dirty="0">
                <a:latin typeface="Candara" panose="020E0502030303020204" pitchFamily="34" charset="0"/>
              </a:rPr>
              <a:t>Transform Tab → Fill / Group By / Transpose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b="1" dirty="0">
                <a:latin typeface="Candara" panose="020E0502030303020204" pitchFamily="34" charset="0"/>
              </a:rPr>
              <a:t>Caution:</a:t>
            </a:r>
            <a:br>
              <a:rPr lang="en-US" sz="2400" dirty="0">
                <a:latin typeface="Candara" panose="020E0502030303020204" pitchFamily="34" charset="0"/>
              </a:rPr>
            </a:br>
            <a:r>
              <a:rPr lang="en-US" sz="2400" dirty="0">
                <a:latin typeface="Candara" panose="020E0502030303020204" pitchFamily="34" charset="0"/>
              </a:rPr>
              <a:t>Transpose is destructive — use only if structure demands it (like transposed Excel files).</a:t>
            </a:r>
          </a:p>
          <a:p>
            <a:endParaRPr lang="en-IN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27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8C5D-C5BB-C242-1C32-6E776944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Remove &amp; Keep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EE5A-7D4A-EB8A-8691-29123B02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Purpose:</a:t>
            </a:r>
          </a:p>
          <a:p>
            <a:r>
              <a:rPr lang="en-US" dirty="0">
                <a:latin typeface="Candara" panose="020E0502030303020204" pitchFamily="34" charset="0"/>
              </a:rPr>
              <a:t>Filter out unwanted rows or keep only relevant data.</a:t>
            </a: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Options: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Remove Top/Bottom N rows</a:t>
            </a:r>
          </a:p>
          <a:p>
            <a:r>
              <a:rPr lang="en-US" dirty="0">
                <a:latin typeface="Candara" panose="020E0502030303020204" pitchFamily="34" charset="0"/>
              </a:rPr>
              <a:t>Remove Duplicates</a:t>
            </a:r>
          </a:p>
          <a:p>
            <a:r>
              <a:rPr lang="en-US" dirty="0">
                <a:latin typeface="Candara" panose="020E0502030303020204" pitchFamily="34" charset="0"/>
              </a:rPr>
              <a:t>Remove Blank or Error rows</a:t>
            </a:r>
          </a:p>
          <a:p>
            <a:r>
              <a:rPr lang="en-US" dirty="0">
                <a:latin typeface="Candara" panose="020E0502030303020204" pitchFamily="34" charset="0"/>
              </a:rPr>
              <a:t>Keep Range or Matching Rows</a:t>
            </a: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Where in Power Query: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b="1" dirty="0">
                <a:latin typeface="Candara" panose="020E0502030303020204" pitchFamily="34" charset="0"/>
              </a:rPr>
              <a:t>Home Tab → Remove Rows / Keep Rows</a:t>
            </a:r>
            <a:endParaRPr lang="en-US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D9555-EB28-99ED-EC9A-2B8CB55D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23B9-C71D-0CBC-0B96-E09E4D12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Capabilities of Power Query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2CF695-5151-14E5-6CE2-037857E3C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148111"/>
              </p:ext>
            </p:extLst>
          </p:nvPr>
        </p:nvGraphicFramePr>
        <p:xfrm>
          <a:off x="838200" y="2172494"/>
          <a:ext cx="10515600" cy="37490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51787">
                  <a:extLst>
                    <a:ext uri="{9D8B030D-6E8A-4147-A177-3AD203B41FA5}">
                      <a16:colId xmlns:a16="http://schemas.microsoft.com/office/drawing/2014/main" val="3134971443"/>
                    </a:ext>
                  </a:extLst>
                </a:gridCol>
                <a:gridCol w="6663813">
                  <a:extLst>
                    <a:ext uri="{9D8B030D-6E8A-4147-A177-3AD203B41FA5}">
                      <a16:colId xmlns:a16="http://schemas.microsoft.com/office/drawing/2014/main" val="3964083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sz="2400" b="1" dirty="0"/>
                        <a:t>Task Category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sz="2400" b="1" dirty="0"/>
                        <a:t>What You Can Do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26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dirty="0"/>
                        <a:t> </a:t>
                      </a:r>
                      <a:r>
                        <a:rPr lang="en-IN" b="1" dirty="0"/>
                        <a:t>Clean Data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/>
                        <a:t>Remove errors, nulls, duplicates, trim spaces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286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dirty="0"/>
                        <a:t> </a:t>
                      </a:r>
                      <a:r>
                        <a:rPr lang="en-IN" b="1" dirty="0"/>
                        <a:t>Reshape Data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/>
                        <a:t>Pivot, unpivot, transpose, group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110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b="1" dirty="0"/>
                        <a:t>Combine Data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/>
                        <a:t>Merge (JOIN), Append (UNION), reference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834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b="1" dirty="0"/>
                        <a:t>Add Logic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Add calculated columns with custom logic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802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dirty="0"/>
                        <a:t> </a:t>
                      </a:r>
                      <a:r>
                        <a:rPr lang="en-IN" b="1" dirty="0"/>
                        <a:t>Filter &amp; Sort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Filter rows by values or conditions, sort by column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37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b="1" dirty="0"/>
                        <a:t>Change Types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Convert columns to correct data types (text, date)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82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b="1" dirty="0"/>
                        <a:t>Split/Extract Data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Split columns by delimiter, extract parts of strings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01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b="1" dirty="0"/>
                        <a:t>Structure Data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Create headers, reorder columns, rename fields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48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/>
                      <a:r>
                        <a:rPr lang="en-IN" b="1" dirty="0"/>
                        <a:t>Connect to Sources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dirty="0"/>
                        <a:t>Excel, CSV, SQL Server, APIs, web, SharePoint,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43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357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F5E86-3BDC-A10B-4445-E785E5A92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70C-4E34-3279-3BEB-E363BA55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Adding &amp; Creating Columns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CD51-3BEB-50FE-2A16-E8738044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Columns from Text</a:t>
            </a:r>
          </a:p>
          <a:p>
            <a:r>
              <a:rPr lang="en-US" dirty="0"/>
              <a:t>Add Columns from Number</a:t>
            </a:r>
          </a:p>
          <a:p>
            <a:r>
              <a:rPr lang="en-US" dirty="0"/>
              <a:t>Add Columns from Date &amp; Time</a:t>
            </a:r>
          </a:p>
          <a:p>
            <a:r>
              <a:rPr lang="en-US" dirty="0"/>
              <a:t>Add Columns – From Example</a:t>
            </a:r>
          </a:p>
          <a:p>
            <a:r>
              <a:rPr lang="en-US" dirty="0"/>
              <a:t>Adding New Columns with Fill from Example</a:t>
            </a:r>
          </a:p>
          <a:p>
            <a:r>
              <a:rPr lang="en-US" dirty="0"/>
              <a:t>Adding Conditional Columns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811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9504A-A0EB-675B-40B2-263FFA542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D0B8-0CC5-C0D0-90CA-6A372293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8F6C-7303-5C1A-4895-1045017B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transformations allow you to create </a:t>
            </a:r>
            <a:r>
              <a:rPr lang="en-US" b="1" dirty="0"/>
              <a:t>new columns based on logic, patterns, or existing data</a:t>
            </a:r>
            <a:r>
              <a:rPr lang="en-US" dirty="0"/>
              <a:t>. Found in the </a:t>
            </a:r>
            <a:r>
              <a:rPr lang="en-US" b="1" dirty="0"/>
              <a:t>"Add Column" tab</a:t>
            </a:r>
            <a:r>
              <a:rPr lang="en-US" dirty="0"/>
              <a:t> in Power Query Editor.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333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E0AD4-BA9F-AA51-392B-4DA02404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D75C-F515-138F-F7F7-C96C3B0C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Add Columns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9B071-AC0D-B7DB-AC09-C200F276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Use:</a:t>
            </a:r>
            <a:r>
              <a:rPr lang="en-US" dirty="0">
                <a:latin typeface="Candara" panose="020E0502030303020204" pitchFamily="34" charset="0"/>
              </a:rPr>
              <a:t> Extract values from text (e.g., first name from full name)</a:t>
            </a:r>
          </a:p>
          <a:p>
            <a:r>
              <a:rPr lang="en-US" b="1" dirty="0">
                <a:latin typeface="Candara" panose="020E0502030303020204" pitchFamily="34" charset="0"/>
              </a:rPr>
              <a:t>Examples: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Extract substring, split text by delimiter, change case</a:t>
            </a:r>
          </a:p>
          <a:p>
            <a:r>
              <a:rPr lang="en-US" b="1" dirty="0">
                <a:latin typeface="Candara" panose="020E0502030303020204" pitchFamily="34" charset="0"/>
              </a:rPr>
              <a:t>Where: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b="1" dirty="0">
                <a:latin typeface="Candara" panose="020E0502030303020204" pitchFamily="34" charset="0"/>
              </a:rPr>
              <a:t>Add Column → Extract / Format / Parse → From Text</a:t>
            </a:r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2162D-85F3-EFD3-970B-FC208AE4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68" y="4500762"/>
            <a:ext cx="3667637" cy="15337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C24368-EFF1-3843-F2DD-339067EC24D5}"/>
              </a:ext>
            </a:extLst>
          </p:cNvPr>
          <p:cNvSpPr/>
          <p:nvPr/>
        </p:nvSpPr>
        <p:spPr>
          <a:xfrm>
            <a:off x="4680155" y="4827639"/>
            <a:ext cx="1415845" cy="934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21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716F8-868E-1579-A67B-E6F718C5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9133-271B-8AE6-E68A-D3884F77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Add Columns from Number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643F-1876-A101-A262-2863E148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Use:</a:t>
            </a:r>
            <a:r>
              <a:rPr lang="en-US" dirty="0">
                <a:latin typeface="Candara" panose="020E0502030303020204" pitchFamily="34" charset="0"/>
              </a:rPr>
              <a:t> Apply math operations (e.g., rounding, logarithm)</a:t>
            </a:r>
          </a:p>
          <a:p>
            <a:r>
              <a:rPr lang="en-US" b="1" dirty="0">
                <a:latin typeface="Candara" panose="020E0502030303020204" pitchFamily="34" charset="0"/>
              </a:rPr>
              <a:t>Examples: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Round sales to 2 decimals, get absolute value, apply % increase</a:t>
            </a:r>
          </a:p>
          <a:p>
            <a:r>
              <a:rPr lang="en-US" b="1" dirty="0">
                <a:latin typeface="Candara" panose="020E0502030303020204" pitchFamily="34" charset="0"/>
              </a:rPr>
              <a:t>Where: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b="1" dirty="0">
                <a:latin typeface="Candara" panose="020E0502030303020204" pitchFamily="34" charset="0"/>
              </a:rPr>
              <a:t>Add Column → From Number</a:t>
            </a:r>
            <a:endParaRPr lang="en-US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86414-2846-B67B-BC0F-71155149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309" y="4349451"/>
            <a:ext cx="5544324" cy="21434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C83C9D-3745-78BB-26BB-AA7013910477}"/>
              </a:ext>
            </a:extLst>
          </p:cNvPr>
          <p:cNvSpPr/>
          <p:nvPr/>
        </p:nvSpPr>
        <p:spPr>
          <a:xfrm>
            <a:off x="6931742" y="4709652"/>
            <a:ext cx="1415845" cy="934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59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1598A-D073-298D-CB9E-DB12E77C3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B5BE-EF63-8E95-BD23-D1E19C77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Columns from Date &amp; Time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E547-F035-041C-B153-E4AE3E63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Use:</a:t>
            </a:r>
            <a:r>
              <a:rPr lang="en-US" dirty="0"/>
              <a:t> Create new time-based columns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r>
              <a:rPr lang="en-US" dirty="0"/>
              <a:t>Extract year from date, day of week, time only, age from DOB</a:t>
            </a:r>
          </a:p>
          <a:p>
            <a:r>
              <a:rPr lang="en-US" b="1" dirty="0"/>
              <a:t>Where:</a:t>
            </a:r>
            <a:br>
              <a:rPr lang="en-US" dirty="0"/>
            </a:br>
            <a:r>
              <a:rPr lang="en-US" b="1" dirty="0"/>
              <a:t>Add Column → From Date / Time / </a:t>
            </a:r>
            <a:r>
              <a:rPr lang="en-US" b="1" dirty="0" err="1"/>
              <a:t>DateTime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49CF3-BF2A-FE40-3185-A5E48F46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68" y="4547682"/>
            <a:ext cx="8278380" cy="17814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B6AD98-52A2-711E-9BFA-4EBD181C64C7}"/>
              </a:ext>
            </a:extLst>
          </p:cNvPr>
          <p:cNvSpPr/>
          <p:nvPr/>
        </p:nvSpPr>
        <p:spPr>
          <a:xfrm>
            <a:off x="6892413" y="4971362"/>
            <a:ext cx="1415845" cy="934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99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D6FBC-386E-431D-B28D-B28E035A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2948-2E3A-745B-7341-C76181C1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ndara" panose="020E0502030303020204" pitchFamily="34" charset="0"/>
              </a:rPr>
              <a:t>Add Column – From Example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CFB3-CD93-F475-D20C-D8865E51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ndara" panose="020E0502030303020204" pitchFamily="34" charset="0"/>
              </a:rPr>
              <a:t>Use:</a:t>
            </a:r>
            <a:r>
              <a:rPr lang="en-IN" dirty="0">
                <a:latin typeface="Candara" panose="020E0502030303020204" pitchFamily="34" charset="0"/>
              </a:rPr>
              <a:t> Let Power BI learn a pattern from your input</a:t>
            </a:r>
          </a:p>
          <a:p>
            <a:r>
              <a:rPr lang="en-IN" b="1" dirty="0">
                <a:latin typeface="Candara" panose="020E0502030303020204" pitchFamily="34" charset="0"/>
              </a:rPr>
              <a:t>Examples:</a:t>
            </a:r>
            <a:endParaRPr lang="en-IN" dirty="0">
              <a:latin typeface="Candara" panose="020E0502030303020204" pitchFamily="34" charset="0"/>
            </a:endParaRPr>
          </a:p>
          <a:p>
            <a:r>
              <a:rPr lang="en-IN" dirty="0">
                <a:latin typeface="Candara" panose="020E0502030303020204" pitchFamily="34" charset="0"/>
              </a:rPr>
              <a:t>Enter how you want a column to look → Power BI generates logic</a:t>
            </a:r>
          </a:p>
          <a:p>
            <a:r>
              <a:rPr lang="en-IN" dirty="0">
                <a:latin typeface="Candara" panose="020E0502030303020204" pitchFamily="34" charset="0"/>
              </a:rPr>
              <a:t>E.g., Extract domain from email or initials from name</a:t>
            </a:r>
          </a:p>
          <a:p>
            <a:r>
              <a:rPr lang="en-IN" b="1" dirty="0">
                <a:latin typeface="Candara" panose="020E0502030303020204" pitchFamily="34" charset="0"/>
              </a:rPr>
              <a:t>Where:</a:t>
            </a:r>
            <a:br>
              <a:rPr lang="en-IN" dirty="0">
                <a:latin typeface="Candara" panose="020E0502030303020204" pitchFamily="34" charset="0"/>
              </a:rPr>
            </a:br>
            <a:r>
              <a:rPr lang="en-IN" b="1" dirty="0">
                <a:latin typeface="Candara" panose="020E0502030303020204" pitchFamily="34" charset="0"/>
              </a:rPr>
              <a:t>Add Column → Column From Examples → From All Columns / Selection</a:t>
            </a:r>
            <a:endParaRPr lang="en-IN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44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13287-2201-E46C-91C1-2EE640456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D326-38EC-FB77-2290-CA309289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Adding Conditional Columns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CB6B-02FC-170E-3141-0A63E106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Use:</a:t>
            </a:r>
            <a:r>
              <a:rPr lang="en-US" dirty="0">
                <a:latin typeface="Candara" panose="020E0502030303020204" pitchFamily="34" charset="0"/>
              </a:rPr>
              <a:t> Create </a:t>
            </a:r>
            <a:r>
              <a:rPr lang="en-US" b="1" dirty="0">
                <a:latin typeface="Candara" panose="020E0502030303020204" pitchFamily="34" charset="0"/>
              </a:rPr>
              <a:t>IF...ELSE logic</a:t>
            </a:r>
            <a:r>
              <a:rPr lang="en-US" dirty="0">
                <a:latin typeface="Candara" panose="020E0502030303020204" pitchFamily="34" charset="0"/>
              </a:rPr>
              <a:t> without M code</a:t>
            </a:r>
          </a:p>
          <a:p>
            <a:r>
              <a:rPr lang="en-US" b="1" dirty="0">
                <a:latin typeface="Candara" panose="020E0502030303020204" pitchFamily="34" charset="0"/>
              </a:rPr>
              <a:t>Examples:</a:t>
            </a:r>
            <a:endParaRPr lang="en-US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If Profit &gt; 0 then "Profit" else "Loss"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Bucket sales into "Low", "Medium", "High"</a:t>
            </a:r>
          </a:p>
          <a:p>
            <a:r>
              <a:rPr lang="en-US" b="1" dirty="0">
                <a:latin typeface="Candara" panose="020E0502030303020204" pitchFamily="34" charset="0"/>
              </a:rPr>
              <a:t>Where</a:t>
            </a:r>
            <a:r>
              <a:rPr lang="en-US" dirty="0">
                <a:latin typeface="Candara" panose="020E0502030303020204" pitchFamily="34" charset="0"/>
              </a:rPr>
              <a:t>:</a:t>
            </a:r>
          </a:p>
          <a:p>
            <a:r>
              <a:rPr lang="en-US" dirty="0">
                <a:latin typeface="Candara" panose="020E0502030303020204" pitchFamily="34" charset="0"/>
              </a:rPr>
              <a:t>Add Column → Conditional Column</a:t>
            </a:r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E76C7-150B-F3D7-A014-B2C29096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563" y="4959136"/>
            <a:ext cx="1790950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63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E5A9-0BCE-D43D-3A40-DBECA11B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Tip for All Columns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22BC-FC39-A8FA-80C2-242DB81AC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Once a column is added, you can always:</a:t>
            </a:r>
          </a:p>
          <a:p>
            <a:r>
              <a:rPr lang="en-US" dirty="0">
                <a:latin typeface="Candara" panose="020E0502030303020204" pitchFamily="34" charset="0"/>
              </a:rPr>
              <a:t>Rename it</a:t>
            </a:r>
          </a:p>
          <a:p>
            <a:r>
              <a:rPr lang="en-US" dirty="0">
                <a:latin typeface="Candara" panose="020E0502030303020204" pitchFamily="34" charset="0"/>
              </a:rPr>
              <a:t>Change its data type</a:t>
            </a:r>
          </a:p>
          <a:p>
            <a:r>
              <a:rPr lang="en-US" dirty="0">
                <a:latin typeface="Candara" panose="020E0502030303020204" pitchFamily="34" charset="0"/>
              </a:rPr>
              <a:t>Apply further transforms</a:t>
            </a: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77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43B1-810F-92F7-9CCC-8468561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Merge &amp; Append Queries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A499E-DCCD-EF8E-8C66-8C8C6A3E5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812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3D7C8F6-5917-C3AE-BF05-C16C2F81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ndara" panose="020E0502030303020204" pitchFamily="34" charset="0"/>
              </a:rPr>
              <a:t>Merge Queries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101DE8-B1FD-45E2-6E7D-5C19C1CC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Merge -  Creates new column</a:t>
            </a:r>
          </a:p>
          <a:p>
            <a:r>
              <a:rPr lang="en-US" dirty="0">
                <a:latin typeface="Candara" panose="020E0502030303020204" pitchFamily="34" charset="0"/>
              </a:rPr>
              <a:t>Append- creates new rows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2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E844-0416-A810-DECE-1A5BBD96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Loading &amp; Initial Shaping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6074-8306-C934-D3C6-7EB1AC56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Loading Data into Power BI</a:t>
            </a:r>
          </a:p>
          <a:p>
            <a:pPr marL="0" indent="0">
              <a:buNone/>
            </a:pPr>
            <a:r>
              <a:rPr lang="en-US" dirty="0"/>
              <a:t>2. Using the Power Query Editor to Transform Data</a:t>
            </a:r>
          </a:p>
          <a:p>
            <a:pPr marL="0" indent="0">
              <a:buNone/>
            </a:pPr>
            <a:r>
              <a:rPr lang="en-US" dirty="0"/>
              <a:t>3. Managing Rows &amp; Columns</a:t>
            </a:r>
          </a:p>
          <a:p>
            <a:pPr marL="0" indent="0">
              <a:buNone/>
            </a:pPr>
            <a:r>
              <a:rPr lang="en-US" dirty="0"/>
              <a:t>4. Dealing with Unwanted Columns and Null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0789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7232-C4F9-BFC0-5070-1A1FB395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ndara" panose="020E0502030303020204" pitchFamily="34" charset="0"/>
              </a:rPr>
              <a:t>Merge Queries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28ACCD-0A07-BA37-76DF-612CC38B1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5"/>
            <a:ext cx="113127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Candara" panose="020E0502030303020204" pitchFamily="34" charset="0"/>
              </a:rPr>
              <a:t>Use Case: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Combine columns from two queries based on a matching field (similar to SQL JOIN)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Candara" panose="020E0502030303020204" pitchFamily="34" charset="0"/>
              </a:rPr>
              <a:t>Why it's useful: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Add customer info to sales data using </a:t>
            </a:r>
            <a:r>
              <a:rPr lang="en-US" altLang="en-US" sz="2400" dirty="0" err="1">
                <a:latin typeface="Candara" panose="020E0502030303020204" pitchFamily="34" charset="0"/>
              </a:rPr>
              <a:t>CustomerID</a:t>
            </a:r>
            <a:endParaRPr lang="en-US" altLang="en-US" sz="2400" dirty="0">
              <a:latin typeface="Candara" panose="020E0502030303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Merge product details with transaction data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Candara" panose="020E0502030303020204" pitchFamily="34" charset="0"/>
              </a:rPr>
              <a:t>Types of Joins Available: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Left Join (default), Right Join, Full Outer Join, Inner Join, Anti Joins (Left/Right Only)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andara" panose="020E0502030303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Candara" panose="020E0502030303020204" pitchFamily="34" charset="0"/>
              </a:rPr>
              <a:t>Where to find it: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Candara" panose="020E0502030303020204" pitchFamily="34" charset="0"/>
              </a:rPr>
              <a:t>Home Tab → Merge Queries</a:t>
            </a:r>
            <a:br>
              <a:rPr lang="en-US" altLang="en-US" sz="2400" dirty="0">
                <a:latin typeface="Candara" panose="020E0502030303020204" pitchFamily="34" charset="0"/>
              </a:rPr>
            </a:br>
            <a:r>
              <a:rPr lang="en-US" altLang="en-US" sz="2400" dirty="0">
                <a:latin typeface="Candara" panose="020E0502030303020204" pitchFamily="34" charset="0"/>
              </a:rPr>
              <a:t>(or "Merge Queries as New" to create a new table)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76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96A86-3615-AAF1-450F-4B7FE4A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39" y="2091342"/>
            <a:ext cx="11341456" cy="1223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DA67A-5D21-154A-288A-2718D4EE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577" y="3875820"/>
            <a:ext cx="3688184" cy="19473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E74183-7F1F-B2A0-8512-A2EB9000606A}"/>
              </a:ext>
            </a:extLst>
          </p:cNvPr>
          <p:cNvSpPr/>
          <p:nvPr/>
        </p:nvSpPr>
        <p:spPr>
          <a:xfrm>
            <a:off x="9281651" y="2249703"/>
            <a:ext cx="1140541" cy="9064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376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7E8B-A0EF-08BF-B031-EFFC2E01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6D12-ED85-13F2-F683-60669711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E2417-EC82-6BA2-C3EA-5FB9071B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76" y="681037"/>
            <a:ext cx="6422099" cy="58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31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1FCE-5FC6-35B6-FE3F-376B82E3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Append Queries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F729-9019-E988-EB58-5A9F2631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Use Case:</a:t>
            </a:r>
          </a:p>
          <a:p>
            <a:r>
              <a:rPr lang="en-US" dirty="0">
                <a:latin typeface="Candara" panose="020E0502030303020204" pitchFamily="34" charset="0"/>
              </a:rPr>
              <a:t>Stack data vertically — combine rows from two or more tables with the</a:t>
            </a:r>
            <a:r>
              <a:rPr lang="en-US" b="1" dirty="0">
                <a:latin typeface="Candara" panose="020E0502030303020204" pitchFamily="34" charset="0"/>
              </a:rPr>
              <a:t> same structure</a:t>
            </a:r>
            <a:r>
              <a:rPr lang="en-US" dirty="0">
                <a:latin typeface="Candara" panose="020E0502030303020204" pitchFamily="34" charset="0"/>
              </a:rPr>
              <a:t> (like SQL UNION)</a:t>
            </a: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Why it's useful:</a:t>
            </a:r>
          </a:p>
          <a:p>
            <a:r>
              <a:rPr lang="en-US" dirty="0">
                <a:latin typeface="Candara" panose="020E0502030303020204" pitchFamily="34" charset="0"/>
              </a:rPr>
              <a:t>Combine monthly or yearly data files</a:t>
            </a:r>
          </a:p>
          <a:p>
            <a:r>
              <a:rPr lang="en-US" dirty="0">
                <a:latin typeface="Candara" panose="020E0502030303020204" pitchFamily="34" charset="0"/>
              </a:rPr>
              <a:t>Combine survey results from different regions</a:t>
            </a: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Append Modes:</a:t>
            </a:r>
          </a:p>
          <a:p>
            <a:r>
              <a:rPr lang="en-US" dirty="0">
                <a:latin typeface="Candara" panose="020E0502030303020204" pitchFamily="34" charset="0"/>
              </a:rPr>
              <a:t>Append as a new query</a:t>
            </a:r>
          </a:p>
          <a:p>
            <a:r>
              <a:rPr lang="en-US" dirty="0">
                <a:latin typeface="Candara" panose="020E0502030303020204" pitchFamily="34" charset="0"/>
              </a:rPr>
              <a:t>Append directly to existing query</a:t>
            </a: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Where to find it:</a:t>
            </a:r>
          </a:p>
          <a:p>
            <a:r>
              <a:rPr lang="en-US" dirty="0">
                <a:latin typeface="Candara" panose="020E0502030303020204" pitchFamily="34" charset="0"/>
              </a:rPr>
              <a:t>Home Tab → Append Queries</a:t>
            </a:r>
            <a:br>
              <a:rPr lang="en-US" dirty="0">
                <a:latin typeface="Candara" panose="020E0502030303020204" pitchFamily="34" charset="0"/>
              </a:rPr>
            </a:br>
            <a:r>
              <a:rPr lang="en-US" dirty="0">
                <a:latin typeface="Candara" panose="020E0502030303020204" pitchFamily="34" charset="0"/>
              </a:rPr>
              <a:t>(or "Append Queries as New")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099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D09D1-65B6-F9EA-3630-CDFA4808F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ED47-0034-BDBD-EC8B-126DAE9C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Merge Vs Append</a:t>
            </a:r>
            <a:endParaRPr lang="en-IN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C76E17-D1CF-EAFE-F96F-4DBCCF4BD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337251"/>
              </p:ext>
            </p:extLst>
          </p:nvPr>
        </p:nvGraphicFramePr>
        <p:xfrm>
          <a:off x="838200" y="3132614"/>
          <a:ext cx="10515600" cy="18288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944567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98006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80937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Feature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Merge Queries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Append Queries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762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Join columns (side-by-side)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Combine rows (top-to-bottom)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9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Use When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Linking related data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Stacking same-structured datasets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103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 Customer Name to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January and February 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3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11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F970A-780C-A9E4-5FC5-41F3AF7F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6D05-D1DA-4B21-7428-BB920920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69D-C99C-666D-9A2A-C00CCDE0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6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85E41-69DC-86B3-7681-1A6767B1F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F637-D0CD-8A5F-9631-A38FCA77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Data Sources in Power BI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A4ED-32C8-9788-E28B-4A959C0B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ADEC0E-0BD3-FDAB-1A97-E7D8AA74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600" dirty="0"/>
              <a:t>1. Loading Data into Power BI</a:t>
            </a:r>
            <a:br>
              <a:rPr lang="en-US" sz="3600" dirty="0"/>
            </a:br>
            <a:r>
              <a:rPr lang="en-US" sz="3600" dirty="0"/>
              <a:t>2. Using the Power Query Editor to Transform Data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338D-0127-DFD7-300D-6FEBB8B7E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21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B0DCD-205F-0697-A998-7E59855A6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E5F9-3748-B5BF-B719-9340B141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Sources in Power BI?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64DB-3AA8-C3DE-AC46-05155D4C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Data sources</a:t>
            </a:r>
            <a:r>
              <a:rPr lang="en-US" dirty="0"/>
              <a:t> are the </a:t>
            </a:r>
            <a:r>
              <a:rPr lang="en-US" b="1" dirty="0"/>
              <a:t>external systems or files</a:t>
            </a:r>
            <a:r>
              <a:rPr lang="en-US" dirty="0"/>
              <a:t> from which Power BI imports or connects to retrieve data.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You can connect to </a:t>
            </a:r>
            <a:r>
              <a:rPr lang="en-US" b="1" dirty="0"/>
              <a:t>flat files, databases, cloud services, APIs</a:t>
            </a:r>
            <a:r>
              <a:rPr lang="en-US" dirty="0"/>
              <a:t>, and even live streaming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78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2496</Words>
  <Application>Microsoft Office PowerPoint</Application>
  <PresentationFormat>Widescreen</PresentationFormat>
  <Paragraphs>395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Candara</vt:lpstr>
      <vt:lpstr>Office Theme</vt:lpstr>
      <vt:lpstr>Power Query  (Data Preparation)</vt:lpstr>
      <vt:lpstr>AGENDA</vt:lpstr>
      <vt:lpstr>What is Power Query</vt:lpstr>
      <vt:lpstr>What is Power Query</vt:lpstr>
      <vt:lpstr>Key Capabilities of Power Query</vt:lpstr>
      <vt:lpstr>1. Loading &amp; Initial Shaping</vt:lpstr>
      <vt:lpstr>Data Sources in Power BI</vt:lpstr>
      <vt:lpstr>1. Loading Data into Power BI 2. Using the Power Query Editor to Transform Data</vt:lpstr>
      <vt:lpstr>What Are Data Sources in Power BI?</vt:lpstr>
      <vt:lpstr>PowerPoint Presentation</vt:lpstr>
      <vt:lpstr>PowerPoint Presentation</vt:lpstr>
      <vt:lpstr>Click Transform Data </vt:lpstr>
      <vt:lpstr>PowerPoint Presentation</vt:lpstr>
      <vt:lpstr>Query left pane</vt:lpstr>
      <vt:lpstr>Common Actions in the Left Pane</vt:lpstr>
      <vt:lpstr>Query left pane</vt:lpstr>
      <vt:lpstr>Query pane summary </vt:lpstr>
      <vt:lpstr>3. Managing Rows &amp; Columns</vt:lpstr>
      <vt:lpstr>PowerPoint Presentation</vt:lpstr>
      <vt:lpstr>Managing Columns</vt:lpstr>
      <vt:lpstr>Managing Rows</vt:lpstr>
      <vt:lpstr>4. Dealing with Unwanted Columns and Null Values</vt:lpstr>
      <vt:lpstr>Remove Unwanted Columns</vt:lpstr>
      <vt:lpstr>Remove or Replace Null Values</vt:lpstr>
      <vt:lpstr>PowerPoint Presentation</vt:lpstr>
      <vt:lpstr>2. Data Profiling &amp; Data Types</vt:lpstr>
      <vt:lpstr>Data Profiling in Power BI</vt:lpstr>
      <vt:lpstr>Enabling Data Profiling</vt:lpstr>
      <vt:lpstr>Benefits of Data Profiling</vt:lpstr>
      <vt:lpstr>6. Changing Data Types in Power Query</vt:lpstr>
      <vt:lpstr>Common Type Fixes</vt:lpstr>
      <vt:lpstr>Handling NULL Values</vt:lpstr>
      <vt:lpstr>Tips &amp; Best Practices</vt:lpstr>
      <vt:lpstr>3. Basic Transformations </vt:lpstr>
      <vt:lpstr>Dealing with Text Tools</vt:lpstr>
      <vt:lpstr>Common Operations:</vt:lpstr>
      <vt:lpstr>Transform Text Columns</vt:lpstr>
      <vt:lpstr>Dealing with Numerical Tools</vt:lpstr>
      <vt:lpstr>Dealing with Numerical Tools</vt:lpstr>
      <vt:lpstr>Transform Number Columns</vt:lpstr>
      <vt:lpstr>Dealing with Date and Time</vt:lpstr>
      <vt:lpstr>Transform Date Columns</vt:lpstr>
      <vt:lpstr>4. Advanced Transformations</vt:lpstr>
      <vt:lpstr>Fill Transformation (Up/Down)</vt:lpstr>
      <vt:lpstr>Fill Transformation (Up/Down)</vt:lpstr>
      <vt:lpstr>Group By Transformation</vt:lpstr>
      <vt:lpstr>PowerPoint Presentation</vt:lpstr>
      <vt:lpstr>Fill By, Group By</vt:lpstr>
      <vt:lpstr>Remove &amp; Keep Rows</vt:lpstr>
      <vt:lpstr>5. Adding &amp; Creating Columns</vt:lpstr>
      <vt:lpstr>PowerPoint Presentation</vt:lpstr>
      <vt:lpstr>Add Columns from Text</vt:lpstr>
      <vt:lpstr>Add Columns from Number</vt:lpstr>
      <vt:lpstr>Add Columns from Date &amp; Time</vt:lpstr>
      <vt:lpstr>Add Column – From Example</vt:lpstr>
      <vt:lpstr>Adding Conditional Columns</vt:lpstr>
      <vt:lpstr>Tip for All Columns</vt:lpstr>
      <vt:lpstr>Merge &amp; Append Queries</vt:lpstr>
      <vt:lpstr>Merge Queries</vt:lpstr>
      <vt:lpstr>Merge Queries</vt:lpstr>
      <vt:lpstr>PowerPoint Presentation</vt:lpstr>
      <vt:lpstr>PowerPoint Presentation</vt:lpstr>
      <vt:lpstr>Append Queries</vt:lpstr>
      <vt:lpstr>Merge Vs Append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Mukesh Kumar</dc:creator>
  <cp:lastModifiedBy>Mukesh Kumar</cp:lastModifiedBy>
  <cp:revision>71</cp:revision>
  <dcterms:created xsi:type="dcterms:W3CDTF">2025-06-15T07:51:41Z</dcterms:created>
  <dcterms:modified xsi:type="dcterms:W3CDTF">2025-06-18T09:45:24Z</dcterms:modified>
</cp:coreProperties>
</file>