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3F8E9-57A6-4888-36FE-0F49422E0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5C9BA-8D13-6AF6-DA03-4FFD55C61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745A-8B3A-1F01-5FD5-29FA7C91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6EF6-2253-424B-8CD4-D171E30FF3F7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97D88-5D83-FF9E-4A11-8525ED8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00BC-D0B8-5024-A5A7-25E675F6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BF7-84B1-4468-98B1-86323B47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4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DC3B-91ED-2478-C729-AC4C7E2D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3D421-262E-26F5-D6FD-F7EA17098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F4AA-677A-7153-1233-9815CE66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6EF6-2253-424B-8CD4-D171E30FF3F7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7665-86A2-84D9-BE7E-901D1C8F0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D7A5-0B38-F16F-94CD-89448DBB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BF7-84B1-4468-98B1-86323B47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42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CF6E5-96C2-418A-94DE-36DF2F85C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270F7-4F02-6413-D813-21D5E2F02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A25C-9598-33B3-1EA2-4CEFC030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6EF6-2253-424B-8CD4-D171E30FF3F7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5F048-6F28-7BAD-99B6-BF350934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D09D5-8BDE-26DE-304A-E6581B84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BF7-84B1-4468-98B1-86323B47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67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96DC-F822-E3EC-FD9B-89E9276F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4F3CC-B6D7-022B-F080-CB153186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537F-9652-6067-589A-092C37FF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6EF6-2253-424B-8CD4-D171E30FF3F7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84FF-DA0C-CE82-9FB9-B6CB3212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6687-9FE4-20F9-AF4D-E232BAF9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BF7-84B1-4468-98B1-86323B47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49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973-52D7-DEFC-328A-2904207F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569B2-D3A6-B937-C1EC-4EB27A4C7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3170-3B6D-3439-707A-AED804E6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6EF6-2253-424B-8CD4-D171E30FF3F7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027CA-98BC-70E2-1D96-327A333C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39C0E-4F10-522F-58E9-36E77B9A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BF7-84B1-4468-98B1-86323B47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81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E3DDD-09B1-55B5-61F2-84A6FBC6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87B77-7903-8FE8-D7A8-1C4BBF6B5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D0D11-4DE9-C5AA-D89D-D66B94936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A3E99-B2E5-226A-773E-A00F8603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6EF6-2253-424B-8CD4-D171E30FF3F7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E26B-6F42-8021-4A16-EB94C1BB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45393-98CE-8FBE-E626-7AABB8BD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BF7-84B1-4468-98B1-86323B47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5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BD34-DA85-D243-0E9B-41C0634F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9FE8D-F34A-91DF-3DBE-410F58FD2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E6F3D-72CE-D415-6540-1A7FD18AA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0B0D3-1350-25FA-9378-66808F272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F1ECB-6C70-453C-08FD-4BB80352B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13BDC-740F-6597-6F07-88881349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6EF6-2253-424B-8CD4-D171E30FF3F7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52744-DECA-0468-900B-DAF0ABFC0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B701C-B6F0-7CE5-2681-23B22579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BF7-84B1-4468-98B1-86323B47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59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6E2F-E32E-4AEB-5026-9D11C95D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922AE-AB01-5508-A8AD-18A8617C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6EF6-2253-424B-8CD4-D171E30FF3F7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6D520-B064-592A-D9EB-B176FDE5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27FDF-A3D5-1CED-9D26-C2058222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BF7-84B1-4468-98B1-86323B47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9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A7FCF-76CD-79DA-C595-F36C6A4B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6EF6-2253-424B-8CD4-D171E30FF3F7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1EFB1-C9AF-AEB1-8E41-1429266C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E9B66-3CDF-FBAA-46E2-87D2C79C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BF7-84B1-4468-98B1-86323B47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09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8097-D618-37A0-0520-2304A60E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B369-89C0-20B9-351F-02948DA54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5FD6C-7792-3988-2EB3-A48655A1B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FDF3A-0AC3-0C1D-898D-BB18071F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6EF6-2253-424B-8CD4-D171E30FF3F7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BB8AA-E54A-34B7-5A93-5223613D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DDCF6-190A-6863-2230-90DBB32F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BF7-84B1-4468-98B1-86323B47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86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4A31-6DEC-F44F-B524-B3CC4D2A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26171-AF8E-0C46-430F-9F71D0784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B0F21-8083-1103-1975-BFE86163B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2A6AC-9867-5C4A-7D6A-EF5565D8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E6EF6-2253-424B-8CD4-D171E30FF3F7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B02FC-D7B4-496C-5884-FCCB69F5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70BDA-8BF5-BB1F-AA37-8B1147BD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DBF7-84B1-4468-98B1-86323B47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7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24331-EEA9-CA56-903C-D49AF790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9ACF-1F8D-78BE-C0F9-F01AD47F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46F3-23CA-9010-C49B-9475B1374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6EF6-2253-424B-8CD4-D171E30FF3F7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7A03C-20AC-9379-48C6-9DF1A370E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7F0C-A3B7-E6F0-CE1E-5939177D0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7DBF7-84B1-4468-98B1-86323B478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1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A1E3-39C2-13B5-9E41-DCB1C7DD4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DAX Architecture &amp; Entity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EED4E-B621-3C36-AB4E-84EEA873F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220" y="4907756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MUKESH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52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835B-50F2-D49F-D0CC-3CA9E2E9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AGENDA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E0BB8F-1C82-C244-1FAE-5F492D454F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9"/>
            <a:ext cx="843852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What is DAX?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DAX Architecture (Formula Engine &amp; Storage Engine)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How DAX Queries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Entity Sets in the Data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Relationship between Tables (Entities)</a:t>
            </a:r>
          </a:p>
        </p:txBody>
      </p:sp>
    </p:spTree>
    <p:extLst>
      <p:ext uri="{BB962C8B-B14F-4D97-AF65-F5344CB8AC3E}">
        <p14:creationId xmlns:p14="http://schemas.microsoft.com/office/powerpoint/2010/main" val="346888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FA1F5-7662-D9DE-3B2E-33853FE38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F0E6-E06C-56D5-FB44-BB5C6BF0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What is DAX?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6823-98FD-E0D1-73EF-D0C84C1E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Candara" panose="020E0502030303020204" pitchFamily="34" charset="0"/>
            </a:endParaRPr>
          </a:p>
          <a:p>
            <a:r>
              <a:rPr lang="en-US" b="1" dirty="0">
                <a:latin typeface="Candara" panose="020E0502030303020204" pitchFamily="34" charset="0"/>
              </a:rPr>
              <a:t>DAX (Data Analysis Expressions)</a:t>
            </a:r>
            <a:r>
              <a:rPr lang="en-US" dirty="0">
                <a:latin typeface="Candara" panose="020E0502030303020204" pitchFamily="34" charset="0"/>
              </a:rPr>
              <a:t> is a formula language used in: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Power BI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Excel Power Pivot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SSAS Tabular</a:t>
            </a:r>
          </a:p>
          <a:p>
            <a:r>
              <a:rPr lang="en-US" dirty="0">
                <a:latin typeface="Candara" panose="020E0502030303020204" pitchFamily="34" charset="0"/>
              </a:rPr>
              <a:t>Enables powerful data analysis and business logic creation.</a:t>
            </a:r>
          </a:p>
          <a:p>
            <a:r>
              <a:rPr lang="en-US" dirty="0">
                <a:latin typeface="Candara" panose="020E0502030303020204" pitchFamily="34" charset="0"/>
              </a:rPr>
              <a:t>Think of it like </a:t>
            </a:r>
            <a:r>
              <a:rPr lang="en-US" b="1" dirty="0">
                <a:latin typeface="Candara" panose="020E0502030303020204" pitchFamily="34" charset="0"/>
              </a:rPr>
              <a:t>Excel formulas for relational data</a:t>
            </a:r>
            <a:r>
              <a:rPr lang="en-US" dirty="0">
                <a:latin typeface="Candara" panose="020E0502030303020204" pitchFamily="34" charset="0"/>
              </a:rPr>
              <a:t>.</a:t>
            </a: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49660-C3FD-9286-673B-E2659C97C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FD68-03A1-3012-E7AD-24C68D5A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DAX Engine Architecture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0EA038-16CD-DD57-281A-253254E24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2"/>
            <a:ext cx="949651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DAX runs on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xVelocity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VertiPaq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engine for in-memory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Two main components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Formula Engine (FE)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Parses and resolves the expression.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Works row-by-row for scalar values.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Slower but flexible.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Storage Engine (SE)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Retrieves data from memory (or disk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DirectQuery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Highly optimized, very fast.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FE calls 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to fetch data during complex evaluations.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Tip: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Optimizing DAX means minimizing FE calls and maximizing SE work.</a:t>
            </a:r>
          </a:p>
        </p:txBody>
      </p:sp>
    </p:spTree>
    <p:extLst>
      <p:ext uri="{BB962C8B-B14F-4D97-AF65-F5344CB8AC3E}">
        <p14:creationId xmlns:p14="http://schemas.microsoft.com/office/powerpoint/2010/main" val="677179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ECFA5-6350-BDDC-8C8F-FABD85576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53D2-6BD5-4BB4-7368-5D844F11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A478B-BC04-1926-038B-8BCF8DE5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F120796-4EB1-F1A7-CE14-836393D88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94" y="2399480"/>
            <a:ext cx="8430597" cy="320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0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9126B-768D-D253-5276-9B3E3CBCA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72A9-ED89-A5FD-E46D-91C2250F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How DAX query is executed  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6AEB-0639-3563-2EEA-D8EF23A0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Step 1: You Write a DAX Formula</a:t>
            </a:r>
          </a:p>
          <a:p>
            <a:r>
              <a:rPr lang="en-US" dirty="0">
                <a:latin typeface="Candara" panose="020E0502030303020204" pitchFamily="34" charset="0"/>
              </a:rPr>
              <a:t>Example: Total Sales = SUM(Sales[Amount])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Step 2: Formula Engine (FE) Takes Over</a:t>
            </a:r>
          </a:p>
          <a:p>
            <a:r>
              <a:rPr lang="en-US" dirty="0">
                <a:latin typeface="Candara" panose="020E0502030303020204" pitchFamily="34" charset="0"/>
              </a:rPr>
              <a:t>Reads the formula</a:t>
            </a:r>
          </a:p>
          <a:p>
            <a:r>
              <a:rPr lang="en-US" dirty="0">
                <a:latin typeface="Candara" panose="020E0502030303020204" pitchFamily="34" charset="0"/>
              </a:rPr>
              <a:t>Understands what needs to be calculated</a:t>
            </a:r>
          </a:p>
          <a:p>
            <a:r>
              <a:rPr lang="en-US" dirty="0">
                <a:latin typeface="Candara" panose="020E0502030303020204" pitchFamily="34" charset="0"/>
              </a:rPr>
              <a:t>Prepares the instructions</a:t>
            </a:r>
          </a:p>
          <a:p>
            <a:r>
              <a:rPr lang="en-US" b="1" i="1" dirty="0">
                <a:latin typeface="Candara" panose="020E0502030303020204" pitchFamily="34" charset="0"/>
              </a:rPr>
              <a:t>Think of FE as the "brain" – it plans what to do</a:t>
            </a:r>
            <a:endParaRPr lang="en-IN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0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5B20F-E3AD-384C-EF52-41D0008A9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0CF0-E408-7B3A-4C5A-5CAF35FF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How DAX query is executed 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AD8C-40FD-A83B-B2B8-1F44887C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Step 3: FE Calls the Storage Engine (SE)</a:t>
            </a:r>
          </a:p>
          <a:p>
            <a:r>
              <a:rPr lang="en-US" dirty="0">
                <a:latin typeface="Candara" panose="020E0502030303020204" pitchFamily="34" charset="0"/>
              </a:rPr>
              <a:t>FE asks SE: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"Hey, give me all the values from Sales[Amount]"</a:t>
            </a:r>
          </a:p>
          <a:p>
            <a:r>
              <a:rPr lang="en-US" dirty="0">
                <a:latin typeface="Candara" panose="020E0502030303020204" pitchFamily="34" charset="0"/>
              </a:rPr>
              <a:t>SE fetches data from memory (</a:t>
            </a:r>
            <a:r>
              <a:rPr lang="en-US" dirty="0" err="1">
                <a:latin typeface="Candara" panose="020E0502030303020204" pitchFamily="34" charset="0"/>
              </a:rPr>
              <a:t>VertiPaq</a:t>
            </a:r>
            <a:r>
              <a:rPr lang="en-US" dirty="0">
                <a:latin typeface="Candara" panose="020E0502030303020204" pitchFamily="34" charset="0"/>
              </a:rPr>
              <a:t>) or from database (SQL in </a:t>
            </a:r>
            <a:r>
              <a:rPr lang="en-US" dirty="0" err="1">
                <a:latin typeface="Candara" panose="020E0502030303020204" pitchFamily="34" charset="0"/>
              </a:rPr>
              <a:t>DirectQuery</a:t>
            </a:r>
            <a:r>
              <a:rPr lang="en-US" dirty="0">
                <a:latin typeface="Candara" panose="020E0502030303020204" pitchFamily="34" charset="0"/>
              </a:rPr>
              <a:t>)</a:t>
            </a:r>
          </a:p>
          <a:p>
            <a:r>
              <a:rPr lang="en-US" i="1" dirty="0">
                <a:latin typeface="Candara" panose="020E0502030303020204" pitchFamily="34" charset="0"/>
              </a:rPr>
              <a:t>SE is the "muscle" – it fetches the data fast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Step 4: FE Uses the Data to Finish the Calculation</a:t>
            </a:r>
          </a:p>
          <a:p>
            <a:r>
              <a:rPr lang="en-US" dirty="0">
                <a:latin typeface="Candara" panose="020E0502030303020204" pitchFamily="34" charset="0"/>
              </a:rPr>
              <a:t>FE adds up the values from SE</a:t>
            </a:r>
          </a:p>
          <a:p>
            <a:r>
              <a:rPr lang="en-US" dirty="0">
                <a:latin typeface="Candara" panose="020E0502030303020204" pitchFamily="34" charset="0"/>
              </a:rPr>
              <a:t>Applies filters, conditions, or logic</a:t>
            </a:r>
          </a:p>
          <a:p>
            <a:r>
              <a:rPr lang="en-US" dirty="0">
                <a:latin typeface="Candara" panose="020E0502030303020204" pitchFamily="34" charset="0"/>
              </a:rPr>
              <a:t>Returns the final result</a:t>
            </a:r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5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53BA9-0B6D-04C7-AE71-AF5819552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9D30-3362-E188-779C-25A97A47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What are Entity Sets?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D769-A068-23A4-686A-75A59609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Entities = Tables in your data model.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</a:rPr>
              <a:t>Each table is a set of rows, i.e., entities of the same type.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</a:rPr>
              <a:t>Examples: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pPr lvl="1"/>
            <a:r>
              <a:rPr lang="en-US" dirty="0">
                <a:latin typeface="Candara" panose="020E0502030303020204" pitchFamily="34" charset="0"/>
              </a:rPr>
              <a:t>Customers (Customer entities)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Products (Product entities)</a:t>
            </a:r>
          </a:p>
          <a:p>
            <a:endParaRPr lang="en-US" sz="2400" dirty="0">
              <a:latin typeface="Candara" panose="020E050203030302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</a:rPr>
              <a:t>Think of each table as a database “object” or “entity.”</a:t>
            </a:r>
            <a:endParaRPr lang="en-IN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9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354DD-F444-7D37-6989-1B13AC0F9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1F1F-35B6-FFAC-70B4-1D4DD1A0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Relationships Between Tables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DC38F-80B1-5AE5-E571-D669CDA4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Entity sets are </a:t>
            </a:r>
            <a:r>
              <a:rPr lang="en-US" b="1" dirty="0">
                <a:latin typeface="Candara" panose="020E0502030303020204" pitchFamily="34" charset="0"/>
              </a:rPr>
              <a:t>connected using relationships</a:t>
            </a:r>
            <a:r>
              <a:rPr lang="en-US" dirty="0">
                <a:latin typeface="Candara" panose="020E0502030303020204" pitchFamily="34" charset="0"/>
              </a:rPr>
              <a:t>: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One-to-Many (Most common)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Many-to-One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Many-to-Many (requires special handling)</a:t>
            </a:r>
          </a:p>
          <a:p>
            <a:r>
              <a:rPr lang="en-US" dirty="0">
                <a:latin typeface="Candara" panose="020E0502030303020204" pitchFamily="34" charset="0"/>
              </a:rPr>
              <a:t>Relationships are </a:t>
            </a:r>
            <a:r>
              <a:rPr lang="en-US" b="1" dirty="0">
                <a:latin typeface="Candara" panose="020E0502030303020204" pitchFamily="34" charset="0"/>
              </a:rPr>
              <a:t>used automatically</a:t>
            </a:r>
            <a:r>
              <a:rPr lang="en-US" dirty="0">
                <a:latin typeface="Candara" panose="020E0502030303020204" pitchFamily="34" charset="0"/>
              </a:rPr>
              <a:t> by DAX during evaluation.</a:t>
            </a: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7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402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Candara</vt:lpstr>
      <vt:lpstr>Office Theme</vt:lpstr>
      <vt:lpstr>DAX Architecture &amp; Entity Sets</vt:lpstr>
      <vt:lpstr>AGENDA</vt:lpstr>
      <vt:lpstr>What is DAX?</vt:lpstr>
      <vt:lpstr>DAX Engine Architecture</vt:lpstr>
      <vt:lpstr>PowerPoint Presentation</vt:lpstr>
      <vt:lpstr>How DAX query is executed  </vt:lpstr>
      <vt:lpstr>How DAX query is executed </vt:lpstr>
      <vt:lpstr>What are Entity Sets?</vt:lpstr>
      <vt:lpstr>Relationships Between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Mukesh Kumar</dc:creator>
  <cp:lastModifiedBy>Mukesh Kumar</cp:lastModifiedBy>
  <cp:revision>12</cp:revision>
  <dcterms:created xsi:type="dcterms:W3CDTF">2025-06-19T09:15:31Z</dcterms:created>
  <dcterms:modified xsi:type="dcterms:W3CDTF">2025-06-19T11:16:34Z</dcterms:modified>
</cp:coreProperties>
</file>