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5" r:id="rId5"/>
    <p:sldId id="276" r:id="rId6"/>
    <p:sldId id="264" r:id="rId7"/>
    <p:sldId id="272" r:id="rId8"/>
    <p:sldId id="273" r:id="rId9"/>
    <p:sldId id="27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0" r:id="rId18"/>
    <p:sldId id="289" r:id="rId19"/>
    <p:sldId id="288" r:id="rId20"/>
    <p:sldId id="287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7460-0497-31E3-72D2-79BBE6A1D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FF04F-79EE-23CA-2591-86B515D3B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7761-A2D3-0B0D-8E4C-C0C14664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AA24-72A0-4EA4-83E9-AEAF0B90E54A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6C4C5-6108-CABD-0BA3-720FD36D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BCDEF-D3BC-E6FC-9D2B-0E5C3254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1A2A-19A7-4C39-81FE-6DB185C1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31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96CE-A3A4-B1F2-44A0-57D1D719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5E89B-D941-AD72-15BC-9D2233E2D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EA67-CE41-A737-D969-49C0666AC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AA24-72A0-4EA4-83E9-AEAF0B90E54A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6552-BD7F-9F9E-6E28-8070F01A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69E2-0A29-27B6-6248-1686C9B0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1A2A-19A7-4C39-81FE-6DB185C1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2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8504B-110F-82BD-F2B8-C16FD40D0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12992-56D1-6171-D700-995240760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F4684-CD11-CA7D-F35A-CEC3DAFD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AA24-72A0-4EA4-83E9-AEAF0B90E54A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4C078-27E4-FD8C-562D-72220F99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341C-F0F4-A1AF-E00A-05E85EB5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1A2A-19A7-4C39-81FE-6DB185C1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87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581A-91EE-230D-091F-6F132A1F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2C0B4-6078-3B05-4F8B-4783D4DA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439D6-0C11-33BE-101F-ED65EABE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AA24-72A0-4EA4-83E9-AEAF0B90E54A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707E0-9E08-7654-E437-8217B341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2A24-2E0B-6641-F297-970DF919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1A2A-19A7-4C39-81FE-6DB185C1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8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4616-F243-51F3-1485-81EB3DC6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A036E-667B-E56D-E515-4988CAE0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C8E49-EF08-EC56-8518-2F0F4B46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AA24-72A0-4EA4-83E9-AEAF0B90E54A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9525-096B-540D-49D7-0D44D8D8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6B6C1-8E7C-479C-B816-C02D471E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1A2A-19A7-4C39-81FE-6DB185C1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54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632C-4756-A481-A9E3-5CF4DB67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817D-FFF9-4B03-ABBE-1DC14D5A8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B9E33-469B-589D-E88C-F7BA1DEA4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AFE70-A290-37D2-E9BE-9E5E1DBB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AA24-72A0-4EA4-83E9-AEAF0B90E54A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60915-0C7A-83FC-B15A-B563017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5D4E9-9779-0B70-1A5A-CCF4A51F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1A2A-19A7-4C39-81FE-6DB185C1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61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C720-610F-0C55-501C-5FE975C1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AAA24-9FD2-E099-15C8-7906623BD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C0684-B936-2C25-482C-65CF77073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4B37C-A24D-40C7-AF30-BE9BB3ECC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F1C82-50B7-0F21-6DE1-7EF3C2BAA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CBF04-71CB-E70F-E2B2-B494C5C4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AA24-72A0-4EA4-83E9-AEAF0B90E54A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F74C3-D11F-7C70-1F9D-5BC9549D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86152-824D-1B62-A6C0-125CD1EF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1A2A-19A7-4C39-81FE-6DB185C1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9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D87B-E5F5-30FB-9886-41CBD781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5BE9D-F8DE-8A7C-7953-2F91C301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AA24-72A0-4EA4-83E9-AEAF0B90E54A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A538F-3D22-AD50-8F76-72B0A46DE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D76ED-CF03-BA51-FA3A-DA98A09E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1A2A-19A7-4C39-81FE-6DB185C1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0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79CA4-0F2E-CFCF-ACB1-7F9114EB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AA24-72A0-4EA4-83E9-AEAF0B90E54A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0E70C-4B3C-5A99-B068-B6A3F54C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4880-19D4-03C5-37F1-25E72F9D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1A2A-19A7-4C39-81FE-6DB185C1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59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012C-CC05-2E12-3127-E382699F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F329-680E-6449-8857-A2BB17ED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E16C1-D064-7EBB-5462-D713EFD5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A23DD-4D4C-3E1D-5824-E30A32EA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AA24-72A0-4EA4-83E9-AEAF0B90E54A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539C8-A11F-638C-07C7-153A0076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53CE3-815B-741A-0DD0-73BB0CF4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1A2A-19A7-4C39-81FE-6DB185C1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5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C6C9-4FCD-612A-0B74-C5EA42BC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888B1-FF14-C6C6-7D01-842ADAE2B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D35B1-E027-1C9C-BF5C-1CA8DEAC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4D80E-040A-0788-F9E0-0D551679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AA24-72A0-4EA4-83E9-AEAF0B90E54A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A5999-0052-0770-3FA6-7B0E42E67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553DF-7BAD-5813-1F92-8B00DFD7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B1A2A-19A7-4C39-81FE-6DB185C1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FEA3E-DC74-ABB6-0E0A-F7C5E13C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4F4CC-5D52-F6E5-B5F6-19A70E41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2AC0D-FB34-8C3E-DE6A-E0D9A52C7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AA24-72A0-4EA4-83E9-AEAF0B90E54A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5187-6D79-C433-600F-7DA1C5117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0B17F-D6E4-77A7-7CD4-6370FFE22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1A2A-19A7-4C39-81FE-6DB185C1E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68A2-634C-5BC0-F1C4-8F4D864F1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Creating Measures in DAX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4039A-42F9-D878-B093-EDA448DFE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2865" y="5096541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latin typeface="Candara" panose="020E0502030303020204" pitchFamily="34" charset="0"/>
              </a:rPr>
              <a:t>MUKESH KUMAR</a:t>
            </a: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5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EEFF3-D2CD-1416-CEFF-B74620827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1C66-6AEB-4655-CC9E-F59228EC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Calculated Column Vs Measure</a:t>
            </a:r>
            <a:endParaRPr lang="en-IN" dirty="0">
              <a:latin typeface="Candara" panose="020E0502030303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90C937-5DE1-30D4-F230-39A4E2D76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178408"/>
              </p:ext>
            </p:extLst>
          </p:nvPr>
        </p:nvGraphicFramePr>
        <p:xfrm>
          <a:off x="838200" y="2446814"/>
          <a:ext cx="10515600" cy="32004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0038923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253178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18456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1" dirty="0"/>
                        <a:t>Feature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Measure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Calculated Column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78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Main Purpose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Aggregations</a:t>
                      </a:r>
                      <a:r>
                        <a:rPr lang="en-IN" dirty="0"/>
                        <a:t> (SUM, COUNT, 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Row-wise transformations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548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Evaluated At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 level (depends on filters/slicers)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 level (each record individually)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244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Storage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stored (computed dynamically)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Stored in the data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70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Usage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in visuals (charts, cards, tables)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Used in slicers, axes, or for relationships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425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Example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Sales = SUM(Orders[Sales])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Year = YEAR(Orders[Order Date])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83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Context Used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Filter Context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Row Context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86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50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07CDC-FF21-D16F-37FE-D36D90E73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3528-C6B1-B73D-B91D-FA40D939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SUMX Function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CBF0-91AD-2FD0-C4BB-4437A4053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SUMX is an Iterator Function in DAX.</a:t>
            </a:r>
          </a:p>
          <a:p>
            <a:r>
              <a:rPr lang="en-US" dirty="0"/>
              <a:t>It iterates row by row over a table, evaluates an expression for each row, and then sums the results.</a:t>
            </a:r>
          </a:p>
          <a:p>
            <a:endParaRPr lang="en-US" dirty="0"/>
          </a:p>
          <a:p>
            <a:r>
              <a:rPr lang="en-US" b="1" dirty="0"/>
              <a:t>Syntax</a:t>
            </a:r>
            <a:r>
              <a:rPr lang="en-US" dirty="0"/>
              <a:t> : 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Create a new sales column: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5837C-FCBB-3CB0-3594-C9A06C4A2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28" y="5883215"/>
            <a:ext cx="8811855" cy="42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3DA068-3307-7D9A-3D0E-1977C6A70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265" y="3691688"/>
            <a:ext cx="3505689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9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3A895-B402-1949-9352-8A98471BC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9621-AD64-AFAC-DC5D-3CF7845B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SUM Vs SUMX</a:t>
            </a:r>
            <a:endParaRPr lang="en-IN" dirty="0">
              <a:latin typeface="Candara" panose="020E0502030303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AEE03C-5766-61AD-BB97-5F52A8091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354481"/>
              </p:ext>
            </p:extLst>
          </p:nvPr>
        </p:nvGraphicFramePr>
        <p:xfrm>
          <a:off x="838200" y="2165419"/>
          <a:ext cx="10515600" cy="31089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227827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13076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10476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0" dirty="0"/>
                        <a:t>Feature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SUM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SUMX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85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Function Type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Aggregation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Iterator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386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Operation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Sums all values in a single 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Calculates an expression for each row, then sums the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255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Input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Single 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Table and expression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052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Use Case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total of a numeric 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When you need row-by-row calculations before summing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363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Performance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Fast and 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 on large data, as it iterates through each 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74081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00AB18-2ED4-FCE7-4FF2-9F9C54FF564B}"/>
              </a:ext>
            </a:extLst>
          </p:cNvPr>
          <p:cNvSpPr txBox="1"/>
          <p:nvPr/>
        </p:nvSpPr>
        <p:spPr>
          <a:xfrm>
            <a:off x="838200" y="5657671"/>
            <a:ext cx="111866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SUM for quick total of a single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SUMX when you need to perform a calculation per row before summing (like Price × Quantity).</a:t>
            </a:r>
          </a:p>
        </p:txBody>
      </p:sp>
    </p:spTree>
    <p:extLst>
      <p:ext uri="{BB962C8B-B14F-4D97-AF65-F5344CB8AC3E}">
        <p14:creationId xmlns:p14="http://schemas.microsoft.com/office/powerpoint/2010/main" val="318617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4FE8B-6206-62C1-A7DB-1035E1B34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B236-3CC4-6477-72B5-B9E99944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COUNT FORMULA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4495-3CC2-7B64-DAD5-4EE3B0DFE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The COUNT function is a basic aggregation function in DAX that counts the number of non-blank values in a single column.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Syntax :</a:t>
            </a:r>
            <a:endParaRPr lang="en-IN" dirty="0"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65643-221E-CF8A-BFE0-85CE421E0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3095578"/>
            <a:ext cx="2105319" cy="666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B3C121-5277-04FB-C4E3-786B0CF92C03}"/>
              </a:ext>
            </a:extLst>
          </p:cNvPr>
          <p:cNvSpPr txBox="1"/>
          <p:nvPr/>
        </p:nvSpPr>
        <p:spPr>
          <a:xfrm>
            <a:off x="838200" y="4570709"/>
            <a:ext cx="10301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&lt;column&gt;: The name of the column to count non-blank values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ndara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ndara" panose="020E0502030303020204" pitchFamily="34" charset="0"/>
              </a:rPr>
              <a:t>Only works with numeric, date, or string columns (but not with Boolean or calculated tables directly).</a:t>
            </a:r>
          </a:p>
        </p:txBody>
      </p:sp>
    </p:spTree>
    <p:extLst>
      <p:ext uri="{BB962C8B-B14F-4D97-AF65-F5344CB8AC3E}">
        <p14:creationId xmlns:p14="http://schemas.microsoft.com/office/powerpoint/2010/main" val="353047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F0BD8-F1CE-30E4-36C2-BFA7461F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4EAA-BAD1-8053-1F7A-C05E695F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Common Confusions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A0215B-8D7A-EC5E-A1CE-0AFA57E6E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542857"/>
              </p:ext>
            </p:extLst>
          </p:nvPr>
        </p:nvGraphicFramePr>
        <p:xfrm>
          <a:off x="838200" y="2904014"/>
          <a:ext cx="10515600" cy="22860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441723">
                  <a:extLst>
                    <a:ext uri="{9D8B030D-6E8A-4147-A177-3AD203B41FA5}">
                      <a16:colId xmlns:a16="http://schemas.microsoft.com/office/drawing/2014/main" val="3988414521"/>
                    </a:ext>
                  </a:extLst>
                </a:gridCol>
                <a:gridCol w="6073877">
                  <a:extLst>
                    <a:ext uri="{9D8B030D-6E8A-4147-A177-3AD203B41FA5}">
                      <a16:colId xmlns:a16="http://schemas.microsoft.com/office/drawing/2014/main" val="27214754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1" dirty="0"/>
                        <a:t>Function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What it Counts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41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Non-blank values in </a:t>
                      </a:r>
                      <a:r>
                        <a:rPr lang="en-US" b="1"/>
                        <a:t>one column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087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COUNTA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Non-blank values (any data type)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159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COUNTAX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Row-by-row expression (iterator)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97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COUNTROWS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rows in a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819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DISTINCTCOUNT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</a:t>
                      </a:r>
                      <a:r>
                        <a:rPr lang="en-US" b="1" dirty="0"/>
                        <a:t>unique</a:t>
                      </a:r>
                      <a:r>
                        <a:rPr lang="en-US" dirty="0"/>
                        <a:t> non-blank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096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24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F7D11-5B67-2FB8-A6E9-D53677BB7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7A5F-0BBB-BA38-D59B-F058A348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Examples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15F3-82E9-14A5-995D-391037CB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notebook : </a:t>
            </a:r>
            <a:r>
              <a:rPr lang="en-US" dirty="0" err="1"/>
              <a:t>count_functions_in_DAX.ipynb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51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D8F1B-100D-CED6-B18D-71BD6DCC0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F017-4177-0E74-3F41-9B24CA69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Date Extraction Functions in DAX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C4E6DC-B36F-E4B3-F56D-CD7279BFB9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9838" y="1825624"/>
          <a:ext cx="10212324" cy="4351340"/>
        </p:xfrm>
        <a:graphic>
          <a:graphicData uri="http://schemas.openxmlformats.org/drawingml/2006/table">
            <a:tbl>
              <a:tblPr/>
              <a:tblGrid>
                <a:gridCol w="2553081">
                  <a:extLst>
                    <a:ext uri="{9D8B030D-6E8A-4147-A177-3AD203B41FA5}">
                      <a16:colId xmlns:a16="http://schemas.microsoft.com/office/drawing/2014/main" val="1433170627"/>
                    </a:ext>
                  </a:extLst>
                </a:gridCol>
                <a:gridCol w="2553081">
                  <a:extLst>
                    <a:ext uri="{9D8B030D-6E8A-4147-A177-3AD203B41FA5}">
                      <a16:colId xmlns:a16="http://schemas.microsoft.com/office/drawing/2014/main" val="2372035007"/>
                    </a:ext>
                  </a:extLst>
                </a:gridCol>
                <a:gridCol w="2553081">
                  <a:extLst>
                    <a:ext uri="{9D8B030D-6E8A-4147-A177-3AD203B41FA5}">
                      <a16:colId xmlns:a16="http://schemas.microsoft.com/office/drawing/2014/main" val="3538564607"/>
                    </a:ext>
                  </a:extLst>
                </a:gridCol>
                <a:gridCol w="2553081">
                  <a:extLst>
                    <a:ext uri="{9D8B030D-6E8A-4147-A177-3AD203B41FA5}">
                      <a16:colId xmlns:a16="http://schemas.microsoft.com/office/drawing/2014/main" val="756046500"/>
                    </a:ext>
                  </a:extLst>
                </a:gridCol>
              </a:tblGrid>
              <a:tr h="621620">
                <a:tc>
                  <a:txBody>
                    <a:bodyPr/>
                    <a:lstStyle/>
                    <a:p>
                      <a:r>
                        <a:rPr lang="en-IN" sz="1700" b="1"/>
                        <a:t>Function</a:t>
                      </a:r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/>
                        <a:t>Definition</a:t>
                      </a:r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/>
                        <a:t>Syntax</a:t>
                      </a:r>
                      <a:endParaRPr lang="en-IN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/>
                        <a:t>Example Output</a:t>
                      </a:r>
                      <a:r>
                        <a:rPr lang="en-IN" sz="1700"/>
                        <a:t> (for 2023-04-15)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717946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700"/>
                        <a:t>YEAR()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Extracts the </a:t>
                      </a:r>
                      <a:r>
                        <a:rPr lang="en-US" sz="1700" b="1"/>
                        <a:t>year</a:t>
                      </a:r>
                      <a:r>
                        <a:rPr lang="en-US" sz="1700"/>
                        <a:t> from a date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YEAR(SalesData[Date])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2023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72855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700"/>
                        <a:t>MONTH()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Extracts the </a:t>
                      </a:r>
                      <a:r>
                        <a:rPr lang="en-US" sz="1700" b="1"/>
                        <a:t>month number</a:t>
                      </a:r>
                      <a:r>
                        <a:rPr lang="en-US" sz="1700"/>
                        <a:t> (1 = Jan)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MONTH(SalesData[Date])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4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22323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700"/>
                        <a:t>DAY()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Extracts the </a:t>
                      </a:r>
                      <a:r>
                        <a:rPr lang="en-US" sz="1700" b="1"/>
                        <a:t>day of the month</a:t>
                      </a:r>
                      <a:endParaRPr lang="en-US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DAY(SalesData[Date])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15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826351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700"/>
                        <a:t>WEEKDAY()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Returns </a:t>
                      </a:r>
                      <a:r>
                        <a:rPr lang="en-US" sz="1700" b="1"/>
                        <a:t>day of the week</a:t>
                      </a:r>
                      <a:r>
                        <a:rPr lang="en-US" sz="1700"/>
                        <a:t> (1 = Sunday by default)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WEEKDAY(SalesData[Date])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7 (Saturday)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259746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700"/>
                        <a:t>WEEKNUM()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Returns the </a:t>
                      </a:r>
                      <a:r>
                        <a:rPr lang="en-US" sz="1700" b="1"/>
                        <a:t>week number</a:t>
                      </a:r>
                      <a:r>
                        <a:rPr lang="en-US" sz="1700"/>
                        <a:t> in the year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WEEKNUM(SalesData[Date])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16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400122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r>
                        <a:rPr lang="en-IN" sz="1700"/>
                        <a:t>FORMAT()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Converts date to a </a:t>
                      </a:r>
                      <a:r>
                        <a:rPr lang="en-US" sz="1700" b="1"/>
                        <a:t>custom string</a:t>
                      </a:r>
                      <a:endParaRPr lang="en-US" sz="1700"/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FORMAT(SalesData[Date], "MMM YYYY")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"Apr 2023"</a:t>
                      </a:r>
                    </a:p>
                  </a:txBody>
                  <a:tcPr marL="88803" marR="88803" marT="44401" marB="444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7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19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8DDB-E1DB-63EB-690A-B9A229EF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Extraction/Diff Functions 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A63B-A2A5-1676-6317-66700EC5C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refer notebook : </a:t>
            </a:r>
            <a:r>
              <a:rPr lang="en-US" dirty="0" err="1"/>
              <a:t>Date_Extraction_Functions_in_DAX.ipynb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21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C84A-ED32-7346-ADF3-ACD2EB35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41"/>
            <a:ext cx="10515600" cy="991727"/>
          </a:xfrm>
        </p:spPr>
        <p:txBody>
          <a:bodyPr/>
          <a:lstStyle/>
          <a:p>
            <a:pPr algn="ctr"/>
            <a:r>
              <a:rPr lang="en-IN" b="1" dirty="0"/>
              <a:t>DAX Text Functions 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3D354F-5F00-D9DB-0D76-9047D68B3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656131"/>
              </p:ext>
            </p:extLst>
          </p:nvPr>
        </p:nvGraphicFramePr>
        <p:xfrm>
          <a:off x="580104" y="1337186"/>
          <a:ext cx="11002296" cy="545633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86115">
                  <a:extLst>
                    <a:ext uri="{9D8B030D-6E8A-4147-A177-3AD203B41FA5}">
                      <a16:colId xmlns:a16="http://schemas.microsoft.com/office/drawing/2014/main" val="606434386"/>
                    </a:ext>
                  </a:extLst>
                </a:gridCol>
                <a:gridCol w="4463846">
                  <a:extLst>
                    <a:ext uri="{9D8B030D-6E8A-4147-A177-3AD203B41FA5}">
                      <a16:colId xmlns:a16="http://schemas.microsoft.com/office/drawing/2014/main" val="662648289"/>
                    </a:ext>
                  </a:extLst>
                </a:gridCol>
                <a:gridCol w="4552335">
                  <a:extLst>
                    <a:ext uri="{9D8B030D-6E8A-4147-A177-3AD203B41FA5}">
                      <a16:colId xmlns:a16="http://schemas.microsoft.com/office/drawing/2014/main" val="1699226772"/>
                    </a:ext>
                  </a:extLst>
                </a:gridCol>
              </a:tblGrid>
              <a:tr h="269609">
                <a:tc>
                  <a:txBody>
                    <a:bodyPr/>
                    <a:lstStyle/>
                    <a:p>
                      <a:r>
                        <a:rPr lang="en-IN" sz="1600" b="0" baseline="0" dirty="0"/>
                        <a:t>Function</a:t>
                      </a:r>
                    </a:p>
                  </a:txBody>
                  <a:tcPr marL="44859" marR="44859" marT="22430" marB="2243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baseline="0" dirty="0"/>
                        <a:t>Syntax</a:t>
                      </a:r>
                    </a:p>
                  </a:txBody>
                  <a:tcPr marL="44859" marR="44859" marT="22430" marB="2243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baseline="0" dirty="0"/>
                        <a:t>Description</a:t>
                      </a:r>
                    </a:p>
                  </a:txBody>
                  <a:tcPr marL="44859" marR="44859" marT="22430" marB="2243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752680"/>
                  </a:ext>
                </a:extLst>
              </a:tr>
              <a:tr h="371745">
                <a:tc>
                  <a:txBody>
                    <a:bodyPr/>
                    <a:lstStyle/>
                    <a:p>
                      <a:r>
                        <a:rPr lang="en-IN" sz="1200" baseline="0"/>
                        <a:t>LEFT()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IN" sz="1200" baseline="0"/>
                        <a:t>LEFT(&lt;text&gt;, &lt;num_chars&gt;)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Returns the first N characters from the start of a string</a:t>
                      </a:r>
                    </a:p>
                  </a:txBody>
                  <a:tcPr marL="44859" marR="44859" marT="22430" marB="22430" anchor="ctr"/>
                </a:tc>
                <a:extLst>
                  <a:ext uri="{0D108BD9-81ED-4DB2-BD59-A6C34878D82A}">
                    <a16:rowId xmlns:a16="http://schemas.microsoft.com/office/drawing/2014/main" val="1215961462"/>
                  </a:ext>
                </a:extLst>
              </a:tr>
              <a:tr h="371745">
                <a:tc>
                  <a:txBody>
                    <a:bodyPr/>
                    <a:lstStyle/>
                    <a:p>
                      <a:r>
                        <a:rPr lang="en-IN" sz="1200" baseline="0"/>
                        <a:t>RIGHT()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IN" sz="1200" baseline="0"/>
                        <a:t>RIGHT(&lt;text&gt;, &lt;num_chars&gt;)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Returns the last N characters from the end of a string</a:t>
                      </a:r>
                    </a:p>
                  </a:txBody>
                  <a:tcPr marL="44859" marR="44859" marT="22430" marB="22430" anchor="ctr"/>
                </a:tc>
                <a:extLst>
                  <a:ext uri="{0D108BD9-81ED-4DB2-BD59-A6C34878D82A}">
                    <a16:rowId xmlns:a16="http://schemas.microsoft.com/office/drawing/2014/main" val="1634228882"/>
                  </a:ext>
                </a:extLst>
              </a:tr>
              <a:tr h="371745">
                <a:tc>
                  <a:txBody>
                    <a:bodyPr/>
                    <a:lstStyle/>
                    <a:p>
                      <a:r>
                        <a:rPr lang="en-IN" sz="1200" baseline="0" dirty="0"/>
                        <a:t>MID()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IN" sz="1200" baseline="0"/>
                        <a:t>MID(&lt;text&gt;, &lt;start_num&gt;, &lt;num_chars&gt;)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Extracts a substring from the middle of a text string</a:t>
                      </a:r>
                    </a:p>
                  </a:txBody>
                  <a:tcPr marL="44859" marR="44859" marT="22430" marB="22430" anchor="ctr"/>
                </a:tc>
                <a:extLst>
                  <a:ext uri="{0D108BD9-81ED-4DB2-BD59-A6C34878D82A}">
                    <a16:rowId xmlns:a16="http://schemas.microsoft.com/office/drawing/2014/main" val="1783983961"/>
                  </a:ext>
                </a:extLst>
              </a:tr>
              <a:tr h="371745">
                <a:tc>
                  <a:txBody>
                    <a:bodyPr/>
                    <a:lstStyle/>
                    <a:p>
                      <a:r>
                        <a:rPr lang="en-IN" sz="1200" baseline="0" dirty="0"/>
                        <a:t>LEN()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IN" sz="1200" baseline="0"/>
                        <a:t>LEN(&lt;text&gt;)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Returns the number of characters in a text string</a:t>
                      </a:r>
                    </a:p>
                  </a:txBody>
                  <a:tcPr marL="44859" marR="44859" marT="22430" marB="22430" anchor="ctr"/>
                </a:tc>
                <a:extLst>
                  <a:ext uri="{0D108BD9-81ED-4DB2-BD59-A6C34878D82A}">
                    <a16:rowId xmlns:a16="http://schemas.microsoft.com/office/drawing/2014/main" val="1098094815"/>
                  </a:ext>
                </a:extLst>
              </a:tr>
              <a:tr h="371745">
                <a:tc>
                  <a:txBody>
                    <a:bodyPr/>
                    <a:lstStyle/>
                    <a:p>
                      <a:r>
                        <a:rPr lang="en-IN" sz="1200" baseline="0" dirty="0"/>
                        <a:t>SEARCH()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SEARCH(&lt;find_text&gt;, &lt;within_text&gt;, [start_num])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Finds the position of a substring (case-insensitive)</a:t>
                      </a:r>
                    </a:p>
                  </a:txBody>
                  <a:tcPr marL="44859" marR="44859" marT="22430" marB="22430" anchor="ctr"/>
                </a:tc>
                <a:extLst>
                  <a:ext uri="{0D108BD9-81ED-4DB2-BD59-A6C34878D82A}">
                    <a16:rowId xmlns:a16="http://schemas.microsoft.com/office/drawing/2014/main" val="2923398067"/>
                  </a:ext>
                </a:extLst>
              </a:tr>
              <a:tr h="371745">
                <a:tc>
                  <a:txBody>
                    <a:bodyPr/>
                    <a:lstStyle/>
                    <a:p>
                      <a:r>
                        <a:rPr lang="en-IN" sz="1200" baseline="0"/>
                        <a:t>FIND()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FIND(&lt;find_text&gt;, &lt;within_text&gt;, [start_num])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Same as SEARCH, but case-sensitive</a:t>
                      </a:r>
                    </a:p>
                  </a:txBody>
                  <a:tcPr marL="44859" marR="44859" marT="22430" marB="22430" anchor="ctr"/>
                </a:tc>
                <a:extLst>
                  <a:ext uri="{0D108BD9-81ED-4DB2-BD59-A6C34878D82A}">
                    <a16:rowId xmlns:a16="http://schemas.microsoft.com/office/drawing/2014/main" val="4209711890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r>
                        <a:rPr lang="en-IN" sz="1200" baseline="0"/>
                        <a:t>CONCATENATE()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IN" sz="1200" baseline="0"/>
                        <a:t>CONCATENATE(&lt;text1&gt;, &lt;text2&gt;)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Joins two text strings into one</a:t>
                      </a:r>
                    </a:p>
                  </a:txBody>
                  <a:tcPr marL="44859" marR="44859" marT="22430" marB="22430" anchor="ctr"/>
                </a:tc>
                <a:extLst>
                  <a:ext uri="{0D108BD9-81ED-4DB2-BD59-A6C34878D82A}">
                    <a16:rowId xmlns:a16="http://schemas.microsoft.com/office/drawing/2014/main" val="2085525863"/>
                  </a:ext>
                </a:extLst>
              </a:tr>
              <a:tr h="371745">
                <a:tc>
                  <a:txBody>
                    <a:bodyPr/>
                    <a:lstStyle/>
                    <a:p>
                      <a:r>
                        <a:rPr lang="en-IN" sz="1200" baseline="0" dirty="0"/>
                        <a:t>&amp; (concatenation)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IN" sz="1200" baseline="0"/>
                        <a:t>&lt;text1&gt; &amp; &lt;text2&gt;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Alternate and preferred way to join text</a:t>
                      </a:r>
                    </a:p>
                  </a:txBody>
                  <a:tcPr marL="44859" marR="44859" marT="22430" marB="22430" anchor="ctr"/>
                </a:tc>
                <a:extLst>
                  <a:ext uri="{0D108BD9-81ED-4DB2-BD59-A6C34878D82A}">
                    <a16:rowId xmlns:a16="http://schemas.microsoft.com/office/drawing/2014/main" val="3143562257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r>
                        <a:rPr lang="en-IN" sz="1200" baseline="0"/>
                        <a:t>UPPER()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IN" sz="1200" baseline="0"/>
                        <a:t>UPPER(&lt;text&gt;)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IN" sz="1200" baseline="0"/>
                        <a:t>Converts text to uppercase</a:t>
                      </a:r>
                    </a:p>
                  </a:txBody>
                  <a:tcPr marL="44859" marR="44859" marT="22430" marB="22430" anchor="ctr"/>
                </a:tc>
                <a:extLst>
                  <a:ext uri="{0D108BD9-81ED-4DB2-BD59-A6C34878D82A}">
                    <a16:rowId xmlns:a16="http://schemas.microsoft.com/office/drawing/2014/main" val="4165235604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r>
                        <a:rPr lang="en-IN" sz="1200" baseline="0"/>
                        <a:t>LOWER()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IN" sz="1200" baseline="0"/>
                        <a:t>LOWER(&lt;text&gt;)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IN" sz="1200" baseline="0"/>
                        <a:t>Converts text to lowercase</a:t>
                      </a:r>
                    </a:p>
                  </a:txBody>
                  <a:tcPr marL="44859" marR="44859" marT="22430" marB="22430" anchor="ctr"/>
                </a:tc>
                <a:extLst>
                  <a:ext uri="{0D108BD9-81ED-4DB2-BD59-A6C34878D82A}">
                    <a16:rowId xmlns:a16="http://schemas.microsoft.com/office/drawing/2014/main" val="1970619896"/>
                  </a:ext>
                </a:extLst>
              </a:tr>
              <a:tr h="371745">
                <a:tc>
                  <a:txBody>
                    <a:bodyPr/>
                    <a:lstStyle/>
                    <a:p>
                      <a:r>
                        <a:rPr lang="en-IN" sz="1200" baseline="0"/>
                        <a:t>REPLACE()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REPLACE(&lt;old_text&gt;, &lt;start_num&gt;, &lt;num_chars&gt;, &lt;new_text&gt;)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Replaces part of a string using position and length</a:t>
                      </a:r>
                    </a:p>
                  </a:txBody>
                  <a:tcPr marL="44859" marR="44859" marT="22430" marB="22430" anchor="ctr"/>
                </a:tc>
                <a:extLst>
                  <a:ext uri="{0D108BD9-81ED-4DB2-BD59-A6C34878D82A}">
                    <a16:rowId xmlns:a16="http://schemas.microsoft.com/office/drawing/2014/main" val="2155932907"/>
                  </a:ext>
                </a:extLst>
              </a:tr>
              <a:tr h="371745">
                <a:tc>
                  <a:txBody>
                    <a:bodyPr/>
                    <a:lstStyle/>
                    <a:p>
                      <a:r>
                        <a:rPr lang="en-IN" sz="1200" baseline="0"/>
                        <a:t>SUBSTITUTE()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SUBSTITUTE(&lt;text&gt;, &lt;old_text&gt;, &lt;new_text&gt;, [instance_num])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Replaces occurrences of a substring by value</a:t>
                      </a:r>
                    </a:p>
                  </a:txBody>
                  <a:tcPr marL="44859" marR="44859" marT="22430" marB="22430" anchor="ctr"/>
                </a:tc>
                <a:extLst>
                  <a:ext uri="{0D108BD9-81ED-4DB2-BD59-A6C34878D82A}">
                    <a16:rowId xmlns:a16="http://schemas.microsoft.com/office/drawing/2014/main" val="921243016"/>
                  </a:ext>
                </a:extLst>
              </a:tr>
              <a:tr h="269609">
                <a:tc>
                  <a:txBody>
                    <a:bodyPr/>
                    <a:lstStyle/>
                    <a:p>
                      <a:r>
                        <a:rPr lang="en-IN" sz="1200" baseline="0"/>
                        <a:t>TRIM()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IN" sz="1200" baseline="0"/>
                        <a:t>TRIM(&lt;text&gt;)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Removes extra spaces from text</a:t>
                      </a:r>
                    </a:p>
                  </a:txBody>
                  <a:tcPr marL="44859" marR="44859" marT="22430" marB="22430" anchor="ctr"/>
                </a:tc>
                <a:extLst>
                  <a:ext uri="{0D108BD9-81ED-4DB2-BD59-A6C34878D82A}">
                    <a16:rowId xmlns:a16="http://schemas.microsoft.com/office/drawing/2014/main" val="1465854442"/>
                  </a:ext>
                </a:extLst>
              </a:tr>
              <a:tr h="371745">
                <a:tc>
                  <a:txBody>
                    <a:bodyPr/>
                    <a:lstStyle/>
                    <a:p>
                      <a:r>
                        <a:rPr lang="en-IN" sz="1200" baseline="0"/>
                        <a:t>CLEAN()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IN" sz="1200" baseline="0"/>
                        <a:t>CLEAN(&lt;text&gt;)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IN" sz="1200" baseline="0"/>
                        <a:t>Removes non-printable characters (line breaks, etc.)</a:t>
                      </a:r>
                    </a:p>
                  </a:txBody>
                  <a:tcPr marL="44859" marR="44859" marT="22430" marB="22430" anchor="ctr"/>
                </a:tc>
                <a:extLst>
                  <a:ext uri="{0D108BD9-81ED-4DB2-BD59-A6C34878D82A}">
                    <a16:rowId xmlns:a16="http://schemas.microsoft.com/office/drawing/2014/main" val="1394881719"/>
                  </a:ext>
                </a:extLst>
              </a:tr>
              <a:tr h="371745">
                <a:tc>
                  <a:txBody>
                    <a:bodyPr/>
                    <a:lstStyle/>
                    <a:p>
                      <a:r>
                        <a:rPr lang="en-IN" sz="1200" baseline="0"/>
                        <a:t>FORMAT()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IN" sz="1200" baseline="0"/>
                        <a:t>FORMAT(&lt;value&gt;, &lt;format_string&gt;)</a:t>
                      </a: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Converts a value (number or date) into a formatted text string</a:t>
                      </a:r>
                    </a:p>
                  </a:txBody>
                  <a:tcPr marL="44859" marR="44859" marT="22430" marB="22430" anchor="ctr"/>
                </a:tc>
                <a:extLst>
                  <a:ext uri="{0D108BD9-81ED-4DB2-BD59-A6C34878D82A}">
                    <a16:rowId xmlns:a16="http://schemas.microsoft.com/office/drawing/2014/main" val="2103824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573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DBDD-B440-16BC-3F63-BAE1C677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Advanced DAX Functions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C21F-08A0-CD9D-6ED4-AB6CCD27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22"/>
            <a:ext cx="10515600" cy="4351338"/>
          </a:xfrm>
        </p:spPr>
        <p:txBody>
          <a:bodyPr>
            <a:normAutofit/>
          </a:bodyPr>
          <a:lstStyle/>
          <a:p>
            <a:endParaRPr lang="en-US" sz="2400" dirty="0">
              <a:latin typeface="Candara" panose="020E0502030303020204" pitchFamily="34" charset="0"/>
            </a:endParaRPr>
          </a:p>
          <a:p>
            <a:r>
              <a:rPr lang="en-IN" sz="2400" dirty="0">
                <a:latin typeface="Candara" panose="020E0502030303020204" pitchFamily="34" charset="0"/>
              </a:rPr>
              <a:t>Calculate</a:t>
            </a:r>
          </a:p>
          <a:p>
            <a:r>
              <a:rPr lang="en-IN" sz="2400" dirty="0">
                <a:latin typeface="Candara" panose="020E0502030303020204" pitchFamily="34" charset="0"/>
              </a:rPr>
              <a:t>Filter</a:t>
            </a:r>
          </a:p>
          <a:p>
            <a:r>
              <a:rPr lang="en-IN" sz="2400" dirty="0">
                <a:latin typeface="Candara" panose="020E0502030303020204" pitchFamily="34" charset="0"/>
              </a:rPr>
              <a:t>All</a:t>
            </a:r>
          </a:p>
          <a:p>
            <a:r>
              <a:rPr lang="en-IN" sz="2400" dirty="0" err="1">
                <a:latin typeface="Candara" panose="020E0502030303020204" pitchFamily="34" charset="0"/>
              </a:rPr>
              <a:t>AllExcept</a:t>
            </a:r>
            <a:endParaRPr lang="en-IN" sz="2400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32C57-3768-3CDC-74E8-B0356B16E1FD}"/>
              </a:ext>
            </a:extLst>
          </p:cNvPr>
          <p:cNvSpPr txBox="1"/>
          <p:nvPr/>
        </p:nvSpPr>
        <p:spPr>
          <a:xfrm>
            <a:off x="973393" y="5837128"/>
            <a:ext cx="11041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ndara" panose="020E0502030303020204" pitchFamily="34" charset="0"/>
              </a:rPr>
              <a:t>Please refer notebook : </a:t>
            </a:r>
            <a:r>
              <a:rPr lang="en-IN" sz="2400" dirty="0" err="1">
                <a:latin typeface="Candara" panose="020E0502030303020204" pitchFamily="34" charset="0"/>
              </a:rPr>
              <a:t>Advanced_Dax_Functions.ipynb</a:t>
            </a:r>
            <a:endParaRPr lang="en-IN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1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D23E-3173-9C6B-8965-31B2A0278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3209-7AA7-3723-A355-4D3899E7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Basic Functions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8FDD12-5DC8-6505-69D7-94A1EBF79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339026"/>
            <a:ext cx="10783529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Aggregation: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SUM()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COUNT()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AVERAGE()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Logical: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IF()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SWITCH()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Text: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LEFT(), RIGHT(), CONCATENATE()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Date: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YEAR(), MONTH(), TODAY()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233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51F6-F4AF-6D74-3F30-A399757B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Logical DAX Function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BE69-C670-29E7-5DB4-DB2FCCB4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IF</a:t>
            </a:r>
          </a:p>
          <a:p>
            <a:r>
              <a:rPr lang="en-US" dirty="0">
                <a:latin typeface="Candara" panose="020E0502030303020204" pitchFamily="34" charset="0"/>
              </a:rPr>
              <a:t>Switch</a:t>
            </a:r>
          </a:p>
          <a:p>
            <a:r>
              <a:rPr lang="en-US" dirty="0" err="1">
                <a:latin typeface="Candara" panose="020E0502030303020204" pitchFamily="34" charset="0"/>
              </a:rPr>
              <a:t>Isblank</a:t>
            </a:r>
            <a:endParaRPr lang="en-US" dirty="0">
              <a:latin typeface="Candara" panose="020E0502030303020204" pitchFamily="34" charset="0"/>
            </a:endParaRPr>
          </a:p>
          <a:p>
            <a:r>
              <a:rPr lang="en-US" dirty="0" err="1">
                <a:latin typeface="Candara" panose="020E0502030303020204" pitchFamily="34" charset="0"/>
              </a:rPr>
              <a:t>Iferror</a:t>
            </a:r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And</a:t>
            </a:r>
          </a:p>
          <a:p>
            <a:r>
              <a:rPr lang="en-US" dirty="0">
                <a:latin typeface="Candara" panose="020E0502030303020204" pitchFamily="34" charset="0"/>
              </a:rPr>
              <a:t>Or</a:t>
            </a:r>
          </a:p>
          <a:p>
            <a:r>
              <a:rPr lang="en-US" dirty="0">
                <a:latin typeface="Candara" panose="020E0502030303020204" pitchFamily="34" charset="0"/>
              </a:rPr>
              <a:t>Not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82422-E008-1778-818F-9BB18FFD539F}"/>
              </a:ext>
            </a:extLst>
          </p:cNvPr>
          <p:cNvSpPr txBox="1"/>
          <p:nvPr/>
        </p:nvSpPr>
        <p:spPr>
          <a:xfrm>
            <a:off x="838200" y="5946130"/>
            <a:ext cx="80427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ndara" panose="020E0502030303020204" pitchFamily="34" charset="0"/>
              </a:rPr>
              <a:t>Please refer notebook : </a:t>
            </a:r>
            <a:r>
              <a:rPr lang="en-IN" sz="2400" dirty="0" err="1">
                <a:latin typeface="Candara" panose="020E0502030303020204" pitchFamily="34" charset="0"/>
              </a:rPr>
              <a:t>DAX_Logical_Functions.ipynb</a:t>
            </a:r>
            <a:endParaRPr lang="en-IN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4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6249A-AD81-800D-9B7E-C67274B75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5EDA-1F1A-3DA2-1394-033AEE62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Using Measures in Visuals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3BB3BF-0034-3599-BCF4-D6B8822BFA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7800"/>
            <a:ext cx="1125500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Measures can be dragged and dropped into: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Cards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→ Show KPIs like Total Revenue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Tables &amp; Matrix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→ Compare across products, regions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Bar &amp; Line Charts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→ Track trends over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Slicers &amp; Filters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→ See how numbers update dynamically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Measures automatically adjust based on filters applied through visuals (filter context)</a:t>
            </a:r>
          </a:p>
        </p:txBody>
      </p:sp>
    </p:spTree>
    <p:extLst>
      <p:ext uri="{BB962C8B-B14F-4D97-AF65-F5344CB8AC3E}">
        <p14:creationId xmlns:p14="http://schemas.microsoft.com/office/powerpoint/2010/main" val="33275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AE01F-5E61-43FF-9BDE-E3AADBB28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D0CD-BFB4-E262-5439-A5A6003F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SUM Formula</a:t>
            </a:r>
            <a:endParaRPr lang="en-IN" b="1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479D-96F0-B497-DD61-2D95DDC3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understand difference between Measure vs Column</a:t>
            </a:r>
          </a:p>
        </p:txBody>
      </p:sp>
    </p:spTree>
    <p:extLst>
      <p:ext uri="{BB962C8B-B14F-4D97-AF65-F5344CB8AC3E}">
        <p14:creationId xmlns:p14="http://schemas.microsoft.com/office/powerpoint/2010/main" val="410053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C079-8E95-4ABD-E886-64FC15F42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ED72-CE2C-E49F-6736-8201696A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Creating a Measure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EC4E-9A6D-4F6C-1324-100C778E6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create a new measure , right click the data in the right pane:</a:t>
            </a:r>
          </a:p>
          <a:p>
            <a:pPr lvl="1"/>
            <a:r>
              <a:rPr lang="en-US" dirty="0"/>
              <a:t>Select &gt; New Measure</a:t>
            </a:r>
          </a:p>
          <a:p>
            <a:pPr lvl="1"/>
            <a:r>
              <a:rPr lang="en-US" dirty="0"/>
              <a:t>Enter the formula</a:t>
            </a:r>
          </a:p>
          <a:p>
            <a:pPr lvl="1"/>
            <a:r>
              <a:rPr lang="en-US" dirty="0"/>
              <a:t>Hit enter </a:t>
            </a:r>
          </a:p>
          <a:p>
            <a:pPr lvl="1"/>
            <a:r>
              <a:rPr lang="en-US" dirty="0"/>
              <a:t>A new Measure is created in the right pane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77573-C08D-B5A2-7521-8FDA7850B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619" y="2943871"/>
            <a:ext cx="3315163" cy="2114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29FE7-1707-2E01-6AC0-5B62F152D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301" y="4800217"/>
            <a:ext cx="1781424" cy="176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76CC7-0E76-733D-67EC-81D88A4E4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603" y="3243236"/>
            <a:ext cx="3000794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6032-743D-1F98-9250-E1597738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3878-22A1-F04F-3F8D-462C7280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This same task of creating total can also be achieved through a simple card plot by dragging the sales column into it.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However, there are differences between implicit and explicit measures</a:t>
            </a: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7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E068A-9EFA-E792-9176-F9C0FDF1A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F05E-A62F-E792-1227-3C3CB59B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Implicit vs explicit measure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9CB5-CE43-F308-A963-AAF5857F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Implicit Measures</a:t>
            </a:r>
          </a:p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</a:t>
            </a:r>
          </a:p>
          <a:p>
            <a:r>
              <a:rPr lang="en-US" dirty="0"/>
              <a:t>An implicit measure is created automatically by Power BI when you drag a numeric field into a visual, and it applies an aggregation like SUM, COUNT,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You drag </a:t>
            </a:r>
            <a:r>
              <a:rPr lang="en-US" i="1" dirty="0"/>
              <a:t>Sales[Amount] </a:t>
            </a:r>
            <a:r>
              <a:rPr lang="en-US" dirty="0"/>
              <a:t>into a card → Power BI creates: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890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4D74-D216-0ABA-A644-08F038CC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Implicit vs explicit measure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69186-57CB-82A9-D803-917323770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Explicit Measures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</a:t>
            </a:r>
          </a:p>
          <a:p>
            <a:r>
              <a:rPr lang="en-US" dirty="0"/>
              <a:t>An explicit measure is a user-defined DAX formula created manually using the New Measure button.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Total Sales = SUM(Sales[Amount])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01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876E-4559-3E75-8260-437B6195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Comparison</a:t>
            </a:r>
            <a:endParaRPr lang="en-IN" dirty="0">
              <a:latin typeface="Candara" panose="020E0502030303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2DCBB2-F97D-67BD-335A-03697033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309042"/>
              </p:ext>
            </p:extLst>
          </p:nvPr>
        </p:nvGraphicFramePr>
        <p:xfrm>
          <a:off x="838200" y="2748992"/>
          <a:ext cx="10515600" cy="22860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738285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397100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38237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b="0" dirty="0"/>
                        <a:t>Feature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Implicit Measure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Explicit Measure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505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Created 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Dragging a field into visual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Written manually using DAX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4453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DAX Code Needed?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772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Formatting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Limited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Full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276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Reusable Across Pages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763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Visible in Fields Pane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Only in visuals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Yes (under “Measures”)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148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08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487D-7883-76FC-CD7F-886163DC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Creating a Calculated Column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66B3-3BC1-5B86-62DA-3A004F1D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the column in the Data view and select “New Column”</a:t>
            </a:r>
          </a:p>
          <a:p>
            <a:r>
              <a:rPr lang="en-US" dirty="0"/>
              <a:t>It adds a new column to the right most</a:t>
            </a:r>
          </a:p>
          <a:p>
            <a:r>
              <a:rPr lang="en-US" dirty="0"/>
              <a:t>Type the </a:t>
            </a:r>
            <a:r>
              <a:rPr lang="en-US" dirty="0" err="1"/>
              <a:t>dax</a:t>
            </a:r>
            <a:r>
              <a:rPr lang="en-US" dirty="0"/>
              <a:t> formula in the bar</a:t>
            </a:r>
          </a:p>
          <a:p>
            <a:r>
              <a:rPr lang="en-US" dirty="0"/>
              <a:t>Hit enter </a:t>
            </a:r>
          </a:p>
          <a:p>
            <a:r>
              <a:rPr lang="en-US" dirty="0"/>
              <a:t>This creates a new column and the data is already populated as per calculations per row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A3A82-CAF3-9952-335B-1F4F52EC1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49961"/>
            <a:ext cx="3945029" cy="47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3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1208</Words>
  <Application>Microsoft Office PowerPoint</Application>
  <PresentationFormat>Widescreen</PresentationFormat>
  <Paragraphs>248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Candara</vt:lpstr>
      <vt:lpstr>Office Theme</vt:lpstr>
      <vt:lpstr>Creating Measures in DAX</vt:lpstr>
      <vt:lpstr>Basic Functions </vt:lpstr>
      <vt:lpstr>SUM Formula</vt:lpstr>
      <vt:lpstr>Creating a Measure</vt:lpstr>
      <vt:lpstr>PowerPoint Presentation</vt:lpstr>
      <vt:lpstr>Implicit vs explicit measure</vt:lpstr>
      <vt:lpstr>Implicit vs explicit measure</vt:lpstr>
      <vt:lpstr>Comparison</vt:lpstr>
      <vt:lpstr>Creating a Calculated Column</vt:lpstr>
      <vt:lpstr>Calculated Column Vs Measure</vt:lpstr>
      <vt:lpstr>SUMX Function</vt:lpstr>
      <vt:lpstr>SUM Vs SUMX</vt:lpstr>
      <vt:lpstr>COUNT FORMULA</vt:lpstr>
      <vt:lpstr>Common Confusions</vt:lpstr>
      <vt:lpstr>Count Examples </vt:lpstr>
      <vt:lpstr>Basic Date Extraction Functions in DAX</vt:lpstr>
      <vt:lpstr>Date Extraction/Diff Functions Examples</vt:lpstr>
      <vt:lpstr>DAX Text Functions </vt:lpstr>
      <vt:lpstr>Advanced DAX Functions</vt:lpstr>
      <vt:lpstr>Logical DAX Function</vt:lpstr>
      <vt:lpstr>Using Measures in Visuals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Mukesh Kumar</dc:creator>
  <cp:lastModifiedBy>Mukesh Kumar</cp:lastModifiedBy>
  <cp:revision>61</cp:revision>
  <dcterms:created xsi:type="dcterms:W3CDTF">2025-06-19T10:37:43Z</dcterms:created>
  <dcterms:modified xsi:type="dcterms:W3CDTF">2025-06-20T17:53:16Z</dcterms:modified>
</cp:coreProperties>
</file>