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47D527-2B8C-44E3-9B1D-E3FD3C919C83}">
          <p14:sldIdLst>
            <p14:sldId id="256"/>
            <p14:sldId id="257"/>
          </p14:sldIdLst>
        </p14:section>
        <p14:section name="Untitled Section" id="{ADDFA376-0151-49C3-8590-0B828C6F5CA7}">
          <p14:sldIdLst>
            <p14:sldId id="258"/>
            <p14:sldId id="259"/>
            <p14:sldId id="260"/>
            <p14:sldId id="261"/>
            <p14:sldId id="262"/>
            <p14:sldId id="269"/>
            <p14:sldId id="263"/>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1" autoAdjust="0"/>
  </p:normalViewPr>
  <p:slideViewPr>
    <p:cSldViewPr>
      <p:cViewPr varScale="1">
        <p:scale>
          <a:sx n="101" d="100"/>
          <a:sy n="101" d="100"/>
        </p:scale>
        <p:origin x="186"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118916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848600" y="100894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334250" y="209838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4000" y="2866397"/>
            <a:ext cx="8610600" cy="1938992"/>
          </a:xfrm>
          <a:prstGeom prst="rect">
            <a:avLst/>
          </a:prstGeom>
          <a:noFill/>
        </p:spPr>
        <p:txBody>
          <a:bodyPr wrap="square" rtlCol="0">
            <a:spAutoFit/>
          </a:bodyPr>
          <a:lstStyle/>
          <a:p>
            <a:r>
              <a:rPr lang="en-US" sz="2400" dirty="0"/>
              <a:t>STUDENT NAME: BHARATH.R</a:t>
            </a:r>
          </a:p>
          <a:p>
            <a:r>
              <a:rPr lang="en-US" sz="2400" dirty="0"/>
              <a:t>REGISTER NO: 312219248 (asunm1709312219248)</a:t>
            </a:r>
          </a:p>
          <a:p>
            <a:r>
              <a:rPr lang="en-US" sz="2400" dirty="0"/>
              <a:t>DEPARTMENT: B.COM(General) \ COMMERCE</a:t>
            </a:r>
          </a:p>
          <a:p>
            <a:r>
              <a:rPr lang="en-US" sz="2400" dirty="0"/>
              <a:t>COLLEGE: LAKSHMI BANGARU ARTS AND SCIENCE COLLEGE                                   </a:t>
            </a:r>
          </a:p>
          <a:p>
            <a:r>
              <a:rPr lang="en-US" sz="2400" dirty="0"/>
              <a:t>                   MELMARUVATHUR</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3375025" cy="752129"/>
          </a:xfrm>
          <a:prstGeom prst="rect">
            <a:avLst/>
          </a:prstGeom>
        </p:spPr>
        <p:txBody>
          <a:bodyPr vert="horz" wrap="square" lIns="0" tIns="13335" rIns="0" bIns="0" rtlCol="0">
            <a:spAutoFit/>
          </a:bodyPr>
          <a:lstStyle/>
          <a:p>
            <a:pPr marL="12700">
              <a:lnSpc>
                <a:spcPct val="100000"/>
              </a:lnSpc>
              <a:spcBef>
                <a:spcPts val="105"/>
              </a:spcBef>
            </a:pPr>
            <a:r>
              <a:rPr lang="en-US" sz="4800" b="1" spc="5" dirty="0">
                <a:latin typeface="Trebuchet MS"/>
                <a:cs typeface="Trebuchet MS"/>
              </a:rPr>
              <a:t>MODELLING </a:t>
            </a:r>
            <a:endParaRPr sz="4800" dirty="0">
              <a:latin typeface="Trebuchet MS"/>
              <a:cs typeface="Trebuchet MS"/>
            </a:endParaRPr>
          </a:p>
        </p:txBody>
      </p:sp>
      <p:sp>
        <p:nvSpPr>
          <p:cNvPr id="3" name="TextBox 2">
            <a:extLst>
              <a:ext uri="{FF2B5EF4-FFF2-40B4-BE49-F238E27FC236}">
                <a16:creationId xmlns:a16="http://schemas.microsoft.com/office/drawing/2014/main" id="{2C3FFC3A-3899-C13C-D179-A4C41016C414}"/>
              </a:ext>
            </a:extLst>
          </p:cNvPr>
          <p:cNvSpPr txBox="1"/>
          <p:nvPr/>
        </p:nvSpPr>
        <p:spPr>
          <a:xfrm>
            <a:off x="1524000" y="1225689"/>
            <a:ext cx="7405497" cy="5632311"/>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charset="0"/>
              <a:buChar char="v"/>
              <a:tabLst/>
              <a:defRPr/>
            </a:pPr>
            <a:r>
              <a:rPr kumimoji="0" lang="en-IN" altLang="en-US" sz="2000" b="1"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Intuitive and User-Friendly Int</a:t>
            </a:r>
            <a:r>
              <a:rPr lang="en-IN" altLang="en-US" sz="2000" b="1" dirty="0">
                <a:solidFill>
                  <a:prstClr val="black"/>
                </a:solidFill>
                <a:latin typeface="Cambria" panose="02040503050406030204" charset="0"/>
                <a:cs typeface="Cambria" panose="02040503050406030204" charset="0"/>
              </a:rPr>
              <a:t>e</a:t>
            </a:r>
            <a:r>
              <a:rPr kumimoji="0" lang="en-IN" altLang="en-US" sz="2000" b="1" i="0" u="none" strike="noStrike" kern="1200" cap="none" spc="0" normalizeH="0" baseline="0" noProof="0" dirty="0" err="1">
                <a:ln>
                  <a:noFill/>
                </a:ln>
                <a:solidFill>
                  <a:prstClr val="black"/>
                </a:solidFill>
                <a:effectLst/>
                <a:uLnTx/>
                <a:uFillTx/>
                <a:latin typeface="Cambria" panose="02040503050406030204" charset="0"/>
                <a:ea typeface="+mn-ea"/>
                <a:cs typeface="Cambria" panose="02040503050406030204" charset="0"/>
              </a:rPr>
              <a:t>rface</a:t>
            </a:r>
            <a:r>
              <a:rPr kumimoji="0" lang="en-IN" altLang="en-US" sz="2000" b="1"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 </a:t>
            </a:r>
            <a:r>
              <a:rPr kumimoji="0" lang="en-IN" alt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charset="0"/>
              <a:buChar char="v"/>
              <a:tabLst/>
              <a:defRPr/>
            </a:pPr>
            <a:endParaRPr kumimoji="0" lang="en-IN" alt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charset="0"/>
              <a:buChar char="v"/>
              <a:tabLst/>
              <a:defRPr/>
            </a:pPr>
            <a:r>
              <a:rPr kumimoji="0" lang="en-IN" altLang="en-US" sz="2000" b="1"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Visual Analytics: </a:t>
            </a:r>
            <a:r>
              <a:rPr kumimoji="0" lang="en-IN" alt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Include visually appealing charts, graphs, and infographics to make data easy to understand at a glance. Interactive elements like drag-and-drop filters or hover-over details can enhance the user experience.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charset="0"/>
              <a:buChar char="v"/>
              <a:tabLst/>
              <a:defRPr/>
            </a:pPr>
            <a:endParaRPr kumimoji="0" lang="en-IN" alt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charset="0"/>
              <a:buChar char="v"/>
              <a:tabLst/>
              <a:defRPr/>
            </a:pPr>
            <a:r>
              <a:rPr kumimoji="0" lang="en-IN" altLang="en-US" sz="2000" b="1"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AI-Powered Insights:</a:t>
            </a: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tabLst/>
              <a:defRPr/>
            </a:pPr>
            <a:r>
              <a:rPr kumimoji="0" lang="en-IN" alt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      Predictive Analytics: Use AI to predict future trends in employee                               performance, potential turnover, and other key metrics. This can help in proactive decision-making.</a:t>
            </a: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tabLst/>
              <a:defRPr/>
            </a:pPr>
            <a:endParaRPr kumimoji="0" lang="en-IN" alt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charset="0"/>
              <a:buChar char="v"/>
              <a:tabLst/>
              <a:defRPr/>
            </a:pPr>
            <a:r>
              <a:rPr kumimoji="0" lang="en-IN" alt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 Performance level = IFS(Z8&gt;=5,”VERY HIGH”,Z8&gt;=4,”HIGH”,Z8&gt;=3,”MED”,TURE,”LOW”)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0063C417-B19A-3981-9B56-73BF83340FE9}"/>
              </a:ext>
            </a:extLst>
          </p:cNvPr>
          <p:cNvPicPr>
            <a:picLocks noChangeAspect="1"/>
          </p:cNvPicPr>
          <p:nvPr/>
        </p:nvPicPr>
        <p:blipFill>
          <a:blip r:embed="rId2"/>
          <a:stretch>
            <a:fillRect/>
          </a:stretch>
        </p:blipFill>
        <p:spPr>
          <a:xfrm>
            <a:off x="1905000" y="1271765"/>
            <a:ext cx="6748857" cy="45419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819400" y="385444"/>
            <a:ext cx="8617267" cy="528956"/>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E326B1A-DCC9-FC61-C1F6-265AB232131C}"/>
              </a:ext>
            </a:extLst>
          </p:cNvPr>
          <p:cNvSpPr txBox="1"/>
          <p:nvPr/>
        </p:nvSpPr>
        <p:spPr>
          <a:xfrm>
            <a:off x="1905000" y="1371600"/>
            <a:ext cx="6099048" cy="4708981"/>
          </a:xfrm>
          <a:prstGeom prst="rect">
            <a:avLst/>
          </a:prstGeom>
          <a:noFill/>
        </p:spPr>
        <p:txBody>
          <a:bodyPr wrap="square">
            <a:spAutoFit/>
          </a:bodyPr>
          <a:lstStyle/>
          <a:p>
            <a:pPr marL="342900" indent="-342900" algn="l">
              <a:buFont typeface="Wingdings" panose="05000000000000000000" charset="0"/>
              <a:buChar char="ü"/>
            </a:pPr>
            <a:r>
              <a:rPr lang="en-US" sz="2000" dirty="0">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p>
          <a:p>
            <a:pPr algn="l"/>
            <a:endParaRPr lang="en-US" sz="2000" dirty="0">
              <a:latin typeface="Cambria" panose="02040503050406030204" charset="0"/>
              <a:cs typeface="Cambria" panose="02040503050406030204" charset="0"/>
            </a:endParaRPr>
          </a:p>
          <a:p>
            <a:pPr marL="342900" indent="-342900" algn="l">
              <a:buFont typeface="Wingdings" panose="05000000000000000000" charset="0"/>
              <a:buChar char="ü"/>
            </a:pPr>
            <a:r>
              <a:rPr lang="en-US" sz="2000" dirty="0">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464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07645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57154"/>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62872"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            </a:t>
            </a:r>
            <a:r>
              <a:rPr lang="en-US" sz="3600" spc="-20" dirty="0"/>
              <a:t>PEOBLEM STATEMENT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B8B36F83-F6EF-26BE-83D3-C3EA4C493493}"/>
              </a:ext>
            </a:extLst>
          </p:cNvPr>
          <p:cNvSpPr txBox="1"/>
          <p:nvPr/>
        </p:nvSpPr>
        <p:spPr>
          <a:xfrm>
            <a:off x="609600" y="1641038"/>
            <a:ext cx="8681847" cy="378565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L="285750" indent="-285750">
              <a:buFont typeface="Wingdings" panose="05000000000000000000" pitchFamily="2" charset="2"/>
              <a:buChar char="v"/>
            </a:pPr>
            <a:r>
              <a:rPr lang="en-US" sz="2000" dirty="0"/>
              <a:t>Data Analysis: Utilize Excel functions and tools such as pivot tables, charts, and conditional formatting to analyze the performance data. Develop formulas and models to calculate performance scores and identify trends.</a:t>
            </a:r>
          </a:p>
          <a:p>
            <a:endParaRPr lang="en-US" sz="2000" dirty="0"/>
          </a:p>
          <a:p>
            <a:pPr marL="285750" indent="-285750">
              <a:buFont typeface="Wingdings" panose="05000000000000000000" pitchFamily="2" charset="2"/>
              <a:buChar char="v"/>
            </a:pPr>
            <a:r>
              <a:rPr kumimoji="0" lang="en-US" sz="2000" b="0" i="0" u="none" strike="noStrike" kern="1200" cap="none" spc="0" normalizeH="0" baseline="0" noProof="0" dirty="0">
                <a:ln>
                  <a:noFill/>
                </a:ln>
                <a:solidFill>
                  <a:prstClr val="black"/>
                </a:solidFill>
                <a:effectLst/>
                <a:uLnTx/>
                <a:uFillTx/>
                <a:latin typeface="Calibri"/>
                <a:ea typeface="+mn-ea"/>
                <a:cs typeface="+mn-cs"/>
              </a:rPr>
              <a:t>Visualization and Reporting </a:t>
            </a:r>
            <a:r>
              <a:rPr lang="en-US" sz="2000" dirty="0"/>
              <a:t>:  Create visual dashboards that provide a clear and comprehensive view of employee performance.  Generate detailed reports that summarize individual and team performance, highlighting areas of strength and opportunities for improvement.</a:t>
            </a:r>
          </a:p>
          <a:p>
            <a:endParaRPr lang="en-US" sz="2000" dirty="0"/>
          </a:p>
          <a:p>
            <a:pPr marL="285750" indent="-285750">
              <a:buFont typeface="Wingdings" panose="05000000000000000000" pitchFamily="2" charset="2"/>
              <a:buChar char="v"/>
            </a:pPr>
            <a:r>
              <a:rPr lang="en-US" sz="2000" dirty="0"/>
              <a:t>Decision Support: Provide actionable insights based on the analyzed data to support decision-making processes related to promotions, training, and other HR activities</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10712"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457200" y="1507806"/>
            <a:ext cx="9699625" cy="4950143"/>
          </a:xfrm>
          <a:custGeom>
            <a:avLst/>
            <a:gdLst/>
            <a:ahLst/>
            <a:cxnLst/>
            <a:rect l="l" t="t" r="r" b="b"/>
            <a:pathLst>
              <a:path w="314325" h="323850">
                <a:moveTo>
                  <a:pt x="314325" y="0"/>
                </a:moveTo>
                <a:lnTo>
                  <a:pt x="0" y="0"/>
                </a:lnTo>
                <a:lnTo>
                  <a:pt x="0" y="323850"/>
                </a:lnTo>
                <a:lnTo>
                  <a:pt x="314325" y="323850"/>
                </a:lnTo>
                <a:lnTo>
                  <a:pt x="314325" y="0"/>
                </a:lnTo>
                <a:close/>
              </a:path>
            </a:pathLst>
          </a:cu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ü"/>
              <a:tabLst/>
              <a:defRPr/>
            </a:pPr>
            <a:r>
              <a:rPr kumimoji="0" 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Project Objective:</a:t>
            </a:r>
            <a:r>
              <a:rPr kumimoji="0" lang="en-IN"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ü"/>
              <a:tabLst/>
              <a:defRPr/>
            </a:pPr>
            <a:endParaRPr kumimoji="0" 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tabLst/>
              <a:defRPr/>
            </a:pPr>
            <a:r>
              <a:rPr kumimoji="0" 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Scope of the Project:</a:t>
            </a: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tabLst/>
              <a:defRPr/>
            </a:pPr>
            <a:endParaRPr kumimoji="0" 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ü"/>
              <a:tabLst/>
              <a:defRPr/>
            </a:pPr>
            <a:r>
              <a:rPr kumimoji="0" 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Data Collection:</a:t>
            </a:r>
            <a:r>
              <a:rPr kumimoji="0" 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 Gather data on employees from various sources such as HR records, performance reviews, attendance</a:t>
            </a:r>
            <a:r>
              <a:rPr kumimoji="0" 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systems, and project management tools.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ü"/>
              <a:tabLst/>
              <a:defRPr/>
            </a:pPr>
            <a:r>
              <a:rPr kumimoji="0" 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Data Management:</a:t>
            </a:r>
            <a:r>
              <a:rPr kumimoji="0" 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 Develop a centralized repository for storing employee data securely and ensuring easy access for authorized personnel.</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ü"/>
              <a:tabLst/>
              <a:defRPr/>
            </a:pPr>
            <a:r>
              <a:rPr kumimoji="0" 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Performance Analysis: </a:t>
            </a:r>
            <a:r>
              <a:rPr kumimoji="0" 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Create metrics and KPIs to measure employee performance, track progress over time, and identify areas for improvement.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ü"/>
              <a:tabLst/>
              <a:defRPr/>
            </a:pPr>
            <a:r>
              <a:rPr kumimoji="0" 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Reporting and Visualization: </a:t>
            </a:r>
            <a:r>
              <a:rPr kumimoji="0" 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Generate dashboards and reports that provide insights into employee performance trends, high-performing individuals, and departments that may need support.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4400" y="23622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itle 11">
            <a:extLst>
              <a:ext uri="{FF2B5EF4-FFF2-40B4-BE49-F238E27FC236}">
                <a16:creationId xmlns:a16="http://schemas.microsoft.com/office/drawing/2014/main" id="{5F04E930-7FA0-D333-E242-9FFE06858BCC}"/>
              </a:ext>
            </a:extLst>
          </p:cNvPr>
          <p:cNvSpPr>
            <a:spLocks noGrp="1"/>
          </p:cNvSpPr>
          <p:nvPr>
            <p:ph type="title"/>
          </p:nvPr>
        </p:nvSpPr>
        <p:spPr/>
        <p:txBody>
          <a:bodyPr/>
          <a:lstStyle/>
          <a:p>
            <a:r>
              <a:rPr lang="en-US" dirty="0"/>
              <a:t>PROJECT OVERREVIEW</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00" y="1524000"/>
            <a:ext cx="10896600" cy="5181600"/>
          </a:xfrm>
          <a:custGeom>
            <a:avLst/>
            <a:gdLst/>
            <a:ahLst/>
            <a:cxnLst/>
            <a:rect l="l" t="t" r="r" b="b"/>
            <a:pathLst>
              <a:path w="314325" h="323850">
                <a:moveTo>
                  <a:pt x="314325" y="0"/>
                </a:moveTo>
                <a:lnTo>
                  <a:pt x="0" y="0"/>
                </a:lnTo>
                <a:lnTo>
                  <a:pt x="0" y="323850"/>
                </a:lnTo>
                <a:lnTo>
                  <a:pt x="314325" y="323850"/>
                </a:lnTo>
                <a:lnTo>
                  <a:pt x="314325" y="0"/>
                </a:lnTo>
                <a:close/>
              </a:path>
            </a:pathLst>
          </a:cu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kumimoji="0" lang="en-US" sz="2000" b="1"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HR Managers and Professionals:</a:t>
            </a:r>
            <a:r>
              <a:rPr kumimoji="0" 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endParaRPr kumimoji="0" 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kumimoji="0" lang="en-US" sz="2000" b="1"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Team Managers and Supervisors:</a:t>
            </a:r>
            <a:r>
              <a:rPr kumimoji="0" 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kumimoji="0" lang="en-US" sz="18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kumimoji="0" lang="en-US" sz="1800" b="1"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Employe</a:t>
            </a:r>
            <a:r>
              <a:rPr kumimoji="0" lang="en-US" sz="2000" b="1"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es:</a:t>
            </a:r>
            <a:r>
              <a:rPr kumimoji="0" 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 Employees themselves may access their own data and performance feedback to understand expectations, track their own progress, set personal goals, and engage in self-improvement.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endParaRPr kumimoji="0" 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kumimoji="0" lang="en-US" sz="2000" b="1"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Finance Departments:</a:t>
            </a:r>
            <a:r>
              <a:rPr kumimoji="0" 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 They might use employee data for budgeting purposes, payroll processing, and financial planning. Understanding the cost of the workforce and performance ROI is critical for financial forecasting.</a:t>
            </a: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14600" cy="3248025"/>
          </a:xfrm>
          <a:prstGeom prst="rect">
            <a:avLst/>
          </a:prstGeom>
        </p:spPr>
      </p:pic>
      <p:sp>
        <p:nvSpPr>
          <p:cNvPr id="4" name="object 4"/>
          <p:cNvSpPr/>
          <p:nvPr/>
        </p:nvSpPr>
        <p:spPr>
          <a:xfrm>
            <a:off x="381000" y="1489421"/>
            <a:ext cx="10482263" cy="4991100"/>
          </a:xfrm>
          <a:custGeom>
            <a:avLst/>
            <a:gdLst/>
            <a:ahLst/>
            <a:cxnLst/>
            <a:rect l="l" t="t" r="r" b="b"/>
            <a:pathLst>
              <a:path w="314325" h="323850">
                <a:moveTo>
                  <a:pt x="314325" y="0"/>
                </a:moveTo>
                <a:lnTo>
                  <a:pt x="0" y="0"/>
                </a:lnTo>
                <a:lnTo>
                  <a:pt x="0" y="323850"/>
                </a:lnTo>
                <a:lnTo>
                  <a:pt x="314325" y="323850"/>
                </a:lnTo>
                <a:lnTo>
                  <a:pt x="314325" y="0"/>
                </a:lnTo>
                <a:close/>
              </a:path>
            </a:pathLst>
          </a:cu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156CF2AE-0618-3B0A-0DC4-C06672AF768D}"/>
              </a:ext>
            </a:extLst>
          </p:cNvPr>
          <p:cNvSpPr txBox="1"/>
          <p:nvPr/>
        </p:nvSpPr>
        <p:spPr>
          <a:xfrm>
            <a:off x="2086927" y="1603369"/>
            <a:ext cx="670560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tabLst/>
              <a:defRPr/>
            </a:pPr>
            <a:r>
              <a:rPr kumimoji="0" lang="en-US" sz="2000" b="1"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rPr>
              <a:t> </a:t>
            </a:r>
            <a:endParaRPr kumimoji="0" lang="en-US" sz="2000" b="0" i="0" u="none" strike="noStrike" kern="1200" cap="none" spc="0" normalizeH="0" baseline="0" noProof="0" dirty="0">
              <a:ln>
                <a:noFill/>
              </a:ln>
              <a:solidFill>
                <a:prstClr val="black"/>
              </a:solidFill>
              <a:effectLst/>
              <a:uLnTx/>
              <a:uFillTx/>
              <a:latin typeface="Cambria" panose="02040503050406030204" charset="0"/>
              <a:ea typeface="+mn-ea"/>
              <a:cs typeface="Cambria" panose="0204050305040603020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8" name="TextBox 17">
            <a:extLst>
              <a:ext uri="{FF2B5EF4-FFF2-40B4-BE49-F238E27FC236}">
                <a16:creationId xmlns:a16="http://schemas.microsoft.com/office/drawing/2014/main" id="{C3C1AFD9-BCCA-97FE-394F-2B7F0CCAC196}"/>
              </a:ext>
            </a:extLst>
          </p:cNvPr>
          <p:cNvSpPr txBox="1"/>
          <p:nvPr/>
        </p:nvSpPr>
        <p:spPr>
          <a:xfrm>
            <a:off x="2762633" y="1452245"/>
            <a:ext cx="6100762" cy="5324535"/>
          </a:xfrm>
          <a:prstGeom prst="rect">
            <a:avLst/>
          </a:prstGeom>
          <a:noFill/>
        </p:spPr>
        <p:txBody>
          <a:bodyPr wrap="square">
            <a:spAutoFit/>
          </a:bodyPr>
          <a:lstStyle/>
          <a:p>
            <a:pPr indent="0">
              <a:buFont typeface="Wingdings" panose="05000000000000000000" charset="0"/>
              <a:buNone/>
            </a:pPr>
            <a:r>
              <a:rPr lang="en-US" sz="2000" b="1" dirty="0">
                <a:latin typeface="Cambria" panose="02040503050406030204" charset="0"/>
                <a:cs typeface="Cambria" panose="02040503050406030204" charset="0"/>
              </a:rPr>
              <a:t>Data Import and Integration:</a:t>
            </a:r>
            <a:endParaRPr lang="en-US" sz="2000" dirty="0">
              <a:latin typeface="Cambria" panose="02040503050406030204" charset="0"/>
              <a:cs typeface="Cambria" panose="02040503050406030204" charset="0"/>
            </a:endParaRPr>
          </a:p>
          <a:p>
            <a:pPr marL="285750" indent="-285750">
              <a:buFont typeface="Wingdings" panose="05000000000000000000" charset="0"/>
              <a:buChar char="Ø"/>
            </a:pPr>
            <a:r>
              <a:rPr lang="en-US" sz="2000" dirty="0">
                <a:latin typeface="Cambria" panose="02040503050406030204" charset="0"/>
                <a:cs typeface="Cambria" panose="02040503050406030204" charset="0"/>
              </a:rPr>
              <a:t>Seamless import of employee data from various sources (HR systems, payroll, attendance, etc.).</a:t>
            </a:r>
          </a:p>
          <a:p>
            <a:pPr marL="285750" indent="-285750">
              <a:buFont typeface="Wingdings" panose="05000000000000000000" charset="0"/>
              <a:buChar char="Ø"/>
            </a:pPr>
            <a:r>
              <a:rPr lang="en-US" sz="2000" dirty="0">
                <a:latin typeface="Cambria" panose="02040503050406030204" charset="0"/>
                <a:cs typeface="Cambria" panose="02040503050406030204" charset="0"/>
              </a:rPr>
              <a:t>Integration with existing HR and performance management systems</a:t>
            </a:r>
            <a:r>
              <a:rPr lang="en-IN" altLang="en-US" sz="2000" dirty="0">
                <a:latin typeface="Cambria" panose="02040503050406030204" charset="0"/>
                <a:cs typeface="Cambria" panose="02040503050406030204" charset="0"/>
              </a:rPr>
              <a:t>.</a:t>
            </a:r>
          </a:p>
          <a:p>
            <a:pPr marL="285750" indent="-285750">
              <a:buFont typeface="Wingdings" panose="05000000000000000000" charset="0"/>
              <a:buChar char="Ø"/>
            </a:pPr>
            <a:endParaRPr lang="en-US" sz="2000" dirty="0">
              <a:latin typeface="Cambria" panose="02040503050406030204" charset="0"/>
              <a:cs typeface="Cambria" panose="02040503050406030204" charset="0"/>
            </a:endParaRPr>
          </a:p>
          <a:p>
            <a:pPr indent="0">
              <a:buFont typeface="Wingdings" panose="05000000000000000000" charset="0"/>
              <a:buNone/>
            </a:pPr>
            <a:r>
              <a:rPr lang="en-US" sz="2000" b="1" dirty="0">
                <a:latin typeface="Cambria" panose="02040503050406030204" charset="0"/>
                <a:cs typeface="Cambria" panose="02040503050406030204" charset="0"/>
              </a:rPr>
              <a:t>Pivot Table Summaries:</a:t>
            </a:r>
            <a:endParaRPr lang="en-US" sz="2000" dirty="0">
              <a:latin typeface="Cambria" panose="02040503050406030204" charset="0"/>
              <a:cs typeface="Cambria" panose="02040503050406030204" charset="0"/>
            </a:endParaRPr>
          </a:p>
          <a:p>
            <a:pPr marL="285750" indent="-285750">
              <a:buFont typeface="Wingdings" panose="05000000000000000000" charset="0"/>
              <a:buChar char="Ø"/>
            </a:pPr>
            <a:r>
              <a:rPr lang="en-US" sz="2000" dirty="0">
                <a:latin typeface="Cambria" panose="02040503050406030204" charset="0"/>
                <a:cs typeface="Cambria" panose="02040503050406030204" charset="0"/>
              </a:rPr>
              <a:t>Ability to create pivot tables for summarizing employee data across different dimensions such as departments, roles, or time periods.</a:t>
            </a:r>
          </a:p>
          <a:p>
            <a:pPr marL="285750" indent="-285750">
              <a:buFont typeface="Wingdings" panose="05000000000000000000" charset="0"/>
              <a:buChar char="Ø"/>
            </a:pPr>
            <a:r>
              <a:rPr lang="en-US" sz="2000" dirty="0">
                <a:latin typeface="Cambria" panose="02040503050406030204" charset="0"/>
                <a:cs typeface="Cambria" panose="02040503050406030204" charset="0"/>
              </a:rPr>
              <a:t>Easily analyze key performance indicators (KPIs) by aggregating data to find insights.</a:t>
            </a:r>
          </a:p>
          <a:p>
            <a:pPr indent="0">
              <a:buFont typeface="Wingdings" panose="05000000000000000000" charset="0"/>
              <a:buNone/>
            </a:pPr>
            <a:endParaRPr lang="en-US" sz="2000" dirty="0">
              <a:latin typeface="Cambria" panose="02040503050406030204" charset="0"/>
              <a:cs typeface="Cambria" panose="02040503050406030204" charset="0"/>
            </a:endParaRPr>
          </a:p>
          <a:p>
            <a:pPr marL="285750" indent="-285750">
              <a:buFont typeface="Wingdings" panose="05000000000000000000" charset="0"/>
              <a:buChar char="Ø"/>
            </a:pPr>
            <a:r>
              <a:rPr lang="en-US" sz="2000" b="1" dirty="0">
                <a:latin typeface="Cambria" panose="02040503050406030204" charset="0"/>
                <a:cs typeface="Cambria" panose="02040503050406030204" charset="0"/>
              </a:rPr>
              <a:t>Graph and Data Visualization:</a:t>
            </a:r>
            <a:endParaRPr lang="en-US" sz="2000" dirty="0">
              <a:latin typeface="Cambria" panose="02040503050406030204" charset="0"/>
              <a:cs typeface="Cambria" panose="02040503050406030204" charset="0"/>
            </a:endParaRPr>
          </a:p>
          <a:p>
            <a:pPr marL="285750" indent="-285750">
              <a:buFont typeface="Wingdings" panose="05000000000000000000" charset="0"/>
              <a:buChar char="Ø"/>
            </a:pPr>
            <a:r>
              <a:rPr lang="en-US" sz="2000" dirty="0">
                <a:latin typeface="Cambria" panose="02040503050406030204" charset="0"/>
                <a:cs typeface="Cambria" panose="02040503050406030204" charset="0"/>
              </a:rPr>
              <a:t>Dynamic graphing capabilities to visualize trends and patterns in employee performance.</a:t>
            </a:r>
          </a:p>
          <a:p>
            <a:pPr indent="0">
              <a:buFont typeface="Wingdings" panose="05000000000000000000" charset="0"/>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Picture 3">
            <a:extLst>
              <a:ext uri="{FF2B5EF4-FFF2-40B4-BE49-F238E27FC236}">
                <a16:creationId xmlns:a16="http://schemas.microsoft.com/office/drawing/2014/main" id="{13B3B8DF-B222-5B9E-DE21-360F522B2760}"/>
              </a:ext>
            </a:extLst>
          </p:cNvPr>
          <p:cNvPicPr>
            <a:picLocks noChangeAspect="1"/>
          </p:cNvPicPr>
          <p:nvPr/>
        </p:nvPicPr>
        <p:blipFill>
          <a:blip r:embed="rId2"/>
          <a:stretch>
            <a:fillRect/>
          </a:stretch>
        </p:blipFill>
        <p:spPr>
          <a:xfrm>
            <a:off x="221994" y="1295400"/>
            <a:ext cx="11748010" cy="4797968"/>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9296400" y="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584653C-F56F-AF6A-454E-AFA7F14DED27}"/>
              </a:ext>
            </a:extLst>
          </p:cNvPr>
          <p:cNvPicPr>
            <a:picLocks noChangeAspect="1"/>
          </p:cNvPicPr>
          <p:nvPr/>
        </p:nvPicPr>
        <p:blipFill>
          <a:blip r:embed="rId3"/>
          <a:stretch>
            <a:fillRect/>
          </a:stretch>
        </p:blipFill>
        <p:spPr>
          <a:xfrm>
            <a:off x="609600" y="1600200"/>
            <a:ext cx="9534970" cy="38347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811</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Roboto</vt:lpstr>
      <vt:lpstr>Times New Roman</vt:lpstr>
      <vt:lpstr>Trebuchet MS</vt:lpstr>
      <vt:lpstr>Wingdings</vt:lpstr>
      <vt:lpstr>Office Theme</vt:lpstr>
      <vt:lpstr>Employee Data Analysis using Excel  </vt:lpstr>
      <vt:lpstr>PROJECT TITLE</vt:lpstr>
      <vt:lpstr>AGENDA</vt:lpstr>
      <vt:lpstr>            PEOBLEM STATEMENT</vt:lpstr>
      <vt:lpstr>PROJECT OVERREVIEW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skkumar05@outlook.com</cp:lastModifiedBy>
  <cp:revision>13</cp:revision>
  <dcterms:created xsi:type="dcterms:W3CDTF">2024-03-29T15:07:22Z</dcterms:created>
  <dcterms:modified xsi:type="dcterms:W3CDTF">2024-08-30T06:49:57Z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