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6" r:id="rId2"/>
    <p:sldId id="274" r:id="rId3"/>
    <p:sldId id="273" r:id="rId4"/>
    <p:sldId id="256" r:id="rId5"/>
    <p:sldId id="270" r:id="rId6"/>
    <p:sldId id="271" r:id="rId7"/>
    <p:sldId id="272" r:id="rId8"/>
    <p:sldId id="258" r:id="rId9"/>
    <p:sldId id="257" r:id="rId10"/>
    <p:sldId id="259" r:id="rId11"/>
    <p:sldId id="260" r:id="rId12"/>
    <p:sldId id="261" r:id="rId13"/>
    <p:sldId id="262" r:id="rId14"/>
    <p:sldId id="263" r:id="rId15"/>
    <p:sldId id="264" r:id="rId16"/>
    <p:sldId id="265" r:id="rId17"/>
    <p:sldId id="266" r:id="rId18"/>
    <p:sldId id="267" r:id="rId19"/>
    <p:sldId id="268" r:id="rId20"/>
    <p:sldId id="269"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943" autoAdjust="0"/>
  </p:normalViewPr>
  <p:slideViewPr>
    <p:cSldViewPr>
      <p:cViewPr>
        <p:scale>
          <a:sx n="98" d="100"/>
          <a:sy n="98" d="100"/>
        </p:scale>
        <p:origin x="-994"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8051BA-4CDB-45FE-B45D-ECA56A6C7ABF}" type="datetimeFigureOut">
              <a:rPr lang="en-US" smtClean="0"/>
              <a:t>8/11/2017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4EF7BD-4C75-4D6D-AD5F-A6FAC56A592A}" type="slidenum">
              <a:rPr lang="en-US" smtClean="0"/>
              <a:t>‹#›</a:t>
            </a:fld>
            <a:endParaRPr lang="en-US"/>
          </a:p>
        </p:txBody>
      </p:sp>
    </p:spTree>
    <p:extLst>
      <p:ext uri="{BB962C8B-B14F-4D97-AF65-F5344CB8AC3E}">
        <p14:creationId xmlns:p14="http://schemas.microsoft.com/office/powerpoint/2010/main" val="3844171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lab.glb.tiaa-cref.org/tno/cs/IRT/ESB%20Home/ESB%20API%20Presentations/API-Developer/02a%20-%20API%20Developer%20-Github%20plugin%20setup%20in%20anypoint%20studio.pptx"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lab.glb.tiaa-cref.org/tno/cs/IRT/ESB%20Home/ESB%20API%20Presentations/API-Developer/02%20-%20API%20Developer%20%E2%80%93%20Anypoint%20Studio.pptx"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artifactory.ops.tiaa-cref.org/artifactory/webapp/#/home?0"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clab.glb.tiaa-cref.org/tno/cs/IRT/ESB%20Home/ESB%20API%20Presentations/TLUTS/Global%20Config%20File%20Tokenization.pptx"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lab.glb.tiaa-cref.org/tno/cs/IRT/ESB%20Home/ESB%20API%20Documentation/TLUTS/TLUT-steps-%20for-%20demo.docx"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uds-prd.ops.tiaa-cref.org/uds/deploy"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txBox="1">
            <a:spLocks noGrp="1" noChangeArrowheads="1"/>
          </p:cNvSpPr>
          <p:nvPr/>
        </p:nvSpPr>
        <p:spPr bwMode="auto">
          <a:xfrm>
            <a:off x="3885903" y="8687405"/>
            <a:ext cx="2972097" cy="45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8927E7A9-BE85-4983-9DE3-EDF83B8B30A1}" type="slidenum">
              <a:rPr lang="en-US" sz="1100"/>
              <a:pPr algn="r"/>
              <a:t>1</a:t>
            </a:fld>
            <a:endParaRPr lang="en-US" sz="1100"/>
          </a:p>
        </p:txBody>
      </p:sp>
      <p:sp>
        <p:nvSpPr>
          <p:cNvPr id="14339" name="Rectangle 2"/>
          <p:cNvSpPr>
            <a:spLocks noGrp="1" noRot="1" noChangeAspect="1" noChangeArrowheads="1" noTextEdit="1"/>
          </p:cNvSpPr>
          <p:nvPr>
            <p:ph type="sldImg"/>
          </p:nvPr>
        </p:nvSpPr>
        <p:spPr>
          <a:xfrm>
            <a:off x="1143000" y="685800"/>
            <a:ext cx="4572000" cy="3429000"/>
          </a:xfrm>
          <a:ln/>
        </p:spPr>
      </p:sp>
      <p:sp>
        <p:nvSpPr>
          <p:cNvPr id="14340" name="Rectangle 3"/>
          <p:cNvSpPr>
            <a:spLocks noGrp="1" noChangeArrowheads="1"/>
          </p:cNvSpPr>
          <p:nvPr>
            <p:ph type="body" idx="1"/>
          </p:nvPr>
        </p:nvSpPr>
        <p:spPr>
          <a:noFill/>
        </p:spPr>
        <p:txBody>
          <a:bodyPr/>
          <a:lstStyle/>
          <a:p>
            <a:pPr eaLnBrk="1" hangingPunct="1"/>
            <a:endParaRPr lang="en-US" dirty="0" smtClean="0">
              <a:latin typeface="Arial" pitchFamily="34" charset="0"/>
              <a:ea typeface="ＭＳ Ｐゴシック" pitchFamily="34" charset="-128"/>
            </a:endParaRPr>
          </a:p>
        </p:txBody>
      </p:sp>
      <p:sp>
        <p:nvSpPr>
          <p:cNvPr id="2" name="Slide Number Placeholder 1"/>
          <p:cNvSpPr>
            <a:spLocks noGrp="1"/>
          </p:cNvSpPr>
          <p:nvPr>
            <p:ph type="sldNum" sz="quarter" idx="10"/>
          </p:nvPr>
        </p:nvSpPr>
        <p:spPr/>
        <p:txBody>
          <a:bodyPr/>
          <a:lstStyle/>
          <a:p>
            <a:fld id="{64524BD0-5883-4E5F-8300-BEB5147B52A7}"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hlinkClick r:id="rId3" action="ppaction://hlinkpres?slideindex=1&amp;slidetitle="/>
              </a:rPr>
              <a:t>02a - API Developer -</a:t>
            </a:r>
            <a:r>
              <a:rPr lang="en-US" dirty="0" err="1" smtClean="0">
                <a:effectLst/>
                <a:hlinkClick r:id="rId3" action="ppaction://hlinkpres?slideindex=1&amp;slidetitle="/>
              </a:rPr>
              <a:t>Github</a:t>
            </a:r>
            <a:r>
              <a:rPr lang="en-US" dirty="0" smtClean="0">
                <a:effectLst/>
                <a:hlinkClick r:id="rId3" action="ppaction://hlinkpres?slideindex=1&amp;slidetitle="/>
              </a:rPr>
              <a:t> plugin setup in </a:t>
            </a:r>
            <a:r>
              <a:rPr lang="en-US" dirty="0" err="1" smtClean="0">
                <a:effectLst/>
                <a:hlinkClick r:id="rId3" action="ppaction://hlinkpres?slideindex=1&amp;slidetitle="/>
              </a:rPr>
              <a:t>anypoint</a:t>
            </a:r>
            <a:r>
              <a:rPr lang="en-US" dirty="0" smtClean="0">
                <a:effectLst/>
                <a:hlinkClick r:id="rId3" action="ppaction://hlinkpres?slideindex=1&amp;slidetitle="/>
              </a:rPr>
              <a:t> studio</a:t>
            </a:r>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4"/>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rPr>
              <a:t>http://clab.glb.tiaa-cref.org/tno/cs/IRT/ESB%20Home/ESB%20API%20Presentations/API-Developer/02a%20-%20API%20Developer%20-Github%20plugin%20setup%20in%20anypoint%20studio.pptx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64EF7BD-4C75-4D6D-AD5F-A6FAC56A592A}" type="slidenum">
              <a:rPr lang="en-US" smtClean="0"/>
              <a:t>4</a:t>
            </a:fld>
            <a:endParaRPr lang="en-US"/>
          </a:p>
        </p:txBody>
      </p:sp>
    </p:spTree>
    <p:extLst>
      <p:ext uri="{BB962C8B-B14F-4D97-AF65-F5344CB8AC3E}">
        <p14:creationId xmlns:p14="http://schemas.microsoft.com/office/powerpoint/2010/main" val="3303475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 for </a:t>
            </a:r>
            <a:r>
              <a:rPr lang="en-US" b="1" dirty="0" smtClean="0"/>
              <a:t>&gt;</a:t>
            </a:r>
            <a:r>
              <a:rPr lang="en-US" b="1" dirty="0" err="1" smtClean="0"/>
              <a:t>git</a:t>
            </a:r>
            <a:r>
              <a:rPr lang="en-US" b="1" baseline="0" dirty="0" smtClean="0"/>
              <a:t> commit </a:t>
            </a:r>
            <a:r>
              <a:rPr lang="en-US" baseline="0" dirty="0" smtClean="0"/>
              <a:t>there is nothing to be commit. It just creates the structure in GIT repository</a:t>
            </a:r>
            <a:endParaRPr lang="en-US" dirty="0"/>
          </a:p>
        </p:txBody>
      </p:sp>
      <p:sp>
        <p:nvSpPr>
          <p:cNvPr id="4" name="Slide Number Placeholder 3"/>
          <p:cNvSpPr>
            <a:spLocks noGrp="1"/>
          </p:cNvSpPr>
          <p:nvPr>
            <p:ph type="sldNum" sz="quarter" idx="10"/>
          </p:nvPr>
        </p:nvSpPr>
        <p:spPr/>
        <p:txBody>
          <a:bodyPr/>
          <a:lstStyle/>
          <a:p>
            <a:fld id="{F64EF7BD-4C75-4D6D-AD5F-A6FAC56A592A}" type="slidenum">
              <a:rPr lang="en-US" smtClean="0"/>
              <a:t>11</a:t>
            </a:fld>
            <a:endParaRPr lang="en-US"/>
          </a:p>
        </p:txBody>
      </p:sp>
    </p:spTree>
    <p:extLst>
      <p:ext uri="{BB962C8B-B14F-4D97-AF65-F5344CB8AC3E}">
        <p14:creationId xmlns:p14="http://schemas.microsoft.com/office/powerpoint/2010/main" val="440794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Link to Request -- https://tiaaprod.service-now.com/getIT/item.do?sysparm_document_key=sc_cat_item,473bf9b33758e600da5783c743990e86</a:t>
            </a:r>
          </a:p>
          <a:p>
            <a:endParaRPr lang="en-US" dirty="0"/>
          </a:p>
        </p:txBody>
      </p:sp>
      <p:sp>
        <p:nvSpPr>
          <p:cNvPr id="4" name="Slide Number Placeholder 3"/>
          <p:cNvSpPr>
            <a:spLocks noGrp="1"/>
          </p:cNvSpPr>
          <p:nvPr>
            <p:ph type="sldNum" sz="quarter" idx="10"/>
          </p:nvPr>
        </p:nvSpPr>
        <p:spPr/>
        <p:txBody>
          <a:bodyPr/>
          <a:lstStyle/>
          <a:p>
            <a:fld id="{64524BD0-5883-4E5F-8300-BEB5147B52A7}" type="slidenum">
              <a:rPr lang="en-US" smtClean="0"/>
              <a:t>21</a:t>
            </a:fld>
            <a:endParaRPr lang="en-US"/>
          </a:p>
        </p:txBody>
      </p:sp>
    </p:spTree>
    <p:extLst>
      <p:ext uri="{BB962C8B-B14F-4D97-AF65-F5344CB8AC3E}">
        <p14:creationId xmlns:p14="http://schemas.microsoft.com/office/powerpoint/2010/main" val="4070710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Artifactory URL </a:t>
            </a:r>
            <a:r>
              <a:rPr lang="en-US" dirty="0" smtClean="0">
                <a:sym typeface="Wingdings" panose="05000000000000000000" pitchFamily="2" charset="2"/>
              </a:rPr>
              <a:t> </a:t>
            </a:r>
            <a:r>
              <a:rPr lang="en-US" dirty="0" smtClean="0">
                <a:hlinkClick r:id="rId3"/>
              </a:rPr>
              <a:t>http://artifactory.ops.tiaa-cref.org/artifactory/webapp/#/home?0</a:t>
            </a:r>
            <a:endParaRPr lang="en-US" dirty="0" smtClean="0"/>
          </a:p>
          <a:p>
            <a:endParaRPr lang="en-US" dirty="0"/>
          </a:p>
        </p:txBody>
      </p:sp>
      <p:sp>
        <p:nvSpPr>
          <p:cNvPr id="4" name="Slide Number Placeholder 3"/>
          <p:cNvSpPr>
            <a:spLocks noGrp="1"/>
          </p:cNvSpPr>
          <p:nvPr>
            <p:ph type="sldNum" sz="quarter" idx="10"/>
          </p:nvPr>
        </p:nvSpPr>
        <p:spPr/>
        <p:txBody>
          <a:bodyPr/>
          <a:lstStyle/>
          <a:p>
            <a:fld id="{64524BD0-5883-4E5F-8300-BEB5147B52A7}" type="slidenum">
              <a:rPr lang="en-US" smtClean="0"/>
              <a:t>22</a:t>
            </a:fld>
            <a:endParaRPr lang="en-US"/>
          </a:p>
        </p:txBody>
      </p:sp>
    </p:spTree>
    <p:extLst>
      <p:ext uri="{BB962C8B-B14F-4D97-AF65-F5344CB8AC3E}">
        <p14:creationId xmlns:p14="http://schemas.microsoft.com/office/powerpoint/2010/main" val="3076109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&lt; TLUT &gt; presentation  -- </a:t>
            </a:r>
            <a:r>
              <a:rPr lang="en-US" dirty="0" smtClean="0">
                <a:effectLst/>
                <a:hlinkClick r:id="rId3" action="ppaction://hlinkpres?slideindex=1&amp;slidetitle="/>
              </a:rPr>
              <a:t>Global </a:t>
            </a:r>
            <a:r>
              <a:rPr lang="en-US" dirty="0" err="1" smtClean="0">
                <a:effectLst/>
                <a:hlinkClick r:id="rId3" action="ppaction://hlinkpres?slideindex=1&amp;slidetitle="/>
              </a:rPr>
              <a:t>Config</a:t>
            </a:r>
            <a:r>
              <a:rPr lang="en-US" dirty="0" smtClean="0">
                <a:effectLst/>
                <a:hlinkClick r:id="rId3" action="ppaction://hlinkpres?slideindex=1&amp;slidetitle="/>
              </a:rPr>
              <a:t> File Tokenization</a:t>
            </a:r>
            <a:endParaRPr lang="en-US" dirty="0" smtClean="0">
              <a:effectLst/>
            </a:endParaRPr>
          </a:p>
          <a:p>
            <a:pPr marL="228600" indent="-228600">
              <a:buAutoNum type="arabicPeriod"/>
            </a:pPr>
            <a:r>
              <a:rPr lang="en-US" dirty="0" smtClean="0">
                <a:effectLst/>
              </a:rPr>
              <a:t>&lt;TLUT&gt;</a:t>
            </a:r>
            <a:r>
              <a:rPr lang="en-US" baseline="0" dirty="0" smtClean="0">
                <a:effectLst/>
              </a:rPr>
              <a:t>  demo API steps  - </a:t>
            </a:r>
            <a:r>
              <a:rPr lang="en-US" dirty="0" smtClean="0">
                <a:effectLst/>
                <a:hlinkClick r:id="rId4" action="ppaction://hlinkfile"/>
              </a:rPr>
              <a:t>TLUT-steps- for- demo</a:t>
            </a:r>
            <a:r>
              <a:rPr lang="en-US" dirty="0" smtClean="0">
                <a:effectLst/>
              </a:rPr>
              <a:t>   -- http://clab.glb.tiaa-cref.org/tno/cs/IRT/ESB%20Home/_layouts/WordViewer.aspx?id=/tno/cs/IRT/ESB%20Home/ESB%20API%20Documentation/TLUTS/TLUT-steps-%20for-%20demo.docx&amp;Source=http%3A%2F%2Fclab%2Eglb%2Etiaa%2Dcref%2Eorg%2Ftno%2Fcs%2FIRT%2FESB%2520Home%2FESB%2520API%2520Documentation%2FForms%2FAllItems%2Easpx%3FRootFolder%3D%252Ftno%252Fcs%252FIRT%252FESB%2520Home%252FESB%2520API%2520Documentation%252FTLUTS%26FolderCTID%3D0x0120003B956264264AC64DB356ACE2C4939778%26View%3D%7BE6EC597E%2D684A%2D4A9E%2DB9D1%2D9F475B7D452B%7D&amp;DefaultItemOpen=1</a:t>
            </a:r>
          </a:p>
          <a:p>
            <a:pPr marL="228600" indent="-228600">
              <a:buAutoNum type="arabicPeriod"/>
            </a:pP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64524BD0-5883-4E5F-8300-BEB5147B52A7}" type="slidenum">
              <a:rPr lang="en-US" smtClean="0"/>
              <a:t>23</a:t>
            </a:fld>
            <a:endParaRPr lang="en-US"/>
          </a:p>
        </p:txBody>
      </p:sp>
    </p:spTree>
    <p:extLst>
      <p:ext uri="{BB962C8B-B14F-4D97-AF65-F5344CB8AC3E}">
        <p14:creationId xmlns:p14="http://schemas.microsoft.com/office/powerpoint/2010/main" val="259130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dirty="0" smtClean="0"/>
              <a:t>Sample of </a:t>
            </a:r>
            <a:r>
              <a:rPr lang="en-US" sz="1200" b="1" dirty="0" smtClean="0"/>
              <a:t>API Request </a:t>
            </a:r>
            <a:r>
              <a:rPr lang="en-US" sz="1200" dirty="0" smtClean="0"/>
              <a:t>form -  http://clab.glb.tiaa-cref.org/tno/cs/IRT/ESB%20Home/_layouts/xlviewer.aspx?id=/tno/cs/IRT/ESB%20Home/ESB%20API%20Documentation/Nolio-SERENA/NOLIO_and_SERENA_Asset_Onboarding_Form%20v1-t3-sample-proxy.xlsx&amp;Source=http%3A%2F%2Fclab%2Eglb%2Etiaa%2Dcref%2Eorg%2Ftno%2Fcs%2FIRT%2FESB%2520Home%2FESB%2520API%2520Documentation%2FForms%2FAllItems%2Easpx%3FRootFolder%3D%252Ftno%252Fcs%252FIRT%252FESB%2520Home%252FESB%2520API%2520Documentation%252FNolio%252DSERENA%26FolderCTID%3D0x0120003B956264264AC64DB356ACE2C4939778%26View%3D%7BE6EC597E%2D684A%2D4A9E%2DB9D1%2D9F475B7D452B%7D&amp;DefaultItemOpen=1&amp;DefaultItemOpen=1</a:t>
            </a:r>
          </a:p>
          <a:p>
            <a:pPr marL="228600" indent="-228600">
              <a:buAutoNum type="arabicPeriod"/>
            </a:pPr>
            <a:endParaRPr lang="en-US" dirty="0" smtClean="0"/>
          </a:p>
          <a:p>
            <a:pPr marL="228600" indent="-228600">
              <a:buAutoNum type="arabicPeriod" startAt="2"/>
            </a:pPr>
            <a:r>
              <a:rPr lang="en-US" sz="1200" dirty="0" smtClean="0"/>
              <a:t>Sample  of </a:t>
            </a:r>
            <a:r>
              <a:rPr lang="en-US" sz="1200" b="1" dirty="0" smtClean="0"/>
              <a:t>Process API Request </a:t>
            </a:r>
            <a:r>
              <a:rPr lang="en-US" sz="1200" dirty="0" smtClean="0"/>
              <a:t>form  </a:t>
            </a:r>
            <a:r>
              <a:rPr lang="en-US" dirty="0" smtClean="0"/>
              <a:t>- http://clab.glb.tiaa-cref.org/tno/cs/IRT/ESB%20Home/_layouts/xlviewer.aspx?id=/tno/cs/IRT/ESB%20Home/ESB%20API%20Documentation/Nolio-SERENA/NOLIO_and_SERENA_Asset_Onboarding_Form%20v1-t2-sample-api-proxy.xlsx&amp;Source=http%3A%2F%2Fclab%2Eglb%2Etiaa%2Dcref%2Eorg%2Ftno%2Fcs%2FIRT%2FESB%2520Home%2FESB%2520API%2520Documentation%2FForms%2FAllItems%2Easpx%3FRootFolder%3D%252Ftno%252Fcs%252FIRT%252FESB%2520Home%252FESB%2520API%2520Documentation%252FNolio%252DSERENA%26FolderCTID%3D0x0120003B956264264AC64DB356ACE2C4939778%26View%3D%7BE6EC597E%2D684A%2D4A9E%2DB9D1%2D9F475B7D452B%7D&amp;DefaultItemOpen=1&amp;DefaultItemOpen=1</a:t>
            </a:r>
          </a:p>
          <a:p>
            <a:pPr marL="228600" indent="-228600">
              <a:buAutoNum type="arabicPeriod" startAt="2"/>
            </a:pPr>
            <a:endParaRPr lang="en-US" dirty="0" smtClean="0"/>
          </a:p>
          <a:p>
            <a:pPr marL="228600" indent="-228600">
              <a:buAutoNum type="arabicPeriod" startAt="2"/>
            </a:pPr>
            <a:r>
              <a:rPr lang="en-US" dirty="0" smtClean="0"/>
              <a:t>Folder where samples located - http://clab.glb.tiaa-cref.org/tno/cs/IRT/ESB%20Home/ESB%20API%20Documentation/Forms/AllItems.aspx?RootFolder=%2Ftno%2Fcs%2FIRT%2FESB%20Home%2FESB%20API%20Documentation%2FNolio-SERENA&amp;FolderCTID=0x0120003B956264264AC64DB356ACE2C4939778&amp;View={E6EC597E-684A-4A9E-B9D1-9F475B7D452B}</a:t>
            </a:r>
          </a:p>
          <a:p>
            <a:pPr marL="228600" indent="-228600">
              <a:buAutoNum type="arabicPeriod" startAt="2"/>
            </a:pPr>
            <a:endParaRPr lang="en-US" dirty="0" smtClean="0"/>
          </a:p>
          <a:p>
            <a:pPr marL="228600" indent="-228600">
              <a:buAutoNum type="arabicPeriod" startAt="2"/>
            </a:pPr>
            <a:endParaRPr lang="en-US" dirty="0"/>
          </a:p>
        </p:txBody>
      </p:sp>
      <p:sp>
        <p:nvSpPr>
          <p:cNvPr id="4" name="Slide Number Placeholder 3"/>
          <p:cNvSpPr>
            <a:spLocks noGrp="1"/>
          </p:cNvSpPr>
          <p:nvPr>
            <p:ph type="sldNum" sz="quarter" idx="10"/>
          </p:nvPr>
        </p:nvSpPr>
        <p:spPr/>
        <p:txBody>
          <a:bodyPr/>
          <a:lstStyle/>
          <a:p>
            <a:fld id="{64524BD0-5883-4E5F-8300-BEB5147B52A7}" type="slidenum">
              <a:rPr lang="en-US" smtClean="0"/>
              <a:t>24</a:t>
            </a:fld>
            <a:endParaRPr lang="en-US"/>
          </a:p>
        </p:txBody>
      </p:sp>
    </p:spTree>
    <p:extLst>
      <p:ext uri="{BB962C8B-B14F-4D97-AF65-F5344CB8AC3E}">
        <p14:creationId xmlns:p14="http://schemas.microsoft.com/office/powerpoint/2010/main" val="2597700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Unified Deployment System - URL </a:t>
            </a:r>
            <a:r>
              <a:rPr lang="en-US" dirty="0" smtClean="0">
                <a:sym typeface="Wingdings" panose="05000000000000000000" pitchFamily="2" charset="2"/>
              </a:rPr>
              <a:t> </a:t>
            </a:r>
            <a:r>
              <a:rPr lang="en-US" dirty="0" smtClean="0">
                <a:sym typeface="Wingdings" panose="05000000000000000000" pitchFamily="2" charset="2"/>
                <a:hlinkClick r:id="rId3"/>
              </a:rPr>
              <a:t>https://uds-prd.ops.tiaa-cref.org/uds/deploy</a:t>
            </a:r>
            <a:endParaRPr lang="en-US" dirty="0" smtClean="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fld id="{64524BD0-5883-4E5F-8300-BEB5147B52A7}" type="slidenum">
              <a:rPr lang="en-US" smtClean="0"/>
              <a:t>25</a:t>
            </a:fld>
            <a:endParaRPr lang="en-US"/>
          </a:p>
        </p:txBody>
      </p:sp>
    </p:spTree>
    <p:extLst>
      <p:ext uri="{BB962C8B-B14F-4D97-AF65-F5344CB8AC3E}">
        <p14:creationId xmlns:p14="http://schemas.microsoft.com/office/powerpoint/2010/main" val="2933472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03d">
    <p:bg>
      <p:bgPr>
        <a:solidFill>
          <a:schemeClr val="accent2"/>
        </a:solidFill>
        <a:effectLst/>
      </p:bgPr>
    </p:bg>
    <p:spTree>
      <p:nvGrpSpPr>
        <p:cNvPr id="1" name=""/>
        <p:cNvGrpSpPr/>
        <p:nvPr/>
      </p:nvGrpSpPr>
      <p:grpSpPr>
        <a:xfrm>
          <a:off x="0" y="0"/>
          <a:ext cx="0" cy="0"/>
          <a:chOff x="0" y="0"/>
          <a:chExt cx="0" cy="0"/>
        </a:xfrm>
      </p:grpSpPr>
      <p:pic>
        <p:nvPicPr>
          <p:cNvPr id="4" name="Picture 3" descr="188546977.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852160" y="1524000"/>
            <a:ext cx="2926080" cy="3901440"/>
          </a:xfrm>
          <a:prstGeom prst="rect">
            <a:avLst/>
          </a:prstGeom>
        </p:spPr>
      </p:pic>
      <p:pic>
        <p:nvPicPr>
          <p:cNvPr id="1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white">
          <a:xfrm>
            <a:off x="0" y="0"/>
            <a:ext cx="9144000" cy="6858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title="Created to Serve. Built to Perform."/>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5856935"/>
            <a:ext cx="9144000" cy="447040"/>
          </a:xfrm>
          <a:prstGeom prst="rect">
            <a:avLst/>
          </a:prstGeom>
        </p:spPr>
      </p:pic>
      <p:pic>
        <p:nvPicPr>
          <p:cNvPr id="15" name="Picture 14" title="TIAA"/>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86601" y="401800"/>
            <a:ext cx="1692306" cy="766600"/>
          </a:xfrm>
          <a:prstGeom prst="rect">
            <a:avLst/>
          </a:prstGeom>
        </p:spPr>
      </p:pic>
      <p:sp>
        <p:nvSpPr>
          <p:cNvPr id="10" name="Title 1"/>
          <p:cNvSpPr>
            <a:spLocks noGrp="1"/>
          </p:cNvSpPr>
          <p:nvPr>
            <p:ph type="ctrTitle" hasCustomPrompt="1"/>
          </p:nvPr>
        </p:nvSpPr>
        <p:spPr>
          <a:xfrm>
            <a:off x="457201" y="1158240"/>
            <a:ext cx="4480583" cy="2001432"/>
          </a:xfrm>
        </p:spPr>
        <p:txBody>
          <a:bodyPr anchor="b" anchorCtr="0">
            <a:noAutofit/>
          </a:bodyPr>
          <a:lstStyle>
            <a:lvl1pPr>
              <a:defRPr sz="3700">
                <a:solidFill>
                  <a:schemeClr val="bg1"/>
                </a:solidFill>
              </a:defRPr>
            </a:lvl1pPr>
          </a:lstStyle>
          <a:p>
            <a:r>
              <a:rPr lang="en-US" dirty="0" smtClean="0"/>
              <a:t>Presentation title</a:t>
            </a:r>
            <a:endParaRPr lang="en-US" dirty="0"/>
          </a:p>
        </p:txBody>
      </p:sp>
      <p:sp>
        <p:nvSpPr>
          <p:cNvPr id="12" name="Subtitle 2"/>
          <p:cNvSpPr>
            <a:spLocks noGrp="1"/>
          </p:cNvSpPr>
          <p:nvPr>
            <p:ph type="subTitle" idx="1" hasCustomPrompt="1"/>
          </p:nvPr>
        </p:nvSpPr>
        <p:spPr>
          <a:xfrm>
            <a:off x="457201" y="3347316"/>
            <a:ext cx="4480583" cy="914400"/>
          </a:xfrm>
        </p:spPr>
        <p:txBody>
          <a:bodyPr>
            <a:normAutofit/>
          </a:bodyPr>
          <a:lstStyle>
            <a:lvl1pPr marL="0" indent="0" algn="l">
              <a:spcAft>
                <a:spcPts val="0"/>
              </a:spcAft>
              <a:buNone/>
              <a:defRPr sz="2500">
                <a:solidFill>
                  <a:srgbClr val="FFFFFF"/>
                </a:solidFill>
              </a:defRPr>
            </a:lvl1pPr>
            <a:lvl2pPr marL="599822" indent="0" algn="ctr">
              <a:buNone/>
              <a:defRPr>
                <a:solidFill>
                  <a:schemeClr val="tx1">
                    <a:tint val="75000"/>
                  </a:schemeClr>
                </a:solidFill>
              </a:defRPr>
            </a:lvl2pPr>
            <a:lvl3pPr marL="1199643" indent="0" algn="ctr">
              <a:buNone/>
              <a:defRPr>
                <a:solidFill>
                  <a:schemeClr val="tx1">
                    <a:tint val="75000"/>
                  </a:schemeClr>
                </a:solidFill>
              </a:defRPr>
            </a:lvl3pPr>
            <a:lvl4pPr marL="1799465" indent="0" algn="ctr">
              <a:buNone/>
              <a:defRPr>
                <a:solidFill>
                  <a:schemeClr val="tx1">
                    <a:tint val="75000"/>
                  </a:schemeClr>
                </a:solidFill>
              </a:defRPr>
            </a:lvl4pPr>
            <a:lvl5pPr marL="2399286" indent="0" algn="ctr">
              <a:buNone/>
              <a:defRPr>
                <a:solidFill>
                  <a:schemeClr val="tx1">
                    <a:tint val="75000"/>
                  </a:schemeClr>
                </a:solidFill>
              </a:defRPr>
            </a:lvl5pPr>
            <a:lvl6pPr marL="2999108" indent="0" algn="ctr">
              <a:buNone/>
              <a:defRPr>
                <a:solidFill>
                  <a:schemeClr val="tx1">
                    <a:tint val="75000"/>
                  </a:schemeClr>
                </a:solidFill>
              </a:defRPr>
            </a:lvl6pPr>
            <a:lvl7pPr marL="3598930" indent="0" algn="ctr">
              <a:buNone/>
              <a:defRPr>
                <a:solidFill>
                  <a:schemeClr val="tx1">
                    <a:tint val="75000"/>
                  </a:schemeClr>
                </a:solidFill>
              </a:defRPr>
            </a:lvl7pPr>
            <a:lvl8pPr marL="4198751" indent="0" algn="ctr">
              <a:buNone/>
              <a:defRPr>
                <a:solidFill>
                  <a:schemeClr val="tx1">
                    <a:tint val="75000"/>
                  </a:schemeClr>
                </a:solidFill>
              </a:defRPr>
            </a:lvl8pPr>
            <a:lvl9pPr marL="4798572" indent="0" algn="ctr">
              <a:buNone/>
              <a:defRPr>
                <a:solidFill>
                  <a:schemeClr val="tx1">
                    <a:tint val="75000"/>
                  </a:schemeClr>
                </a:solidFill>
              </a:defRPr>
            </a:lvl9pPr>
          </a:lstStyle>
          <a:p>
            <a:r>
              <a:rPr lang="en-US" dirty="0" smtClean="0"/>
              <a:t>Meeting title</a:t>
            </a:r>
            <a:endParaRPr lang="en-US" dirty="0"/>
          </a:p>
        </p:txBody>
      </p:sp>
      <p:sp>
        <p:nvSpPr>
          <p:cNvPr id="17" name="Text Placeholder 7"/>
          <p:cNvSpPr>
            <a:spLocks noGrp="1"/>
          </p:cNvSpPr>
          <p:nvPr>
            <p:ph type="body" sz="quarter" idx="10" hasCustomPrompt="1"/>
          </p:nvPr>
        </p:nvSpPr>
        <p:spPr>
          <a:xfrm>
            <a:off x="457200" y="4876800"/>
            <a:ext cx="4480560" cy="457200"/>
          </a:xfrm>
        </p:spPr>
        <p:txBody>
          <a:bodyPr anchor="b" anchorCtr="0">
            <a:noAutofit/>
          </a:bodyPr>
          <a:lstStyle>
            <a:lvl1pPr marL="0" indent="0">
              <a:spcBef>
                <a:spcPts val="0"/>
              </a:spcBef>
              <a:spcAft>
                <a:spcPts val="0"/>
              </a:spcAft>
              <a:buNone/>
              <a:defRPr sz="1800">
                <a:solidFill>
                  <a:schemeClr val="bg1"/>
                </a:solidFill>
              </a:defRPr>
            </a:lvl1pPr>
            <a:lvl2pPr>
              <a:spcBef>
                <a:spcPts val="0"/>
              </a:spcBef>
              <a:spcAft>
                <a:spcPts val="0"/>
              </a:spcAft>
              <a:defRPr sz="1800">
                <a:solidFill>
                  <a:schemeClr val="bg1"/>
                </a:solidFill>
              </a:defRPr>
            </a:lvl2pPr>
            <a:lvl3pPr>
              <a:spcBef>
                <a:spcPts val="0"/>
              </a:spcBef>
              <a:spcAft>
                <a:spcPts val="0"/>
              </a:spcAft>
              <a:defRPr sz="1800">
                <a:solidFill>
                  <a:schemeClr val="bg1"/>
                </a:solidFill>
              </a:defRPr>
            </a:lvl3pPr>
            <a:lvl4pPr>
              <a:spcBef>
                <a:spcPts val="0"/>
              </a:spcBef>
              <a:spcAft>
                <a:spcPts val="0"/>
              </a:spcAft>
              <a:defRPr sz="1800">
                <a:solidFill>
                  <a:schemeClr val="bg1"/>
                </a:solidFill>
              </a:defRPr>
            </a:lvl4pPr>
            <a:lvl5pPr>
              <a:spcBef>
                <a:spcPts val="0"/>
              </a:spcBef>
              <a:spcAft>
                <a:spcPts val="0"/>
              </a:spcAft>
              <a:defRPr sz="1800">
                <a:solidFill>
                  <a:schemeClr val="bg1"/>
                </a:solidFill>
              </a:defRPr>
            </a:lvl5pPr>
          </a:lstStyle>
          <a:p>
            <a:pPr lvl="0"/>
            <a:r>
              <a:rPr lang="en-US" dirty="0" smtClean="0"/>
              <a:t>Month 00, 0000</a:t>
            </a:r>
            <a:endParaRPr lang="en-US" dirty="0"/>
          </a:p>
        </p:txBody>
      </p:sp>
      <p:sp>
        <p:nvSpPr>
          <p:cNvPr id="3" name="Footer Placeholder 2"/>
          <p:cNvSpPr>
            <a:spLocks noGrp="1"/>
          </p:cNvSpPr>
          <p:nvPr>
            <p:ph type="ftr" sz="quarter" idx="12"/>
          </p:nvPr>
        </p:nvSpPr>
        <p:spPr/>
        <p:txBody>
          <a:bodyPr/>
          <a:lstStyle>
            <a:lvl1pPr>
              <a:defRPr>
                <a:solidFill>
                  <a:srgbClr val="FFFFFF"/>
                </a:solidFill>
              </a:defRPr>
            </a:lvl1pPr>
          </a:lstStyle>
          <a:p>
            <a:r>
              <a:rPr lang="en-US" smtClean="0"/>
              <a:t>TIAA INTERNAL USE ONLY</a:t>
            </a:r>
            <a:endParaRPr lang="en-US" dirty="0"/>
          </a:p>
        </p:txBody>
      </p:sp>
    </p:spTree>
    <p:extLst>
      <p:ext uri="{BB962C8B-B14F-4D97-AF65-F5344CB8AC3E}">
        <p14:creationId xmlns:p14="http://schemas.microsoft.com/office/powerpoint/2010/main" val="494605798"/>
      </p:ext>
    </p:extLst>
  </p:cSld>
  <p:clrMapOvr>
    <a:masterClrMapping/>
  </p:clrMapOvr>
  <p:timing>
    <p:tnLst>
      <p:par>
        <p:cTn id="1" dur="indefinite" restart="never" nodeType="tmRoot"/>
      </p:par>
    </p:tnLst>
  </p:timing>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hank You">
    <p:bg>
      <p:bgPr>
        <a:solidFill>
          <a:schemeClr val="accent2"/>
        </a:solidFill>
        <a:effectLst/>
      </p:bgPr>
    </p:bg>
    <p:spTree>
      <p:nvGrpSpPr>
        <p:cNvPr id="1" name=""/>
        <p:cNvGrpSpPr/>
        <p:nvPr/>
      </p:nvGrpSpPr>
      <p:grpSpPr>
        <a:xfrm>
          <a:off x="0" y="0"/>
          <a:ext cx="0" cy="0"/>
          <a:chOff x="0" y="0"/>
          <a:chExt cx="0" cy="0"/>
        </a:xfrm>
      </p:grpSpPr>
      <p:pic>
        <p:nvPicPr>
          <p:cNvPr id="11" name="Picture 10"/>
          <p:cNvPicPr preferRelativeResize="0">
            <a:picLocks/>
          </p:cNvPicPr>
          <p:nvPr userDrawn="1"/>
        </p:nvPicPr>
        <p:blipFill>
          <a:blip r:embed="rId2"/>
          <a:stretch>
            <a:fillRect/>
          </a:stretch>
        </p:blipFill>
        <p:spPr bwMode="hidden">
          <a:xfrm>
            <a:off x="0" y="0"/>
            <a:ext cx="9144000" cy="6858000"/>
          </a:xfrm>
          <a:prstGeom prst="rect">
            <a:avLst/>
          </a:prstGeom>
        </p:spPr>
      </p:pic>
      <p:sp>
        <p:nvSpPr>
          <p:cNvPr id="8" name="Title 1"/>
          <p:cNvSpPr txBox="1">
            <a:spLocks/>
          </p:cNvSpPr>
          <p:nvPr userDrawn="1"/>
        </p:nvSpPr>
        <p:spPr>
          <a:xfrm>
            <a:off x="454026" y="2438400"/>
            <a:ext cx="8229600" cy="914400"/>
          </a:xfrm>
          <a:prstGeom prst="rect">
            <a:avLst/>
          </a:prstGeom>
        </p:spPr>
        <p:txBody>
          <a:bodyPr vert="horz" lIns="0" tIns="0" rIns="0" bIns="0" rtlCol="0" anchor="t" anchorCtr="0">
            <a:noAutofit/>
          </a:bodyPr>
          <a:lstStyle>
            <a:lvl1pPr algn="l" defTabSz="914400" rtl="0" eaLnBrk="1" latinLnBrk="0" hangingPunct="1">
              <a:lnSpc>
                <a:spcPct val="95000"/>
              </a:lnSpc>
              <a:spcBef>
                <a:spcPct val="0"/>
              </a:spcBef>
              <a:buNone/>
              <a:defRPr sz="3200" b="1" kern="1200">
                <a:solidFill>
                  <a:schemeClr val="bg1"/>
                </a:solidFill>
                <a:latin typeface="+mj-lt"/>
                <a:ea typeface="+mj-ea"/>
                <a:cs typeface="+mj-cs"/>
              </a:defRPr>
            </a:lvl1pPr>
          </a:lstStyle>
          <a:p>
            <a:r>
              <a:rPr lang="en-US" sz="4700" dirty="0" smtClean="0">
                <a:solidFill>
                  <a:srgbClr val="FFFFFF"/>
                </a:solidFill>
              </a:rPr>
              <a:t>Thank you</a:t>
            </a:r>
            <a:endParaRPr lang="en-US" sz="4700" dirty="0">
              <a:solidFill>
                <a:srgbClr val="FFFFFF"/>
              </a:solidFill>
            </a:endParaRPr>
          </a:p>
        </p:txBody>
      </p:sp>
      <p:pic>
        <p:nvPicPr>
          <p:cNvPr id="13" name="Picture 12" title="Created to Serve. Built to Perform."/>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856935"/>
            <a:ext cx="9144000" cy="447040"/>
          </a:xfrm>
          <a:prstGeom prst="rect">
            <a:avLst/>
          </a:prstGeom>
        </p:spPr>
      </p:pic>
      <p:pic>
        <p:nvPicPr>
          <p:cNvPr id="14" name="Picture 13" title="TIAA"/>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401800"/>
            <a:ext cx="1692306" cy="766600"/>
          </a:xfrm>
          <a:prstGeom prst="rect">
            <a:avLst/>
          </a:prstGeom>
        </p:spPr>
      </p:pic>
      <p:sp>
        <p:nvSpPr>
          <p:cNvPr id="3" name="Footer Placeholder 2"/>
          <p:cNvSpPr>
            <a:spLocks noGrp="1"/>
          </p:cNvSpPr>
          <p:nvPr>
            <p:ph type="ftr" sz="quarter" idx="11"/>
          </p:nvPr>
        </p:nvSpPr>
        <p:spPr/>
        <p:txBody>
          <a:bodyPr/>
          <a:lstStyle>
            <a:lvl1pPr>
              <a:defRPr>
                <a:solidFill>
                  <a:srgbClr val="FFFFFF"/>
                </a:solidFill>
              </a:defRPr>
            </a:lvl1pPr>
          </a:lstStyle>
          <a:p>
            <a:r>
              <a:rPr lang="en-US" smtClean="0"/>
              <a:t>TIAA INTERNAL USE ONLY</a:t>
            </a:r>
            <a:endParaRPr lang="en-US" dirty="0"/>
          </a:p>
        </p:txBody>
      </p:sp>
    </p:spTree>
    <p:extLst>
      <p:ext uri="{BB962C8B-B14F-4D97-AF65-F5344CB8AC3E}">
        <p14:creationId xmlns:p14="http://schemas.microsoft.com/office/powerpoint/2010/main" val="485325015"/>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TextBox 6" hidden="1"/>
          <p:cNvSpPr txBox="1"/>
          <p:nvPr userDrawn="1"/>
        </p:nvSpPr>
        <p:spPr>
          <a:xfrm>
            <a:off x="12700000" y="12700000"/>
            <a:ext cx="12700" cy="3693319"/>
          </a:xfrm>
          <a:prstGeom prst="rect">
            <a:avLst/>
          </a:prstGeom>
          <a:noFill/>
        </p:spPr>
        <p:txBody>
          <a:bodyPr vert="horz" rtlCol="0">
            <a:spAutoFit/>
          </a:bodyPr>
          <a:lstStyle/>
          <a:p>
            <a:r>
              <a:rPr lang="en-US" smtClean="0"/>
              <a:t>nonhesmow1868</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chapda3asgit01.cloud.tiaa-cref.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ulesoft.com/platform/soa/mule-esb-open-source-esb" TargetMode="External"/><Relationship Id="rId2" Type="http://schemas.openxmlformats.org/officeDocument/2006/relationships/hyperlink" Target="https://www.mulesoft.com/platform/enterprise-integra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iaaprod.service-now.com/getIT/item.do?sysparm_document_key=sc_cat_item,df1767f33744e640351b5a7643990eae"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hyperlink" Target="http://artifactory.ops.tiaa-cref.org/artifactory/webapp/#/home?0"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Excel_Worksheet1.xlsx"/><Relationship Id="rId5" Type="http://schemas.openxmlformats.org/officeDocument/2006/relationships/oleObject" Target="../embeddings/oleObject1.bin"/><Relationship Id="rId4" Type="http://schemas.openxmlformats.org/officeDocument/2006/relationships/hyperlink" Target="https://tokens.ops.tiaa-cref.org/ud/devopsenvsupporttool/tokenList#TokendetailsTableSection" TargetMode="Externa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7.xml"/><Relationship Id="rId7" Type="http://schemas.openxmlformats.org/officeDocument/2006/relationships/image" Target="../media/image19.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package" Target="../embeddings/Microsoft_Excel_Worksheet2.xlsx"/><Relationship Id="rId5" Type="http://schemas.openxmlformats.org/officeDocument/2006/relationships/oleObject" Target="../embeddings/oleObject2.bin"/><Relationship Id="rId10" Type="http://schemas.openxmlformats.org/officeDocument/2006/relationships/image" Target="../media/image20.wmf"/><Relationship Id="rId4" Type="http://schemas.openxmlformats.org/officeDocument/2006/relationships/image" Target="../media/image21.png"/><Relationship Id="rId9" Type="http://schemas.openxmlformats.org/officeDocument/2006/relationships/package" Target="../embeddings/Microsoft_Excel_Worksheet3.xlsx"/></Relationships>
</file>

<file path=ppt/slides/_rels/slide25.xml.rels><?xml version="1.0" encoding="UTF-8" standalone="yes"?>
<Relationships xmlns="http://schemas.openxmlformats.org/package/2006/relationships"><Relationship Id="rId3" Type="http://schemas.openxmlformats.org/officeDocument/2006/relationships/hyperlink" Target="https://uds-prd.ops.tiaa-cref.org/uds/deplo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anypoint.mulesoft.com/accounts/login/tiaa-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lab.glb.tiaa-cref.org/tno/cs/IRT/ESB%20Home/ESB%20API%20Presentations/Forms/AllItems.aspx?RootFolder=/tno/cs/IRT/ESB%20Home/ESB%20API%20Presentations/API-Developer&amp;FolderCTID=0x0120000C2626B414CAC14FBDAE8ED1FEF66E7D&amp;InitialTabId=Ribbon.Document&amp;VisibilityContext=WSSTabPersistenc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anypoint.mulesoft.com/accounts/login/tiaa-org" TargetMode="External"/><Relationship Id="rId5" Type="http://schemas.openxmlformats.org/officeDocument/2006/relationships/hyperlink" Target="http://chapda3asgit01.cloud.tiaa-cref.org/" TargetMode="External"/><Relationship Id="rId4" Type="http://schemas.openxmlformats.org/officeDocument/2006/relationships/hyperlink" Target="http://clab.glb.tiaa-cref.org/tno/cs/IRT/ESB%20Home/ESB%20API%20Presentations/API-Developer/02a%20-%20API%20Developer%20-Github%20plugin%20setup%20in%20anypoint%20studio.ppt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nypoint.mulesoft.com/accounts/login/tiaa-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C:\Users\bernstl\AppData\Local\Microsoft\Windows\Temporary Internet Files\Content.IE5\XJJP92JA\esb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787" y="1524000"/>
            <a:ext cx="3996905" cy="4038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43774" y="1158240"/>
            <a:ext cx="4945811" cy="2001432"/>
          </a:xfrm>
        </p:spPr>
        <p:txBody>
          <a:bodyPr/>
          <a:lstStyle/>
          <a:p>
            <a:pPr algn="ctr"/>
            <a:r>
              <a:rPr lang="en-US" sz="3600" dirty="0"/>
              <a:t>API </a:t>
            </a:r>
            <a:r>
              <a:rPr lang="en-US" sz="3600" dirty="0" smtClean="0"/>
              <a:t>Developer</a:t>
            </a:r>
            <a:br>
              <a:rPr lang="en-US" sz="3600" dirty="0" smtClean="0"/>
            </a:br>
            <a:r>
              <a:rPr lang="en-US" sz="3600" dirty="0" err="1" smtClean="0"/>
              <a:t>MuleSoft</a:t>
            </a:r>
            <a:r>
              <a:rPr lang="en-US" sz="3600" dirty="0" smtClean="0"/>
              <a:t> - </a:t>
            </a:r>
            <a:r>
              <a:rPr lang="en-US" sz="3600" dirty="0" err="1" smtClean="0"/>
              <a:t>AnyPoint</a:t>
            </a:r>
            <a:r>
              <a:rPr lang="en-US" sz="3600" dirty="0" smtClean="0"/>
              <a:t> Platform</a:t>
            </a:r>
            <a:br>
              <a:rPr lang="en-US" sz="3600" dirty="0" smtClean="0"/>
            </a:br>
            <a:r>
              <a:rPr lang="en-US" sz="1800" i="1" dirty="0" smtClean="0"/>
              <a:t>(Creating a new API) </a:t>
            </a:r>
            <a:endParaRPr lang="en-US" sz="1800" i="1" kern="0" dirty="0">
              <a:solidFill>
                <a:schemeClr val="tx1"/>
              </a:solidFill>
              <a:effectLst>
                <a:outerShdw blurRad="38100" dist="38100" dir="2700000" algn="tl">
                  <a:srgbClr val="000000">
                    <a:alpha val="43137"/>
                  </a:srgbClr>
                </a:outerShdw>
              </a:effectLst>
            </a:endParaRPr>
          </a:p>
        </p:txBody>
      </p:sp>
      <p:sp>
        <p:nvSpPr>
          <p:cNvPr id="3" name="Footer Placeholder 2"/>
          <p:cNvSpPr>
            <a:spLocks noGrp="1"/>
          </p:cNvSpPr>
          <p:nvPr>
            <p:ph type="ftr" sz="quarter" idx="12"/>
          </p:nvPr>
        </p:nvSpPr>
        <p:spPr/>
        <p:txBody>
          <a:bodyPr/>
          <a:lstStyle/>
          <a:p>
            <a:r>
              <a:rPr lang="en-US" smtClean="0"/>
              <a:t>TIAA INTERNAL USE ONLY</a:t>
            </a:r>
            <a:endParaRPr lang="en-US" dirty="0"/>
          </a:p>
        </p:txBody>
      </p:sp>
    </p:spTree>
    <p:extLst>
      <p:ext uri="{BB962C8B-B14F-4D97-AF65-F5344CB8AC3E}">
        <p14:creationId xmlns:p14="http://schemas.microsoft.com/office/powerpoint/2010/main" val="2709062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Creating API in GIT</a:t>
            </a:r>
            <a:endParaRPr lang="en-US" dirty="0"/>
          </a:p>
        </p:txBody>
      </p:sp>
      <p:sp>
        <p:nvSpPr>
          <p:cNvPr id="3" name="Content Placeholder 2"/>
          <p:cNvSpPr>
            <a:spLocks noGrp="1"/>
          </p:cNvSpPr>
          <p:nvPr>
            <p:ph idx="1"/>
          </p:nvPr>
        </p:nvSpPr>
        <p:spPr>
          <a:xfrm>
            <a:off x="457200" y="1143000"/>
            <a:ext cx="8229600" cy="4983163"/>
          </a:xfrm>
        </p:spPr>
        <p:txBody>
          <a:bodyPr/>
          <a:lstStyle/>
          <a:p>
            <a:r>
              <a:rPr lang="en-US" sz="2000" dirty="0" smtClean="0"/>
              <a:t>Log in to GIT Repository</a:t>
            </a:r>
          </a:p>
          <a:p>
            <a:pPr marL="0" indent="0">
              <a:buNone/>
            </a:pPr>
            <a:r>
              <a:rPr lang="en-US" sz="2000" dirty="0" smtClean="0">
                <a:hlinkClick r:id="rId2"/>
              </a:rPr>
              <a:t>http</a:t>
            </a:r>
            <a:r>
              <a:rPr lang="en-US" sz="2000" dirty="0">
                <a:hlinkClick r:id="rId2"/>
              </a:rPr>
              <a:t>://chapda3asgit01.cloud.tiaa-cref.org/</a:t>
            </a:r>
            <a:endParaRPr lang="en-US" sz="2000" dirty="0"/>
          </a:p>
          <a:p>
            <a:r>
              <a:rPr lang="en-US" sz="2000" dirty="0" smtClean="0"/>
              <a:t>Create new API under </a:t>
            </a:r>
            <a:r>
              <a:rPr lang="en-US" sz="2000" b="1" dirty="0" smtClean="0"/>
              <a:t>unified-desktop-consolidated</a:t>
            </a:r>
            <a:endParaRPr lang="en-US" sz="2000" b="1" dirty="0"/>
          </a:p>
          <a:p>
            <a:r>
              <a:rPr lang="en-US" sz="2000" dirty="0" smtClean="0"/>
              <a:t>Get the SSH path and save it</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971800"/>
            <a:ext cx="7315200" cy="281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355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Create an empty project in </a:t>
            </a:r>
            <a:r>
              <a:rPr lang="en-US" dirty="0" err="1" smtClean="0"/>
              <a:t>Anypoint</a:t>
            </a:r>
            <a:r>
              <a:rPr lang="en-US" dirty="0" smtClean="0"/>
              <a:t> having the same name as new API</a:t>
            </a:r>
          </a:p>
          <a:p>
            <a:r>
              <a:rPr lang="en-US" dirty="0" smtClean="0"/>
              <a:t>In GIT bash go to the project path</a:t>
            </a:r>
          </a:p>
          <a:p>
            <a:r>
              <a:rPr lang="en-US" dirty="0" smtClean="0"/>
              <a:t>&gt; </a:t>
            </a:r>
            <a:r>
              <a:rPr lang="en-US" dirty="0" err="1" smtClean="0"/>
              <a:t>git</a:t>
            </a:r>
            <a:r>
              <a:rPr lang="en-US" dirty="0" smtClean="0"/>
              <a:t> </a:t>
            </a:r>
            <a:r>
              <a:rPr lang="en-US" dirty="0" err="1" smtClean="0"/>
              <a:t>init</a:t>
            </a:r>
            <a:endParaRPr lang="en-US" dirty="0" smtClean="0"/>
          </a:p>
          <a:p>
            <a:r>
              <a:rPr lang="en-US" dirty="0" smtClean="0"/>
              <a:t>&gt; </a:t>
            </a:r>
            <a:r>
              <a:rPr lang="en-US" dirty="0" err="1" smtClean="0"/>
              <a:t>git</a:t>
            </a:r>
            <a:r>
              <a:rPr lang="en-US" dirty="0" smtClean="0"/>
              <a:t> remote add origin &lt;&lt;</a:t>
            </a:r>
            <a:r>
              <a:rPr lang="en-US" dirty="0" err="1" smtClean="0"/>
              <a:t>ssh</a:t>
            </a:r>
            <a:r>
              <a:rPr lang="en-US" dirty="0" smtClean="0"/>
              <a:t> path from last page&gt;&gt;</a:t>
            </a:r>
          </a:p>
          <a:p>
            <a:r>
              <a:rPr lang="en-US" dirty="0" smtClean="0"/>
              <a:t>&gt; </a:t>
            </a:r>
            <a:r>
              <a:rPr lang="en-US" dirty="0" err="1" smtClean="0"/>
              <a:t>git</a:t>
            </a:r>
            <a:r>
              <a:rPr lang="en-US" dirty="0" smtClean="0"/>
              <a:t> add .</a:t>
            </a:r>
          </a:p>
          <a:p>
            <a:r>
              <a:rPr lang="en-US" dirty="0" smtClean="0"/>
              <a:t>&gt; </a:t>
            </a:r>
            <a:r>
              <a:rPr lang="en-US" dirty="0" err="1" smtClean="0"/>
              <a:t>git</a:t>
            </a:r>
            <a:r>
              <a:rPr lang="en-US" dirty="0" smtClean="0"/>
              <a:t> commit</a:t>
            </a:r>
          </a:p>
          <a:p>
            <a:pPr marL="457200" lvl="1" indent="0">
              <a:buNone/>
            </a:pPr>
            <a:r>
              <a:rPr lang="en-US" dirty="0" smtClean="0"/>
              <a:t>(escape the screen and go to command prompt)</a:t>
            </a:r>
          </a:p>
          <a:p>
            <a:r>
              <a:rPr lang="en-US" dirty="0" smtClean="0"/>
              <a:t>&gt; push -u origin master</a:t>
            </a:r>
            <a:endParaRPr lang="en-US" dirty="0"/>
          </a:p>
        </p:txBody>
      </p:sp>
    </p:spTree>
    <p:extLst>
      <p:ext uri="{BB962C8B-B14F-4D97-AF65-F5344CB8AC3E}">
        <p14:creationId xmlns:p14="http://schemas.microsoft.com/office/powerpoint/2010/main" val="203963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Go back to </a:t>
            </a:r>
            <a:r>
              <a:rPr lang="en-US" dirty="0" err="1" smtClean="0"/>
              <a:t>Anypoint</a:t>
            </a:r>
            <a:endParaRPr lang="en-US" dirty="0" smtClean="0"/>
          </a:p>
          <a:p>
            <a:r>
              <a:rPr lang="en-US" dirty="0" smtClean="0"/>
              <a:t>Delete the project from work space.</a:t>
            </a:r>
          </a:p>
          <a:p>
            <a:r>
              <a:rPr lang="en-US" dirty="0" smtClean="0"/>
              <a:t>Import the project from GIT using the SSH path (which was created earlier)</a:t>
            </a:r>
          </a:p>
          <a:p>
            <a:r>
              <a:rPr lang="en-US" dirty="0" smtClean="0"/>
              <a:t>Do not use your id. It should be with </a:t>
            </a:r>
            <a:r>
              <a:rPr lang="en-US" dirty="0" err="1" smtClean="0"/>
              <a:t>git</a:t>
            </a:r>
            <a:r>
              <a:rPr lang="en-US" dirty="0" smtClean="0"/>
              <a:t> id only</a:t>
            </a:r>
          </a:p>
          <a:p>
            <a:endParaRPr lang="en-US" dirty="0"/>
          </a:p>
        </p:txBody>
      </p:sp>
    </p:spTree>
    <p:extLst>
      <p:ext uri="{BB962C8B-B14F-4D97-AF65-F5344CB8AC3E}">
        <p14:creationId xmlns:p14="http://schemas.microsoft.com/office/powerpoint/2010/main" val="115160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4084" y="1600200"/>
            <a:ext cx="459583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4923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6205" y="1600200"/>
            <a:ext cx="611158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778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Enter the SSH path. No need to enter/update anything else. </a:t>
            </a:r>
            <a:br>
              <a:rPr lang="en-US" sz="2400" dirty="0" smtClean="0"/>
            </a:br>
            <a:r>
              <a:rPr lang="en-US" sz="2400" dirty="0" smtClean="0"/>
              <a:t>Click Next</a:t>
            </a:r>
            <a:endParaRPr lang="en-US" sz="24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7078" y="1600200"/>
            <a:ext cx="602984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1599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you see below screen with master checkbox(checked in) then good to go to next step.</a:t>
            </a:r>
          </a:p>
          <a:p>
            <a:r>
              <a:rPr lang="en-US" dirty="0" smtClean="0"/>
              <a:t>Otherwise the repository is not created successfully.</a:t>
            </a:r>
          </a:p>
          <a:p>
            <a:r>
              <a:rPr lang="en-US" dirty="0" smtClean="0"/>
              <a:t>Go back to check repository again.</a:t>
            </a:r>
            <a:endParaRPr lang="en-US" dirty="0"/>
          </a:p>
        </p:txBody>
      </p:sp>
    </p:spTree>
    <p:extLst>
      <p:ext uri="{BB962C8B-B14F-4D97-AF65-F5344CB8AC3E}">
        <p14:creationId xmlns:p14="http://schemas.microsoft.com/office/powerpoint/2010/main" val="3046214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8987" y="1600200"/>
            <a:ext cx="636602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9407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Click Finish and choose new project template option</a:t>
            </a:r>
          </a:p>
          <a:p>
            <a:r>
              <a:rPr lang="en-US" dirty="0" smtClean="0"/>
              <a:t>Give the same name as API</a:t>
            </a:r>
          </a:p>
          <a:p>
            <a:r>
              <a:rPr lang="en-US" dirty="0" smtClean="0"/>
              <a:t>Complete the steps</a:t>
            </a:r>
          </a:p>
          <a:p>
            <a:r>
              <a:rPr lang="en-US" dirty="0" smtClean="0"/>
              <a:t>Project is created successfully and linked to GIT</a:t>
            </a:r>
          </a:p>
          <a:p>
            <a:r>
              <a:rPr lang="en-US" dirty="0" smtClean="0"/>
              <a:t>Try to check in a file using Team&gt;Commit option</a:t>
            </a:r>
          </a:p>
          <a:p>
            <a:r>
              <a:rPr lang="en-US" dirty="0" smtClean="0"/>
              <a:t>The File name should be checked.</a:t>
            </a:r>
          </a:p>
          <a:p>
            <a:r>
              <a:rPr lang="en-US" dirty="0" smtClean="0"/>
              <a:t>Make sure to keep push checkbox ticked.</a:t>
            </a:r>
          </a:p>
          <a:p>
            <a:r>
              <a:rPr lang="en-US" dirty="0" smtClean="0"/>
              <a:t>Click all steps to commit the file</a:t>
            </a:r>
          </a:p>
          <a:p>
            <a:r>
              <a:rPr lang="en-US" dirty="0" smtClean="0"/>
              <a:t>If getting any error then delete the project from local and try reimporting it.</a:t>
            </a:r>
          </a:p>
          <a:p>
            <a:r>
              <a:rPr lang="en-US" dirty="0" smtClean="0"/>
              <a:t>Still getting error then Good Luck!!</a:t>
            </a:r>
          </a:p>
          <a:p>
            <a:endParaRPr lang="en-US" dirty="0"/>
          </a:p>
        </p:txBody>
      </p:sp>
    </p:spTree>
    <p:extLst>
      <p:ext uri="{BB962C8B-B14F-4D97-AF65-F5344CB8AC3E}">
        <p14:creationId xmlns:p14="http://schemas.microsoft.com/office/powerpoint/2010/main" val="3360355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4214" y="1600200"/>
            <a:ext cx="491557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412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Mulesoft</a:t>
            </a:r>
            <a:endParaRPr lang="en-US" dirty="0"/>
          </a:p>
        </p:txBody>
      </p:sp>
      <p:sp>
        <p:nvSpPr>
          <p:cNvPr id="3" name="Content Placeholder 2"/>
          <p:cNvSpPr>
            <a:spLocks noGrp="1"/>
          </p:cNvSpPr>
          <p:nvPr>
            <p:ph idx="1"/>
          </p:nvPr>
        </p:nvSpPr>
        <p:spPr/>
        <p:txBody>
          <a:bodyPr>
            <a:normAutofit fontScale="47500" lnSpcReduction="20000"/>
          </a:bodyPr>
          <a:lstStyle/>
          <a:p>
            <a:r>
              <a:rPr lang="en-US" dirty="0"/>
              <a:t>Mule, the runtime engine of </a:t>
            </a:r>
            <a:r>
              <a:rPr lang="en-US" dirty="0" err="1"/>
              <a:t>Anypoint</a:t>
            </a:r>
            <a:r>
              <a:rPr lang="en-US" dirty="0"/>
              <a:t> Platform, is a lightweight Java-based enterprise service bus (ESB) and </a:t>
            </a:r>
            <a:r>
              <a:rPr lang="en-US" dirty="0">
                <a:hlinkClick r:id="rId2"/>
              </a:rPr>
              <a:t>integration platform</a:t>
            </a:r>
            <a:r>
              <a:rPr lang="en-US" dirty="0"/>
              <a:t> that allows developers to connect applications together quickly and easily, enabling them to exchange data. It enables easy integration of existing systems, regardless of the different technologies that the applications use, including JMS, Web Services, JDBC, HTTP, and more. The </a:t>
            </a:r>
            <a:r>
              <a:rPr lang="en-US" dirty="0">
                <a:hlinkClick r:id="rId3"/>
              </a:rPr>
              <a:t>ESB</a:t>
            </a:r>
            <a:r>
              <a:rPr lang="en-US" dirty="0"/>
              <a:t> can be deployed anywhere, can integrate and orchestrate events in real time or in batch, and has universal connectivity</a:t>
            </a:r>
            <a:r>
              <a:rPr lang="en-US" dirty="0" smtClean="0"/>
              <a:t>.</a:t>
            </a:r>
          </a:p>
          <a:p>
            <a:endParaRPr lang="en-US" dirty="0"/>
          </a:p>
          <a:p>
            <a:r>
              <a:rPr lang="en-US" dirty="0"/>
              <a:t>The key advantage of an ESB is that it allows different applications to communicate with each other by acting as a transit system for carrying data between applications within your enterprise or across the Internet. Mule has powerful capabilities that include</a:t>
            </a:r>
            <a:r>
              <a:rPr lang="en-US" dirty="0" smtClean="0"/>
              <a:t>:</a:t>
            </a:r>
          </a:p>
          <a:p>
            <a:endParaRPr lang="en-US" dirty="0"/>
          </a:p>
          <a:p>
            <a:r>
              <a:rPr lang="en-US" b="1" dirty="0"/>
              <a:t>Service creation and hosting —</a:t>
            </a:r>
            <a:r>
              <a:rPr lang="en-US" dirty="0"/>
              <a:t> expose and host reusable services, using the ESB as a lightweight service container</a:t>
            </a:r>
          </a:p>
          <a:p>
            <a:r>
              <a:rPr lang="en-US" b="1" dirty="0"/>
              <a:t>Service mediation —</a:t>
            </a:r>
            <a:r>
              <a:rPr lang="en-US" dirty="0"/>
              <a:t> shield services from message formats and protocols, separate business logic from messaging, and enable location-independent service calls</a:t>
            </a:r>
          </a:p>
          <a:p>
            <a:r>
              <a:rPr lang="en-US" b="1" dirty="0"/>
              <a:t>Message routing —</a:t>
            </a:r>
            <a:r>
              <a:rPr lang="en-US" dirty="0"/>
              <a:t> route, filter, aggregate, and re-sequence messages based on content and rules</a:t>
            </a:r>
          </a:p>
          <a:p>
            <a:r>
              <a:rPr lang="en-US" b="1" dirty="0"/>
              <a:t>Data transformation —</a:t>
            </a:r>
            <a:r>
              <a:rPr lang="en-US" dirty="0"/>
              <a:t> exchange data across varying formats and transport protocols</a:t>
            </a:r>
          </a:p>
          <a:p>
            <a:endParaRPr lang="en-US" dirty="0"/>
          </a:p>
        </p:txBody>
      </p:sp>
    </p:spTree>
    <p:extLst>
      <p:ext uri="{BB962C8B-B14F-4D97-AF65-F5344CB8AC3E}">
        <p14:creationId xmlns:p14="http://schemas.microsoft.com/office/powerpoint/2010/main" val="914005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Get a build in </a:t>
            </a:r>
            <a:r>
              <a:rPr lang="en-US" sz="3200" dirty="0" err="1" smtClean="0"/>
              <a:t>Artifactory</a:t>
            </a:r>
            <a:endParaRPr lang="en-US" sz="3200" dirty="0"/>
          </a:p>
        </p:txBody>
      </p:sp>
      <p:sp>
        <p:nvSpPr>
          <p:cNvPr id="3" name="Content Placeholder 2"/>
          <p:cNvSpPr>
            <a:spLocks noGrp="1"/>
          </p:cNvSpPr>
          <p:nvPr>
            <p:ph idx="1"/>
          </p:nvPr>
        </p:nvSpPr>
        <p:spPr/>
        <p:txBody>
          <a:bodyPr/>
          <a:lstStyle/>
          <a:p>
            <a:r>
              <a:rPr lang="en-US" sz="2400" dirty="0" smtClean="0"/>
              <a:t>Once checked in the files we need create a service now request to trigger the first build</a:t>
            </a:r>
          </a:p>
          <a:p>
            <a:endParaRPr lang="en-US" dirty="0"/>
          </a:p>
          <a:p>
            <a:endParaRPr lang="en-US" dirty="0"/>
          </a:p>
        </p:txBody>
      </p:sp>
    </p:spTree>
    <p:extLst>
      <p:ext uri="{BB962C8B-B14F-4D97-AF65-F5344CB8AC3E}">
        <p14:creationId xmlns:p14="http://schemas.microsoft.com/office/powerpoint/2010/main" val="909396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a:bodyPr>
          <a:lstStyle/>
          <a:p>
            <a:r>
              <a:rPr lang="en-US" sz="2000" dirty="0"/>
              <a:t>Get a build in </a:t>
            </a:r>
            <a:r>
              <a:rPr lang="en-US" sz="2000" dirty="0" err="1"/>
              <a:t>Artifactory</a:t>
            </a:r>
            <a:endParaRPr lang="en-US" sz="2000" dirty="0"/>
          </a:p>
        </p:txBody>
      </p:sp>
      <p:sp>
        <p:nvSpPr>
          <p:cNvPr id="3" name="Content Placeholder 2"/>
          <p:cNvSpPr>
            <a:spLocks noGrp="1"/>
          </p:cNvSpPr>
          <p:nvPr>
            <p:ph sz="half" idx="1"/>
          </p:nvPr>
        </p:nvSpPr>
        <p:spPr/>
        <p:txBody>
          <a:bodyPr>
            <a:normAutofit/>
          </a:bodyPr>
          <a:lstStyle/>
          <a:p>
            <a:r>
              <a:rPr lang="en-US" sz="1900" dirty="0" smtClean="0"/>
              <a:t> </a:t>
            </a:r>
            <a:r>
              <a:rPr lang="en-US" sz="1900" dirty="0"/>
              <a:t>Using TIAA service </a:t>
            </a:r>
            <a:r>
              <a:rPr lang="en-US" sz="1900" dirty="0" smtClean="0"/>
              <a:t>now to  </a:t>
            </a:r>
            <a:r>
              <a:rPr lang="en-US" sz="1900" dirty="0"/>
              <a:t>create a “Setup Initial Build” Request</a:t>
            </a:r>
          </a:p>
          <a:p>
            <a:pPr marL="0" indent="0">
              <a:buNone/>
            </a:pPr>
            <a:endParaRPr lang="en-US" sz="1900" dirty="0" smtClean="0"/>
          </a:p>
          <a:p>
            <a:r>
              <a:rPr lang="en-US" sz="1900" dirty="0" smtClean="0"/>
              <a:t>From Service Now ,  &lt;Service </a:t>
            </a:r>
            <a:r>
              <a:rPr lang="en-US" sz="1900" dirty="0"/>
              <a:t>Catalog &gt; IT Requests &gt;</a:t>
            </a:r>
            <a:r>
              <a:rPr lang="en-US" sz="1900" b="1" dirty="0"/>
              <a:t> </a:t>
            </a:r>
            <a:r>
              <a:rPr lang="en-US" sz="1900" b="1" dirty="0">
                <a:hlinkClick r:id="rId3"/>
              </a:rPr>
              <a:t>IT Applications &gt; DevOps Tools </a:t>
            </a:r>
            <a:r>
              <a:rPr lang="en-US" sz="1900" b="1" dirty="0" smtClean="0">
                <a:hlinkClick r:id="rId3"/>
              </a:rPr>
              <a:t>Request</a:t>
            </a:r>
            <a:endParaRPr lang="en-US" sz="1900" b="1" dirty="0" smtClean="0"/>
          </a:p>
          <a:p>
            <a:pPr marL="644894" lvl="1" indent="-342900">
              <a:buFont typeface="Arial" panose="020B0604020202020204" pitchFamily="34" charset="0"/>
              <a:buChar char="•"/>
            </a:pPr>
            <a:r>
              <a:rPr lang="en-US" sz="1900" b="1" dirty="0" smtClean="0"/>
              <a:t>Select the option named &lt;Jenkins: Build System &gt;</a:t>
            </a:r>
          </a:p>
          <a:p>
            <a:pPr marL="644894" lvl="1" indent="-342900">
              <a:buFont typeface="Arial" panose="020B0604020202020204" pitchFamily="34" charset="0"/>
              <a:buChar char="•"/>
            </a:pPr>
            <a:r>
              <a:rPr lang="en-US" sz="1900" b="1" dirty="0" smtClean="0"/>
              <a:t>In the form state the new </a:t>
            </a:r>
            <a:r>
              <a:rPr lang="en-US" sz="1900" b="1" dirty="0" err="1" smtClean="0"/>
              <a:t>Git</a:t>
            </a:r>
            <a:r>
              <a:rPr lang="en-US" sz="1900" b="1" dirty="0" smtClean="0"/>
              <a:t> Lab Project name</a:t>
            </a:r>
            <a:endParaRPr lang="en-US" sz="1900" dirty="0"/>
          </a:p>
          <a:p>
            <a:pPr marL="644894" lvl="1" indent="-342900">
              <a:buFont typeface="Arial" panose="020B0604020202020204" pitchFamily="34" charset="0"/>
              <a:buChar char="•"/>
            </a:pPr>
            <a:endParaRPr lang="en-US" sz="1900" dirty="0" smtClean="0"/>
          </a:p>
          <a:p>
            <a:r>
              <a:rPr lang="en-US" sz="1900" dirty="0" smtClean="0"/>
              <a:t>Mention Project Area Name </a:t>
            </a:r>
            <a:endParaRPr lang="en-US" sz="1900" dirty="0"/>
          </a:p>
          <a:p>
            <a:endParaRPr lang="en-US" dirty="0"/>
          </a:p>
        </p:txBody>
      </p:sp>
      <p:sp>
        <p:nvSpPr>
          <p:cNvPr id="4" name="Content Placeholder 3"/>
          <p:cNvSpPr>
            <a:spLocks noGrp="1"/>
          </p:cNvSpPr>
          <p:nvPr>
            <p:ph sz="half" idx="2"/>
          </p:nvPr>
        </p:nvSpPr>
        <p:spPr/>
        <p:txBody>
          <a:bodyPr>
            <a:normAutofit/>
          </a:bodyPr>
          <a:lstStyle/>
          <a:p>
            <a:endParaRPr lang="en-US" dirty="0"/>
          </a:p>
        </p:txBody>
      </p:sp>
      <p:sp>
        <p:nvSpPr>
          <p:cNvPr id="5" name="Slide Number Placeholder 4"/>
          <p:cNvSpPr>
            <a:spLocks noGrp="1"/>
          </p:cNvSpPr>
          <p:nvPr>
            <p:ph type="sldNum" sz="quarter" idx="12"/>
          </p:nvPr>
        </p:nvSpPr>
        <p:spPr/>
        <p:txBody>
          <a:bodyPr/>
          <a:lstStyle/>
          <a:p>
            <a:fld id="{DAFD9E3D-ECF5-43BC-99BA-71CEA0362810}" type="slidenum">
              <a:rPr lang="en-US" smtClean="0">
                <a:solidFill>
                  <a:srgbClr val="000000"/>
                </a:solidFill>
              </a:rPr>
              <a:pPr/>
              <a:t>21</a:t>
            </a:fld>
            <a:endParaRPr lang="en-US" dirty="0">
              <a:solidFill>
                <a:srgbClr val="000000"/>
              </a:solidFill>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3088" y="1134533"/>
            <a:ext cx="4186208" cy="2327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2" descr="image0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8808" y="3657600"/>
            <a:ext cx="3894768" cy="2463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p:cNvCxnSpPr/>
          <p:nvPr/>
        </p:nvCxnSpPr>
        <p:spPr>
          <a:xfrm flipH="1">
            <a:off x="6239773" y="4889362"/>
            <a:ext cx="632604" cy="368439"/>
          </a:xfrm>
          <a:prstGeom prst="straightConnector1">
            <a:avLst/>
          </a:prstGeom>
          <a:ln w="38100">
            <a:solidFill>
              <a:srgbClr val="FF0000"/>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smtClean="0">
                <a:solidFill>
                  <a:srgbClr val="000000"/>
                </a:solidFill>
              </a:rPr>
              <a:t>TIAA INTERNAL USE ONLY</a:t>
            </a:r>
            <a:endParaRPr lang="en-US" dirty="0">
              <a:solidFill>
                <a:srgbClr val="000000"/>
              </a:solidFill>
            </a:endParaRPr>
          </a:p>
        </p:txBody>
      </p:sp>
    </p:spTree>
    <p:extLst>
      <p:ext uri="{BB962C8B-B14F-4D97-AF65-F5344CB8AC3E}">
        <p14:creationId xmlns:p14="http://schemas.microsoft.com/office/powerpoint/2010/main" val="1460059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000" dirty="0" smtClean="0"/>
              <a:t>Validate the file are in Artifactory</a:t>
            </a:r>
            <a:endParaRPr lang="en-US" sz="2000" dirty="0"/>
          </a:p>
        </p:txBody>
      </p:sp>
      <p:sp>
        <p:nvSpPr>
          <p:cNvPr id="3" name="Content Placeholder 2"/>
          <p:cNvSpPr>
            <a:spLocks noGrp="1"/>
          </p:cNvSpPr>
          <p:nvPr>
            <p:ph sz="half" idx="1"/>
          </p:nvPr>
        </p:nvSpPr>
        <p:spPr/>
        <p:txBody>
          <a:bodyPr>
            <a:normAutofit/>
          </a:bodyPr>
          <a:lstStyle/>
          <a:p>
            <a:r>
              <a:rPr lang="en-US" sz="2000" dirty="0" smtClean="0"/>
              <a:t>After </a:t>
            </a:r>
            <a:r>
              <a:rPr lang="en-US" sz="2000" dirty="0"/>
              <a:t>getting successful build confirmation from build team, Check the Artifactory to confirm the zip file has been created successfully </a:t>
            </a:r>
          </a:p>
          <a:p>
            <a:r>
              <a:rPr lang="en-US" sz="2000" dirty="0"/>
              <a:t>Artifactory URL </a:t>
            </a:r>
            <a:r>
              <a:rPr lang="en-US" sz="2000" dirty="0">
                <a:sym typeface="Wingdings" panose="05000000000000000000" pitchFamily="2" charset="2"/>
              </a:rPr>
              <a:t> </a:t>
            </a:r>
            <a:r>
              <a:rPr lang="en-US" sz="2000" dirty="0">
                <a:hlinkClick r:id="rId3"/>
              </a:rPr>
              <a:t>http://artifactory.ops.tiaa-cref.org/artifactory/webapp/#/home?0</a:t>
            </a:r>
            <a:endParaRPr lang="en-US" sz="2000"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AFD9E3D-ECF5-43BC-99BA-71CEA0362810}" type="slidenum">
              <a:rPr lang="en-US" smtClean="0">
                <a:solidFill>
                  <a:srgbClr val="000000"/>
                </a:solidFill>
              </a:rPr>
              <a:pPr/>
              <a:t>22</a:t>
            </a:fld>
            <a:endParaRPr lang="en-US" dirty="0">
              <a:solidFill>
                <a:srgbClr val="000000"/>
              </a:solidFill>
            </a:endParaRPr>
          </a:p>
        </p:txBody>
      </p:sp>
      <p:sp>
        <p:nvSpPr>
          <p:cNvPr id="9" name="Footer Placeholder 8"/>
          <p:cNvSpPr>
            <a:spLocks noGrp="1"/>
          </p:cNvSpPr>
          <p:nvPr>
            <p:ph type="ftr" sz="quarter" idx="11"/>
          </p:nvPr>
        </p:nvSpPr>
        <p:spPr/>
        <p:txBody>
          <a:bodyPr/>
          <a:lstStyle/>
          <a:p>
            <a:r>
              <a:rPr lang="en-US" smtClean="0">
                <a:solidFill>
                  <a:srgbClr val="000000"/>
                </a:solidFill>
              </a:rPr>
              <a:t>TIAA INTERNAL USE ONLY</a:t>
            </a:r>
            <a:endParaRPr lang="en-US" dirty="0">
              <a:solidFill>
                <a:srgbClr val="000000"/>
              </a:solidFill>
            </a:endParaRPr>
          </a:p>
        </p:txBody>
      </p:sp>
      <p:pic>
        <p:nvPicPr>
          <p:cNvPr id="9218" name="Picture 2"/>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1828800"/>
            <a:ext cx="46482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32773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Tokenize Property File with the TLUTs Team  </a:t>
            </a:r>
            <a:endParaRPr lang="en-US" dirty="0"/>
          </a:p>
        </p:txBody>
      </p:sp>
      <p:sp>
        <p:nvSpPr>
          <p:cNvPr id="3" name="Content Placeholder 2"/>
          <p:cNvSpPr>
            <a:spLocks noGrp="1"/>
          </p:cNvSpPr>
          <p:nvPr>
            <p:ph idx="1"/>
          </p:nvPr>
        </p:nvSpPr>
        <p:spPr/>
        <p:txBody>
          <a:bodyPr>
            <a:normAutofit/>
          </a:bodyPr>
          <a:lstStyle/>
          <a:p>
            <a:pPr marL="1061187" lvl="2" indent="-457200"/>
            <a:r>
              <a:rPr lang="en-US" dirty="0" smtClean="0"/>
              <a:t>Fill up attached template and send to </a:t>
            </a:r>
          </a:p>
          <a:p>
            <a:pPr marL="603987" lvl="2" indent="0">
              <a:buNone/>
            </a:pPr>
            <a:r>
              <a:rPr lang="en-US" b="1" dirty="0" err="1" smtClean="0"/>
              <a:t>DL_DevOps</a:t>
            </a:r>
            <a:r>
              <a:rPr lang="en-US" b="1" dirty="0" smtClean="0"/>
              <a:t>-Support-TLUTS</a:t>
            </a:r>
          </a:p>
          <a:p>
            <a:pPr marL="603987" lvl="2" indent="0">
              <a:buNone/>
            </a:pPr>
            <a:endParaRPr lang="en-US" b="1" dirty="0"/>
          </a:p>
          <a:p>
            <a:pPr marL="603987" lvl="2" indent="0">
              <a:buNone/>
            </a:pPr>
            <a:endParaRPr lang="en-US" b="1" dirty="0" smtClean="0"/>
          </a:p>
          <a:p>
            <a:endParaRPr lang="en-US" sz="2400" dirty="0" smtClean="0"/>
          </a:p>
          <a:p>
            <a:endParaRPr lang="en-US" sz="2400" dirty="0"/>
          </a:p>
          <a:p>
            <a:r>
              <a:rPr lang="en-US" sz="2400" dirty="0" smtClean="0"/>
              <a:t>Once migrated we can check the entry here:</a:t>
            </a:r>
          </a:p>
          <a:p>
            <a:pPr marL="0" indent="0">
              <a:buNone/>
            </a:pPr>
            <a:r>
              <a:rPr lang="en-US" sz="2400" dirty="0">
                <a:hlinkClick r:id="rId4"/>
              </a:rPr>
              <a:t>https://tokens.ops.tiaa-cref.org/ud/devopsenvsupporttool/tokenList#TokendetailsTableSection</a:t>
            </a:r>
            <a:endParaRPr lang="en-US" sz="2400" dirty="0"/>
          </a:p>
          <a:p>
            <a:endParaRPr lang="en-US" sz="2400" dirty="0"/>
          </a:p>
        </p:txBody>
      </p:sp>
      <p:sp>
        <p:nvSpPr>
          <p:cNvPr id="5" name="Slide Number Placeholder 4"/>
          <p:cNvSpPr>
            <a:spLocks noGrp="1"/>
          </p:cNvSpPr>
          <p:nvPr>
            <p:ph type="sldNum" sz="quarter" idx="12"/>
          </p:nvPr>
        </p:nvSpPr>
        <p:spPr/>
        <p:txBody>
          <a:bodyPr/>
          <a:lstStyle/>
          <a:p>
            <a:fld id="{DAFD9E3D-ECF5-43BC-99BA-71CEA0362810}" type="slidenum">
              <a:rPr lang="en-US" smtClean="0">
                <a:solidFill>
                  <a:srgbClr val="000000"/>
                </a:solidFill>
              </a:rPr>
              <a:pPr/>
              <a:t>23</a:t>
            </a:fld>
            <a:endParaRPr lang="en-US" dirty="0">
              <a:solidFill>
                <a:srgbClr val="000000"/>
              </a:solidFill>
            </a:endParaRPr>
          </a:p>
        </p:txBody>
      </p:sp>
      <p:sp>
        <p:nvSpPr>
          <p:cNvPr id="6" name="Footer Placeholder 5"/>
          <p:cNvSpPr>
            <a:spLocks noGrp="1"/>
          </p:cNvSpPr>
          <p:nvPr>
            <p:ph type="ftr" sz="quarter" idx="11"/>
          </p:nvPr>
        </p:nvSpPr>
        <p:spPr/>
        <p:txBody>
          <a:bodyPr/>
          <a:lstStyle/>
          <a:p>
            <a:r>
              <a:rPr lang="en-US" smtClean="0">
                <a:solidFill>
                  <a:srgbClr val="000000"/>
                </a:solidFill>
              </a:rPr>
              <a:t>TIAA INTERNAL USE ONLY</a:t>
            </a:r>
            <a:endParaRPr lang="en-US" dirty="0">
              <a:solidFill>
                <a:srgbClr val="000000"/>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087325256"/>
              </p:ext>
            </p:extLst>
          </p:nvPr>
        </p:nvGraphicFramePr>
        <p:xfrm>
          <a:off x="1143000" y="3048000"/>
          <a:ext cx="914400" cy="771525"/>
        </p:xfrm>
        <a:graphic>
          <a:graphicData uri="http://schemas.openxmlformats.org/presentationml/2006/ole">
            <mc:AlternateContent xmlns:mc="http://schemas.openxmlformats.org/markup-compatibility/2006">
              <mc:Choice xmlns:v="urn:schemas-microsoft-com:vml" Requires="v">
                <p:oleObj spid="_x0000_s1041" name="Worksheet" showAsIcon="1" r:id="rId6" imgW="914400" imgH="771480" progId="Excel.Sheet.12">
                  <p:embed/>
                </p:oleObj>
              </mc:Choice>
              <mc:Fallback>
                <p:oleObj name="Worksheet" showAsIcon="1" r:id="rId6" imgW="914400" imgH="771480" progId="Excel.Sheet.12">
                  <p:embed/>
                  <p:pic>
                    <p:nvPicPr>
                      <p:cNvPr id="0" name=""/>
                      <p:cNvPicPr/>
                      <p:nvPr/>
                    </p:nvPicPr>
                    <p:blipFill>
                      <a:blip r:embed="rId7"/>
                      <a:stretch>
                        <a:fillRect/>
                      </a:stretch>
                    </p:blipFill>
                    <p:spPr>
                      <a:xfrm>
                        <a:off x="1143000" y="30480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547750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Onboarding Asset </a:t>
            </a:r>
            <a:endParaRPr lang="en-US" dirty="0"/>
          </a:p>
        </p:txBody>
      </p:sp>
      <p:sp>
        <p:nvSpPr>
          <p:cNvPr id="6" name="Content Placeholder 5"/>
          <p:cNvSpPr>
            <a:spLocks noGrp="1"/>
          </p:cNvSpPr>
          <p:nvPr>
            <p:ph sz="half" idx="1"/>
          </p:nvPr>
        </p:nvSpPr>
        <p:spPr>
          <a:xfrm>
            <a:off x="457200" y="1341120"/>
            <a:ext cx="4057290" cy="4876800"/>
          </a:xfrm>
        </p:spPr>
        <p:txBody>
          <a:bodyPr>
            <a:normAutofit/>
          </a:bodyPr>
          <a:lstStyle/>
          <a:p>
            <a:r>
              <a:rPr lang="en-US" sz="1400" dirty="0"/>
              <a:t>After verifying the successful build in Artifactory, </a:t>
            </a:r>
          </a:p>
          <a:p>
            <a:r>
              <a:rPr lang="en-US" sz="1400" dirty="0"/>
              <a:t>1. Create a </a:t>
            </a:r>
            <a:r>
              <a:rPr lang="en-US" sz="1400" dirty="0" err="1"/>
              <a:t>Nolio</a:t>
            </a:r>
            <a:r>
              <a:rPr lang="en-US" sz="1400" dirty="0"/>
              <a:t> work in take request to create Serena/</a:t>
            </a:r>
            <a:r>
              <a:rPr lang="en-US" sz="1400" dirty="0" err="1"/>
              <a:t>Nolio</a:t>
            </a:r>
            <a:r>
              <a:rPr lang="en-US" sz="1400" dirty="0"/>
              <a:t> migration template for the project</a:t>
            </a:r>
          </a:p>
          <a:p>
            <a:pPr marL="644894" lvl="1" indent="-342900">
              <a:buFont typeface="Arial" panose="020B0604020202020204" pitchFamily="34" charset="0"/>
              <a:buChar char="•"/>
            </a:pPr>
            <a:r>
              <a:rPr lang="en-US" sz="1400" dirty="0"/>
              <a:t>Attach the onboarding form in the request</a:t>
            </a:r>
          </a:p>
          <a:p>
            <a:pPr marL="644894" lvl="1" indent="-342900">
              <a:buFont typeface="Arial" panose="020B0604020202020204" pitchFamily="34" charset="0"/>
              <a:buChar char="•"/>
            </a:pPr>
            <a:r>
              <a:rPr lang="en-US" sz="1400" dirty="0"/>
              <a:t>Submit work Intake </a:t>
            </a:r>
            <a:r>
              <a:rPr lang="en-US" sz="1400" dirty="0" smtClean="0"/>
              <a:t>– URL </a:t>
            </a:r>
            <a:r>
              <a:rPr lang="en-US" sz="1400" dirty="0">
                <a:sym typeface="Wingdings" panose="05000000000000000000" pitchFamily="2" charset="2"/>
              </a:rPr>
              <a:t> http://</a:t>
            </a:r>
            <a:r>
              <a:rPr lang="en-US" sz="1400" dirty="0" smtClean="0">
                <a:sym typeface="Wingdings" panose="05000000000000000000" pitchFamily="2" charset="2"/>
              </a:rPr>
              <a:t>cs.glb.tiaa-cref.org/Sites/DevOpsERD/Pages/SubmitWorkIntake.aspx</a:t>
            </a:r>
            <a:endParaRPr lang="en-US" sz="1400" dirty="0"/>
          </a:p>
          <a:p>
            <a:endParaRPr lang="en-US" sz="1400" dirty="0"/>
          </a:p>
        </p:txBody>
      </p:sp>
      <p:sp>
        <p:nvSpPr>
          <p:cNvPr id="7" name="Content Placeholder 6"/>
          <p:cNvSpPr>
            <a:spLocks noGrp="1"/>
          </p:cNvSpPr>
          <p:nvPr>
            <p:ph sz="half" idx="2"/>
          </p:nvPr>
        </p:nvSpPr>
        <p:spPr/>
        <p:txBody>
          <a:bodyPr>
            <a:normAutofit/>
          </a:bodyPr>
          <a:lstStyle/>
          <a:p>
            <a:r>
              <a:rPr lang="en-US" sz="1400" dirty="0" smtClean="0"/>
              <a:t>We need to onboard both </a:t>
            </a:r>
            <a:r>
              <a:rPr lang="en-US" sz="1400" dirty="0" err="1" smtClean="0"/>
              <a:t>api</a:t>
            </a:r>
            <a:r>
              <a:rPr lang="en-US" sz="1400" dirty="0" smtClean="0"/>
              <a:t> and proxy component.</a:t>
            </a:r>
          </a:p>
          <a:p>
            <a:endParaRPr lang="en-US" sz="1400" dirty="0"/>
          </a:p>
          <a:p>
            <a:endParaRPr lang="en-US" sz="1400" dirty="0"/>
          </a:p>
        </p:txBody>
      </p:sp>
      <p:sp>
        <p:nvSpPr>
          <p:cNvPr id="4" name="Slide Number Placeholder 3"/>
          <p:cNvSpPr>
            <a:spLocks noGrp="1"/>
          </p:cNvSpPr>
          <p:nvPr>
            <p:ph type="sldNum" sz="quarter" idx="12"/>
          </p:nvPr>
        </p:nvSpPr>
        <p:spPr/>
        <p:txBody>
          <a:bodyPr/>
          <a:lstStyle/>
          <a:p>
            <a:fld id="{DAFD9E3D-ECF5-43BC-99BA-71CEA0362810}" type="slidenum">
              <a:rPr lang="en-US" smtClean="0">
                <a:solidFill>
                  <a:srgbClr val="000000"/>
                </a:solidFill>
              </a:rPr>
              <a:pPr/>
              <a:t>24</a:t>
            </a:fld>
            <a:endParaRPr lang="en-US" dirty="0">
              <a:solidFill>
                <a:srgbClr val="000000"/>
              </a:solidFill>
            </a:endParaRPr>
          </a:p>
        </p:txBody>
      </p:sp>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599" y="2667000"/>
            <a:ext cx="4103977" cy="3579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solidFill>
                  <a:srgbClr val="000000"/>
                </a:solidFill>
              </a:rPr>
              <a:t>TIAA INTERNAL USE ONLY</a:t>
            </a:r>
            <a:endParaRPr lang="en-US" dirty="0">
              <a:solidFill>
                <a:srgbClr val="000000"/>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4124118638"/>
              </p:ext>
            </p:extLst>
          </p:nvPr>
        </p:nvGraphicFramePr>
        <p:xfrm>
          <a:off x="5029200" y="2133600"/>
          <a:ext cx="914400" cy="771525"/>
        </p:xfrm>
        <a:graphic>
          <a:graphicData uri="http://schemas.openxmlformats.org/presentationml/2006/ole">
            <mc:AlternateContent xmlns:mc="http://schemas.openxmlformats.org/markup-compatibility/2006">
              <mc:Choice xmlns:v="urn:schemas-microsoft-com:vml" Requires="v">
                <p:oleObj spid="_x0000_s3088" name="Worksheet" showAsIcon="1" r:id="rId6" imgW="914400" imgH="771480" progId="Excel.Sheet.12">
                  <p:embed/>
                </p:oleObj>
              </mc:Choice>
              <mc:Fallback>
                <p:oleObj name="Worksheet" showAsIcon="1" r:id="rId6" imgW="914400" imgH="771480" progId="Excel.Sheet.12">
                  <p:embed/>
                  <p:pic>
                    <p:nvPicPr>
                      <p:cNvPr id="0" name=""/>
                      <p:cNvPicPr/>
                      <p:nvPr/>
                    </p:nvPicPr>
                    <p:blipFill>
                      <a:blip r:embed="rId7"/>
                      <a:stretch>
                        <a:fillRect/>
                      </a:stretch>
                    </p:blipFill>
                    <p:spPr>
                      <a:xfrm>
                        <a:off x="5029200" y="2133600"/>
                        <a:ext cx="914400" cy="77152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631858237"/>
              </p:ext>
            </p:extLst>
          </p:nvPr>
        </p:nvGraphicFramePr>
        <p:xfrm>
          <a:off x="6248400" y="2057400"/>
          <a:ext cx="914400" cy="771525"/>
        </p:xfrm>
        <a:graphic>
          <a:graphicData uri="http://schemas.openxmlformats.org/presentationml/2006/ole">
            <mc:AlternateContent xmlns:mc="http://schemas.openxmlformats.org/markup-compatibility/2006">
              <mc:Choice xmlns:v="urn:schemas-microsoft-com:vml" Requires="v">
                <p:oleObj spid="_x0000_s3089" name="Worksheet" showAsIcon="1" r:id="rId9" imgW="914400" imgH="771480" progId="Excel.Sheet.12">
                  <p:embed/>
                </p:oleObj>
              </mc:Choice>
              <mc:Fallback>
                <p:oleObj name="Worksheet" showAsIcon="1" r:id="rId9" imgW="914400" imgH="771480" progId="Excel.Sheet.12">
                  <p:embed/>
                  <p:pic>
                    <p:nvPicPr>
                      <p:cNvPr id="0" name=""/>
                      <p:cNvPicPr/>
                      <p:nvPr/>
                    </p:nvPicPr>
                    <p:blipFill>
                      <a:blip r:embed="rId10"/>
                      <a:stretch>
                        <a:fillRect/>
                      </a:stretch>
                    </p:blipFill>
                    <p:spPr>
                      <a:xfrm>
                        <a:off x="6248400" y="20574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0120056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UDS Deployment</a:t>
            </a:r>
            <a:endParaRPr lang="en-US" dirty="0"/>
          </a:p>
        </p:txBody>
      </p:sp>
      <p:sp>
        <p:nvSpPr>
          <p:cNvPr id="3" name="Content Placeholder 2"/>
          <p:cNvSpPr>
            <a:spLocks noGrp="1"/>
          </p:cNvSpPr>
          <p:nvPr>
            <p:ph idx="1"/>
          </p:nvPr>
        </p:nvSpPr>
        <p:spPr/>
        <p:txBody>
          <a:bodyPr/>
          <a:lstStyle/>
          <a:p>
            <a:r>
              <a:rPr lang="en-US" sz="1600" dirty="0" smtClean="0"/>
              <a:t> </a:t>
            </a:r>
            <a:r>
              <a:rPr lang="en-US" sz="1600" dirty="0"/>
              <a:t>After completing </a:t>
            </a:r>
            <a:r>
              <a:rPr lang="en-US" sz="1600" dirty="0" err="1"/>
              <a:t>Nolio</a:t>
            </a:r>
            <a:r>
              <a:rPr lang="en-US" sz="1600" dirty="0"/>
              <a:t> work in take request by  DevOps team, the API developer can use the UDS URL to request the migration to DEVINT </a:t>
            </a:r>
            <a:r>
              <a:rPr lang="en-US" sz="1600" dirty="0" smtClean="0"/>
              <a:t>environment.</a:t>
            </a:r>
            <a:endParaRPr lang="en-US" dirty="0"/>
          </a:p>
          <a:p>
            <a:r>
              <a:rPr lang="en-US" sz="2000" dirty="0"/>
              <a:t>URL </a:t>
            </a:r>
            <a:r>
              <a:rPr lang="en-US" sz="2000" dirty="0">
                <a:sym typeface="Wingdings" panose="05000000000000000000" pitchFamily="2" charset="2"/>
              </a:rPr>
              <a:t> </a:t>
            </a:r>
            <a:r>
              <a:rPr lang="en-US" sz="2000" dirty="0">
                <a:sym typeface="Wingdings" panose="05000000000000000000" pitchFamily="2" charset="2"/>
                <a:hlinkClick r:id="rId3"/>
              </a:rPr>
              <a:t>https://</a:t>
            </a:r>
            <a:r>
              <a:rPr lang="en-US" sz="2000" dirty="0" smtClean="0">
                <a:sym typeface="Wingdings" panose="05000000000000000000" pitchFamily="2" charset="2"/>
                <a:hlinkClick r:id="rId3"/>
              </a:rPr>
              <a:t>uds-prd.ops.tiaa-cref.org/uds/deploy</a:t>
            </a:r>
            <a:endParaRPr lang="en-US" sz="2000" dirty="0" smtClean="0">
              <a:sym typeface="Wingdings" panose="05000000000000000000" pitchFamily="2" charset="2"/>
            </a:endParaRPr>
          </a:p>
          <a:p>
            <a:r>
              <a:rPr lang="en-US" sz="2000" dirty="0" smtClean="0">
                <a:sym typeface="Wingdings" panose="05000000000000000000" pitchFamily="2" charset="2"/>
              </a:rPr>
              <a:t>Deploy both Proxy and API</a:t>
            </a:r>
          </a:p>
          <a:p>
            <a:endParaRPr lang="en-US" sz="2000" dirty="0">
              <a:sym typeface="Wingdings" panose="05000000000000000000" pitchFamily="2" charset="2"/>
            </a:endParaRPr>
          </a:p>
          <a:p>
            <a:endParaRPr lang="en-US" sz="2000" dirty="0">
              <a:sym typeface="Wingdings" panose="05000000000000000000" pitchFamily="2" charset="2"/>
            </a:endParaRP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AFD9E3D-ECF5-43BC-99BA-71CEA0362810}" type="slidenum">
              <a:rPr lang="en-US" smtClean="0">
                <a:solidFill>
                  <a:srgbClr val="000000"/>
                </a:solidFill>
              </a:rPr>
              <a:pPr/>
              <a:t>25</a:t>
            </a:fld>
            <a:endParaRPr lang="en-US" dirty="0">
              <a:solidFill>
                <a:srgbClr val="000000"/>
              </a:solidFill>
            </a:endParaRPr>
          </a:p>
        </p:txBody>
      </p:sp>
      <p:sp>
        <p:nvSpPr>
          <p:cNvPr id="7" name="Footer Placeholder 6"/>
          <p:cNvSpPr>
            <a:spLocks noGrp="1"/>
          </p:cNvSpPr>
          <p:nvPr>
            <p:ph type="ftr" sz="quarter" idx="11"/>
          </p:nvPr>
        </p:nvSpPr>
        <p:spPr/>
        <p:txBody>
          <a:bodyPr/>
          <a:lstStyle/>
          <a:p>
            <a:r>
              <a:rPr lang="en-US" smtClean="0">
                <a:solidFill>
                  <a:srgbClr val="000000"/>
                </a:solidFill>
              </a:rPr>
              <a:t>TIAA INTERNAL USE ONLY</a:t>
            </a:r>
            <a:endParaRPr lang="en-US" dirty="0">
              <a:solidFill>
                <a:srgbClr val="000000"/>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048000"/>
            <a:ext cx="7239000" cy="1841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029200"/>
            <a:ext cx="7315200" cy="1327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02898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Review the API in </a:t>
            </a:r>
            <a:r>
              <a:rPr lang="en-US" dirty="0" err="1" smtClean="0"/>
              <a:t>AnyPoint</a:t>
            </a:r>
            <a:r>
              <a:rPr lang="en-US" dirty="0" smtClean="0"/>
              <a:t> Platform</a:t>
            </a:r>
            <a:endParaRPr lang="en-US" dirty="0"/>
          </a:p>
        </p:txBody>
      </p:sp>
      <p:sp>
        <p:nvSpPr>
          <p:cNvPr id="3" name="Content Placeholder 2"/>
          <p:cNvSpPr>
            <a:spLocks noGrp="1"/>
          </p:cNvSpPr>
          <p:nvPr>
            <p:ph idx="1"/>
          </p:nvPr>
        </p:nvSpPr>
        <p:spPr>
          <a:xfrm>
            <a:off x="457200" y="1219200"/>
            <a:ext cx="8229600" cy="4906963"/>
          </a:xfrm>
        </p:spPr>
        <p:txBody>
          <a:bodyPr>
            <a:normAutofit fontScale="40000" lnSpcReduction="20000"/>
          </a:bodyPr>
          <a:lstStyle/>
          <a:p>
            <a:r>
              <a:rPr lang="en-US" dirty="0" smtClean="0"/>
              <a:t>After </a:t>
            </a:r>
            <a:r>
              <a:rPr lang="en-US" dirty="0"/>
              <a:t>getting the migration completion notification from </a:t>
            </a:r>
            <a:r>
              <a:rPr lang="en-US" dirty="0" err="1"/>
              <a:t>Devops</a:t>
            </a:r>
            <a:r>
              <a:rPr lang="en-US" dirty="0"/>
              <a:t> team, review the  API has been deployed and running fine using </a:t>
            </a:r>
            <a:r>
              <a:rPr lang="en-US" dirty="0" err="1"/>
              <a:t>Anypoint</a:t>
            </a:r>
            <a:r>
              <a:rPr lang="en-US" dirty="0"/>
              <a:t> Platform or </a:t>
            </a:r>
            <a:r>
              <a:rPr lang="en-US" dirty="0" err="1" smtClean="0"/>
              <a:t>Splunk</a:t>
            </a:r>
            <a:endParaRPr lang="en-US" dirty="0" smtClean="0"/>
          </a:p>
          <a:p>
            <a:endParaRPr lang="en-US" dirty="0"/>
          </a:p>
          <a:p>
            <a:r>
              <a:rPr lang="en-US" dirty="0">
                <a:hlinkClick r:id="rId2"/>
              </a:rPr>
              <a:t>https://anypoint.mulesoft.com/accounts/login/tiaa-org</a:t>
            </a:r>
            <a:r>
              <a:rPr lang="en-US" dirty="0"/>
              <a:t> </a:t>
            </a:r>
          </a:p>
          <a:p>
            <a:endParaRPr lang="en-US"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dirty="0" smtClean="0"/>
          </a:p>
          <a:p>
            <a:endParaRPr lang="en-US" dirty="0"/>
          </a:p>
          <a:p>
            <a:endParaRPr lang="en-US" dirty="0" smtClean="0"/>
          </a:p>
          <a:p>
            <a:endParaRPr lang="en-US" dirty="0" smtClean="0"/>
          </a:p>
          <a:p>
            <a:endParaRPr lang="en-US" dirty="0"/>
          </a:p>
          <a:p>
            <a:endParaRPr lang="en-US" dirty="0" smtClean="0"/>
          </a:p>
          <a:p>
            <a:r>
              <a:rPr lang="en-US" dirty="0" err="1" smtClean="0"/>
              <a:t>Splunk</a:t>
            </a:r>
            <a:r>
              <a:rPr lang="en-US" dirty="0" smtClean="0"/>
              <a:t> </a:t>
            </a:r>
            <a:r>
              <a:rPr lang="en-US" dirty="0"/>
              <a:t>main URL </a:t>
            </a:r>
            <a:r>
              <a:rPr lang="en-US" dirty="0">
                <a:sym typeface="Wingdings" panose="05000000000000000000" pitchFamily="2" charset="2"/>
              </a:rPr>
              <a:t> </a:t>
            </a:r>
            <a:endParaRPr lang="en-US" dirty="0" smtClean="0">
              <a:sym typeface="Wingdings" panose="05000000000000000000" pitchFamily="2" charset="2"/>
            </a:endParaRPr>
          </a:p>
          <a:p>
            <a:pPr marL="0" indent="0">
              <a:buNone/>
            </a:pPr>
            <a:r>
              <a:rPr lang="en-US" dirty="0" smtClean="0">
                <a:sym typeface="Wingdings" panose="05000000000000000000" pitchFamily="2" charset="2"/>
              </a:rPr>
              <a:t>https</a:t>
            </a:r>
            <a:r>
              <a:rPr lang="en-US" dirty="0">
                <a:sym typeface="Wingdings" panose="05000000000000000000" pitchFamily="2" charset="2"/>
              </a:rPr>
              <a:t>://splunk.ops.tiaa-cref.org/en-US/app/DP/search</a:t>
            </a:r>
            <a:endParaRPr lang="en-US" dirty="0"/>
          </a:p>
          <a:p>
            <a:pPr marL="0" indent="0">
              <a:buNone/>
            </a:pPr>
            <a:r>
              <a:rPr lang="en-US" dirty="0"/>
              <a:t>  </a:t>
            </a:r>
            <a:endParaRPr lang="en-US" dirty="0" smtClean="0"/>
          </a:p>
          <a:p>
            <a:r>
              <a:rPr lang="en-US" dirty="0" err="1" smtClean="0"/>
              <a:t>Splunk</a:t>
            </a:r>
            <a:r>
              <a:rPr lang="en-US" dirty="0" smtClean="0"/>
              <a:t> </a:t>
            </a:r>
            <a:r>
              <a:rPr lang="en-US" dirty="0"/>
              <a:t>ESB Viewer </a:t>
            </a:r>
            <a:r>
              <a:rPr lang="en-US" dirty="0">
                <a:sym typeface="Wingdings" panose="05000000000000000000" pitchFamily="2" charset="2"/>
              </a:rPr>
              <a:t> </a:t>
            </a:r>
            <a:endParaRPr lang="en-US" dirty="0" smtClean="0">
              <a:sym typeface="Wingdings" panose="05000000000000000000" pitchFamily="2" charset="2"/>
            </a:endParaRPr>
          </a:p>
          <a:p>
            <a:pPr marL="0" indent="0">
              <a:buNone/>
            </a:pPr>
            <a:r>
              <a:rPr lang="en-US" dirty="0" smtClean="0">
                <a:sym typeface="Wingdings" panose="05000000000000000000" pitchFamily="2" charset="2"/>
              </a:rPr>
              <a:t>https</a:t>
            </a:r>
            <a:r>
              <a:rPr lang="en-US" dirty="0">
                <a:sym typeface="Wingdings" panose="05000000000000000000" pitchFamily="2" charset="2"/>
              </a:rPr>
              <a:t>://</a:t>
            </a:r>
            <a:r>
              <a:rPr lang="en-US" dirty="0" smtClean="0">
                <a:sym typeface="Wingdings" panose="05000000000000000000" pitchFamily="2" charset="2"/>
              </a:rPr>
              <a:t>splunk.ops.tiaa-cref.org/enUS/app/DP/esb_audit_viewer</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AFD9E3D-ECF5-43BC-99BA-71CEA0362810}" type="slidenum">
              <a:rPr lang="en-US" smtClean="0">
                <a:solidFill>
                  <a:srgbClr val="000000"/>
                </a:solidFill>
              </a:rPr>
              <a:pPr/>
              <a:t>26</a:t>
            </a:fld>
            <a:endParaRPr lang="en-US" dirty="0">
              <a:solidFill>
                <a:srgbClr val="000000"/>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09800"/>
            <a:ext cx="5638800" cy="2337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5"/>
          <p:cNvSpPr>
            <a:spLocks noGrp="1"/>
          </p:cNvSpPr>
          <p:nvPr>
            <p:ph type="ftr" sz="quarter" idx="11"/>
          </p:nvPr>
        </p:nvSpPr>
        <p:spPr/>
        <p:txBody>
          <a:bodyPr/>
          <a:lstStyle/>
          <a:p>
            <a:r>
              <a:rPr lang="en-US" smtClean="0">
                <a:solidFill>
                  <a:srgbClr val="000000"/>
                </a:solidFill>
              </a:rPr>
              <a:t>TIAA INTERNAL USE ONLY</a:t>
            </a:r>
            <a:endParaRPr lang="en-US" dirty="0">
              <a:solidFill>
                <a:srgbClr val="000000"/>
              </a:solidFill>
            </a:endParaRPr>
          </a:p>
        </p:txBody>
      </p:sp>
    </p:spTree>
    <p:extLst>
      <p:ext uri="{BB962C8B-B14F-4D97-AF65-F5344CB8AC3E}">
        <p14:creationId xmlns:p14="http://schemas.microsoft.com/office/powerpoint/2010/main" val="946022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839680" y="6400801"/>
            <a:ext cx="304321" cy="244475"/>
          </a:xfrm>
        </p:spPr>
        <p:txBody>
          <a:bodyPr/>
          <a:lstStyle/>
          <a:p>
            <a:fld id="{DAFD9E3D-ECF5-43BC-99BA-71CEA0362810}" type="slidenum">
              <a:rPr lang="en-US" smtClean="0">
                <a:solidFill>
                  <a:srgbClr val="000000"/>
                </a:solidFill>
              </a:rPr>
              <a:pPr/>
              <a:t>27</a:t>
            </a:fld>
            <a:endParaRPr lang="en-US" dirty="0">
              <a:solidFill>
                <a:srgbClr val="000000"/>
              </a:solidFill>
            </a:endParaRPr>
          </a:p>
        </p:txBody>
      </p:sp>
      <p:sp>
        <p:nvSpPr>
          <p:cNvPr id="2" name="Footer Placeholder 1"/>
          <p:cNvSpPr>
            <a:spLocks noGrp="1"/>
          </p:cNvSpPr>
          <p:nvPr>
            <p:ph type="ftr" sz="quarter" idx="11"/>
          </p:nvPr>
        </p:nvSpPr>
        <p:spPr/>
        <p:txBody>
          <a:bodyPr/>
          <a:lstStyle/>
          <a:p>
            <a:r>
              <a:rPr lang="en-US" smtClean="0"/>
              <a:t>TIAA INTERNAL USE ONLY</a:t>
            </a:r>
            <a:endParaRPr lang="en-US" dirty="0"/>
          </a:p>
        </p:txBody>
      </p:sp>
    </p:spTree>
    <p:extLst>
      <p:ext uri="{BB962C8B-B14F-4D97-AF65-F5344CB8AC3E}">
        <p14:creationId xmlns:p14="http://schemas.microsoft.com/office/powerpoint/2010/main" val="2058524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GIT</a:t>
            </a:r>
            <a:endParaRPr lang="en-US" dirty="0"/>
          </a:p>
        </p:txBody>
      </p:sp>
      <p:sp>
        <p:nvSpPr>
          <p:cNvPr id="3" name="Content Placeholder 2"/>
          <p:cNvSpPr>
            <a:spLocks noGrp="1"/>
          </p:cNvSpPr>
          <p:nvPr>
            <p:ph idx="1"/>
          </p:nvPr>
        </p:nvSpPr>
        <p:spPr/>
        <p:txBody>
          <a:bodyPr>
            <a:normAutofit/>
          </a:bodyPr>
          <a:lstStyle/>
          <a:p>
            <a:r>
              <a:rPr lang="en-US" sz="2000" b="1" dirty="0" err="1"/>
              <a:t>Git</a:t>
            </a:r>
            <a:r>
              <a:rPr lang="en-US" sz="2000" dirty="0"/>
              <a:t> is not an acronym. '</a:t>
            </a:r>
            <a:r>
              <a:rPr lang="en-US" sz="2000" b="1" dirty="0" err="1"/>
              <a:t>git</a:t>
            </a:r>
            <a:r>
              <a:rPr lang="en-US" sz="2000" dirty="0"/>
              <a:t>' is British slang for a dumb, annoying, or generally unpleasant person. The joke is that Linus Torvalds (Linux creator) names his projects after himself, so he chose '</a:t>
            </a:r>
            <a:r>
              <a:rPr lang="en-US" sz="2000" b="1" dirty="0" err="1"/>
              <a:t>git</a:t>
            </a:r>
            <a:r>
              <a:rPr lang="en-US" sz="2000" dirty="0"/>
              <a:t>' as the name of the SCM he made.</a:t>
            </a:r>
          </a:p>
        </p:txBody>
      </p:sp>
    </p:spTree>
    <p:extLst>
      <p:ext uri="{BB962C8B-B14F-4D97-AF65-F5344CB8AC3E}">
        <p14:creationId xmlns:p14="http://schemas.microsoft.com/office/powerpoint/2010/main" val="3393560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1066799"/>
          </a:xfrm>
        </p:spPr>
        <p:txBody>
          <a:bodyPr>
            <a:normAutofit/>
          </a:bodyPr>
          <a:lstStyle/>
          <a:p>
            <a:r>
              <a:rPr lang="en-US" sz="2400" dirty="0" err="1" smtClean="0"/>
              <a:t>MuleSoft</a:t>
            </a:r>
            <a:r>
              <a:rPr lang="en-US" sz="2400" dirty="0" smtClean="0"/>
              <a:t> API</a:t>
            </a:r>
            <a:endParaRPr lang="en-US" sz="2400" dirty="0"/>
          </a:p>
        </p:txBody>
      </p:sp>
      <p:sp>
        <p:nvSpPr>
          <p:cNvPr id="4" name="Rectangle 3"/>
          <p:cNvSpPr/>
          <p:nvPr/>
        </p:nvSpPr>
        <p:spPr>
          <a:xfrm>
            <a:off x="944453" y="1371600"/>
            <a:ext cx="7132747" cy="5078313"/>
          </a:xfrm>
          <a:prstGeom prst="rect">
            <a:avLst/>
          </a:prstGeom>
        </p:spPr>
        <p:txBody>
          <a:bodyPr wrap="square">
            <a:spAutoFit/>
          </a:bodyPr>
          <a:lstStyle/>
          <a:p>
            <a:pPr marL="285750" indent="-285750">
              <a:buFont typeface="Arial" panose="020B0604020202020204" pitchFamily="34" charset="0"/>
              <a:buChar char="•"/>
            </a:pPr>
            <a:r>
              <a:rPr lang="en-US" dirty="0" smtClean="0">
                <a:hlinkClick r:id="rId3"/>
              </a:rPr>
              <a:t>TIAA share point</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Create Service Now Requests for below groups</a:t>
            </a:r>
          </a:p>
          <a:p>
            <a:endParaRPr lang="en-US" dirty="0" smtClean="0"/>
          </a:p>
          <a:p>
            <a:r>
              <a:rPr lang="en-US" dirty="0" err="1" smtClean="0"/>
              <a:t>AP_P_GitLabUsers_M</a:t>
            </a:r>
            <a:endParaRPr lang="en-US" dirty="0" smtClean="0"/>
          </a:p>
          <a:p>
            <a:endParaRPr lang="en-US" dirty="0"/>
          </a:p>
          <a:p>
            <a:pPr marL="285750" indent="-285750">
              <a:buFont typeface="Arial" panose="020B0604020202020204" pitchFamily="34" charset="0"/>
              <a:buChar char="•"/>
            </a:pPr>
            <a:r>
              <a:rPr lang="en-US" dirty="0" smtClean="0"/>
              <a:t>Install GIT from app store</a:t>
            </a:r>
          </a:p>
          <a:p>
            <a:endParaRPr lang="en-US" dirty="0" smtClean="0"/>
          </a:p>
          <a:p>
            <a:pPr marL="285750" indent="-285750">
              <a:buFont typeface="Arial" panose="020B0604020202020204" pitchFamily="34" charset="0"/>
              <a:buChar char="•"/>
            </a:pPr>
            <a:r>
              <a:rPr lang="en-US" dirty="0" smtClean="0"/>
              <a:t>Install </a:t>
            </a:r>
            <a:r>
              <a:rPr lang="en-US" dirty="0" err="1" smtClean="0"/>
              <a:t>AnyPoint</a:t>
            </a:r>
            <a:r>
              <a:rPr lang="en-US" dirty="0" smtClean="0"/>
              <a:t> Studio from App Store and  set it up for GIT</a:t>
            </a:r>
          </a:p>
          <a:p>
            <a:endParaRPr lang="en-US" dirty="0" smtClean="0"/>
          </a:p>
          <a:p>
            <a:r>
              <a:rPr lang="en-US" dirty="0">
                <a:hlinkClick r:id="rId4" action="ppaction://hlinkpres?slideindex=1&amp;slidetitle="/>
              </a:rPr>
              <a:t>02a - API Developer -</a:t>
            </a:r>
            <a:r>
              <a:rPr lang="en-US" dirty="0" err="1">
                <a:hlinkClick r:id="rId4" action="ppaction://hlinkpres?slideindex=1&amp;slidetitle="/>
              </a:rPr>
              <a:t>Github</a:t>
            </a:r>
            <a:r>
              <a:rPr lang="en-US" dirty="0">
                <a:hlinkClick r:id="rId4" action="ppaction://hlinkpres?slideindex=1&amp;slidetitle="/>
              </a:rPr>
              <a:t> plugin setup in </a:t>
            </a:r>
            <a:r>
              <a:rPr lang="en-US" dirty="0" err="1">
                <a:hlinkClick r:id="rId4" action="ppaction://hlinkpres?slideindex=1&amp;slidetitle="/>
              </a:rPr>
              <a:t>anypoint</a:t>
            </a:r>
            <a:r>
              <a:rPr lang="en-US" dirty="0">
                <a:hlinkClick r:id="rId4" action="ppaction://hlinkpres?slideindex=1&amp;slidetitle="/>
              </a:rPr>
              <a:t> studio</a:t>
            </a:r>
            <a:r>
              <a:rPr lang="en-US" dirty="0"/>
              <a:t> </a:t>
            </a:r>
            <a:endParaRPr lang="en-US" dirty="0" smtClean="0"/>
          </a:p>
          <a:p>
            <a:endParaRPr lang="en-US" dirty="0" smtClean="0"/>
          </a:p>
          <a:p>
            <a:r>
              <a:rPr lang="en-US" dirty="0" smtClean="0"/>
              <a:t>Access to below URLs:</a:t>
            </a:r>
          </a:p>
          <a:p>
            <a:r>
              <a:rPr lang="en-US" dirty="0">
                <a:hlinkClick r:id="rId5"/>
              </a:rPr>
              <a:t>http://chapda3asgit01.cloud.tiaa-cref.org/</a:t>
            </a:r>
            <a:endParaRPr lang="en-US" dirty="0"/>
          </a:p>
          <a:p>
            <a:r>
              <a:rPr lang="en-US" dirty="0"/>
              <a:t> </a:t>
            </a:r>
          </a:p>
          <a:p>
            <a:r>
              <a:rPr lang="en-US" dirty="0">
                <a:hlinkClick r:id="rId6"/>
              </a:rPr>
              <a:t>https://anypoint.mulesoft.com/accounts/login/tiaa-org</a:t>
            </a:r>
            <a:r>
              <a:rPr lang="en-US" dirty="0"/>
              <a:t> </a:t>
            </a:r>
          </a:p>
          <a:p>
            <a:endParaRPr lang="en-US" dirty="0"/>
          </a:p>
          <a:p>
            <a:endParaRPr lang="en-US" dirty="0"/>
          </a:p>
        </p:txBody>
      </p:sp>
    </p:spTree>
    <p:extLst>
      <p:ext uri="{BB962C8B-B14F-4D97-AF65-F5344CB8AC3E}">
        <p14:creationId xmlns:p14="http://schemas.microsoft.com/office/powerpoint/2010/main" val="367315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Setting up </a:t>
            </a:r>
            <a:r>
              <a:rPr lang="en-US" dirty="0" err="1" smtClean="0"/>
              <a:t>ssh</a:t>
            </a:r>
            <a:r>
              <a:rPr lang="en-US" dirty="0" smtClean="0"/>
              <a:t> id</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dirty="0"/>
              <a:t> </a:t>
            </a:r>
          </a:p>
          <a:p>
            <a:r>
              <a:rPr lang="en-US" sz="5600" dirty="0"/>
              <a:t>Open a GIT Bash terminal window:  Click the Windows Start button, and </a:t>
            </a:r>
          </a:p>
          <a:p>
            <a:r>
              <a:rPr lang="en-US" sz="5600" dirty="0"/>
              <a:t>type '</a:t>
            </a:r>
            <a:r>
              <a:rPr lang="en-US" sz="5600" dirty="0" err="1"/>
              <a:t>git</a:t>
            </a:r>
            <a:r>
              <a:rPr lang="en-US" sz="5600" dirty="0"/>
              <a:t>' into the search text box and select '</a:t>
            </a:r>
            <a:r>
              <a:rPr lang="en-US" sz="5600" dirty="0" err="1"/>
              <a:t>Git</a:t>
            </a:r>
            <a:r>
              <a:rPr lang="en-US" sz="5600" dirty="0"/>
              <a:t> Bash'.  </a:t>
            </a:r>
          </a:p>
          <a:p>
            <a:r>
              <a:rPr lang="en-US" sz="5600" dirty="0"/>
              <a:t>Note you can create a desktop link/shortcut.</a:t>
            </a:r>
          </a:p>
          <a:p>
            <a:r>
              <a:rPr lang="en-US" sz="5600" dirty="0"/>
              <a:t> </a:t>
            </a:r>
          </a:p>
          <a:p>
            <a:r>
              <a:rPr lang="en-US" sz="5600" dirty="0"/>
              <a:t> Add your name and email address:</a:t>
            </a:r>
          </a:p>
          <a:p>
            <a:r>
              <a:rPr lang="en-US" sz="5600" dirty="0"/>
              <a:t>    $ </a:t>
            </a:r>
            <a:r>
              <a:rPr lang="en-US" sz="5600" dirty="0" err="1"/>
              <a:t>git</a:t>
            </a:r>
            <a:r>
              <a:rPr lang="en-US" sz="5600" dirty="0"/>
              <a:t> </a:t>
            </a:r>
            <a:r>
              <a:rPr lang="en-US" sz="5600" dirty="0" err="1"/>
              <a:t>config</a:t>
            </a:r>
            <a:r>
              <a:rPr lang="en-US" sz="5600" dirty="0"/>
              <a:t> --global user.name "</a:t>
            </a:r>
            <a:r>
              <a:rPr lang="en-US" sz="5600" dirty="0" err="1"/>
              <a:t>yourAD</a:t>
            </a:r>
            <a:r>
              <a:rPr lang="en-US" sz="5600" dirty="0"/>
              <a:t>"</a:t>
            </a:r>
          </a:p>
          <a:p>
            <a:r>
              <a:rPr lang="en-US" sz="5600" dirty="0"/>
              <a:t>    $ </a:t>
            </a:r>
            <a:r>
              <a:rPr lang="en-US" sz="5600" dirty="0" err="1"/>
              <a:t>git</a:t>
            </a:r>
            <a:r>
              <a:rPr lang="en-US" sz="5600" dirty="0"/>
              <a:t> </a:t>
            </a:r>
            <a:r>
              <a:rPr lang="en-US" sz="5600" dirty="0" err="1"/>
              <a:t>config</a:t>
            </a:r>
            <a:r>
              <a:rPr lang="en-US" sz="5600" dirty="0"/>
              <a:t> --global </a:t>
            </a:r>
            <a:r>
              <a:rPr lang="en-US" sz="5600" dirty="0" err="1"/>
              <a:t>user.email</a:t>
            </a:r>
            <a:r>
              <a:rPr lang="en-US" sz="5600" dirty="0"/>
              <a:t> "your corporate email"</a:t>
            </a:r>
          </a:p>
          <a:p>
            <a:r>
              <a:rPr lang="en-US" sz="5600" dirty="0"/>
              <a:t>     </a:t>
            </a:r>
          </a:p>
          <a:p>
            <a:r>
              <a:rPr lang="en-US" sz="5600" dirty="0"/>
              <a:t>    Enable helpful colorization:</a:t>
            </a:r>
          </a:p>
          <a:p>
            <a:r>
              <a:rPr lang="en-US" sz="5600" dirty="0"/>
              <a:t>        $ </a:t>
            </a:r>
            <a:r>
              <a:rPr lang="en-US" sz="5600" dirty="0" err="1"/>
              <a:t>git</a:t>
            </a:r>
            <a:r>
              <a:rPr lang="en-US" sz="5600" dirty="0"/>
              <a:t> </a:t>
            </a:r>
            <a:r>
              <a:rPr lang="en-US" sz="5600" dirty="0" err="1"/>
              <a:t>config</a:t>
            </a:r>
            <a:r>
              <a:rPr lang="en-US" sz="5600" dirty="0"/>
              <a:t> --global </a:t>
            </a:r>
            <a:r>
              <a:rPr lang="en-US" sz="5600" dirty="0" err="1"/>
              <a:t>color.ui</a:t>
            </a:r>
            <a:r>
              <a:rPr lang="en-US" sz="5600" dirty="0"/>
              <a:t> auto</a:t>
            </a:r>
          </a:p>
          <a:p>
            <a:r>
              <a:rPr lang="en-US" sz="5600" dirty="0"/>
              <a:t> </a:t>
            </a:r>
          </a:p>
          <a:p>
            <a:r>
              <a:rPr lang="en-US" sz="5600" dirty="0"/>
              <a:t>    Example Generation of your SSH Key:</a:t>
            </a:r>
          </a:p>
          <a:p>
            <a:r>
              <a:rPr lang="en-US" sz="5600" dirty="0"/>
              <a:t>    # Run GIT Bash - This will put you into your local windows profile </a:t>
            </a:r>
            <a:r>
              <a:rPr lang="en-US" sz="5600" dirty="0" err="1"/>
              <a:t>dir</a:t>
            </a:r>
            <a:endParaRPr lang="en-US" sz="5600" dirty="0"/>
          </a:p>
          <a:p>
            <a:r>
              <a:rPr lang="en-US" sz="5600" dirty="0"/>
              <a:t>    # you can see the empty .</a:t>
            </a:r>
            <a:r>
              <a:rPr lang="en-US" sz="5600" dirty="0" err="1"/>
              <a:t>ssh</a:t>
            </a:r>
            <a:r>
              <a:rPr lang="en-US" sz="5600" dirty="0"/>
              <a:t> </a:t>
            </a:r>
            <a:r>
              <a:rPr lang="en-US" sz="5600" dirty="0" err="1"/>
              <a:t>dir</a:t>
            </a:r>
            <a:endParaRPr lang="en-US" sz="5600" dirty="0"/>
          </a:p>
          <a:p>
            <a:r>
              <a:rPr lang="en-US" sz="5600" dirty="0"/>
              <a:t>    # Then substitute your username in the following commands:</a:t>
            </a:r>
          </a:p>
          <a:p>
            <a:r>
              <a:rPr lang="en-US" sz="5600" dirty="0"/>
              <a:t>    # Don't use a pass phrase, unless you really want to remember one for commits and </a:t>
            </a:r>
            <a:r>
              <a:rPr lang="en-US" sz="5600" dirty="0" smtClean="0"/>
              <a:t>pushes</a:t>
            </a:r>
            <a:endParaRPr lang="en-US" sz="5600" dirty="0"/>
          </a:p>
          <a:p>
            <a:endParaRPr lang="en-US" sz="5600" dirty="0" smtClean="0"/>
          </a:p>
          <a:p>
            <a:endParaRPr lang="en-US" sz="5600" dirty="0"/>
          </a:p>
          <a:p>
            <a:endParaRPr lang="en-US" sz="5600" dirty="0" smtClean="0"/>
          </a:p>
          <a:p>
            <a:endParaRPr lang="en-US" sz="5600" dirty="0"/>
          </a:p>
          <a:p>
            <a:endParaRPr lang="en-US" sz="5600" dirty="0" smtClean="0"/>
          </a:p>
          <a:p>
            <a:endParaRPr lang="en-US" sz="5600" dirty="0"/>
          </a:p>
          <a:p>
            <a:endParaRPr lang="en-US" sz="5600" dirty="0" smtClean="0"/>
          </a:p>
          <a:p>
            <a:endParaRPr lang="en-US" sz="5600" dirty="0"/>
          </a:p>
          <a:p>
            <a:endParaRPr lang="en-US" sz="5600" dirty="0" smtClean="0"/>
          </a:p>
          <a:p>
            <a:endParaRPr lang="en-US" sz="5600" dirty="0"/>
          </a:p>
          <a:p>
            <a:endParaRPr lang="en-US" sz="5600" dirty="0" smtClean="0"/>
          </a:p>
          <a:p>
            <a:endParaRPr lang="en-US" sz="5600" dirty="0"/>
          </a:p>
          <a:p>
            <a:endParaRPr lang="en-US" sz="5600" dirty="0" smtClean="0"/>
          </a:p>
          <a:p>
            <a:endParaRPr lang="en-US" sz="5600" dirty="0"/>
          </a:p>
        </p:txBody>
      </p:sp>
    </p:spTree>
    <p:extLst>
      <p:ext uri="{BB962C8B-B14F-4D97-AF65-F5344CB8AC3E}">
        <p14:creationId xmlns:p14="http://schemas.microsoft.com/office/powerpoint/2010/main" val="1580082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r>
              <a:rPr lang="en-US" dirty="0"/>
              <a:t>$ </a:t>
            </a:r>
            <a:r>
              <a:rPr lang="en-US" dirty="0" err="1"/>
              <a:t>ssh-keygen</a:t>
            </a:r>
            <a:r>
              <a:rPr lang="en-US" dirty="0"/>
              <a:t> -t </a:t>
            </a:r>
            <a:r>
              <a:rPr lang="en-US" dirty="0" err="1"/>
              <a:t>rsa</a:t>
            </a:r>
            <a:r>
              <a:rPr lang="en-US" dirty="0"/>
              <a:t> -C "yourEmail@tiaa.org"</a:t>
            </a:r>
          </a:p>
          <a:p>
            <a:r>
              <a:rPr lang="en-US" dirty="0"/>
              <a:t>Generating public/private </a:t>
            </a:r>
            <a:r>
              <a:rPr lang="en-US" dirty="0" err="1"/>
              <a:t>rsa</a:t>
            </a:r>
            <a:r>
              <a:rPr lang="en-US" dirty="0"/>
              <a:t> key pair.</a:t>
            </a:r>
          </a:p>
          <a:p>
            <a:r>
              <a:rPr lang="en-US" dirty="0"/>
              <a:t>Enter file in which to save the key (/c/Users/</a:t>
            </a:r>
            <a:r>
              <a:rPr lang="en-US" dirty="0" err="1"/>
              <a:t>yourAD</a:t>
            </a:r>
            <a:r>
              <a:rPr lang="en-US" dirty="0"/>
              <a:t>/.</a:t>
            </a:r>
            <a:r>
              <a:rPr lang="en-US" dirty="0" err="1"/>
              <a:t>ssh</a:t>
            </a:r>
            <a:r>
              <a:rPr lang="en-US" dirty="0"/>
              <a:t>/</a:t>
            </a:r>
            <a:r>
              <a:rPr lang="en-US" dirty="0" err="1"/>
              <a:t>id_rsa</a:t>
            </a:r>
            <a:r>
              <a:rPr lang="en-US" dirty="0"/>
              <a:t>):</a:t>
            </a:r>
          </a:p>
          <a:p>
            <a:r>
              <a:rPr lang="en-US" dirty="0"/>
              <a:t>Enter passphrase (empty for no passphrase):</a:t>
            </a:r>
          </a:p>
          <a:p>
            <a:r>
              <a:rPr lang="en-US" dirty="0"/>
              <a:t>Enter same passphrase again:</a:t>
            </a:r>
          </a:p>
          <a:p>
            <a:r>
              <a:rPr lang="en-US" dirty="0"/>
              <a:t>Your identification has been saved in /c/Users/</a:t>
            </a:r>
            <a:r>
              <a:rPr lang="en-US" dirty="0" err="1"/>
              <a:t>yourAD</a:t>
            </a:r>
            <a:r>
              <a:rPr lang="en-US" dirty="0"/>
              <a:t>/.</a:t>
            </a:r>
            <a:r>
              <a:rPr lang="en-US" dirty="0" err="1"/>
              <a:t>ssh</a:t>
            </a:r>
            <a:r>
              <a:rPr lang="en-US" dirty="0"/>
              <a:t>/</a:t>
            </a:r>
            <a:r>
              <a:rPr lang="en-US" dirty="0" err="1"/>
              <a:t>id_rsa</a:t>
            </a:r>
            <a:r>
              <a:rPr lang="en-US" dirty="0"/>
              <a:t>.</a:t>
            </a:r>
          </a:p>
          <a:p>
            <a:r>
              <a:rPr lang="en-US" dirty="0"/>
              <a:t>Your public key has been saved in /c/Users/</a:t>
            </a:r>
            <a:r>
              <a:rPr lang="en-US" dirty="0" err="1"/>
              <a:t>yourAD</a:t>
            </a:r>
            <a:r>
              <a:rPr lang="en-US" dirty="0"/>
              <a:t>/.</a:t>
            </a:r>
            <a:r>
              <a:rPr lang="en-US" dirty="0" err="1"/>
              <a:t>ssh</a:t>
            </a:r>
            <a:r>
              <a:rPr lang="en-US" dirty="0"/>
              <a:t>/id_rsa.pub.</a:t>
            </a:r>
          </a:p>
          <a:p>
            <a:r>
              <a:rPr lang="en-US" dirty="0"/>
              <a:t>The key fingerprint is:</a:t>
            </a:r>
          </a:p>
          <a:p>
            <a:r>
              <a:rPr lang="en-US" dirty="0"/>
              <a:t>SHA256:lLW2NjdTwg1h+vo+/4VyfN1ddfdcPJ5/r9svz/3q7as yourEmail@tiaa.org</a:t>
            </a:r>
          </a:p>
          <a:p>
            <a:r>
              <a:rPr lang="en-US" dirty="0"/>
              <a:t>The key's </a:t>
            </a:r>
            <a:r>
              <a:rPr lang="en-US" dirty="0" err="1"/>
              <a:t>randomart</a:t>
            </a:r>
            <a:r>
              <a:rPr lang="en-US" dirty="0"/>
              <a:t> image is:</a:t>
            </a:r>
          </a:p>
          <a:p>
            <a:r>
              <a:rPr lang="en-US" dirty="0"/>
              <a:t>+---[RSA 2048]----+</a:t>
            </a:r>
          </a:p>
          <a:p>
            <a:r>
              <a:rPr lang="en-US" dirty="0"/>
              <a:t>|          . +.   |</a:t>
            </a:r>
          </a:p>
          <a:p>
            <a:r>
              <a:rPr lang="en-US" dirty="0"/>
              <a:t>|         o = 0   |</a:t>
            </a:r>
          </a:p>
          <a:p>
            <a:r>
              <a:rPr lang="en-US" dirty="0"/>
              <a:t>|        o + o </a:t>
            </a:r>
            <a:r>
              <a:rPr lang="en-US" dirty="0" err="1"/>
              <a:t>o</a:t>
            </a:r>
            <a:r>
              <a:rPr lang="en-US" dirty="0"/>
              <a:t>  |</a:t>
            </a:r>
          </a:p>
          <a:p>
            <a:r>
              <a:rPr lang="en-US" dirty="0"/>
              <a:t>|       . . o </a:t>
            </a:r>
            <a:r>
              <a:rPr lang="en-US" dirty="0" err="1"/>
              <a:t>o</a:t>
            </a:r>
            <a:r>
              <a:rPr lang="en-US" dirty="0"/>
              <a:t>   |</a:t>
            </a:r>
          </a:p>
          <a:p>
            <a:r>
              <a:rPr lang="en-US" dirty="0"/>
              <a:t>|        S + =  . |</a:t>
            </a:r>
          </a:p>
          <a:p>
            <a:r>
              <a:rPr lang="en-US" dirty="0"/>
              <a:t>|         . + + </a:t>
            </a:r>
            <a:r>
              <a:rPr lang="en-US" dirty="0" err="1"/>
              <a:t>oO</a:t>
            </a:r>
            <a:r>
              <a:rPr lang="en-US" dirty="0"/>
              <a:t>|</a:t>
            </a:r>
          </a:p>
          <a:p>
            <a:r>
              <a:rPr lang="en-US" dirty="0"/>
              <a:t>|          . . =.&amp;|</a:t>
            </a:r>
          </a:p>
          <a:p>
            <a:r>
              <a:rPr lang="en-US" dirty="0"/>
              <a:t>|           ..o.BO|</a:t>
            </a:r>
          </a:p>
          <a:p>
            <a:r>
              <a:rPr lang="en-US" dirty="0"/>
              <a:t>|           .</a:t>
            </a:r>
            <a:r>
              <a:rPr lang="en-US" dirty="0" err="1"/>
              <a:t>oEB</a:t>
            </a:r>
            <a:r>
              <a:rPr lang="en-US" dirty="0"/>
              <a:t>@^|</a:t>
            </a:r>
          </a:p>
          <a:p>
            <a:r>
              <a:rPr lang="en-US" dirty="0"/>
              <a:t>+----[SHA256]-----+</a:t>
            </a:r>
          </a:p>
          <a:p>
            <a:r>
              <a:rPr lang="en-US" dirty="0"/>
              <a:t> </a:t>
            </a:r>
          </a:p>
          <a:p>
            <a:endParaRPr lang="en-US" dirty="0"/>
          </a:p>
          <a:p>
            <a:endParaRPr lang="en-US" dirty="0"/>
          </a:p>
        </p:txBody>
      </p:sp>
    </p:spTree>
    <p:extLst>
      <p:ext uri="{BB962C8B-B14F-4D97-AF65-F5344CB8AC3E}">
        <p14:creationId xmlns:p14="http://schemas.microsoft.com/office/powerpoint/2010/main" val="283460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762000"/>
            <a:ext cx="8229600" cy="5364163"/>
          </a:xfrm>
        </p:spPr>
        <p:txBody>
          <a:bodyPr>
            <a:normAutofit fontScale="47500" lnSpcReduction="20000"/>
          </a:bodyPr>
          <a:lstStyle/>
          <a:p>
            <a:r>
              <a:rPr lang="en-US" dirty="0"/>
              <a:t>$ cat ~/.</a:t>
            </a:r>
            <a:r>
              <a:rPr lang="en-US" dirty="0" err="1"/>
              <a:t>ssh</a:t>
            </a:r>
            <a:r>
              <a:rPr lang="en-US" dirty="0"/>
              <a:t>/id_rsa.pub</a:t>
            </a:r>
          </a:p>
          <a:p>
            <a:r>
              <a:rPr lang="en-US" dirty="0" err="1"/>
              <a:t>ssh-rsa</a:t>
            </a:r>
            <a:r>
              <a:rPr lang="en-US" dirty="0"/>
              <a:t> AAAAB3NzaC1yc2EAAAADAQABAAABAQDXXh/BfbhLbtIEwdJR6v3IZPuSX0ETbtKRMIbJT15JIybgy76k0Loqar9XJZNazepcrMJTTO5gq8lEHYXrUBlKSMlsgL2GoHkWMoc23nlwxtCuh0fr7V8LjeWVVgDvx/Sv3E8U8aHUILiVtbtZzB4Uj3hKEdKyLrMAnoR5ziCfaZR9TuUzh4L+vWo1UYoPKVjOa39i54HMOCw+KXAd1ukSyv3kclPQQQcS3zduwhz4IwQZq7gBm7vD+o15faLrvs/uibizr2lFvZ8aeWLMEDV39I1ABwkHk/at8EEIyGJnQTwYokR4IVW6LGh/XnypiRkuPQHs7ohcDO0XzKkKe1Jt yourEmail@tiaa.org</a:t>
            </a:r>
          </a:p>
          <a:p>
            <a:endParaRPr lang="en-US" dirty="0"/>
          </a:p>
          <a:p>
            <a:r>
              <a:rPr lang="en-US" dirty="0"/>
              <a:t>You will copy and paste this entire string into your </a:t>
            </a:r>
            <a:r>
              <a:rPr lang="en-US" dirty="0" err="1"/>
              <a:t>GitLab</a:t>
            </a:r>
            <a:r>
              <a:rPr lang="en-US" dirty="0"/>
              <a:t> SSH profile Settings:</a:t>
            </a:r>
          </a:p>
          <a:p>
            <a:r>
              <a:rPr lang="en-US" dirty="0"/>
              <a:t> </a:t>
            </a:r>
          </a:p>
          <a:p>
            <a:r>
              <a:rPr lang="en-US" dirty="0"/>
              <a:t># Open </a:t>
            </a:r>
            <a:r>
              <a:rPr lang="en-US" dirty="0" err="1"/>
              <a:t>GitLab</a:t>
            </a:r>
            <a:r>
              <a:rPr lang="en-US" dirty="0"/>
              <a:t> in your browser: </a:t>
            </a:r>
            <a:endParaRPr lang="en-US" dirty="0" smtClean="0"/>
          </a:p>
          <a:p>
            <a:r>
              <a:rPr lang="en-US" dirty="0" smtClean="0"/>
              <a:t># </a:t>
            </a:r>
            <a:r>
              <a:rPr lang="en-US" dirty="0"/>
              <a:t>In the </a:t>
            </a:r>
            <a:r>
              <a:rPr lang="en-US" dirty="0" err="1"/>
              <a:t>GitLab</a:t>
            </a:r>
            <a:r>
              <a:rPr lang="en-US" dirty="0"/>
              <a:t> dashboard, there is a </a:t>
            </a:r>
            <a:r>
              <a:rPr lang="en-US" dirty="0" err="1"/>
              <a:t>GitLab</a:t>
            </a:r>
            <a:r>
              <a:rPr lang="en-US" dirty="0"/>
              <a:t> Avatar icon at the top right of the "Projects" menu bar area:</a:t>
            </a:r>
          </a:p>
          <a:p>
            <a:r>
              <a:rPr lang="en-US" dirty="0"/>
              <a:t>#    Click On it to drop down its menu items</a:t>
            </a:r>
          </a:p>
          <a:p>
            <a:r>
              <a:rPr lang="en-US" dirty="0"/>
              <a:t>#    Select "profile Settings"</a:t>
            </a:r>
          </a:p>
          <a:p>
            <a:r>
              <a:rPr lang="en-US" dirty="0"/>
              <a:t>#    Click "SSH Keys" in the menu</a:t>
            </a:r>
          </a:p>
          <a:p>
            <a:r>
              <a:rPr lang="en-US" dirty="0"/>
              <a:t>#    copy/cut-paste the key data above into the SSH Keys dialog</a:t>
            </a:r>
          </a:p>
          <a:p>
            <a:r>
              <a:rPr lang="en-US" dirty="0"/>
              <a:t>#    Give it a title</a:t>
            </a:r>
          </a:p>
          <a:p>
            <a:r>
              <a:rPr lang="en-US" dirty="0"/>
              <a:t>#    Save</a:t>
            </a:r>
          </a:p>
          <a:p>
            <a:r>
              <a:rPr lang="en-US" dirty="0"/>
              <a:t> </a:t>
            </a:r>
          </a:p>
          <a:p>
            <a:r>
              <a:rPr lang="en-US" dirty="0"/>
              <a:t>   Your SSH </a:t>
            </a:r>
            <a:r>
              <a:rPr lang="en-US" dirty="0" err="1"/>
              <a:t>GitLab</a:t>
            </a:r>
            <a:r>
              <a:rPr lang="en-US" dirty="0"/>
              <a:t> Key is all ready and linked to your current machine's user account.  Note that you could copy this key from machine to machine if you prefer.</a:t>
            </a:r>
          </a:p>
          <a:p>
            <a:endParaRPr lang="en-US" dirty="0"/>
          </a:p>
        </p:txBody>
      </p:sp>
    </p:spTree>
    <p:extLst>
      <p:ext uri="{BB962C8B-B14F-4D97-AF65-F5344CB8AC3E}">
        <p14:creationId xmlns:p14="http://schemas.microsoft.com/office/powerpoint/2010/main" val="420293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err="1" smtClean="0"/>
              <a:t>Gitlab</a:t>
            </a:r>
            <a:r>
              <a:rPr lang="en-US" sz="2000" dirty="0" smtClean="0"/>
              <a:t> Access to a Group</a:t>
            </a:r>
            <a:endParaRPr lang="en-US" sz="20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39620"/>
            <a:ext cx="8229600" cy="4047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4468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AnyPoint</a:t>
            </a:r>
            <a:endParaRPr lang="en-US" dirty="0"/>
          </a:p>
        </p:txBody>
      </p:sp>
      <p:sp>
        <p:nvSpPr>
          <p:cNvPr id="6" name="Content Placeholder 3"/>
          <p:cNvSpPr>
            <a:spLocks noGrp="1"/>
          </p:cNvSpPr>
          <p:nvPr>
            <p:ph idx="1"/>
          </p:nvPr>
        </p:nvSpPr>
        <p:spPr/>
        <p:txBody>
          <a:bodyPr/>
          <a:lstStyle/>
          <a:p>
            <a:pPr lvl="0"/>
            <a:r>
              <a:rPr lang="en-US" sz="1600" b="1" dirty="0"/>
              <a:t>Log </a:t>
            </a:r>
            <a:r>
              <a:rPr lang="en-US" sz="1600" b="1" dirty="0" smtClean="0"/>
              <a:t>in using your TIAA -  </a:t>
            </a:r>
            <a:r>
              <a:rPr lang="en-US" sz="1600" b="1" dirty="0"/>
              <a:t>Network ID and password</a:t>
            </a:r>
          </a:p>
          <a:p>
            <a:r>
              <a:rPr lang="en-US" sz="1600" b="1" dirty="0" smtClean="0"/>
              <a:t>Below is the TIAA URL for the &lt;</a:t>
            </a:r>
            <a:r>
              <a:rPr lang="en-US" sz="1600" b="1" dirty="0" err="1" smtClean="0"/>
              <a:t>AnyPoint</a:t>
            </a:r>
            <a:r>
              <a:rPr lang="en-US" sz="1600" b="1" dirty="0" smtClean="0"/>
              <a:t> Platform&gt; </a:t>
            </a:r>
            <a:r>
              <a:rPr lang="en-US" sz="1600" b="1" u="sng" dirty="0">
                <a:hlinkClick r:id="rId2"/>
              </a:rPr>
              <a:t>https://</a:t>
            </a:r>
            <a:r>
              <a:rPr lang="en-US" sz="1600" b="1" u="sng" dirty="0" smtClean="0">
                <a:hlinkClick r:id="rId2"/>
              </a:rPr>
              <a:t>anypoint.mulesoft.com/accounts/login/tiaa-org</a:t>
            </a:r>
            <a:endParaRPr lang="en-US" sz="1600" b="1" u="sng" dirty="0" smtClean="0"/>
          </a:p>
          <a:p>
            <a:endParaRPr lang="en-US" sz="1600" b="1" u="sng" dirty="0"/>
          </a:p>
          <a:p>
            <a:endParaRPr lang="en-US" sz="1600" b="1" u="sng" dirty="0"/>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893042"/>
            <a:ext cx="5563951" cy="2359756"/>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09002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667</TotalTime>
  <Words>897</Words>
  <Application>Microsoft Office PowerPoint</Application>
  <PresentationFormat>On-screen Show (4:3)</PresentationFormat>
  <Paragraphs>229</Paragraphs>
  <Slides>27</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Worksheet</vt:lpstr>
      <vt:lpstr>API Developer MuleSoft - AnyPoint Platform (Creating a new API) </vt:lpstr>
      <vt:lpstr>What is Mulesoft</vt:lpstr>
      <vt:lpstr>What is GIT</vt:lpstr>
      <vt:lpstr>MuleSoft API</vt:lpstr>
      <vt:lpstr>Setting up ssh id</vt:lpstr>
      <vt:lpstr>PowerPoint Presentation</vt:lpstr>
      <vt:lpstr>PowerPoint Presentation</vt:lpstr>
      <vt:lpstr>Gitlab Access to a Group</vt:lpstr>
      <vt:lpstr>AnyPoint</vt:lpstr>
      <vt:lpstr>Creating API in GIT</vt:lpstr>
      <vt:lpstr>PowerPoint Presentation</vt:lpstr>
      <vt:lpstr>PowerPoint Presentation</vt:lpstr>
      <vt:lpstr>PowerPoint Presentation</vt:lpstr>
      <vt:lpstr>PowerPoint Presentation</vt:lpstr>
      <vt:lpstr>Enter the SSH path. No need to enter/update anything else.  Click Next</vt:lpstr>
      <vt:lpstr>PowerPoint Presentation</vt:lpstr>
      <vt:lpstr>PowerPoint Presentation</vt:lpstr>
      <vt:lpstr>PowerPoint Presentation</vt:lpstr>
      <vt:lpstr>PowerPoint Presentation</vt:lpstr>
      <vt:lpstr>Get a build in Artifactory</vt:lpstr>
      <vt:lpstr>Get a build in Artifactory</vt:lpstr>
      <vt:lpstr>Validate the file are in Artifactory</vt:lpstr>
      <vt:lpstr>Tokenize Property File with the TLUTs Team  </vt:lpstr>
      <vt:lpstr>Onboarding Asset </vt:lpstr>
      <vt:lpstr>UDS Deployment</vt:lpstr>
      <vt:lpstr>Review the API in AnyPoint Platform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Now Requests</dc:title>
  <dc:creator>Senapati, Amit</dc:creator>
  <cp:lastModifiedBy>Malyala, Bharath</cp:lastModifiedBy>
  <cp:revision>30</cp:revision>
  <dcterms:created xsi:type="dcterms:W3CDTF">2006-08-16T00:00:00Z</dcterms:created>
  <dcterms:modified xsi:type="dcterms:W3CDTF">2017-08-11T18:26:54Z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nonhesmow1868</vt:lpwstr>
  </property>
</Properties>
</file>