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  <p:sldMasterId id="2147483898" r:id="rId2"/>
  </p:sldMasterIdLst>
  <p:notesMasterIdLst>
    <p:notesMasterId r:id="rId38"/>
  </p:notesMasterIdLst>
  <p:handoutMasterIdLst>
    <p:handoutMasterId r:id="rId39"/>
  </p:handoutMasterIdLst>
  <p:sldIdLst>
    <p:sldId id="703" r:id="rId3"/>
    <p:sldId id="704" r:id="rId4"/>
    <p:sldId id="762" r:id="rId5"/>
    <p:sldId id="724" r:id="rId6"/>
    <p:sldId id="725" r:id="rId7"/>
    <p:sldId id="729" r:id="rId8"/>
    <p:sldId id="726" r:id="rId9"/>
    <p:sldId id="757" r:id="rId10"/>
    <p:sldId id="758" r:id="rId11"/>
    <p:sldId id="759" r:id="rId12"/>
    <p:sldId id="760" r:id="rId13"/>
    <p:sldId id="719" r:id="rId14"/>
    <p:sldId id="720" r:id="rId15"/>
    <p:sldId id="731" r:id="rId16"/>
    <p:sldId id="732" r:id="rId17"/>
    <p:sldId id="733" r:id="rId18"/>
    <p:sldId id="734" r:id="rId19"/>
    <p:sldId id="735" r:id="rId20"/>
    <p:sldId id="742" r:id="rId21"/>
    <p:sldId id="743" r:id="rId22"/>
    <p:sldId id="745" r:id="rId23"/>
    <p:sldId id="747" r:id="rId24"/>
    <p:sldId id="736" r:id="rId25"/>
    <p:sldId id="761" r:id="rId26"/>
    <p:sldId id="748" r:id="rId27"/>
    <p:sldId id="749" r:id="rId28"/>
    <p:sldId id="750" r:id="rId29"/>
    <p:sldId id="751" r:id="rId30"/>
    <p:sldId id="752" r:id="rId31"/>
    <p:sldId id="737" r:id="rId32"/>
    <p:sldId id="754" r:id="rId33"/>
    <p:sldId id="753" r:id="rId34"/>
    <p:sldId id="755" r:id="rId35"/>
    <p:sldId id="756" r:id="rId36"/>
    <p:sldId id="727" r:id="rId37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1pPr>
    <a:lvl2pPr marL="409575" indent="47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2pPr>
    <a:lvl3pPr marL="819150" indent="952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3pPr>
    <a:lvl4pPr marL="1230313" indent="141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4pPr>
    <a:lvl5pPr marL="1639888" indent="1889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otham C2 Text" pitchFamily="50" charset="0"/>
        <a:ea typeface="ＭＳ Ｐゴシック" pitchFamily="34" charset="-128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0889DF5-730C-4DA3-8766-73E1A3CE2121}">
          <p14:sldIdLst>
            <p14:sldId id="703"/>
            <p14:sldId id="704"/>
            <p14:sldId id="762"/>
            <p14:sldId id="724"/>
            <p14:sldId id="725"/>
            <p14:sldId id="729"/>
            <p14:sldId id="726"/>
            <p14:sldId id="757"/>
            <p14:sldId id="758"/>
            <p14:sldId id="759"/>
            <p14:sldId id="760"/>
            <p14:sldId id="719"/>
            <p14:sldId id="720"/>
            <p14:sldId id="731"/>
            <p14:sldId id="732"/>
            <p14:sldId id="733"/>
            <p14:sldId id="734"/>
            <p14:sldId id="735"/>
            <p14:sldId id="742"/>
            <p14:sldId id="743"/>
            <p14:sldId id="745"/>
            <p14:sldId id="747"/>
            <p14:sldId id="736"/>
            <p14:sldId id="761"/>
            <p14:sldId id="748"/>
            <p14:sldId id="749"/>
            <p14:sldId id="750"/>
            <p14:sldId id="751"/>
            <p14:sldId id="752"/>
            <p14:sldId id="737"/>
            <p14:sldId id="754"/>
            <p14:sldId id="753"/>
            <p14:sldId id="755"/>
            <p14:sldId id="756"/>
            <p14:sldId id="7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74">
          <p15:clr>
            <a:srgbClr val="A4A3A4"/>
          </p15:clr>
        </p15:guide>
        <p15:guide id="2" orient="horz" pos="3935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1335">
          <p15:clr>
            <a:srgbClr val="A4A3A4"/>
          </p15:clr>
        </p15:guide>
        <p15:guide id="7" orient="horz" pos="578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pos="434">
          <p15:clr>
            <a:srgbClr val="A4A3A4"/>
          </p15:clr>
        </p15:guide>
        <p15:guide id="10" pos="5759">
          <p15:clr>
            <a:srgbClr val="A4A3A4"/>
          </p15:clr>
        </p15:guide>
        <p15:guide id="11" pos="5330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575">
          <p15:clr>
            <a:srgbClr val="A4A3A4"/>
          </p15:clr>
        </p15:guide>
        <p15:guide id="2" orient="horz" pos="295">
          <p15:clr>
            <a:srgbClr val="A4A3A4"/>
          </p15:clr>
        </p15:guide>
        <p15:guide id="3" pos="4072">
          <p15:clr>
            <a:srgbClr val="A4A3A4"/>
          </p15:clr>
        </p15:guide>
        <p15:guide id="4" pos="3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554"/>
    <a:srgbClr val="565352"/>
    <a:srgbClr val="DDDDDD"/>
    <a:srgbClr val="98A4AE"/>
    <a:srgbClr val="DE7C00"/>
    <a:srgbClr val="768692"/>
    <a:srgbClr val="5C5C5C"/>
    <a:srgbClr val="4A773C"/>
    <a:srgbClr val="6BA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2961" autoAdjust="0"/>
  </p:normalViewPr>
  <p:slideViewPr>
    <p:cSldViewPr snapToGrid="0" showGuides="1">
      <p:cViewPr varScale="1">
        <p:scale>
          <a:sx n="114" d="100"/>
          <a:sy n="114" d="100"/>
        </p:scale>
        <p:origin x="1386" y="102"/>
      </p:cViewPr>
      <p:guideLst>
        <p:guide orient="horz" pos="4074"/>
        <p:guide orient="horz" pos="3935"/>
        <p:guide orient="horz" pos="1621"/>
        <p:guide orient="horz" pos="288"/>
        <p:guide orient="horz" pos="432"/>
        <p:guide orient="horz" pos="1335"/>
        <p:guide orient="horz" pos="578"/>
        <p:guide orient="horz" pos="2160"/>
        <p:guide pos="434"/>
        <p:guide pos="5759"/>
        <p:guide pos="53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38" d="100"/>
          <a:sy n="138" d="100"/>
        </p:scale>
        <p:origin x="5704" y="200"/>
      </p:cViewPr>
      <p:guideLst>
        <p:guide orient="horz" pos="5575"/>
        <p:guide orient="horz" pos="295"/>
        <p:guide pos="4072"/>
        <p:guide pos="3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442913" y="8699500"/>
            <a:ext cx="1458441" cy="21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3518" tIns="46761" rIns="93518" bIns="46761">
            <a:spAutoFit/>
          </a:bodyPr>
          <a:lstStyle>
            <a:lvl1pPr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  <a:cs typeface="ＭＳ Ｐゴシック" charset="0"/>
              </a:defRPr>
            </a:lvl1pPr>
            <a:lvl2pPr marL="719138" indent="-276225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2pPr>
            <a:lvl3pPr marL="1106488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3pPr>
            <a:lvl4pPr marL="1549400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4pPr>
            <a:lvl5pPr marL="1992313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5pPr>
            <a:lvl6pPr marL="24495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6pPr>
            <a:lvl7pPr marL="29067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7pPr>
            <a:lvl8pPr marL="33639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8pPr>
            <a:lvl9pPr marL="38211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latin typeface="Arial" panose="020B0604020202020204" pitchFamily="34" charset="0"/>
              </a:rPr>
              <a:t>GREAT-WEST FINANCIAL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992563" y="8670925"/>
            <a:ext cx="24622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45597" rIns="91191" bIns="45597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t>For investment professional use only. Not for public distribution.</a:t>
            </a:r>
          </a:p>
          <a:p>
            <a:pPr algn="r" eaLnBrk="1" hangingPunct="1"/>
            <a:r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t>Job number 00/00</a:t>
            </a:r>
          </a:p>
        </p:txBody>
      </p:sp>
      <p:sp>
        <p:nvSpPr>
          <p:cNvPr id="34820" name="Rectangle 27"/>
          <p:cNvSpPr>
            <a:spLocks noChangeArrowheads="1"/>
          </p:cNvSpPr>
          <p:nvPr/>
        </p:nvSpPr>
        <p:spPr bwMode="auto">
          <a:xfrm>
            <a:off x="6470650" y="8736013"/>
            <a:ext cx="2857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45617" rIns="41013" bIns="45617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fld id="{B37BA5DC-FC76-4304-8905-B249FE071F2C}" type="slidenum"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pPr algn="l" eaLnBrk="1" hangingPunct="1">
                <a:lnSpc>
                  <a:spcPct val="90000"/>
                </a:lnSpc>
              </a:pPr>
              <a:t>‹#›</a:t>
            </a:fld>
            <a:endParaRPr lang="en-US" altLang="en-US" sz="800">
              <a:solidFill>
                <a:srgbClr val="55565A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7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38275" y="468313"/>
            <a:ext cx="4140200" cy="3106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4513" y="3983038"/>
            <a:ext cx="5921375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518" tIns="46761" rIns="93518" bIns="46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42913" y="8699500"/>
            <a:ext cx="1458441" cy="21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3518" tIns="46761" rIns="93518" bIns="46761">
            <a:spAutoFit/>
          </a:bodyPr>
          <a:lstStyle>
            <a:lvl1pPr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  <a:cs typeface="ＭＳ Ｐゴシック" charset="0"/>
              </a:defRPr>
            </a:lvl1pPr>
            <a:lvl2pPr marL="719138" indent="-276225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2pPr>
            <a:lvl3pPr marL="1106488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3pPr>
            <a:lvl4pPr marL="1549400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4pPr>
            <a:lvl5pPr marL="1992313" indent="-220663" defTabSz="955675" eaLnBrk="0" hangingPunct="0"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5pPr>
            <a:lvl6pPr marL="24495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6pPr>
            <a:lvl7pPr marL="29067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7pPr>
            <a:lvl8pPr marL="33639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8pPr>
            <a:lvl9pPr marL="382111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otham C2 Text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latin typeface="Arial" panose="020B0604020202020204" pitchFamily="34" charset="0"/>
              </a:rPr>
              <a:t>GREAT-WEST FINANCIAL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992563" y="8670925"/>
            <a:ext cx="24622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0" tIns="45597" rIns="91191" bIns="45597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t>For investment professional use only. Not for public distribution.</a:t>
            </a:r>
          </a:p>
          <a:p>
            <a:pPr algn="r" eaLnBrk="1" hangingPunct="1"/>
            <a:r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t>Job number 00/00</a:t>
            </a:r>
          </a:p>
        </p:txBody>
      </p:sp>
      <p:sp>
        <p:nvSpPr>
          <p:cNvPr id="31750" name="Rectangle 27"/>
          <p:cNvSpPr>
            <a:spLocks noChangeArrowheads="1"/>
          </p:cNvSpPr>
          <p:nvPr/>
        </p:nvSpPr>
        <p:spPr bwMode="auto">
          <a:xfrm>
            <a:off x="6470650" y="8736013"/>
            <a:ext cx="2857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45617" rIns="41013" bIns="45617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fld id="{0DB61BC7-8E1A-4FEE-911B-2E481366FAF6}" type="slidenum">
              <a:rPr lang="en-US" altLang="en-US" sz="800">
                <a:solidFill>
                  <a:srgbClr val="55565A"/>
                </a:solidFill>
                <a:latin typeface="Arial Narrow" pitchFamily="34" charset="0"/>
              </a:rPr>
              <a:pPr algn="l" eaLnBrk="1" hangingPunct="1">
                <a:lnSpc>
                  <a:spcPct val="90000"/>
                </a:lnSpc>
              </a:pPr>
              <a:t>‹#›</a:t>
            </a:fld>
            <a:endParaRPr lang="en-US" altLang="en-US" sz="800">
              <a:solidFill>
                <a:srgbClr val="55565A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44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MS PGothic" charset="0"/>
      </a:defRPr>
    </a:lvl1pPr>
    <a:lvl2pPr marL="201613" indent="-98425" algn="l" rtl="0" eaLnBrk="0" fontAlgn="base" hangingPunct="0">
      <a:lnSpc>
        <a:spcPct val="110000"/>
      </a:lnSpc>
      <a:spcBef>
        <a:spcPct val="0"/>
      </a:spcBef>
      <a:spcAft>
        <a:spcPct val="0"/>
      </a:spcAft>
      <a:buClr>
        <a:srgbClr val="1A7FBA"/>
      </a:buClr>
      <a:buChar char="•"/>
      <a:defRPr sz="9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MS PGothic" charset="0"/>
      </a:defRPr>
    </a:lvl2pPr>
    <a:lvl3pPr marL="403225" indent="-98425" algn="l" rtl="0" eaLnBrk="0" fontAlgn="base" hangingPunct="0">
      <a:lnSpc>
        <a:spcPct val="110000"/>
      </a:lnSpc>
      <a:spcBef>
        <a:spcPct val="0"/>
      </a:spcBef>
      <a:spcAft>
        <a:spcPct val="0"/>
      </a:spcAft>
      <a:buClr>
        <a:srgbClr val="1A7FBA"/>
      </a:buClr>
      <a:buFont typeface="Gotham C2 Text" pitchFamily="50" charset="0"/>
      <a:buChar char="–"/>
      <a:defRPr sz="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MS PGothic" charset="0"/>
      </a:defRPr>
    </a:lvl3pPr>
    <a:lvl4pPr marL="614363" indent="-107950" algn="l" rtl="0" eaLnBrk="0" fontAlgn="base" hangingPunct="0">
      <a:lnSpc>
        <a:spcPct val="110000"/>
      </a:lnSpc>
      <a:spcBef>
        <a:spcPct val="0"/>
      </a:spcBef>
      <a:spcAft>
        <a:spcPct val="0"/>
      </a:spcAft>
      <a:buClr>
        <a:srgbClr val="1A7FBA"/>
      </a:buClr>
      <a:buChar char="•"/>
      <a:defRPr sz="7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MS PGothic" charset="0"/>
      </a:defRPr>
    </a:lvl4pPr>
    <a:lvl5pPr marL="819150" indent="-98425" algn="l" rtl="0" eaLnBrk="0" fontAlgn="base" hangingPunct="0">
      <a:lnSpc>
        <a:spcPct val="110000"/>
      </a:lnSpc>
      <a:spcBef>
        <a:spcPct val="0"/>
      </a:spcBef>
      <a:spcAft>
        <a:spcPct val="0"/>
      </a:spcAft>
      <a:buClr>
        <a:srgbClr val="1A7FBA"/>
      </a:buClr>
      <a:buChar char="•"/>
      <a:defRPr sz="7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MS PGothic" charset="0"/>
      </a:defRPr>
    </a:lvl5pPr>
    <a:lvl6pPr marL="2051456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findElement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(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) method of the 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Selenium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WebDriver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finds a unique web element within the webpage.</a:t>
            </a:r>
          </a:p>
          <a:p>
            <a:endParaRPr lang="en-US" sz="900" b="0" i="1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MS PGothic" charset="0"/>
            </a:endParaRPr>
          </a:p>
          <a:p>
            <a:r>
              <a:rPr lang="en-US" sz="900" b="0" i="1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findElements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()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returns a 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list of web elements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that match the specified criteria, unlike </a:t>
            </a:r>
            <a:r>
              <a:rPr lang="en-US" sz="900" b="0" i="1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findElement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()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which returned a unique element. 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If there are no matching elements then an empty list returns.</a:t>
            </a:r>
            <a:endParaRPr lang="en-US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MS PGothic" charset="0"/>
            </a:endParaRP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MS PGothic" charset="0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command accepts the “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By 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” object as the argument and returns a </a:t>
            </a:r>
            <a:r>
              <a:rPr lang="en-US" sz="900" b="0" i="1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WebElement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object.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The “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By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” is a locator or query object and accepts the locator specifier or strategies we discussed above. So if we write the line “</a:t>
            </a:r>
            <a:r>
              <a:rPr lang="en-US" sz="900" b="1" i="1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driver.findElement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 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-128"/>
                <a:cs typeface="MS PGothic" charset="0"/>
              </a:rPr>
              <a:t>( By.) </a:t>
            </a:r>
            <a:endParaRPr lang="en-US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-128"/>
              <a:cs typeface="MS P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200" y="581366"/>
            <a:ext cx="8414040" cy="2924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Client subtitle, client name or conference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4200" y="3929564"/>
            <a:ext cx="8429973" cy="900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64200" y="6595668"/>
            <a:ext cx="1242328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 anchorCtr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defTabSz="914608"/>
            <a:r>
              <a:rPr lang="en-US" sz="800" b="0" i="0" baseline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FOR INTERNAL USE ONLY.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00" y="6118006"/>
            <a:ext cx="1051560" cy="5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1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1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4200" y="1209675"/>
            <a:ext cx="3870917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35201" y="1209675"/>
            <a:ext cx="3870917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1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4200" y="1209675"/>
            <a:ext cx="3870917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35201" y="1209675"/>
            <a:ext cx="3870917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64201" y="357231"/>
            <a:ext cx="8241917" cy="733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64201" y="357231"/>
            <a:ext cx="8241917" cy="733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64200" y="1455136"/>
            <a:ext cx="8241918" cy="430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64201" y="357231"/>
            <a:ext cx="8241917" cy="733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64200" y="1455136"/>
            <a:ext cx="8241918" cy="430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64201" y="357231"/>
            <a:ext cx="8241917" cy="733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4200" y="1475876"/>
            <a:ext cx="3870917" cy="428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35201" y="1475876"/>
            <a:ext cx="3870917" cy="428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64201" y="357231"/>
            <a:ext cx="8241917" cy="733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4200" y="1475876"/>
            <a:ext cx="3870917" cy="428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35201" y="1475876"/>
            <a:ext cx="3870917" cy="428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4200" y="1205139"/>
            <a:ext cx="8339962" cy="5091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00" y="242954"/>
            <a:ext cx="104846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96" y="2029290"/>
            <a:ext cx="5305120" cy="2776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200" y="581366"/>
            <a:ext cx="8414040" cy="2924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Client subtitle, client name or conference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4200" y="3929564"/>
            <a:ext cx="8429973" cy="900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64200" y="6595668"/>
            <a:ext cx="1242328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 anchorCtr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defTabSz="914608"/>
            <a:r>
              <a:rPr lang="en-US" sz="800" b="0" i="0" baseline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FOR INTERNAL USE ONLY.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99" y="6119628"/>
            <a:ext cx="1048461" cy="548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000000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200" y="581366"/>
            <a:ext cx="8414040" cy="2924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solidFill>
                  <a:srgbClr val="000000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Client subtitle, client name or conference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4200" y="3929564"/>
            <a:ext cx="8429973" cy="900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baseline="0">
                <a:solidFill>
                  <a:srgbClr val="000000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64200" y="6595668"/>
            <a:ext cx="1242328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 anchorCtr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defTabSz="914608"/>
            <a:r>
              <a:rPr lang="en-US" sz="800" b="0" i="0" baseline="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FOR INTERNAL USE ONLY.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00" y="6113948"/>
            <a:ext cx="1048460" cy="548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00" y="6118006"/>
            <a:ext cx="1051560" cy="5502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FFFFFF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99" y="6119628"/>
            <a:ext cx="1048461" cy="548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200" y="3055788"/>
            <a:ext cx="8429973" cy="693364"/>
          </a:xfrm>
        </p:spPr>
        <p:txBody>
          <a:bodyPr lIns="0" rIns="0" anchor="b" anchorCtr="0"/>
          <a:lstStyle>
            <a:lvl1pPr>
              <a:defRPr sz="4500" b="0" i="0" baseline="0" smtClean="0">
                <a:solidFill>
                  <a:srgbClr val="000000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00" y="6113948"/>
            <a:ext cx="1048460" cy="548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1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1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200" y="1209675"/>
            <a:ext cx="8241918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 Light" charset="0"/>
                <a:ea typeface="Open Sans Light" charset="0"/>
                <a:cs typeface="Open Sans Light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22856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line header, 1 colum 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1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6284762"/>
            <a:ext cx="7432925" cy="288758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 b="0" i="0">
                <a:solidFill>
                  <a:schemeClr val="bg2">
                    <a:lumMod val="2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200" y="1209675"/>
            <a:ext cx="8241918" cy="4549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186055" indent="-182880">
              <a:buClr>
                <a:srgbClr val="000000"/>
              </a:buClr>
              <a:buFont typeface="Arial" charset="0"/>
              <a:buChar char="•"/>
              <a:defRPr sz="1400" b="0" i="0">
                <a:latin typeface="Open Sans Light" charset="0"/>
                <a:ea typeface="Open Sans Light" charset="0"/>
                <a:cs typeface="Open Sans Light" charset="0"/>
              </a:defRPr>
            </a:lvl2pPr>
            <a:lvl3pPr marL="365760" indent="-182880">
              <a:buClr>
                <a:srgbClr val="000000"/>
              </a:buClr>
              <a:buFont typeface=".AppleSystemUIFont" charset="-120"/>
              <a:buChar char="–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3pPr>
            <a:lvl4pPr marL="548640" indent="-182880">
              <a:buClr>
                <a:srgbClr val="000000"/>
              </a:buClr>
              <a:buFont typeface="Arial" charset="0"/>
              <a:buChar char="•"/>
              <a:defRPr sz="1400" b="0" i="0" baseline="0">
                <a:latin typeface="Open Sans Light" charset="0"/>
                <a:ea typeface="Open Sans Light" charset="0"/>
                <a:cs typeface="Open Sans Light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4200" y="357231"/>
            <a:ext cx="8241917" cy="465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-1" y="0"/>
            <a:ext cx="8606119" cy="182888"/>
          </a:xfrm>
          <a:prstGeom prst="rect">
            <a:avLst/>
          </a:prstGeom>
          <a:solidFill>
            <a:srgbClr val="98A4AE">
              <a:alpha val="50000"/>
            </a:srgbClr>
          </a:solidFill>
          <a:ln>
            <a:noFill/>
          </a:ln>
        </p:spPr>
        <p:txBody>
          <a:bodyPr lIns="82058" tIns="41029" rIns="82058" bIns="41029"/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n-US" altLang="en-US" dirty="0"/>
              <a:t>  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23218" y="44389"/>
            <a:ext cx="1615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8C0C95D3-127F-4F04-81D9-46CA1C187D68}" type="slidenum">
              <a:rPr lang="en-US" altLang="en-US" sz="1000" baseline="0" smtClean="0">
                <a:solidFill>
                  <a:srgbClr val="98A4AE"/>
                </a:solidFill>
                <a:latin typeface="Open Sans" charset="0"/>
                <a:ea typeface="Open Sans" charset="0"/>
                <a:cs typeface="Open Sans" charset="0"/>
              </a:rPr>
              <a:pPr algn="ctr" eaLnBrk="1" hangingPunct="1">
                <a:lnSpc>
                  <a:spcPct val="90000"/>
                </a:lnSpc>
              </a:pPr>
              <a:t>‹#›</a:t>
            </a:fld>
            <a:r>
              <a:rPr lang="en-US" altLang="en-US" sz="1000" baseline="0" dirty="0">
                <a:solidFill>
                  <a:srgbClr val="98A4AE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64200" y="6595668"/>
            <a:ext cx="1242328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 anchorCtr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otham C2 Text" pitchFamily="50" charset="0"/>
                <a:ea typeface="ＭＳ Ｐゴシック" pitchFamily="34" charset="-128"/>
              </a:defRPr>
            </a:lvl9pPr>
          </a:lstStyle>
          <a:p>
            <a:pPr algn="l" defTabSz="914608"/>
            <a:r>
              <a:rPr lang="en-US" sz="800" b="0" i="0" baseline="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FOR INTERNAL USE ONLY.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29" y="6293293"/>
            <a:ext cx="768871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1" r:id="rId7"/>
    <p:sldLayoutId id="2147483851" r:id="rId8"/>
    <p:sldLayoutId id="2147483882" r:id="rId9"/>
    <p:sldLayoutId id="2147483883" r:id="rId10"/>
    <p:sldLayoutId id="2147483884" r:id="rId11"/>
    <p:sldLayoutId id="2147483892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sz="3500" b="0" i="0" baseline="0">
          <a:solidFill>
            <a:srgbClr val="000000"/>
          </a:solidFill>
          <a:latin typeface="Open Sans Condensed Light" charset="0"/>
          <a:ea typeface="Open Sans Condensed Light" charset="0"/>
          <a:cs typeface="Open Sans Condensed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5pPr>
      <a:lvl6pPr marL="410291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6pPr>
      <a:lvl7pPr marL="820583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7pPr>
      <a:lvl8pPr marL="1230874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8pPr>
      <a:lvl9pPr marL="1641165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9pPr>
    </p:titleStyle>
    <p:bodyStyle>
      <a:lvl1pPr marL="169863" indent="-169863" algn="l" rtl="0" fontAlgn="base">
        <a:lnSpc>
          <a:spcPct val="110000"/>
        </a:lnSpc>
        <a:spcBef>
          <a:spcPct val="80000"/>
        </a:spcBef>
        <a:spcAft>
          <a:spcPct val="0"/>
        </a:spcAft>
        <a:buClr>
          <a:schemeClr val="tx2"/>
        </a:buClr>
        <a:buSzPct val="79000"/>
        <a:buFont typeface="Arial" panose="020B0604020202020204" pitchFamily="34" charset="0"/>
        <a:buChar char="•"/>
        <a:defRPr sz="18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1pPr>
      <a:lvl2pPr marL="460375" indent="-2032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 Narrow" pitchFamily="34" charset="0"/>
        <a:buChar char="―"/>
        <a:defRPr sz="16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2pPr>
      <a:lvl3pPr marL="627063" indent="-1143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14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3pPr>
      <a:lvl4pPr marL="922338" indent="-1524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 Narrow" pitchFamily="34" charset="0"/>
        <a:buChar char="―"/>
        <a:defRPr sz="12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4pPr>
      <a:lvl5pPr marL="1176338" indent="-149225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5pPr>
      <a:lvl6pPr marL="1451691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6pPr>
      <a:lvl7pPr marL="1861982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7pPr>
      <a:lvl8pPr marL="2272273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8pPr>
      <a:lvl9pPr marL="2682565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54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2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sz="3000" baseline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000000"/>
          </a:solidFill>
          <a:latin typeface="Arial Narrow" pitchFamily="34" charset="0"/>
          <a:ea typeface="ＭＳ Ｐゴシック" charset="-128"/>
          <a:cs typeface="Arial" charset="0"/>
        </a:defRPr>
      </a:lvl5pPr>
      <a:lvl6pPr marL="410291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6pPr>
      <a:lvl7pPr marL="820583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7pPr>
      <a:lvl8pPr marL="1230874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8pPr>
      <a:lvl9pPr marL="1641165" algn="l" defTabSz="914608" rtl="0" eaLnBrk="1" fontAlgn="base" hangingPunct="1">
        <a:spcBef>
          <a:spcPct val="0"/>
        </a:spcBef>
        <a:spcAft>
          <a:spcPct val="0"/>
        </a:spcAft>
        <a:defRPr>
          <a:solidFill>
            <a:schemeClr val="folHlink"/>
          </a:solidFill>
          <a:latin typeface="Gotham C1 Head" charset="0"/>
          <a:ea typeface="ＭＳ Ｐゴシック" charset="0"/>
        </a:defRPr>
      </a:lvl9pPr>
    </p:titleStyle>
    <p:bodyStyle>
      <a:lvl1pPr marL="169863" indent="-169863" algn="l" rtl="0" fontAlgn="base">
        <a:lnSpc>
          <a:spcPct val="110000"/>
        </a:lnSpc>
        <a:spcBef>
          <a:spcPct val="80000"/>
        </a:spcBef>
        <a:spcAft>
          <a:spcPct val="0"/>
        </a:spcAft>
        <a:buClr>
          <a:schemeClr val="tx2"/>
        </a:buClr>
        <a:buSzPct val="79000"/>
        <a:buFont typeface="Arial" panose="020B0604020202020204" pitchFamily="34" charset="0"/>
        <a:buChar char="•"/>
        <a:defRPr sz="18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1pPr>
      <a:lvl2pPr marL="460375" indent="-2032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 Narrow" pitchFamily="34" charset="0"/>
        <a:buChar char="―"/>
        <a:defRPr sz="16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2pPr>
      <a:lvl3pPr marL="627063" indent="-1143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14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3pPr>
      <a:lvl4pPr marL="922338" indent="-1524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 Narrow" pitchFamily="34" charset="0"/>
        <a:buChar char="―"/>
        <a:defRPr sz="12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4pPr>
      <a:lvl5pPr marL="1176338" indent="-149225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rgbClr val="000000"/>
          </a:solidFill>
          <a:latin typeface="Arial Narrow" panose="020B0606020202030204" pitchFamily="34" charset="0"/>
          <a:ea typeface="ＭＳ Ｐゴシック" charset="-128"/>
          <a:cs typeface="Arial" panose="020B0604020202020204" pitchFamily="34" charset="0"/>
        </a:defRPr>
      </a:lvl5pPr>
      <a:lvl6pPr marL="1451691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6pPr>
      <a:lvl7pPr marL="1861982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7pPr>
      <a:lvl8pPr marL="2272273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8pPr>
      <a:lvl9pPr marL="2682565" indent="-118244" algn="l" defTabSz="914608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Arial" charset="0"/>
        <a:buChar char="–"/>
        <a:defRPr sz="900">
          <a:solidFill>
            <a:schemeClr val="folHlink"/>
          </a:solidFill>
          <a:latin typeface="Gotham C2 Text" charset="0"/>
          <a:ea typeface="+mn-ea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>
          <p15:clr>
            <a:srgbClr val="F26B43"/>
          </p15:clr>
        </p15:guide>
        <p15:guide id="2" pos="54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17BE4-7D86-4C94-AD9A-0562D0270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13" y="2735636"/>
            <a:ext cx="8429973" cy="6933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</a:t>
            </a:r>
          </a:p>
        </p:txBody>
      </p:sp>
    </p:spTree>
    <p:extLst>
      <p:ext uri="{BB962C8B-B14F-4D97-AF65-F5344CB8AC3E}">
        <p14:creationId xmlns:p14="http://schemas.microsoft.com/office/powerpoint/2010/main" val="172628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E810-A220-417A-8349-0DCD4B1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A5081-B5BF-4709-A13D-B52AEA07A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541CF-59F7-44F4-A923-64118396D7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200" y="1090863"/>
            <a:ext cx="3469569" cy="466825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Verify the page title Steps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Open Web Browser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Launch the Application URL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Get the Web page title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Verify with Given text Empower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EA81C-2D96-4337-9E78-07CF7CFE07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117" y="1090863"/>
            <a:ext cx="4544682" cy="4668253"/>
          </a:xfrm>
        </p:spPr>
        <p:txBody>
          <a:bodyPr/>
          <a:lstStyle/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"C:\\\\webdev\\\\chromedriver_88.exe"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"https://proj8-plan.empower-retirement.com/</a:t>
            </a:r>
            <a:r>
              <a:rPr lang="en-US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planweb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/#/login/?</a:t>
            </a:r>
            <a:r>
              <a:rPr lang="en-US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accu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PlanEmpowerCR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pageTitle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pageTitle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"Empower"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"Empower test is Available in Title"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"Empower test is Not Available in Title"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21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DDB1-0824-4ECE-AE17-EB7B8971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Automation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9BD668-E2CD-46D3-8A4F-72018FDEC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u="sng" dirty="0" err="1">
                <a:latin typeface="Consolas" panose="020B0609020204030204" pitchFamily="49" charset="0"/>
              </a:rPr>
              <a:t>java.util.List</a:t>
            </a:r>
            <a:r>
              <a:rPr lang="en-US" sz="1100" u="sng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org.openqa.selenium.WebDriver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org.openqa.selenium.WebElement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org.openqa.selenium.chrome.ChromeDriver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SeleniumTraining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556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556"/>
              </a:spcBef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latin typeface="Consolas" panose="020B0609020204030204" pitchFamily="49" charset="0"/>
              </a:rPr>
              <a:t>setProperty</a:t>
            </a:r>
            <a:r>
              <a:rPr lang="en-US" sz="1100" i="1" dirty="0"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"C:\\\\webdev\\\\chromedriver_88.exe"</a:t>
            </a:r>
            <a:r>
              <a:rPr lang="en-US" sz="1100" i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latin typeface="Consolas" panose="020B0609020204030204" pitchFamily="49" charset="0"/>
              </a:rPr>
              <a:t>	WebDriver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ChromeDriver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100" dirty="0" err="1">
                <a:latin typeface="Consolas" panose="020B0609020204030204" pitchFamily="49" charset="0"/>
              </a:rPr>
              <a:t>.get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"https://proj8-plan.empower-retirement.com/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planweb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/#/login/?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accu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PlanEmpowerCR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latin typeface="Consolas" panose="020B0609020204030204" pitchFamily="49" charset="0"/>
              </a:rPr>
              <a:t>	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pageTitle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100" dirty="0" err="1">
                <a:latin typeface="Consolas" panose="020B0609020204030204" pitchFamily="49" charset="0"/>
              </a:rPr>
              <a:t>.getTitle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pageTitle</a:t>
            </a:r>
            <a:r>
              <a:rPr lang="en-US" sz="1100" dirty="0" err="1">
                <a:latin typeface="Consolas" panose="020B0609020204030204" pitchFamily="49" charset="0"/>
              </a:rPr>
              <a:t>.contains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"Empower"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 err="1"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"Empower test is Available in Title"</a:t>
            </a:r>
            <a:r>
              <a:rPr lang="en-US" sz="1100" i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>
              <a:spcBef>
                <a:spcPts val="556"/>
              </a:spcBef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 err="1"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"Empower test is Not Available in Title"</a:t>
            </a:r>
            <a:r>
              <a:rPr lang="en-US" sz="1100" i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556"/>
              </a:spcBef>
            </a:pPr>
            <a:r>
              <a:rPr lang="en-US" sz="1100" b="1" i="1" dirty="0">
                <a:latin typeface="Consolas" panose="020B0609020204030204" pitchFamily="49" charset="0"/>
              </a:rPr>
              <a:t>	}</a:t>
            </a:r>
          </a:p>
          <a:p>
            <a:pPr>
              <a:spcBef>
                <a:spcPts val="556"/>
              </a:spcBef>
            </a:pPr>
            <a:r>
              <a:rPr lang="en-US" sz="1100" b="1" i="1" dirty="0"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199D13-0507-456F-94D6-70C86F348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EF8D-3BCD-4A8B-A384-355CDDC7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Actions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680A-F857-4917-8A2A-EF8606E9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906011"/>
            <a:ext cx="8241918" cy="5378751"/>
          </a:xfrm>
        </p:spPr>
        <p:txBody>
          <a:bodyPr/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get(String arg0):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– This method Load a new web page in the current browser window. Accepts String as a parameter and returns nothing.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This method fetches the Title of the current page. Accepts nothing as a parameter and returns a String value.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driver.getTitle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getCurrentUrl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This method fetches the string representing the Current URL which is opened in the browser. Accepts nothing as a parameter and returns a String value.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driver.getCurrentUrl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getPageSource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This method returns the Source Code of the page. Accepts nothing as a parameter and returns a String value.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driver.getPageSource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– This method Close only the current window the WebDriver is currently controlling. Accepts nothing as a parameter and returns nothing.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driver.close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quit():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– This method Closes all windows opened by the WebDriver. Accepts nothing as a parameter and returns nothing.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driver.quit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7D991-D8AB-44F0-948F-2CD43F5A9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D3A-CFB2-4BE7-80DA-BB18C098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481434"/>
            <a:ext cx="8241917" cy="465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BB86-8C6B-426B-9EF7-CEE3C71EC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to(String arg0)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 – This method Loads a new web page in the current browser window. It accepts a String parameter and returns nothing.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forward()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– This method does the same operation as clicking on the Forward Button of any browser. It neither accepts nor returns anything.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().forward();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 – This method does the same operation as clicking on the Back Button of any browser. It neither accepts nor returns anything.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().back();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 – This method Refresh the current page. It neither accepts nor returns anything.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().refresh();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2B32F-4F15-437F-AAAC-008F5974D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AA8-29CC-4F77-8FAA-364F69F8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326B-7FAD-40D0-A64F-BBA674575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1023457"/>
            <a:ext cx="8241918" cy="5117284"/>
          </a:xfrm>
        </p:spPr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Command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 – If this element is a text entry element, this will clear the value. This method accepts nothing as a parameter and returns nothing.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element.clear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Command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click( ) 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– This simulates the clicking of any element. Accepts nothing as a parameter and returns nothing.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keysToSend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 – This simulates typing into an element, which may set its value. This method accepts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parameter and returns nothing.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element.sendKeys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(“text”);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IsDisplayed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isDisplayed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method determines if an element is currently being displayed or not. This accepts nothing as a parameter but returns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value(true/false). 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BF8C4-8BC3-4F1B-A69A-458C8965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6BD-B546-42ED-98F8-60BBE719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continued..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F227-78F6-4FD1-998B-B13E1F3C9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931179"/>
            <a:ext cx="8241918" cy="5058560"/>
          </a:xfrm>
        </p:spPr>
        <p:txBody>
          <a:bodyPr/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IsEnabled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isEnabled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determines if the element currently is Enabled or not? This accepts nothing as a parameter but returns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value(true/false).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IsSelected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isSelected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Determine whether or not this element is selected or not. This accepts nothing as a parameter but returns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value(true/false).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element.isSelected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Submit Command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void– This method works well/better than the click() if the current element is a form, or an element within a form. This accepts nothing as a parameter and returns nothing.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element.submit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GetText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getText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String– This method will fetch the visible (i.e. not hidden by CSS)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element. This accepts nothing as a parameter but returns a String value.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element.getText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4C84D-13F6-4D64-800B-A7BBD569E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087-306C-4CE7-9653-1B9EA0C0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continued..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4BF-D68E-466B-8276-1A20475A5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getTagName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getTagName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String– This method gets the tag name of this element. This accepts nothing as a parameter and returns a String value.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element.getTagName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getSize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getSize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 – This method fetch the width and height of the rendered element. This accepts nothing as a parameter but returns the Dimension object.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element.getSize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getLocation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getLocation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Point – This method locate the location of the element on the page. This accepts nothing as a parameter but returns the Point object.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element.getLocation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646E-9D7A-4C75-96A2-C7A5EC440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EAB-518B-4320-BD61-AA702050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elements in Selenium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AE1C-0B5D-4565-9221-E7E437BF2B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A64E5-473C-4861-B806-88AB82885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99" y="1209675"/>
            <a:ext cx="8385517" cy="4549441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 provides two methods using which we can find an element or list of elements on a web page. 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method uniquely finds a web element on the web page.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By.LocatorStrategy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LocatorValue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findElements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method finds a list of web elements on the web page.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By.LocatorStrategy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LocatorValue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 element using the attribute “id”.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(By.id("&lt;id&gt;"));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"https://participant.empower-retirement.com/participant/#/login"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IdValue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usernameInput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id(</a:t>
            </a:r>
            <a:r>
              <a:rPr lang="en-US" sz="1200" b="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IdValue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Element found 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Element not found 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92F65-C32F-440B-89A1-1BD709FD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85" y="1141229"/>
            <a:ext cx="2647950" cy="305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ACA78-617D-47DF-AE77-97CF8919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4517334"/>
            <a:ext cx="7648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99" y="822649"/>
            <a:ext cx="8536519" cy="4936467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 element using the attribute “name”.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(By.name("&lt;name&gt;"));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140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Element found 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552"/>
              </a:spcBef>
            </a:pPr>
            <a:r>
              <a:rPr lang="en-US" sz="1200" b="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b="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("Username Element not found ");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9652A-362F-4DC0-B9BC-015B3A6D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664979"/>
            <a:ext cx="2914650" cy="3381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4DC15-B473-4591-AE18-844952BC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4572000"/>
            <a:ext cx="8886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043DEA-EC13-4381-AD8F-11F35024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1" y="582386"/>
            <a:ext cx="8241917" cy="465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A5E92-53B5-4E59-AC67-AD9376DD9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1047805"/>
            <a:ext cx="8241918" cy="5236958"/>
          </a:xfrm>
        </p:spPr>
        <p:txBody>
          <a:bodyPr/>
          <a:lstStyle/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 : Selenium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Selenium can do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Selenium WebDriver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instantiate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Automation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Actions 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Actions 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elements in Selenium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ID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Name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Link Text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Partial Link Text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Multiple Elements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</a:p>
          <a:p>
            <a:pPr marL="285750" indent="-285750">
              <a:lnSpc>
                <a:spcPts val="102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D34AD9-EABF-4C4F-BD14-2055A0356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Link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 element using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&gt;"));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"Security Guarantee"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B379F-8789-4AF5-9865-581AF559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905250"/>
            <a:ext cx="888682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BD37-649B-49FC-805F-B6328FDC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056037"/>
            <a:ext cx="8286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Partial Link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 element using Partial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partialLinkText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partialLinkText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&gt;"));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partialLinkText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"Guarantee"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B379F-8789-4AF5-9865-581AF559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905250"/>
            <a:ext cx="888682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BD37-649B-49FC-805F-B6328FDC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056037"/>
            <a:ext cx="8286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Elements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 element using the locator “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("&lt;</a:t>
            </a:r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&gt;"));</a:t>
            </a:r>
          </a:p>
          <a:p>
            <a:pPr>
              <a:lnSpc>
                <a:spcPct val="100000"/>
              </a:lnSpc>
              <a:spcBef>
                <a:spcPts val="536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"//input[@name='</a:t>
            </a:r>
            <a:r>
              <a:rPr lang="en-US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552"/>
              </a:spcBef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Element found 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552"/>
              </a:spcBef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Element not found 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9652A-362F-4DC0-B9BC-015B3A6D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62" y="589940"/>
            <a:ext cx="2914650" cy="3381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4DC15-B473-4591-AE18-844952BC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" y="4978076"/>
            <a:ext cx="8886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03AA-EDDA-49C1-9318-36C10E2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Multiple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FE53-5E3D-4C29-8634-8FC8FE6E8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8D822-45A5-44A0-9988-0122CC0A2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multiple elements with the help of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findlements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By.LocatorStrategy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LocatorValue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>
              <a:spcBef>
                <a:spcPts val="552"/>
              </a:spcBef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"//a"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552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"Number of links in the page 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12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.size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8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F8958F-6FC7-4C51-B5F0-70B1000D2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400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Text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pPr>
              <a:spcBef>
                <a:spcPts val="552"/>
              </a:spcBef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552"/>
              </a:spcBef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120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name.clear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name.sendKeys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("7OBCE");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4DC15-B473-4591-AE18-844952BC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038600"/>
            <a:ext cx="88868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97DF4-7914-4871-97AE-AFEC1315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68" y="795722"/>
            <a:ext cx="2876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Submit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pPr>
              <a:spcBef>
                <a:spcPts val="552"/>
              </a:spcBef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1200" b="0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nameValue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.sendKeys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"7OBCE"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552"/>
              </a:spcBef>
            </a:pP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97DF4-7914-4871-97AE-AFEC131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568" y="795722"/>
            <a:ext cx="287655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76AAD-5A6A-4709-ABD7-8F9C8AF3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7" y="4519612"/>
            <a:ext cx="6638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pPr>
              <a:spcBef>
                <a:spcPts val="552"/>
              </a:spcBef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2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i="1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.sendKeys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"7OBCE"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"password"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.sendKeys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“testing1"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id(</a:t>
            </a:r>
            <a:r>
              <a:rPr lang="en-US" sz="1200" b="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52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42ADB-679C-4863-A02B-3E65E24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50" y="934103"/>
            <a:ext cx="29146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6FB4-F252-4485-B911-3BEA3E4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151"/>
            <a:ext cx="9144000" cy="38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"Security Guarantee"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B379F-8789-4AF5-9865-581AF559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933700"/>
            <a:ext cx="888682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BD37-649B-49FC-805F-B6328FDC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4389718"/>
            <a:ext cx="8286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pPr lvl="0">
              <a:buClr>
                <a:srgbClr val="002454"/>
              </a:buClr>
            </a:pPr>
            <a:endParaRPr lang="en-US" b="0" dirty="0">
              <a:solidFill>
                <a:srgbClr val="000000"/>
              </a:solidFill>
            </a:endParaRPr>
          </a:p>
          <a:p>
            <a:pPr lvl="0">
              <a:buClr>
                <a:srgbClr val="002454"/>
              </a:buClr>
            </a:pP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getText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visible 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innerTextof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element, including sub-elements, but trimmed out.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"https://proj8-plan.empower-retirement.com/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planweb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/#/login/?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PlanEmpowerCR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"//span[@class='site-tagline']"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name=</a:t>
            </a:r>
            <a:r>
              <a:rPr lang="en-US" sz="1400" b="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.getText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spcBef>
                <a:spcPts val="500"/>
              </a:spcBef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"Plan Service Center"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5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"Text Element found"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500"/>
              </a:spcBef>
            </a:pPr>
            <a:r>
              <a:rPr lang="en-US" sz="1200" b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5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200" b="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"Text Element not </a:t>
            </a:r>
            <a:r>
              <a:rPr lang="en-US" sz="1200" b="0" dirty="0" err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ound</a:t>
            </a:r>
            <a:r>
              <a:rPr lang="en-US" sz="1200" b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D9EE0-DB91-4D05-A9CD-1B5A371A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3110702"/>
            <a:ext cx="5743575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DE987-BA62-4723-A20F-208C9A7C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1593"/>
            <a:ext cx="9144000" cy="28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0CAD9-569C-46A2-8E74-C87198D7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1" y="357231"/>
            <a:ext cx="8241917" cy="733632"/>
          </a:xfrm>
        </p:spPr>
        <p:txBody>
          <a:bodyPr wrap="square" anchor="t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CF137CC-8D6D-4853-810D-624B028658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538" y="6284762"/>
            <a:ext cx="7432925" cy="28875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977D-24A7-4398-8E18-9A7A7AA92A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200" y="1455136"/>
            <a:ext cx="8241918" cy="4303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Fundamentals</a:t>
            </a:r>
          </a:p>
          <a:p>
            <a:pPr lvl="3"/>
            <a:r>
              <a:rPr lang="en-US" dirty="0"/>
              <a:t>Comments, Data Types, Modifiers, Variables, Operators, Control Flow, Conditional Statements, Loop Statements, Branching Statements, Array, </a:t>
            </a:r>
            <a:r>
              <a:rPr lang="en-US" dirty="0" err="1"/>
              <a:t>ArrayList</a:t>
            </a:r>
            <a:r>
              <a:rPr lang="en-US" dirty="0"/>
              <a:t>, Methods, Predefined methods, User defined methods, String Handling, IO Operations, and File </a:t>
            </a:r>
            <a:r>
              <a:rPr lang="en-US" dirty="0" err="1"/>
              <a:t>HandlingException</a:t>
            </a:r>
            <a:r>
              <a:rPr lang="en-US" dirty="0"/>
              <a:t> </a:t>
            </a:r>
            <a:r>
              <a:rPr lang="en-US" dirty="0" err="1"/>
              <a:t>Handling,Object</a:t>
            </a:r>
            <a:r>
              <a:rPr lang="en-US" dirty="0"/>
              <a:t> oriented programming, Inheritance, Polymorphism, Abstraction, 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Concepts </a:t>
            </a:r>
          </a:p>
          <a:p>
            <a:pPr marL="471805" lvl="1" indent="-285750">
              <a:buFont typeface="Arial" panose="020B0604020202020204" pitchFamily="34" charset="0"/>
              <a:buChar char="•"/>
            </a:pPr>
            <a:r>
              <a:rPr lang="en-US" dirty="0"/>
              <a:t>HTML Elements and Operations on </a:t>
            </a:r>
            <a:r>
              <a:rPr lang="en-US" dirty="0" err="1"/>
              <a:t>Elements,Page</a:t>
            </a:r>
            <a:r>
              <a:rPr lang="en-US" dirty="0"/>
              <a:t>, Edit Box, Text Area, Button Link, Drop down </a:t>
            </a:r>
            <a:r>
              <a:rPr lang="en-US" dirty="0" err="1"/>
              <a:t>box,List</a:t>
            </a:r>
            <a:r>
              <a:rPr lang="en-US" dirty="0"/>
              <a:t> box, Combo box, Check box, Radio button, Web </a:t>
            </a:r>
            <a:r>
              <a:rPr lang="en-US" dirty="0" err="1"/>
              <a:t>table,Frame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0445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CE4B-26F8-42FD-B7A2-1166B510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Radio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ABD3-8C83-42B3-98DB-AE1C416EA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93CC5-1982-4E6B-B187-E61FDB39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8" y="711860"/>
            <a:ext cx="7572375" cy="26193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ABF5F-754B-4E8C-A627-2CC05CDCE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"gender-readio-1"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ACD35B-A14E-4289-87E7-5800E280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8" y="3231490"/>
            <a:ext cx="8191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5CF1-C03F-41BA-8A4F-65CE4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Check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779C-47EC-4B6C-BB33-8A2AADB69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0F51-64B0-4656-8761-6D5D86EDA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"hobbies-checkbox-1"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sports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music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"hobbies-checkbox-3"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music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sports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.isSelected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()&amp;&amp;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music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.isSelected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"Sports and Music Selected 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92B36-D8D6-411E-B4BB-DC248861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8" y="3752282"/>
            <a:ext cx="8191500" cy="291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75BB-CE96-483F-B352-130ED023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37" y="865896"/>
            <a:ext cx="6257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A02-556A-43E9-9537-BD6D59C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Elements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9905-18F2-4BF2-A76A-ED09F996F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3301-E2B8-40C0-B8E3-A053E1A71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822649"/>
            <a:ext cx="8241918" cy="4936467"/>
          </a:xfrm>
        </p:spPr>
        <p:txBody>
          <a:bodyPr/>
          <a:lstStyle/>
          <a:p>
            <a:pPr>
              <a:spcBef>
                <a:spcPts val="552"/>
              </a:spcBef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mfaDeliveryMethod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dropdown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.selectByVisibleText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"Email me: ******************@empower-retirement.com"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primaryEmail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CE853-0531-45DB-A07A-F52789E4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0" y="3429000"/>
            <a:ext cx="5943600" cy="3333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844F9-E078-4E42-B64C-9DB29BE3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429000"/>
            <a:ext cx="6200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A541-A8DB-408A-8D83-AFE1CF51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FDF8-047D-437B-915B-B7C742C38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70B7A-E570-41D5-B504-11168292D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1209675"/>
            <a:ext cx="3791240" cy="4549441"/>
          </a:xfrm>
        </p:spPr>
        <p:txBody>
          <a:bodyPr/>
          <a:lstStyle/>
          <a:p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small popup boxes/windows which display the 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notify the user with some information seeking some permission on certain kinds of operations.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Alert </a:t>
            </a:r>
          </a:p>
          <a:p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Alerts</a:t>
            </a:r>
          </a:p>
          <a:p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Alerts</a:t>
            </a:r>
          </a:p>
          <a:p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alert=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driver.switchTo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().alert();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alert.dismiss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alert.accept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.sendKeys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pic>
        <p:nvPicPr>
          <p:cNvPr id="2050" name="Picture 2" descr="Selenium WebDriver-Alert Popup - Tutorial And Example">
            <a:extLst>
              <a:ext uri="{FF2B5EF4-FFF2-40B4-BE49-F238E27FC236}">
                <a16:creationId xmlns:a16="http://schemas.microsoft.com/office/drawing/2014/main" id="{399AE3AC-9763-443F-AA56-B0532609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44" y="1348295"/>
            <a:ext cx="4324351" cy="30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9E9DD-7D21-4765-84FC-7E9627CA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56" y="1657077"/>
            <a:ext cx="43243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1ECE0-5BF4-4021-80EC-5DA88334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000" y="2024199"/>
            <a:ext cx="4876800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4A16E-540F-40D7-BF6C-ECBEA8F8E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647" y="2440749"/>
            <a:ext cx="4524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1C32-1C83-4624-B50D-B21796C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82F2A-D0C8-41AD-9617-7B3CC7ABA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3564D-FFFD-47D7-BD29-8FE852375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HTML document embedded inside an HTML document. 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by an &lt;iframe&gt;&lt;/iframe&gt; tag in HTML. 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between 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iFrames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to use the driver’s </a:t>
            </a:r>
            <a:r>
              <a:rPr 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switchTo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().frame command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switchTo.frame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frame index.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switchTo.frame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frameNameOrId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 the frame element Name or ID.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switchTo.frame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frameElement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 the frame web element.</a:t>
            </a:r>
          </a:p>
        </p:txBody>
      </p:sp>
    </p:spTree>
    <p:extLst>
      <p:ext uri="{BB962C8B-B14F-4D97-AF65-F5344CB8AC3E}">
        <p14:creationId xmlns:p14="http://schemas.microsoft.com/office/powerpoint/2010/main" val="371310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704-5FB0-4511-9758-40F14456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573238"/>
            <a:ext cx="8241917" cy="46541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Verify page title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19C8-26D4-404F-B9D4-DADC0BD74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BCD8B-6D9C-40AE-93B7-554D3FFB4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537" y="1124165"/>
            <a:ext cx="8241918" cy="507508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 String[]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Create a new instance of the Firefox driver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WebDriver driver = new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(1) Go to a page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("http://www.google.com");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(2) Locate an element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WebElementelement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(By.name("q"));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(3-1) Enter something to search for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element.sendKeys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(“empower");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(3-2) Now submit the form. // WebDriver will find the form for us from the element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element.submit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(3-3) Wait up to 10 seconds for a condition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WebDriverWaitwaiting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(driver, 10);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waiting.until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ExpectedConditions.presenceOfElementLocated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By.id("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pnnext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) 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(4) Check the title of the page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 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driver.getTitle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().equals(“empower-Google Search") )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("PASS");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("FAIL");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//Close the browser</a:t>
            </a:r>
          </a:p>
          <a:p>
            <a:pPr eaLnBrk="1" hangingPunct="1">
              <a:lnSpc>
                <a:spcPts val="58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driver.quit</a:t>
            </a: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958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B65A-22BA-4390-8335-D08C70E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 : Selenium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2214-E9E5-478C-8645-24EBEE88D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00" y="1209676"/>
            <a:ext cx="8241918" cy="1323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 free (open-source) automated testing framework used to validate web applications across different browsers and platforms.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Selenium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071F0-1959-4095-895D-AB3A49707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Selenium components">
            <a:extLst>
              <a:ext uri="{FF2B5EF4-FFF2-40B4-BE49-F238E27FC236}">
                <a16:creationId xmlns:a16="http://schemas.microsoft.com/office/drawing/2014/main" id="{7DB10E23-77B6-4A66-8D6C-AF0E4A5D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7" y="2263324"/>
            <a:ext cx="5714478" cy="35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0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0D73-F4A8-4C66-BB06-C2D3E84A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1" y="481434"/>
            <a:ext cx="8241917" cy="46541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Selenium can 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7988-26EC-4738-98E4-8A6EF4A72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F724-F95B-4661-B087-46CC9B9E7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solution for automation testing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user actions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regression tests to verify functionality and user acceptance.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 testing</a:t>
            </a:r>
          </a:p>
          <a:p>
            <a:pPr lvl="2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script can run on any Selenium platform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84E3-ECFD-49B6-A56B-48F51DD9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1" y="481434"/>
            <a:ext cx="8241917" cy="46541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C839-3408-428A-BFF7-743688F27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is designed to providing a simpler and uniformed programming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WebDriver script runs for different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the browser of their choice, through browser-specific drivers.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the OS level and uses a Protocol called </a:t>
            </a:r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JSONWireProtocol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browsers.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programming language: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Java, C#, Python, Ruby, PHP, Perl…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browsers in multiple platforms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Chrome,Internet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Explorer,Firefox,Opera,Safari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Chromium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0BEB8-F026-44E2-8C7C-48694F734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61BF-50A5-49E5-915A-64EEF2D7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599164"/>
            <a:ext cx="8241917" cy="46541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Selenium WebDriver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DB92-BC8E-464F-A30C-9DCD13FF92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C055D-20C6-475E-8CC1-79FB08F4B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  Go to a page</a:t>
            </a:r>
          </a:p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  Locate an element</a:t>
            </a:r>
          </a:p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  Do something with that element......</a:t>
            </a:r>
          </a:p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(</a:t>
            </a:r>
            <a:r>
              <a:rPr lang="en-US" altLang="en-US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	Locate an element</a:t>
            </a:r>
          </a:p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(i+1) 	Do something with that element</a:t>
            </a:r>
          </a:p>
          <a:p>
            <a:r>
              <a:rPr lang="en-US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(i+2) 	Verify / Assert the result</a:t>
            </a:r>
          </a:p>
        </p:txBody>
      </p:sp>
    </p:spTree>
    <p:extLst>
      <p:ext uri="{BB962C8B-B14F-4D97-AF65-F5344CB8AC3E}">
        <p14:creationId xmlns:p14="http://schemas.microsoft.com/office/powerpoint/2010/main" val="19474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2388-AC5C-437D-A9B8-CC07DB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instantiate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4A47-8C3C-4CB6-8FB7-A54479924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26DE2-D0D0-477D-BD3A-54DC0019F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WebDriver java client zip from the official Selenium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the files to Selenium Java folder.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Right-click on the Eclipse project &gt; Build Path &gt; Configure Build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the “Selenium WebDriver ” folder dependencies as “External JARs“ to the Project</a:t>
            </a:r>
          </a:p>
          <a:p>
            <a:r>
              <a:rPr lang="en-US" dirty="0">
                <a:solidFill>
                  <a:schemeClr val="tx2"/>
                </a:solidFill>
              </a:rPr>
              <a:t>Instantiate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org.openqa.selenium.WebDriver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org.openqa.selenium.chrome.ChromeDriver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webdriver.chrome.driver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"Chrome Driver executable location on your system");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driver = new </a:t>
            </a:r>
            <a:r>
              <a:rPr lang="en-US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2016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F7D63-78D4-4A72-9C5F-62B0D41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Automation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2E63F5-131B-430B-9745-07BFC96C4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Verify the page title contains Empower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25EA5-946E-484B-958B-C12D99788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4109"/>
      </p:ext>
    </p:extLst>
  </p:cSld>
  <p:clrMapOvr>
    <a:masterClrMapping/>
  </p:clrMapOvr>
</p:sld>
</file>

<file path=ppt/theme/theme1.xml><?xml version="1.0" encoding="utf-8"?>
<a:theme xmlns:a="http://schemas.openxmlformats.org/drawingml/2006/main" name="great_west_template">
  <a:themeElements>
    <a:clrScheme name="Hyperlink Empower">
      <a:dk1>
        <a:srgbClr val="758691"/>
      </a:dk1>
      <a:lt1>
        <a:srgbClr val="FFFFFF"/>
      </a:lt1>
      <a:dk2>
        <a:srgbClr val="002454"/>
      </a:dk2>
      <a:lt2>
        <a:srgbClr val="EEEEEE"/>
      </a:lt2>
      <a:accent1>
        <a:srgbClr val="BA002A"/>
      </a:accent1>
      <a:accent2>
        <a:srgbClr val="758691"/>
      </a:accent2>
      <a:accent3>
        <a:srgbClr val="002F86"/>
      </a:accent3>
      <a:accent4>
        <a:srgbClr val="49773C"/>
      </a:accent4>
      <a:accent5>
        <a:srgbClr val="DE7C00"/>
      </a:accent5>
      <a:accent6>
        <a:srgbClr val="6BA3B8"/>
      </a:accent6>
      <a:hlink>
        <a:srgbClr val="002F86"/>
      </a:hlink>
      <a:folHlink>
        <a:srgbClr val="00A7B5"/>
      </a:folHlink>
    </a:clrScheme>
    <a:fontScheme name="Great-West Brand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otham C2 Text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otham C2 Text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0000"/>
            </a:solidFill>
            <a:latin typeface="Open Sans Light" charset="0"/>
            <a:ea typeface="Open Sans Light" charset="0"/>
            <a:cs typeface="Open Sans Light" charset="0"/>
          </a:defRPr>
        </a:defPPr>
      </a:lstStyle>
    </a:tx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1A7FBA"/>
        </a:dk2>
        <a:lt2>
          <a:srgbClr val="808080"/>
        </a:lt2>
        <a:accent1>
          <a:srgbClr val="EBA539"/>
        </a:accent1>
        <a:accent2>
          <a:srgbClr val="84C2EA"/>
        </a:accent2>
        <a:accent3>
          <a:srgbClr val="FFFFFF"/>
        </a:accent3>
        <a:accent4>
          <a:srgbClr val="000000"/>
        </a:accent4>
        <a:accent5>
          <a:srgbClr val="F3CFAE"/>
        </a:accent5>
        <a:accent6>
          <a:srgbClr val="77B0D4"/>
        </a:accent6>
        <a:hlink>
          <a:srgbClr val="D91355"/>
        </a:hlink>
        <a:folHlink>
          <a:srgbClr val="25AC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E7603D"/>
        </a:dk1>
        <a:lt1>
          <a:srgbClr val="84C2EA"/>
        </a:lt1>
        <a:dk2>
          <a:srgbClr val="2B9E9C"/>
        </a:dk2>
        <a:lt2>
          <a:srgbClr val="F0B146"/>
        </a:lt2>
        <a:accent1>
          <a:srgbClr val="8BB141"/>
        </a:accent1>
        <a:accent2>
          <a:srgbClr val="B13469"/>
        </a:accent2>
        <a:accent3>
          <a:srgbClr val="ACCCCB"/>
        </a:accent3>
        <a:accent4>
          <a:srgbClr val="70A5C8"/>
        </a:accent4>
        <a:accent5>
          <a:srgbClr val="C4D5B0"/>
        </a:accent5>
        <a:accent6>
          <a:srgbClr val="A02E5E"/>
        </a:accent6>
        <a:hlink>
          <a:srgbClr val="80808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4675"/>
        </a:dk1>
        <a:lt1>
          <a:srgbClr val="1B7FBA"/>
        </a:lt1>
        <a:dk2>
          <a:srgbClr val="4B81A5"/>
        </a:dk2>
        <a:lt2>
          <a:srgbClr val="589DC6"/>
        </a:lt2>
        <a:accent1>
          <a:srgbClr val="87CAE0"/>
        </a:accent1>
        <a:accent2>
          <a:srgbClr val="50AEE2"/>
        </a:accent2>
        <a:accent3>
          <a:srgbClr val="ABC0D9"/>
        </a:accent3>
        <a:accent4>
          <a:srgbClr val="003A63"/>
        </a:accent4>
        <a:accent5>
          <a:srgbClr val="C3E1ED"/>
        </a:accent5>
        <a:accent6>
          <a:srgbClr val="489DCD"/>
        </a:accent6>
        <a:hlink>
          <a:srgbClr val="D3E8F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1A7FBA"/>
        </a:dk2>
        <a:lt2>
          <a:srgbClr val="808080"/>
        </a:lt2>
        <a:accent1>
          <a:srgbClr val="EBA539"/>
        </a:accent1>
        <a:accent2>
          <a:srgbClr val="84C2EA"/>
        </a:accent2>
        <a:accent3>
          <a:srgbClr val="FFFFFF"/>
        </a:accent3>
        <a:accent4>
          <a:srgbClr val="000000"/>
        </a:accent4>
        <a:accent5>
          <a:srgbClr val="F3CFAE"/>
        </a:accent5>
        <a:accent6>
          <a:srgbClr val="77B0D4"/>
        </a:accent6>
        <a:hlink>
          <a:srgbClr val="D91355"/>
        </a:hlink>
        <a:folHlink>
          <a:srgbClr val="25AC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4675"/>
        </a:dk1>
        <a:lt1>
          <a:srgbClr val="1B7FBA"/>
        </a:lt1>
        <a:dk2>
          <a:srgbClr val="4B81A5"/>
        </a:dk2>
        <a:lt2>
          <a:srgbClr val="589DC6"/>
        </a:lt2>
        <a:accent1>
          <a:srgbClr val="87CAE0"/>
        </a:accent1>
        <a:accent2>
          <a:srgbClr val="50AEE2"/>
        </a:accent2>
        <a:accent3>
          <a:srgbClr val="ABC0D9"/>
        </a:accent3>
        <a:accent4>
          <a:srgbClr val="003A63"/>
        </a:accent4>
        <a:accent5>
          <a:srgbClr val="C3E1ED"/>
        </a:accent5>
        <a:accent6>
          <a:srgbClr val="489DCD"/>
        </a:accent6>
        <a:hlink>
          <a:srgbClr val="DDE8F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reat_west_template">
  <a:themeElements>
    <a:clrScheme name="Hyperlink Empower">
      <a:dk1>
        <a:srgbClr val="758691"/>
      </a:dk1>
      <a:lt1>
        <a:srgbClr val="FFFFFF"/>
      </a:lt1>
      <a:dk2>
        <a:srgbClr val="002454"/>
      </a:dk2>
      <a:lt2>
        <a:srgbClr val="EEEEEE"/>
      </a:lt2>
      <a:accent1>
        <a:srgbClr val="BA002A"/>
      </a:accent1>
      <a:accent2>
        <a:srgbClr val="758691"/>
      </a:accent2>
      <a:accent3>
        <a:srgbClr val="002F86"/>
      </a:accent3>
      <a:accent4>
        <a:srgbClr val="49773C"/>
      </a:accent4>
      <a:accent5>
        <a:srgbClr val="DE7C00"/>
      </a:accent5>
      <a:accent6>
        <a:srgbClr val="6BA3B8"/>
      </a:accent6>
      <a:hlink>
        <a:srgbClr val="002F86"/>
      </a:hlink>
      <a:folHlink>
        <a:srgbClr val="00A7B5"/>
      </a:folHlink>
    </a:clrScheme>
    <a:fontScheme name="Great-West Brand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otham C2 Text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otham C2 Text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lt"/>
          </a:defRPr>
        </a:defPPr>
      </a:lstStyle>
    </a:tx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1A7FBA"/>
        </a:dk2>
        <a:lt2>
          <a:srgbClr val="808080"/>
        </a:lt2>
        <a:accent1>
          <a:srgbClr val="EBA539"/>
        </a:accent1>
        <a:accent2>
          <a:srgbClr val="84C2EA"/>
        </a:accent2>
        <a:accent3>
          <a:srgbClr val="FFFFFF"/>
        </a:accent3>
        <a:accent4>
          <a:srgbClr val="000000"/>
        </a:accent4>
        <a:accent5>
          <a:srgbClr val="F3CFAE"/>
        </a:accent5>
        <a:accent6>
          <a:srgbClr val="77B0D4"/>
        </a:accent6>
        <a:hlink>
          <a:srgbClr val="D91355"/>
        </a:hlink>
        <a:folHlink>
          <a:srgbClr val="25AC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E7603D"/>
        </a:dk1>
        <a:lt1>
          <a:srgbClr val="84C2EA"/>
        </a:lt1>
        <a:dk2>
          <a:srgbClr val="2B9E9C"/>
        </a:dk2>
        <a:lt2>
          <a:srgbClr val="F0B146"/>
        </a:lt2>
        <a:accent1>
          <a:srgbClr val="8BB141"/>
        </a:accent1>
        <a:accent2>
          <a:srgbClr val="B13469"/>
        </a:accent2>
        <a:accent3>
          <a:srgbClr val="ACCCCB"/>
        </a:accent3>
        <a:accent4>
          <a:srgbClr val="70A5C8"/>
        </a:accent4>
        <a:accent5>
          <a:srgbClr val="C4D5B0"/>
        </a:accent5>
        <a:accent6>
          <a:srgbClr val="A02E5E"/>
        </a:accent6>
        <a:hlink>
          <a:srgbClr val="80808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4675"/>
        </a:dk1>
        <a:lt1>
          <a:srgbClr val="1B7FBA"/>
        </a:lt1>
        <a:dk2>
          <a:srgbClr val="4B81A5"/>
        </a:dk2>
        <a:lt2>
          <a:srgbClr val="589DC6"/>
        </a:lt2>
        <a:accent1>
          <a:srgbClr val="87CAE0"/>
        </a:accent1>
        <a:accent2>
          <a:srgbClr val="50AEE2"/>
        </a:accent2>
        <a:accent3>
          <a:srgbClr val="ABC0D9"/>
        </a:accent3>
        <a:accent4>
          <a:srgbClr val="003A63"/>
        </a:accent4>
        <a:accent5>
          <a:srgbClr val="C3E1ED"/>
        </a:accent5>
        <a:accent6>
          <a:srgbClr val="489DCD"/>
        </a:accent6>
        <a:hlink>
          <a:srgbClr val="D3E8F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1A7FBA"/>
        </a:dk2>
        <a:lt2>
          <a:srgbClr val="808080"/>
        </a:lt2>
        <a:accent1>
          <a:srgbClr val="EBA539"/>
        </a:accent1>
        <a:accent2>
          <a:srgbClr val="84C2EA"/>
        </a:accent2>
        <a:accent3>
          <a:srgbClr val="FFFFFF"/>
        </a:accent3>
        <a:accent4>
          <a:srgbClr val="000000"/>
        </a:accent4>
        <a:accent5>
          <a:srgbClr val="F3CFAE"/>
        </a:accent5>
        <a:accent6>
          <a:srgbClr val="77B0D4"/>
        </a:accent6>
        <a:hlink>
          <a:srgbClr val="D91355"/>
        </a:hlink>
        <a:folHlink>
          <a:srgbClr val="25AC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4675"/>
        </a:dk1>
        <a:lt1>
          <a:srgbClr val="1B7FBA"/>
        </a:lt1>
        <a:dk2>
          <a:srgbClr val="4B81A5"/>
        </a:dk2>
        <a:lt2>
          <a:srgbClr val="589DC6"/>
        </a:lt2>
        <a:accent1>
          <a:srgbClr val="87CAE0"/>
        </a:accent1>
        <a:accent2>
          <a:srgbClr val="50AEE2"/>
        </a:accent2>
        <a:accent3>
          <a:srgbClr val="ABC0D9"/>
        </a:accent3>
        <a:accent4>
          <a:srgbClr val="003A63"/>
        </a:accent4>
        <a:accent5>
          <a:srgbClr val="C3E1ED"/>
        </a:accent5>
        <a:accent6>
          <a:srgbClr val="489DCD"/>
        </a:accent6>
        <a:hlink>
          <a:srgbClr val="DDE8F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3232</Words>
  <Application>Microsoft Office PowerPoint</Application>
  <PresentationFormat>On-screen Show (4:3)</PresentationFormat>
  <Paragraphs>355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.AppleSystemUIFont</vt:lpstr>
      <vt:lpstr>Arial</vt:lpstr>
      <vt:lpstr>Arial Narrow</vt:lpstr>
      <vt:lpstr>Consolas</vt:lpstr>
      <vt:lpstr>Gotham C1 Head</vt:lpstr>
      <vt:lpstr>Gotham C2 Text</vt:lpstr>
      <vt:lpstr>Open Sans</vt:lpstr>
      <vt:lpstr>Open Sans Condensed Light</vt:lpstr>
      <vt:lpstr>Open Sans Light</vt:lpstr>
      <vt:lpstr>Times New Roman</vt:lpstr>
      <vt:lpstr>great_west_template</vt:lpstr>
      <vt:lpstr>1_great_west_template</vt:lpstr>
      <vt:lpstr>Automation Testing Tool</vt:lpstr>
      <vt:lpstr>Context</vt:lpstr>
      <vt:lpstr>Prerequisites</vt:lpstr>
      <vt:lpstr>Automation Testing Tool : Selenium</vt:lpstr>
      <vt:lpstr>What Selenium can do</vt:lpstr>
      <vt:lpstr>Selenium WebDriver</vt:lpstr>
      <vt:lpstr>How to use Selenium WebDriver</vt:lpstr>
      <vt:lpstr>Setup and instantiate Webdriver</vt:lpstr>
      <vt:lpstr>Sample Test case Automation</vt:lpstr>
      <vt:lpstr>Sample Test case Automation</vt:lpstr>
      <vt:lpstr>Sample Test case Automation</vt:lpstr>
      <vt:lpstr>Browser Actions </vt:lpstr>
      <vt:lpstr>Navigation Actions </vt:lpstr>
      <vt:lpstr>WebElement Actions </vt:lpstr>
      <vt:lpstr>WebElement Actions continued..</vt:lpstr>
      <vt:lpstr>WebElement Actions continued..</vt:lpstr>
      <vt:lpstr>Find elements in Selenium</vt:lpstr>
      <vt:lpstr>Select Elements By ID</vt:lpstr>
      <vt:lpstr>Select Elements By Name</vt:lpstr>
      <vt:lpstr>Select Elements By Link Text</vt:lpstr>
      <vt:lpstr>Select Elements By Partial Link Text</vt:lpstr>
      <vt:lpstr>Select Elements By Xpath</vt:lpstr>
      <vt:lpstr>Finding Multiple Elements</vt:lpstr>
      <vt:lpstr>Working with WebElements </vt:lpstr>
      <vt:lpstr>Working with Elements : Text Box</vt:lpstr>
      <vt:lpstr>Working with Elements : Submit Button</vt:lpstr>
      <vt:lpstr>Working with Elements : Forms</vt:lpstr>
      <vt:lpstr>Working with Elements : Link</vt:lpstr>
      <vt:lpstr>Working with Elements : Text</vt:lpstr>
      <vt:lpstr>Working with Elements : Radio Button</vt:lpstr>
      <vt:lpstr>Working with Elements : Check Box</vt:lpstr>
      <vt:lpstr>Working with Elements : DropDown</vt:lpstr>
      <vt:lpstr>Alerts </vt:lpstr>
      <vt:lpstr>iFrames</vt:lpstr>
      <vt:lpstr>Demo: Verify page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Tool</dc:title>
  <dc:creator>Reddy, Gajulapalli Bharath</dc:creator>
  <cp:lastModifiedBy>Reddy, Gajulapalli Bharath</cp:lastModifiedBy>
  <cp:revision>2</cp:revision>
  <dcterms:created xsi:type="dcterms:W3CDTF">2021-04-06T11:19:29Z</dcterms:created>
  <dcterms:modified xsi:type="dcterms:W3CDTF">2021-04-06T11:46:09Z</dcterms:modified>
</cp:coreProperties>
</file>