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6347" y="0"/>
            <a:ext cx="7121652" cy="102869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015228"/>
            <a:ext cx="672465" cy="4272280"/>
          </a:xfrm>
          <a:custGeom>
            <a:avLst/>
            <a:gdLst/>
            <a:ahLst/>
            <a:cxnLst/>
            <a:rect l="l" t="t" r="r" b="b"/>
            <a:pathLst>
              <a:path w="672465" h="4272280">
                <a:moveTo>
                  <a:pt x="0" y="0"/>
                </a:moveTo>
                <a:lnTo>
                  <a:pt x="0" y="4271772"/>
                </a:lnTo>
                <a:lnTo>
                  <a:pt x="672084" y="4271772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076" y="1048638"/>
            <a:ext cx="16093846" cy="99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41490" y="0"/>
            <a:ext cx="7146925" cy="10287000"/>
          </a:xfrm>
          <a:custGeom>
            <a:avLst/>
            <a:gdLst/>
            <a:ahLst/>
            <a:cxnLst/>
            <a:rect l="l" t="t" r="r" b="b"/>
            <a:pathLst>
              <a:path w="7146925" h="10287000">
                <a:moveTo>
                  <a:pt x="2909156" y="0"/>
                </a:moveTo>
                <a:lnTo>
                  <a:pt x="4749630" y="10286997"/>
                </a:lnTo>
              </a:path>
              <a:path w="7146925" h="10287000">
                <a:moveTo>
                  <a:pt x="7146509" y="5516585"/>
                </a:moveTo>
                <a:lnTo>
                  <a:pt x="0" y="10286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2389" y="0"/>
            <a:ext cx="4511040" cy="10287000"/>
          </a:xfrm>
          <a:custGeom>
            <a:avLst/>
            <a:gdLst/>
            <a:ahLst/>
            <a:cxnLst/>
            <a:rect l="l" t="t" r="r" b="b"/>
            <a:pathLst>
              <a:path w="4511040" h="10287000">
                <a:moveTo>
                  <a:pt x="4511038" y="0"/>
                </a:moveTo>
                <a:lnTo>
                  <a:pt x="3064686" y="0"/>
                </a:lnTo>
                <a:lnTo>
                  <a:pt x="0" y="10286994"/>
                </a:lnTo>
                <a:lnTo>
                  <a:pt x="4511038" y="10286994"/>
                </a:lnTo>
                <a:lnTo>
                  <a:pt x="4511038" y="0"/>
                </a:lnTo>
                <a:close/>
              </a:path>
            </a:pathLst>
          </a:custGeom>
          <a:solidFill>
            <a:srgbClr val="5FCAEE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6995" y="0"/>
            <a:ext cx="3881120" cy="10287000"/>
          </a:xfrm>
          <a:custGeom>
            <a:avLst/>
            <a:gdLst/>
            <a:ahLst/>
            <a:cxnLst/>
            <a:rect l="l" t="t" r="r" b="b"/>
            <a:pathLst>
              <a:path w="3881119" h="10287000">
                <a:moveTo>
                  <a:pt x="3881002" y="0"/>
                </a:moveTo>
                <a:lnTo>
                  <a:pt x="0" y="0"/>
                </a:lnTo>
                <a:lnTo>
                  <a:pt x="1812173" y="10286994"/>
                </a:lnTo>
                <a:lnTo>
                  <a:pt x="3881002" y="10286994"/>
                </a:lnTo>
                <a:lnTo>
                  <a:pt x="3881002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99008" y="4572000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8992" y="0"/>
                </a:moveTo>
                <a:lnTo>
                  <a:pt x="0" y="5714999"/>
                </a:lnTo>
                <a:lnTo>
                  <a:pt x="4888992" y="5714999"/>
                </a:lnTo>
                <a:lnTo>
                  <a:pt x="4888992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8" y="0"/>
            <a:ext cx="4276725" cy="10287000"/>
          </a:xfrm>
          <a:custGeom>
            <a:avLst/>
            <a:gdLst/>
            <a:ahLst/>
            <a:cxnLst/>
            <a:rect l="l" t="t" r="r" b="b"/>
            <a:pathLst>
              <a:path w="4276725" h="10287000">
                <a:moveTo>
                  <a:pt x="4276529" y="0"/>
                </a:moveTo>
                <a:lnTo>
                  <a:pt x="0" y="0"/>
                </a:lnTo>
                <a:lnTo>
                  <a:pt x="3701217" y="10286994"/>
                </a:lnTo>
                <a:lnTo>
                  <a:pt x="4276529" y="10286994"/>
                </a:lnTo>
                <a:lnTo>
                  <a:pt x="427652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794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479" y="0"/>
                </a:moveTo>
                <a:lnTo>
                  <a:pt x="1528030" y="0"/>
                </a:lnTo>
                <a:lnTo>
                  <a:pt x="0" y="10286994"/>
                </a:lnTo>
                <a:lnTo>
                  <a:pt x="1935479" y="10286994"/>
                </a:lnTo>
                <a:lnTo>
                  <a:pt x="1935479" y="0"/>
                </a:lnTo>
                <a:close/>
              </a:path>
            </a:pathLst>
          </a:custGeom>
          <a:solidFill>
            <a:srgbClr val="2D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10877" y="0"/>
            <a:ext cx="1872614" cy="10287000"/>
          </a:xfrm>
          <a:custGeom>
            <a:avLst/>
            <a:gdLst/>
            <a:ahLst/>
            <a:cxnLst/>
            <a:rect l="l" t="t" r="r" b="b"/>
            <a:pathLst>
              <a:path w="1872615" h="10287000">
                <a:moveTo>
                  <a:pt x="1872550" y="0"/>
                </a:moveTo>
                <a:lnTo>
                  <a:pt x="0" y="0"/>
                </a:lnTo>
                <a:lnTo>
                  <a:pt x="1661983" y="10286994"/>
                </a:lnTo>
                <a:lnTo>
                  <a:pt x="1872550" y="10286994"/>
                </a:lnTo>
                <a:lnTo>
                  <a:pt x="1872550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56991" y="5384291"/>
            <a:ext cx="2726690" cy="4902835"/>
          </a:xfrm>
          <a:custGeom>
            <a:avLst/>
            <a:gdLst/>
            <a:ahLst/>
            <a:cxnLst/>
            <a:rect l="l" t="t" r="r" b="b"/>
            <a:pathLst>
              <a:path w="2726690" h="4902834">
                <a:moveTo>
                  <a:pt x="2726436" y="0"/>
                </a:moveTo>
                <a:lnTo>
                  <a:pt x="0" y="4902707"/>
                </a:lnTo>
                <a:lnTo>
                  <a:pt x="2726436" y="4902707"/>
                </a:lnTo>
                <a:lnTo>
                  <a:pt x="2726436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9800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0" y="0"/>
                </a:moveTo>
                <a:lnTo>
                  <a:pt x="0" y="4267199"/>
                </a:lnTo>
                <a:lnTo>
                  <a:pt x="673608" y="4267199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943" y="871219"/>
            <a:ext cx="16098113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5FCA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9427" y="3076778"/>
            <a:ext cx="12709144" cy="4602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jpg" /><Relationship Id="rId5" Type="http://schemas.openxmlformats.org/officeDocument/2006/relationships/image" Target="../media/image6.png" /><Relationship Id="rId4" Type="http://schemas.openxmlformats.org/officeDocument/2006/relationships/image" Target="../media/image8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688" y="1485900"/>
            <a:ext cx="2615184" cy="200101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629655" y="1786127"/>
            <a:ext cx="2499360" cy="2158365"/>
          </a:xfrm>
          <a:custGeom>
            <a:avLst/>
            <a:gdLst/>
            <a:ahLst/>
            <a:cxnLst/>
            <a:rect l="l" t="t" r="r" b="b"/>
            <a:pathLst>
              <a:path w="2499359" h="2158365">
                <a:moveTo>
                  <a:pt x="1960245" y="0"/>
                </a:moveTo>
                <a:lnTo>
                  <a:pt x="539115" y="0"/>
                </a:lnTo>
                <a:lnTo>
                  <a:pt x="0" y="1078865"/>
                </a:lnTo>
                <a:lnTo>
                  <a:pt x="539115" y="2157984"/>
                </a:lnTo>
                <a:lnTo>
                  <a:pt x="1960245" y="2157984"/>
                </a:lnTo>
                <a:lnTo>
                  <a:pt x="2499360" y="1078865"/>
                </a:lnTo>
                <a:lnTo>
                  <a:pt x="1960245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01284" y="8139683"/>
            <a:ext cx="1085215" cy="929640"/>
          </a:xfrm>
          <a:custGeom>
            <a:avLst/>
            <a:gdLst/>
            <a:ahLst/>
            <a:cxnLst/>
            <a:rect l="l" t="t" r="r" b="b"/>
            <a:pathLst>
              <a:path w="1085215" h="929640">
                <a:moveTo>
                  <a:pt x="853059" y="0"/>
                </a:moveTo>
                <a:lnTo>
                  <a:pt x="232028" y="0"/>
                </a:lnTo>
                <a:lnTo>
                  <a:pt x="0" y="464947"/>
                </a:lnTo>
                <a:lnTo>
                  <a:pt x="232028" y="929640"/>
                </a:lnTo>
                <a:lnTo>
                  <a:pt x="853059" y="929640"/>
                </a:lnTo>
                <a:lnTo>
                  <a:pt x="1085088" y="464947"/>
                </a:lnTo>
                <a:lnTo>
                  <a:pt x="85305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7188" y="50418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8120" algn="l"/>
              </a:tabLst>
            </a:pP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Dat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5" dirty="0">
                <a:solidFill>
                  <a:srgbClr val="0E0E0E"/>
                </a:solidFill>
                <a:latin typeface="Times New Roman"/>
                <a:cs typeface="Times New Roman"/>
              </a:rPr>
              <a:t> usin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g</a:t>
            </a:r>
            <a:r>
              <a:rPr sz="4800" spc="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7373" y="9028277"/>
            <a:ext cx="1358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40483" y="4465700"/>
            <a:ext cx="10703942" cy="388054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353820">
              <a:lnSpc>
                <a:spcPts val="4300"/>
              </a:lnSpc>
              <a:spcBef>
                <a:spcPts val="260"/>
              </a:spcBef>
            </a:pPr>
            <a:r>
              <a:rPr sz="3600" spc="-5" dirty="0">
                <a:latin typeface="Times New Roman"/>
                <a:cs typeface="Times New Roman"/>
              </a:rPr>
              <a:t>STUDENT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NAME:</a:t>
            </a:r>
            <a:r>
              <a:rPr sz="3600" spc="-20" dirty="0">
                <a:latin typeface="Times New Roman"/>
                <a:cs typeface="Times New Roman"/>
              </a:rPr>
              <a:t> </a:t>
            </a:r>
            <a:r>
              <a:rPr lang="en-IN" sz="3600" spc="-5" dirty="0">
                <a:latin typeface="Times New Roman"/>
                <a:cs typeface="Times New Roman"/>
              </a:rPr>
              <a:t>R.BHARATH KUMAR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REGISTER </a:t>
            </a:r>
            <a:r>
              <a:rPr sz="3600" dirty="0">
                <a:latin typeface="Times New Roman"/>
                <a:cs typeface="Times New Roman"/>
              </a:rPr>
              <a:t>NO: </a:t>
            </a:r>
            <a:r>
              <a:rPr sz="3600" spc="-5" dirty="0">
                <a:latin typeface="Times New Roman"/>
                <a:cs typeface="Times New Roman"/>
              </a:rPr>
              <a:t>3122002</a:t>
            </a:r>
            <a:r>
              <a:rPr lang="en-IN" sz="3600" spc="-5" dirty="0">
                <a:latin typeface="Times New Roman"/>
                <a:cs typeface="Times New Roman"/>
              </a:rPr>
              <a:t>18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DE</a:t>
            </a:r>
            <a:r>
              <a:rPr sz="3600" spc="-340" dirty="0">
                <a:latin typeface="Times New Roman"/>
                <a:cs typeface="Times New Roman"/>
              </a:rPr>
              <a:t>P</a:t>
            </a:r>
            <a:r>
              <a:rPr sz="3600" spc="-5" dirty="0">
                <a:latin typeface="Times New Roman"/>
                <a:cs typeface="Times New Roman"/>
              </a:rPr>
              <a:t>A</a:t>
            </a:r>
            <a:r>
              <a:rPr sz="3600" spc="-215" dirty="0">
                <a:latin typeface="Times New Roman"/>
                <a:cs typeface="Times New Roman"/>
              </a:rPr>
              <a:t>R</a:t>
            </a:r>
            <a:r>
              <a:rPr sz="3600" spc="-5" dirty="0">
                <a:latin typeface="Times New Roman"/>
                <a:cs typeface="Times New Roman"/>
              </a:rPr>
              <a:t>TMEN</a:t>
            </a:r>
            <a:r>
              <a:rPr sz="3600" spc="-185" dirty="0">
                <a:latin typeface="Times New Roman"/>
                <a:cs typeface="Times New Roman"/>
              </a:rPr>
              <a:t>T</a:t>
            </a:r>
            <a:r>
              <a:rPr sz="3600" dirty="0">
                <a:latin typeface="Times New Roman"/>
                <a:cs typeface="Times New Roman"/>
              </a:rPr>
              <a:t>:</a:t>
            </a:r>
            <a:r>
              <a:rPr sz="3600" spc="-200" dirty="0">
                <a:latin typeface="Times New Roman"/>
                <a:cs typeface="Times New Roman"/>
              </a:rPr>
              <a:t> </a:t>
            </a:r>
            <a:r>
              <a:rPr lang="en-US" sz="3600" spc="-200" dirty="0">
                <a:latin typeface="Times New Roman"/>
                <a:cs typeface="Times New Roman"/>
              </a:rPr>
              <a:t>B.COM </a:t>
            </a:r>
            <a:r>
              <a:rPr sz="3600" spc="-5" dirty="0">
                <a:latin typeface="Times New Roman"/>
                <a:cs typeface="Times New Roman"/>
              </a:rPr>
              <a:t>ACCO</a:t>
            </a:r>
            <a:r>
              <a:rPr sz="3600" dirty="0">
                <a:latin typeface="Times New Roman"/>
                <a:cs typeface="Times New Roman"/>
              </a:rPr>
              <a:t>U</a:t>
            </a:r>
            <a:r>
              <a:rPr sz="3600" spc="-5" dirty="0">
                <a:latin typeface="Times New Roman"/>
                <a:cs typeface="Times New Roman"/>
              </a:rPr>
              <a:t>NTS</a:t>
            </a:r>
            <a:r>
              <a:rPr sz="3600" spc="-2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FIN</a:t>
            </a:r>
            <a:r>
              <a:rPr sz="3600" spc="5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NCE  </a:t>
            </a:r>
            <a:endParaRPr lang="en-US" sz="3600" spc="-5" dirty="0">
              <a:latin typeface="Times New Roman"/>
              <a:cs typeface="Times New Roman"/>
            </a:endParaRP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NAAN MUDHALVAN ID :</a:t>
            </a: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lang="en-US" sz="3600" spc="-5" dirty="0">
                <a:latin typeface="Times New Roman"/>
                <a:cs typeface="Times New Roman"/>
              </a:rPr>
              <a:t>Asunm103unm103312200218</a:t>
            </a:r>
          </a:p>
          <a:p>
            <a:pPr marL="12700" marR="5080">
              <a:lnSpc>
                <a:spcPts val="4300"/>
              </a:lnSpc>
              <a:spcBef>
                <a:spcPts val="5"/>
              </a:spcBef>
            </a:pPr>
            <a:r>
              <a:rPr sz="3600" spc="-5" dirty="0">
                <a:latin typeface="Times New Roman"/>
                <a:cs typeface="Times New Roman"/>
              </a:rPr>
              <a:t>COLLEGE :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75" dirty="0">
                <a:latin typeface="Times New Roman"/>
                <a:cs typeface="Times New Roman"/>
              </a:rPr>
              <a:t>S.I.V.E.T.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COLLEGE</a:t>
            </a:r>
          </a:p>
          <a:p>
            <a:pPr marL="12700">
              <a:lnSpc>
                <a:spcPts val="4150"/>
              </a:lnSpc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" y="5071869"/>
            <a:ext cx="3700272" cy="51297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900811"/>
            <a:ext cx="1087501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0" dirty="0">
                <a:latin typeface="Trebuchet MS"/>
                <a:cs typeface="Trebuchet MS"/>
              </a:rPr>
              <a:t>THE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30" dirty="0">
                <a:latin typeface="Trebuchet MS"/>
                <a:cs typeface="Trebuchet MS"/>
              </a:rPr>
              <a:t>"WOW"</a:t>
            </a:r>
            <a:r>
              <a:rPr sz="6350" b="0" spc="100" dirty="0">
                <a:latin typeface="Trebuchet MS"/>
                <a:cs typeface="Trebuchet MS"/>
              </a:rPr>
              <a:t> </a:t>
            </a:r>
            <a:r>
              <a:rPr sz="6350" b="0" spc="15" dirty="0">
                <a:latin typeface="Trebuchet MS"/>
                <a:cs typeface="Trebuchet MS"/>
              </a:rPr>
              <a:t>IN</a:t>
            </a:r>
            <a:r>
              <a:rPr sz="6350" b="0" spc="3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OUR</a:t>
            </a:r>
            <a:r>
              <a:rPr sz="6350" b="0" spc="75" dirty="0">
                <a:latin typeface="Trebuchet MS"/>
                <a:cs typeface="Trebuchet MS"/>
              </a:rPr>
              <a:t> </a:t>
            </a:r>
            <a:r>
              <a:rPr sz="6350" b="0" spc="25" dirty="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394" y="3164840"/>
            <a:ext cx="9321800" cy="193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200" b="1" dirty="0">
                <a:latin typeface="Times New Roman"/>
                <a:cs typeface="Times New Roman"/>
              </a:rPr>
              <a:t>Performance</a:t>
            </a:r>
            <a:r>
              <a:rPr sz="4200" b="1" spc="-55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level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spcBef>
                <a:spcPts val="120"/>
              </a:spcBef>
            </a:pPr>
            <a:r>
              <a:rPr sz="4200" b="1" spc="-5" dirty="0">
                <a:latin typeface="Times New Roman"/>
                <a:cs typeface="Times New Roman"/>
              </a:rPr>
              <a:t>IFS </a:t>
            </a:r>
            <a:r>
              <a:rPr sz="4200" b="1" spc="-15" dirty="0">
                <a:latin typeface="Times New Roman"/>
                <a:cs typeface="Times New Roman"/>
              </a:rPr>
              <a:t>(Z8-5”VERY </a:t>
            </a:r>
            <a:r>
              <a:rPr sz="4200" b="1" spc="-5" dirty="0">
                <a:latin typeface="Times New Roman"/>
                <a:cs typeface="Times New Roman"/>
              </a:rPr>
              <a:t>HIGH”28- </a:t>
            </a:r>
            <a:r>
              <a:rPr sz="4200" b="1" dirty="0">
                <a:latin typeface="Times New Roman"/>
                <a:cs typeface="Times New Roman"/>
              </a:rPr>
              <a:t> </a:t>
            </a:r>
            <a:r>
              <a:rPr sz="4200" b="1" spc="-5" dirty="0">
                <a:latin typeface="Times New Roman"/>
                <a:cs typeface="Times New Roman"/>
              </a:rPr>
              <a:t>4,”HIGH”,28&gt;3,”MED”,TRUE,”LOW”)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883" y="9701783"/>
            <a:ext cx="114300" cy="2667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076" y="257632"/>
            <a:ext cx="5767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50" dirty="0">
                <a:solidFill>
                  <a:srgbClr val="00B0F0"/>
                </a:solidFill>
                <a:latin typeface="Times New Roman"/>
                <a:cs typeface="Times New Roman"/>
              </a:rPr>
              <a:t>MODELLING</a:t>
            </a:r>
            <a:endParaRPr sz="7200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087600" y="78790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781682"/>
            <a:ext cx="11173460" cy="603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9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Us</a:t>
            </a:r>
            <a:r>
              <a:rPr sz="3000" b="1" dirty="0">
                <a:latin typeface="Times New Roman"/>
                <a:cs typeface="Times New Roman"/>
              </a:rPr>
              <a:t>e</a:t>
            </a:r>
            <a:r>
              <a:rPr sz="3000" b="1" spc="-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Pivo</a:t>
            </a:r>
            <a:r>
              <a:rPr sz="3000" b="1" spc="-10" dirty="0">
                <a:latin typeface="Times New Roman"/>
                <a:cs typeface="Times New Roman"/>
              </a:rPr>
              <a:t>t</a:t>
            </a:r>
            <a:r>
              <a:rPr sz="3000" b="1" spc="-275" dirty="0">
                <a:latin typeface="Times New Roman"/>
                <a:cs typeface="Times New Roman"/>
              </a:rPr>
              <a:t>T</a:t>
            </a:r>
            <a:r>
              <a:rPr sz="3000" b="1" dirty="0">
                <a:latin typeface="Times New Roman"/>
                <a:cs typeface="Times New Roman"/>
              </a:rPr>
              <a:t>ables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</a:t>
            </a:r>
            <a:r>
              <a:rPr sz="3000" b="1" spc="-2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Advance</a:t>
            </a:r>
            <a:r>
              <a:rPr sz="3000" b="1" dirty="0">
                <a:latin typeface="Times New Roman"/>
                <a:cs typeface="Times New Roman"/>
              </a:rPr>
              <a:t>d</a:t>
            </a:r>
            <a:r>
              <a:rPr sz="3000" b="1" spc="-17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Analys</a:t>
            </a:r>
            <a:r>
              <a:rPr sz="3000" b="1" spc="-10" dirty="0">
                <a:latin typeface="Times New Roman"/>
                <a:cs typeface="Times New Roman"/>
              </a:rPr>
              <a:t>i</a:t>
            </a:r>
            <a:r>
              <a:rPr sz="3000" b="1" dirty="0">
                <a:latin typeface="Times New Roman"/>
                <a:cs typeface="Times New Roman"/>
              </a:rPr>
              <a:t>s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spc="-20" dirty="0">
                <a:latin typeface="Times New Roman"/>
                <a:cs typeface="Times New Roman"/>
              </a:rPr>
              <a:t>PivotTables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dynamically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summarize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data:</a:t>
            </a:r>
            <a:endParaRPr sz="2700">
              <a:latin typeface="Times New Roman"/>
              <a:cs typeface="Times New Roman"/>
            </a:endParaRPr>
          </a:p>
          <a:p>
            <a:pPr marL="684530" marR="6686550">
              <a:lnSpc>
                <a:spcPct val="98700"/>
              </a:lnSpc>
              <a:spcBef>
                <a:spcPts val="25"/>
              </a:spcBef>
            </a:pPr>
            <a:r>
              <a:rPr sz="2700" b="1" spc="-5" dirty="0">
                <a:latin typeface="Times New Roman"/>
                <a:cs typeface="Times New Roman"/>
              </a:rPr>
              <a:t>Select </a:t>
            </a:r>
            <a:r>
              <a:rPr sz="2700" b="1" spc="-80" dirty="0">
                <a:latin typeface="Times New Roman"/>
                <a:cs typeface="Times New Roman"/>
              </a:rPr>
              <a:t>Your </a:t>
            </a:r>
            <a:r>
              <a:rPr sz="2700" b="1" spc="-5" dirty="0">
                <a:latin typeface="Times New Roman"/>
                <a:cs typeface="Times New Roman"/>
              </a:rPr>
              <a:t>Data </a:t>
            </a:r>
            <a:r>
              <a:rPr sz="2700" b="1" dirty="0">
                <a:latin typeface="Times New Roman"/>
                <a:cs typeface="Times New Roman"/>
              </a:rPr>
              <a:t>Range</a:t>
            </a:r>
            <a:r>
              <a:rPr sz="2700" dirty="0">
                <a:latin typeface="Times New Roman"/>
                <a:cs typeface="Times New Roman"/>
              </a:rPr>
              <a:t>.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Go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to</a:t>
            </a:r>
            <a:r>
              <a:rPr sz="2700" b="1" spc="-5" dirty="0">
                <a:latin typeface="Times New Roman"/>
                <a:cs typeface="Times New Roman"/>
              </a:rPr>
              <a:t> Insert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&gt;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PivotTable</a:t>
            </a:r>
            <a:r>
              <a:rPr sz="2700" spc="-25" dirty="0">
                <a:latin typeface="Times New Roman"/>
                <a:cs typeface="Times New Roman"/>
              </a:rPr>
              <a:t>.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Configure</a:t>
            </a:r>
            <a:r>
              <a:rPr sz="2700" b="1" spc="-25" dirty="0">
                <a:latin typeface="Times New Roman"/>
                <a:cs typeface="Times New Roman"/>
              </a:rPr>
              <a:t> PivotTable</a:t>
            </a:r>
            <a:r>
              <a:rPr sz="2700" spc="-25" dirty="0">
                <a:latin typeface="Times New Roman"/>
                <a:cs typeface="Times New Roman"/>
              </a:rPr>
              <a:t>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180"/>
              </a:lnSpc>
            </a:pPr>
            <a:r>
              <a:rPr sz="2700" b="1" spc="-5" dirty="0">
                <a:latin typeface="Times New Roman"/>
                <a:cs typeface="Times New Roman"/>
              </a:rPr>
              <a:t>Rows</a:t>
            </a:r>
            <a:r>
              <a:rPr sz="2700" spc="-5" dirty="0">
                <a:latin typeface="Times New Roman"/>
                <a:cs typeface="Times New Roman"/>
              </a:rPr>
              <a:t>: Employee Name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-5" dirty="0">
                <a:latin typeface="Times New Roman"/>
                <a:cs typeface="Times New Roman"/>
              </a:rPr>
              <a:t> Department.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Columns</a:t>
            </a:r>
            <a:r>
              <a:rPr sz="2700" spc="-5" dirty="0">
                <a:latin typeface="Times New Roman"/>
                <a:cs typeface="Times New Roman"/>
              </a:rPr>
              <a:t>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Metrics.</a:t>
            </a:r>
            <a:endParaRPr sz="2700">
              <a:latin typeface="Times New Roman"/>
              <a:cs typeface="Times New Roman"/>
            </a:endParaRPr>
          </a:p>
          <a:p>
            <a:pPr marL="678180">
              <a:lnSpc>
                <a:spcPts val="3225"/>
              </a:lnSpc>
            </a:pPr>
            <a:r>
              <a:rPr sz="2700" b="1" spc="-40" dirty="0">
                <a:latin typeface="Times New Roman"/>
                <a:cs typeface="Times New Roman"/>
              </a:rPr>
              <a:t>Values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5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Times New Roman"/>
                <a:cs typeface="Times New Roman"/>
              </a:rPr>
              <a:t>Average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Count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3590"/>
              </a:lnSpc>
            </a:pPr>
            <a:r>
              <a:rPr sz="3000" b="1" spc="-5" dirty="0">
                <a:latin typeface="Times New Roman"/>
                <a:cs typeface="Times New Roman"/>
              </a:rPr>
              <a:t>Incorporate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-2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endParaRPr sz="3000">
              <a:latin typeface="Times New Roman"/>
              <a:cs typeface="Times New Roman"/>
            </a:endParaRPr>
          </a:p>
          <a:p>
            <a:pPr marL="501650" indent="-246379">
              <a:lnSpc>
                <a:spcPts val="321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metrics:</a:t>
            </a:r>
            <a:endParaRPr sz="2700">
              <a:latin typeface="Times New Roman"/>
              <a:cs typeface="Times New Roman"/>
            </a:endParaRPr>
          </a:p>
          <a:p>
            <a:pPr marL="684530">
              <a:lnSpc>
                <a:spcPts val="3200"/>
              </a:lnSpc>
            </a:pPr>
            <a:r>
              <a:rPr sz="2700" b="1" spc="-5" dirty="0">
                <a:latin typeface="Times New Roman"/>
                <a:cs typeface="Times New Roman"/>
              </a:rPr>
              <a:t>Select</a:t>
            </a:r>
            <a:r>
              <a:rPr sz="2700" b="1" dirty="0">
                <a:latin typeface="Times New Roman"/>
                <a:cs typeface="Times New Roman"/>
              </a:rPr>
              <a:t> Cells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range 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data.</a:t>
            </a:r>
            <a:endParaRPr sz="2700">
              <a:latin typeface="Times New Roman"/>
              <a:cs typeface="Times New Roman"/>
            </a:endParaRPr>
          </a:p>
          <a:p>
            <a:pPr marL="684530" marR="5080">
              <a:lnSpc>
                <a:spcPts val="3200"/>
              </a:lnSpc>
              <a:spcBef>
                <a:spcPts val="120"/>
              </a:spcBef>
            </a:pP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 </a:t>
            </a:r>
            <a:r>
              <a:rPr sz="2700" spc="-5" dirty="0">
                <a:latin typeface="Times New Roman"/>
                <a:cs typeface="Times New Roman"/>
              </a:rPr>
              <a:t>Go </a:t>
            </a:r>
            <a:r>
              <a:rPr sz="2700" dirty="0">
                <a:latin typeface="Times New Roman"/>
                <a:cs typeface="Times New Roman"/>
              </a:rPr>
              <a:t>to </a:t>
            </a:r>
            <a:r>
              <a:rPr sz="2700" b="1" dirty="0">
                <a:latin typeface="Times New Roman"/>
                <a:cs typeface="Times New Roman"/>
              </a:rPr>
              <a:t>Home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Conditional </a:t>
            </a:r>
            <a:r>
              <a:rPr sz="2700" b="1" dirty="0">
                <a:latin typeface="Times New Roman"/>
                <a:cs typeface="Times New Roman"/>
              </a:rPr>
              <a:t>Formatting </a:t>
            </a:r>
            <a:r>
              <a:rPr sz="2700" dirty="0">
                <a:latin typeface="Times New Roman"/>
                <a:cs typeface="Times New Roman"/>
              </a:rPr>
              <a:t>&gt; </a:t>
            </a:r>
            <a:r>
              <a:rPr sz="2700" b="1" spc="-5" dirty="0">
                <a:latin typeface="Times New Roman"/>
                <a:cs typeface="Times New Roman"/>
              </a:rPr>
              <a:t>Color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Scales</a:t>
            </a:r>
            <a:r>
              <a:rPr sz="2700" b="1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 </a:t>
            </a:r>
            <a:r>
              <a:rPr sz="2700" b="1" spc="-5" dirty="0">
                <a:latin typeface="Times New Roman"/>
                <a:cs typeface="Times New Roman"/>
              </a:rPr>
              <a:t>Data</a:t>
            </a:r>
            <a:r>
              <a:rPr sz="2700" b="1" dirty="0">
                <a:latin typeface="Times New Roman"/>
                <a:cs typeface="Times New Roman"/>
              </a:rPr>
              <a:t> Bars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based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dirty="0">
                <a:latin typeface="Times New Roman"/>
                <a:cs typeface="Times New Roman"/>
              </a:rPr>
              <a:t> values.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139" y="1894154"/>
            <a:ext cx="11913235" cy="6525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229"/>
              </a:lnSpc>
              <a:spcBef>
                <a:spcPts val="125"/>
              </a:spcBef>
            </a:pP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Performance</a:t>
            </a:r>
            <a:r>
              <a:rPr sz="2750" b="1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by</a:t>
            </a:r>
            <a:r>
              <a:rPr sz="275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404040"/>
                </a:solidFill>
                <a:latin typeface="Times New Roman"/>
                <a:cs typeface="Times New Roman"/>
              </a:rPr>
              <a:t>Project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Select</a:t>
            </a:r>
            <a:r>
              <a:rPr sz="2500" b="1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: Highlight</a:t>
            </a:r>
            <a:r>
              <a:rPr sz="25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the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summary</a:t>
            </a:r>
            <a:r>
              <a:rPr sz="2500" spc="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table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by project.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Go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Insert</a:t>
            </a:r>
            <a:r>
              <a:rPr sz="2500" b="1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&gt;</a:t>
            </a:r>
            <a:r>
              <a:rPr sz="2500" spc="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Column</a:t>
            </a:r>
            <a:r>
              <a:rPr sz="2500" b="1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or</a:t>
            </a:r>
            <a:r>
              <a:rPr sz="2500" b="1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Bar</a:t>
            </a:r>
            <a:r>
              <a:rPr sz="2500" b="1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b="1" spc="-5" dirty="0">
                <a:solidFill>
                  <a:srgbClr val="404040"/>
                </a:solidFill>
                <a:latin typeface="Times New Roman"/>
                <a:cs typeface="Times New Roman"/>
              </a:rPr>
              <a:t>Chart</a:t>
            </a:r>
            <a:r>
              <a:rPr sz="25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create</a:t>
            </a:r>
            <a:r>
              <a:rPr sz="2500" spc="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visual</a:t>
            </a:r>
            <a:r>
              <a:rPr sz="25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comparison</a:t>
            </a:r>
            <a:r>
              <a:rPr sz="2500" spc="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5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404040"/>
                </a:solidFill>
                <a:latin typeface="Times New Roman"/>
                <a:cs typeface="Times New Roman"/>
              </a:rPr>
              <a:t>metrics </a:t>
            </a:r>
            <a:r>
              <a:rPr sz="2500" spc="-6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across</a:t>
            </a:r>
            <a:r>
              <a:rPr sz="2500" spc="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404040"/>
                </a:solidFill>
                <a:latin typeface="Times New Roman"/>
                <a:cs typeface="Times New Roman"/>
              </a:rPr>
              <a:t>projects.</a:t>
            </a:r>
            <a:endParaRPr sz="2500">
              <a:latin typeface="Times New Roman"/>
              <a:cs typeface="Times New Roman"/>
            </a:endParaRPr>
          </a:p>
          <a:p>
            <a:pPr marL="464820" marR="57975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Conditional Formatting</a:t>
            </a:r>
            <a:r>
              <a:rPr sz="2500" spc="-5" dirty="0">
                <a:latin typeface="Times New Roman"/>
                <a:cs typeface="Times New Roman"/>
              </a:rPr>
              <a:t>: Apply conditional formatting to highlight key performance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metrics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trends,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making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it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easier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spot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areas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that need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attention.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459105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Interactive</a:t>
            </a:r>
            <a:r>
              <a:rPr sz="2500" b="1" spc="5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Elements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Incorporate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slicers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other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interactive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elements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analysis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more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dynamic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user-friendly.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This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enables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viewers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filter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different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criteria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get customized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insights.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19050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Dashboard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5" dirty="0">
                <a:latin typeface="Times New Roman"/>
                <a:cs typeface="Times New Roman"/>
              </a:rPr>
              <a:t>Creation</a:t>
            </a:r>
            <a:r>
              <a:rPr sz="2500" spc="-15" dirty="0">
                <a:latin typeface="Times New Roman"/>
                <a:cs typeface="Times New Roman"/>
              </a:rPr>
              <a:t>: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Compile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your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data,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summaries,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visualizations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cohesive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dashboard. This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dashboard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should </a:t>
            </a:r>
            <a:r>
              <a:rPr sz="2500" spc="-5" dirty="0">
                <a:latin typeface="Times New Roman"/>
                <a:cs typeface="Times New Roman"/>
              </a:rPr>
              <a:t>provide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comprehensive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view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employee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performance,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helping stakeholders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make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informed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decisions.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464820" marR="363220" indent="-227329">
              <a:lnSpc>
                <a:spcPct val="100000"/>
              </a:lnSpc>
              <a:buFont typeface="Arial MT"/>
              <a:buChar char="•"/>
              <a:tabLst>
                <a:tab pos="465455" algn="l"/>
              </a:tabLst>
            </a:pPr>
            <a:r>
              <a:rPr sz="2500" b="1" spc="-20" dirty="0">
                <a:latin typeface="Arial"/>
                <a:cs typeface="Arial"/>
              </a:rPr>
              <a:t>PivotTables</a:t>
            </a:r>
            <a:r>
              <a:rPr sz="2500" spc="-20" dirty="0">
                <a:latin typeface="Arial MT"/>
                <a:cs typeface="Arial MT"/>
              </a:rPr>
              <a:t>: </a:t>
            </a:r>
            <a:r>
              <a:rPr sz="2500" spc="-5" dirty="0">
                <a:latin typeface="Arial MT"/>
                <a:cs typeface="Arial MT"/>
              </a:rPr>
              <a:t>Leverage </a:t>
            </a:r>
            <a:r>
              <a:rPr sz="2500" spc="-30" dirty="0">
                <a:latin typeface="Arial MT"/>
                <a:cs typeface="Arial MT"/>
              </a:rPr>
              <a:t>PivotTables </a:t>
            </a:r>
            <a:r>
              <a:rPr sz="2500" spc="-5" dirty="0">
                <a:latin typeface="Arial MT"/>
                <a:cs typeface="Arial MT"/>
              </a:rPr>
              <a:t>for dynamic analysis, allowing you to easily </a:t>
            </a:r>
            <a:r>
              <a:rPr sz="2500" spc="-68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slice</a:t>
            </a:r>
            <a:r>
              <a:rPr sz="2500" spc="-1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dice the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data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to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5" dirty="0">
                <a:latin typeface="Arial MT"/>
                <a:cs typeface="Arial MT"/>
              </a:rPr>
              <a:t>reveal </a:t>
            </a:r>
            <a:r>
              <a:rPr sz="2500" dirty="0">
                <a:latin typeface="Arial MT"/>
                <a:cs typeface="Arial MT"/>
              </a:rPr>
              <a:t>deeper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insights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trends.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A46AFD-FB7B-E0BF-4377-13B35062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546" y="406730"/>
            <a:ext cx="30886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RESU</a:t>
            </a:r>
            <a:r>
              <a:rPr spc="-505" dirty="0">
                <a:latin typeface="Times New Roman"/>
                <a:cs typeface="Times New Roman"/>
              </a:rPr>
              <a:t>L</a:t>
            </a:r>
            <a:r>
              <a:rPr dirty="0">
                <a:latin typeface="Times New Roman"/>
                <a:cs typeface="Times New Roman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04588" y="9676282"/>
            <a:ext cx="24828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4700" y="2366772"/>
            <a:ext cx="9877044" cy="6362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943" y="775843"/>
            <a:ext cx="31134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474214"/>
            <a:ext cx="14084935" cy="53143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00"/>
              </a:lnSpc>
              <a:spcBef>
                <a:spcPts val="240"/>
              </a:spcBef>
            </a:pP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summary,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creating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effective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employee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analysis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model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 Excel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involves several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steps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ensure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you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track,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analyze,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efficiently: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Times New Roman"/>
              <a:cs typeface="Times New Roman"/>
            </a:endParaRPr>
          </a:p>
          <a:p>
            <a:pPr marL="501650" marR="424815" indent="-245745">
              <a:lnSpc>
                <a:spcPct val="98700"/>
              </a:lnSpc>
              <a:spcBef>
                <a:spcPts val="5"/>
              </a:spcBef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Data Organization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Start by structuring your data in a </a:t>
            </a:r>
            <a:r>
              <a:rPr sz="2700" spc="-5" dirty="0">
                <a:latin typeface="Times New Roman"/>
                <a:cs typeface="Times New Roman"/>
              </a:rPr>
              <a:t>well-organized </a:t>
            </a:r>
            <a:r>
              <a:rPr sz="2700" dirty="0">
                <a:latin typeface="Times New Roman"/>
                <a:cs typeface="Times New Roman"/>
              </a:rPr>
              <a:t>table, including essential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fields such</a:t>
            </a:r>
            <a:r>
              <a:rPr sz="2700" spc="-5" dirty="0">
                <a:latin typeface="Times New Roman"/>
                <a:cs typeface="Times New Roman"/>
              </a:rPr>
              <a:t> as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Name,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Gender,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Department,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ID,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Metrics,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Ratings.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501650" marR="375920" indent="-245745">
              <a:lnSpc>
                <a:spcPts val="319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Summary</a:t>
            </a:r>
            <a:r>
              <a:rPr sz="2700" b="1" spc="-50" dirty="0">
                <a:latin typeface="Times New Roman"/>
                <a:cs typeface="Times New Roman"/>
              </a:rPr>
              <a:t> </a:t>
            </a:r>
            <a:r>
              <a:rPr sz="2700" b="1" spc="-40" dirty="0">
                <a:latin typeface="Times New Roman"/>
                <a:cs typeface="Times New Roman"/>
              </a:rPr>
              <a:t>Tables</a:t>
            </a:r>
            <a:r>
              <a:rPr sz="2700" spc="-40" dirty="0">
                <a:latin typeface="Times New Roman"/>
                <a:cs typeface="Times New Roman"/>
              </a:rPr>
              <a:t>: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Develop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summary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tables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aggregate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understanding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overall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performance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making comparisons.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501650" marR="563245" indent="-245745">
              <a:lnSpc>
                <a:spcPct val="98700"/>
              </a:lnSpc>
              <a:buFont typeface="Arial MT"/>
              <a:buChar char="•"/>
              <a:tabLst>
                <a:tab pos="502284" algn="l"/>
              </a:tabLst>
            </a:pPr>
            <a:r>
              <a:rPr sz="2700" b="1" spc="-10" dirty="0">
                <a:latin typeface="Times New Roman"/>
                <a:cs typeface="Times New Roman"/>
              </a:rPr>
              <a:t>Visualization</a:t>
            </a:r>
            <a:r>
              <a:rPr sz="2700" spc="-10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Utilize charts and graphs to visually represent </a:t>
            </a:r>
            <a:r>
              <a:rPr sz="2700" spc="-5" dirty="0">
                <a:latin typeface="Times New Roman"/>
                <a:cs typeface="Times New Roman"/>
              </a:rPr>
              <a:t>performance </a:t>
            </a:r>
            <a:r>
              <a:rPr sz="2700" dirty="0">
                <a:latin typeface="Times New Roman"/>
                <a:cs typeface="Times New Roman"/>
              </a:rPr>
              <a:t>data. Bar charts, pie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charts, and line graphs can provide clear insights into how employees are performing across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different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projects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departments.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9780" y="2240660"/>
            <a:ext cx="13712825" cy="53162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57810" marR="21590" indent="-245745">
              <a:lnSpc>
                <a:spcPts val="3200"/>
              </a:lnSpc>
              <a:spcBef>
                <a:spcPts val="240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Conditional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Formatting</a:t>
            </a:r>
            <a:r>
              <a:rPr sz="2700" dirty="0">
                <a:latin typeface="Times New Roman"/>
                <a:cs typeface="Times New Roman"/>
              </a:rPr>
              <a:t>:</a:t>
            </a:r>
            <a:r>
              <a:rPr sz="2700" spc="-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Apply conditional </a:t>
            </a:r>
            <a:r>
              <a:rPr sz="2700" spc="-5" dirty="0">
                <a:latin typeface="Times New Roman"/>
                <a:cs typeface="Times New Roman"/>
              </a:rPr>
              <a:t>formatting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highlight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key </a:t>
            </a:r>
            <a:r>
              <a:rPr sz="2700" spc="-5" dirty="0">
                <a:latin typeface="Times New Roman"/>
                <a:cs typeface="Times New Roman"/>
              </a:rPr>
              <a:t>performance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metrics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trends,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making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it easier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spot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that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need attention.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257810" marR="73660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Interactive </a:t>
            </a:r>
            <a:r>
              <a:rPr sz="2700" b="1" dirty="0">
                <a:latin typeface="Times New Roman"/>
                <a:cs typeface="Times New Roman"/>
              </a:rPr>
              <a:t>Elements</a:t>
            </a:r>
            <a:r>
              <a:rPr sz="2700" dirty="0">
                <a:latin typeface="Times New Roman"/>
                <a:cs typeface="Times New Roman"/>
              </a:rPr>
              <a:t>: Incorporate slicers and other interactive elements to </a:t>
            </a:r>
            <a:r>
              <a:rPr sz="2700" spc="-5" dirty="0">
                <a:latin typeface="Times New Roman"/>
                <a:cs typeface="Times New Roman"/>
              </a:rPr>
              <a:t>make </a:t>
            </a:r>
            <a:r>
              <a:rPr sz="2700" dirty="0">
                <a:latin typeface="Times New Roman"/>
                <a:cs typeface="Times New Roman"/>
              </a:rPr>
              <a:t>your analysis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more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dynamic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user-friendly.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enables </a:t>
            </a:r>
            <a:r>
              <a:rPr sz="2700" spc="-5" dirty="0">
                <a:latin typeface="Times New Roman"/>
                <a:cs typeface="Times New Roman"/>
              </a:rPr>
              <a:t>viewers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filter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data based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-10" dirty="0">
                <a:latin typeface="Times New Roman"/>
                <a:cs typeface="Times New Roman"/>
              </a:rPr>
              <a:t> different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criteria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customized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insights.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57810" marR="789305" indent="-245745">
              <a:lnSpc>
                <a:spcPct val="98700"/>
              </a:lnSpc>
              <a:buFont typeface="Arial MT"/>
              <a:buChar char="•"/>
              <a:tabLst>
                <a:tab pos="258445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Dashboard Creation</a:t>
            </a:r>
            <a:r>
              <a:rPr sz="2700" spc="-5" dirty="0">
                <a:latin typeface="Times New Roman"/>
                <a:cs typeface="Times New Roman"/>
              </a:rPr>
              <a:t>: </a:t>
            </a:r>
            <a:r>
              <a:rPr sz="2700" dirty="0">
                <a:latin typeface="Times New Roman"/>
                <a:cs typeface="Times New Roman"/>
              </a:rPr>
              <a:t>Compile your data, </a:t>
            </a:r>
            <a:r>
              <a:rPr sz="2700" spc="-5" dirty="0">
                <a:latin typeface="Times New Roman"/>
                <a:cs typeface="Times New Roman"/>
              </a:rPr>
              <a:t>summaries, </a:t>
            </a:r>
            <a:r>
              <a:rPr sz="2700" dirty="0">
                <a:latin typeface="Times New Roman"/>
                <a:cs typeface="Times New Roman"/>
              </a:rPr>
              <a:t>and visualizations into a cohesive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dashboard.</a:t>
            </a:r>
            <a:r>
              <a:rPr sz="2700" spc="-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This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dashboard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should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provide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comprehensive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view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employee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performance,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helping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stakeholders </a:t>
            </a:r>
            <a:r>
              <a:rPr sz="2700" spc="-5" dirty="0">
                <a:latin typeface="Times New Roman"/>
                <a:cs typeface="Times New Roman"/>
              </a:rPr>
              <a:t>make</a:t>
            </a:r>
            <a:r>
              <a:rPr sz="2700" spc="-2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informed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decisions.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257810" marR="5080" indent="-245745">
              <a:lnSpc>
                <a:spcPts val="3190"/>
              </a:lnSpc>
              <a:spcBef>
                <a:spcPts val="5"/>
              </a:spcBef>
              <a:buFont typeface="Arial MT"/>
              <a:buChar char="•"/>
              <a:tabLst>
                <a:tab pos="258445" algn="l"/>
              </a:tabLst>
            </a:pPr>
            <a:r>
              <a:rPr sz="2700" b="1" spc="-20" dirty="0">
                <a:latin typeface="Arial"/>
                <a:cs typeface="Arial"/>
              </a:rPr>
              <a:t>PivotTables</a:t>
            </a:r>
            <a:r>
              <a:rPr sz="2700" spc="-20" dirty="0">
                <a:latin typeface="Arial MT"/>
                <a:cs typeface="Arial MT"/>
              </a:rPr>
              <a:t>: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Leverage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30" dirty="0">
                <a:latin typeface="Arial MT"/>
                <a:cs typeface="Arial MT"/>
              </a:rPr>
              <a:t>PivotTables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for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dynamic</a:t>
            </a:r>
            <a:r>
              <a:rPr sz="2700" spc="10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analysis,</a:t>
            </a:r>
            <a:r>
              <a:rPr sz="2700" spc="-1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allowing</a:t>
            </a:r>
            <a:r>
              <a:rPr sz="2700" dirty="0">
                <a:latin typeface="Arial MT"/>
                <a:cs typeface="Arial MT"/>
              </a:rPr>
              <a:t> you</a:t>
            </a:r>
            <a:r>
              <a:rPr sz="2700" spc="-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to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easily </a:t>
            </a:r>
            <a:r>
              <a:rPr sz="2700" dirty="0">
                <a:latin typeface="Arial MT"/>
                <a:cs typeface="Arial MT"/>
              </a:rPr>
              <a:t>slice</a:t>
            </a:r>
            <a:r>
              <a:rPr sz="2700" spc="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 </a:t>
            </a:r>
            <a:r>
              <a:rPr sz="2700" spc="-73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dice </a:t>
            </a:r>
            <a:r>
              <a:rPr sz="2700" dirty="0">
                <a:latin typeface="Arial MT"/>
                <a:cs typeface="Arial MT"/>
              </a:rPr>
              <a:t>the </a:t>
            </a:r>
            <a:r>
              <a:rPr sz="2700" spc="-5" dirty="0">
                <a:latin typeface="Arial MT"/>
                <a:cs typeface="Arial MT"/>
              </a:rPr>
              <a:t>data</a:t>
            </a:r>
            <a:r>
              <a:rPr sz="2700" dirty="0">
                <a:latin typeface="Arial MT"/>
                <a:cs typeface="Arial MT"/>
              </a:rPr>
              <a:t> to </a:t>
            </a:r>
            <a:r>
              <a:rPr sz="2700" spc="-5" dirty="0">
                <a:latin typeface="Arial MT"/>
                <a:cs typeface="Arial MT"/>
              </a:rPr>
              <a:t>reveal</a:t>
            </a:r>
            <a:r>
              <a:rPr sz="2700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deeper</a:t>
            </a:r>
            <a:r>
              <a:rPr sz="2700" dirty="0">
                <a:latin typeface="Arial MT"/>
                <a:cs typeface="Arial MT"/>
              </a:rPr>
              <a:t> insights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spc="-5" dirty="0">
                <a:latin typeface="Arial MT"/>
                <a:cs typeface="Arial MT"/>
              </a:rPr>
              <a:t>and</a:t>
            </a:r>
            <a:r>
              <a:rPr sz="2700" spc="-15" dirty="0">
                <a:latin typeface="Arial MT"/>
                <a:cs typeface="Arial MT"/>
              </a:rPr>
              <a:t> </a:t>
            </a:r>
            <a:r>
              <a:rPr sz="2700" dirty="0">
                <a:latin typeface="Arial MT"/>
                <a:cs typeface="Arial MT"/>
              </a:rPr>
              <a:t>trends.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15E72B-DED5-6208-EAFA-11CDB3C1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7076" y="1048638"/>
            <a:ext cx="587375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spc="15" dirty="0">
                <a:solidFill>
                  <a:srgbClr val="5FCAEE"/>
                </a:solidFill>
                <a:latin typeface="Times New Roman"/>
                <a:cs typeface="Times New Roman"/>
              </a:rPr>
              <a:t>PROJECT</a:t>
            </a:r>
            <a:r>
              <a:rPr sz="6350" spc="-254" dirty="0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sz="6350" spc="10" dirty="0">
                <a:solidFill>
                  <a:srgbClr val="5FCAEE"/>
                </a:solidFill>
                <a:latin typeface="Times New Roman"/>
                <a:cs typeface="Times New Roman"/>
              </a:rPr>
              <a:t>TITLE</a:t>
            </a:r>
            <a:endParaRPr sz="6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2</a:t>
            </a:r>
            <a:endParaRPr sz="13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9516" y="9614916"/>
            <a:ext cx="5558155" cy="443865"/>
            <a:chOff x="699516" y="9614916"/>
            <a:chExt cx="555815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84" y="9701784"/>
              <a:ext cx="3214116" cy="3002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516" y="9614916"/>
              <a:ext cx="5558028" cy="4434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05126" y="3053334"/>
            <a:ext cx="11619230" cy="207813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Employee	</a:t>
            </a:r>
            <a:r>
              <a:rPr lang="en-US"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Salary</a:t>
            </a:r>
            <a:r>
              <a:rPr sz="6600" b="1" spc="-3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endParaRPr lang="en-US" sz="6600" b="1" spc="-370" dirty="0">
              <a:solidFill>
                <a:srgbClr val="0E0E0E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ts val="7909"/>
              </a:lnSpc>
              <a:spcBef>
                <a:spcPts val="204"/>
              </a:spcBef>
              <a:tabLst>
                <a:tab pos="3760470" algn="l"/>
              </a:tabLst>
            </a:pPr>
            <a:r>
              <a:rPr sz="6600" b="1" spc="-5" dirty="0">
                <a:solidFill>
                  <a:srgbClr val="0E0E0E"/>
                </a:solidFill>
                <a:latin typeface="Times New Roman"/>
                <a:cs typeface="Times New Roman"/>
              </a:rPr>
              <a:t>Analysis  using</a:t>
            </a:r>
            <a:r>
              <a:rPr sz="6600" b="1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42670"/>
              <a:ext cx="16343630" cy="10244455"/>
            </a:xfrm>
            <a:custGeom>
              <a:avLst/>
              <a:gdLst/>
              <a:ahLst/>
              <a:cxnLst/>
              <a:rect l="l" t="t" r="r" b="b"/>
              <a:pathLst>
                <a:path w="16343630" h="10244455">
                  <a:moveTo>
                    <a:pt x="16343376" y="10244326"/>
                  </a:moveTo>
                  <a:lnTo>
                    <a:pt x="16343376" y="0"/>
                  </a:lnTo>
                  <a:lnTo>
                    <a:pt x="0" y="0"/>
                  </a:lnTo>
                  <a:lnTo>
                    <a:pt x="0" y="10244326"/>
                  </a:lnTo>
                  <a:lnTo>
                    <a:pt x="16343376" y="10244326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66347" y="0"/>
              <a:ext cx="7121652" cy="10286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015228"/>
              <a:ext cx="672465" cy="4272280"/>
            </a:xfrm>
            <a:custGeom>
              <a:avLst/>
              <a:gdLst/>
              <a:ahLst/>
              <a:cxnLst/>
              <a:rect l="l" t="t" r="r" b="b"/>
              <a:pathLst>
                <a:path w="672465" h="4272280">
                  <a:moveTo>
                    <a:pt x="0" y="0"/>
                  </a:moveTo>
                  <a:lnTo>
                    <a:pt x="0" y="4271772"/>
                  </a:lnTo>
                  <a:lnTo>
                    <a:pt x="672084" y="42717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28674" y="9717058"/>
            <a:ext cx="2654935" cy="24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5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C83C3"/>
                </a:solidFill>
                <a:latin typeface="Trebuchet MS"/>
                <a:cs typeface="Trebuchet MS"/>
              </a:rPr>
              <a:t>3/21/2024	</a:t>
            </a:r>
            <a:r>
              <a:rPr sz="1650" b="1" spc="20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650" b="1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650" b="1" spc="3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627" y="672083"/>
            <a:ext cx="17416780" cy="9572625"/>
            <a:chOff x="71627" y="672083"/>
            <a:chExt cx="17416780" cy="9572625"/>
          </a:xfrm>
        </p:grpSpPr>
        <p:sp>
          <p:nvSpPr>
            <p:cNvPr id="8" name="object 8"/>
            <p:cNvSpPr/>
            <p:nvPr/>
          </p:nvSpPr>
          <p:spPr>
            <a:xfrm>
              <a:off x="11044427" y="672083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272" y="0"/>
                  </a:moveTo>
                  <a:lnTo>
                    <a:pt x="199136" y="9651"/>
                  </a:lnTo>
                  <a:lnTo>
                    <a:pt x="134366" y="37084"/>
                  </a:lnTo>
                  <a:lnTo>
                    <a:pt x="79501" y="79501"/>
                  </a:lnTo>
                  <a:lnTo>
                    <a:pt x="37083" y="134366"/>
                  </a:lnTo>
                  <a:lnTo>
                    <a:pt x="9651" y="199136"/>
                  </a:lnTo>
                  <a:lnTo>
                    <a:pt x="0" y="271272"/>
                  </a:lnTo>
                  <a:lnTo>
                    <a:pt x="9651" y="343408"/>
                  </a:lnTo>
                  <a:lnTo>
                    <a:pt x="37083" y="408177"/>
                  </a:lnTo>
                  <a:lnTo>
                    <a:pt x="79501" y="463169"/>
                  </a:lnTo>
                  <a:lnTo>
                    <a:pt x="134366" y="505587"/>
                  </a:lnTo>
                  <a:lnTo>
                    <a:pt x="199263" y="532892"/>
                  </a:lnTo>
                  <a:lnTo>
                    <a:pt x="271272" y="542544"/>
                  </a:lnTo>
                  <a:lnTo>
                    <a:pt x="343407" y="532892"/>
                  </a:lnTo>
                  <a:lnTo>
                    <a:pt x="408177" y="505460"/>
                  </a:lnTo>
                  <a:lnTo>
                    <a:pt x="463169" y="463042"/>
                  </a:lnTo>
                  <a:lnTo>
                    <a:pt x="505587" y="408177"/>
                  </a:lnTo>
                  <a:lnTo>
                    <a:pt x="532892" y="343281"/>
                  </a:lnTo>
                  <a:lnTo>
                    <a:pt x="542544" y="271272"/>
                  </a:lnTo>
                  <a:lnTo>
                    <a:pt x="532892" y="199136"/>
                  </a:lnTo>
                  <a:lnTo>
                    <a:pt x="505460" y="134366"/>
                  </a:lnTo>
                  <a:lnTo>
                    <a:pt x="463042" y="79375"/>
                  </a:lnTo>
                  <a:lnTo>
                    <a:pt x="408177" y="36957"/>
                  </a:lnTo>
                  <a:lnTo>
                    <a:pt x="343280" y="9651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7112" y="8415527"/>
              <a:ext cx="970788" cy="9707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30956" y="9201912"/>
              <a:ext cx="371855" cy="3703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515" y="9614915"/>
              <a:ext cx="5558028" cy="4434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627" y="5728714"/>
              <a:ext cx="2599944" cy="451561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97076" y="496646"/>
            <a:ext cx="2921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/>
                <a:cs typeface="Times New Roman"/>
              </a:rPr>
              <a:t>AGENDA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3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3384" y="2121154"/>
            <a:ext cx="6694170" cy="51117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2202180">
              <a:lnSpc>
                <a:spcPts val="5000"/>
              </a:lnSpc>
              <a:spcBef>
                <a:spcPts val="300"/>
              </a:spcBef>
              <a:tabLst>
                <a:tab pos="2353945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1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Problem	Sta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em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nt  2.Project Overview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12700" marR="5080">
              <a:lnSpc>
                <a:spcPts val="5000"/>
              </a:lnSpc>
              <a:tabLst>
                <a:tab pos="1376045" algn="l"/>
                <a:tab pos="3317240" algn="l"/>
                <a:tab pos="4218940" algn="l"/>
              </a:tabLst>
            </a:pP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4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Solution	</a:t>
            </a:r>
            <a:r>
              <a:rPr sz="4200" spc="-15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nd	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oposition  5.Dataset Description</a:t>
            </a:r>
            <a:endParaRPr sz="4200">
              <a:latin typeface="Times New Roman"/>
              <a:cs typeface="Times New Roman"/>
            </a:endParaRPr>
          </a:p>
          <a:p>
            <a:pPr marL="12700" marR="1327150">
              <a:lnSpc>
                <a:spcPts val="4990"/>
              </a:lnSpc>
              <a:spcBef>
                <a:spcPts val="15"/>
              </a:spcBef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6.Modelling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4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42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850"/>
              </a:lnSpc>
            </a:pPr>
            <a:r>
              <a:rPr sz="4200" spc="-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5452" y="6635495"/>
            <a:ext cx="970915" cy="1165860"/>
          </a:xfrm>
          <a:custGeom>
            <a:avLst/>
            <a:gdLst/>
            <a:ahLst/>
            <a:cxnLst/>
            <a:rect l="l" t="t" r="r" b="b"/>
            <a:pathLst>
              <a:path w="970915" h="1165859">
                <a:moveTo>
                  <a:pt x="970788" y="0"/>
                </a:moveTo>
                <a:lnTo>
                  <a:pt x="0" y="0"/>
                </a:lnTo>
                <a:lnTo>
                  <a:pt x="0" y="1165859"/>
                </a:lnTo>
                <a:lnTo>
                  <a:pt x="970788" y="1165859"/>
                </a:lnTo>
                <a:lnTo>
                  <a:pt x="97078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772900" y="446531"/>
            <a:ext cx="5866130" cy="8301355"/>
            <a:chOff x="11772900" y="446531"/>
            <a:chExt cx="5866130" cy="8301355"/>
          </a:xfrm>
        </p:grpSpPr>
        <p:sp>
          <p:nvSpPr>
            <p:cNvPr id="4" name="object 4"/>
            <p:cNvSpPr/>
            <p:nvPr/>
          </p:nvSpPr>
          <p:spPr>
            <a:xfrm>
              <a:off x="14665451" y="7994903"/>
              <a:ext cx="384175" cy="462280"/>
            </a:xfrm>
            <a:custGeom>
              <a:avLst/>
              <a:gdLst/>
              <a:ahLst/>
              <a:cxnLst/>
              <a:rect l="l" t="t" r="r" b="b"/>
              <a:pathLst>
                <a:path w="384175" h="462279">
                  <a:moveTo>
                    <a:pt x="38404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384048" y="461772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2900" y="446531"/>
              <a:ext cx="5865876" cy="830122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503" y="781049"/>
            <a:ext cx="7726680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350" b="0" spc="25" dirty="0">
                <a:latin typeface="Trebuchet MS"/>
                <a:cs typeface="Trebuchet MS"/>
              </a:rPr>
              <a:t>PROBLEM</a:t>
            </a:r>
            <a:r>
              <a:rPr sz="6350" b="0" spc="5" dirty="0">
                <a:latin typeface="Trebuchet MS"/>
                <a:cs typeface="Trebuchet MS"/>
              </a:rPr>
              <a:t> </a:t>
            </a:r>
            <a:r>
              <a:rPr sz="6350" b="0" spc="-114" dirty="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4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27354" y="2967990"/>
            <a:ext cx="11326495" cy="27584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sz="3600" dirty="0">
                <a:latin typeface="Times New Roman"/>
                <a:cs typeface="Times New Roman"/>
              </a:rPr>
              <a:t>The current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evaluation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relies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heavily on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subjective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assessments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limited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 leading to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inconsistencies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 inefficiencies.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is </a:t>
            </a:r>
            <a:r>
              <a:rPr sz="3600" dirty="0">
                <a:latin typeface="Times New Roman"/>
                <a:cs typeface="Times New Roman"/>
              </a:rPr>
              <a:t>a need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develop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more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structured,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data-driven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approach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quantitative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metrics.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528" y="3971544"/>
            <a:ext cx="5300980" cy="5715000"/>
            <a:chOff x="12987528" y="3971544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29944" y="884377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271" y="0"/>
                  </a:moveTo>
                  <a:lnTo>
                    <a:pt x="0" y="0"/>
                  </a:lnTo>
                  <a:lnTo>
                    <a:pt x="0" y="271271"/>
                  </a:lnTo>
                  <a:lnTo>
                    <a:pt x="271271" y="271271"/>
                  </a:lnTo>
                  <a:lnTo>
                    <a:pt x="2712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528" y="3971544"/>
              <a:ext cx="5300472" cy="5715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076" y="1162938"/>
            <a:ext cx="7404734" cy="996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0300" algn="l"/>
              </a:tabLst>
            </a:pPr>
            <a:r>
              <a:rPr sz="6350" b="0" spc="15" dirty="0">
                <a:latin typeface="Trebuchet MS"/>
                <a:cs typeface="Trebuchet MS"/>
              </a:rPr>
              <a:t>PROJECT	</a:t>
            </a:r>
            <a:r>
              <a:rPr sz="6350" b="0" spc="-20" dirty="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5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97076" y="3029964"/>
            <a:ext cx="11386185" cy="49441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8455" marR="80645" indent="-326390">
              <a:lnSpc>
                <a:spcPts val="4300"/>
              </a:lnSpc>
              <a:spcBef>
                <a:spcPts val="26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This</a:t>
            </a:r>
            <a:r>
              <a:rPr sz="3600" spc="-5" dirty="0">
                <a:latin typeface="Times New Roman"/>
                <a:cs typeface="Times New Roman"/>
              </a:rPr>
              <a:t> project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aims </a:t>
            </a:r>
            <a:r>
              <a:rPr sz="3600" dirty="0">
                <a:latin typeface="Times New Roman"/>
                <a:cs typeface="Times New Roman"/>
              </a:rPr>
              <a:t>to use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for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 </a:t>
            </a:r>
            <a:r>
              <a:rPr sz="3600" spc="-5" dirty="0">
                <a:latin typeface="Times New Roman"/>
                <a:cs typeface="Times New Roman"/>
              </a:rPr>
              <a:t>comprehensive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" dirty="0">
                <a:latin typeface="Times New Roman"/>
                <a:cs typeface="Times New Roman"/>
              </a:rPr>
              <a:t> employee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within an </a:t>
            </a:r>
            <a:r>
              <a:rPr sz="3600" spc="-10" dirty="0">
                <a:latin typeface="Times New Roman"/>
                <a:cs typeface="Times New Roman"/>
              </a:rPr>
              <a:t>organization.</a:t>
            </a:r>
            <a:endParaRPr sz="3600" dirty="0">
              <a:latin typeface="Times New Roman"/>
              <a:cs typeface="Times New Roman"/>
            </a:endParaRPr>
          </a:p>
          <a:p>
            <a:pPr marL="338455" marR="5080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imes New Roman"/>
                <a:cs typeface="Times New Roman"/>
              </a:rPr>
              <a:t>By </a:t>
            </a:r>
            <a:r>
              <a:rPr sz="3600" spc="-5" dirty="0">
                <a:latin typeface="Times New Roman"/>
                <a:cs typeface="Times New Roman"/>
              </a:rPr>
              <a:t>leveraging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Excel's</a:t>
            </a:r>
            <a:r>
              <a:rPr sz="3600" dirty="0">
                <a:latin typeface="Times New Roman"/>
                <a:cs typeface="Times New Roman"/>
              </a:rPr>
              <a:t> data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manipulation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-5" dirty="0">
                <a:latin typeface="Times New Roman"/>
                <a:cs typeface="Times New Roman"/>
              </a:rPr>
              <a:t>analytical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capabilities,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will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against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key</a:t>
            </a:r>
            <a:r>
              <a:rPr sz="3600" spc="-5" dirty="0">
                <a:latin typeface="Times New Roman"/>
                <a:cs typeface="Times New Roman"/>
              </a:rPr>
              <a:t> performance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indicators</a:t>
            </a:r>
            <a:r>
              <a:rPr sz="3600" dirty="0">
                <a:latin typeface="Times New Roman"/>
                <a:cs typeface="Times New Roman"/>
              </a:rPr>
              <a:t> (KPIs), </a:t>
            </a:r>
            <a:r>
              <a:rPr sz="3600" spc="-5" dirty="0">
                <a:latin typeface="Times New Roman"/>
                <a:cs typeface="Times New Roman"/>
              </a:rPr>
              <a:t>identify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trends, and</a:t>
            </a:r>
          </a:p>
          <a:p>
            <a:pPr marL="338455">
              <a:lnSpc>
                <a:spcPts val="4150"/>
              </a:lnSpc>
            </a:pPr>
            <a:r>
              <a:rPr sz="3600" dirty="0">
                <a:latin typeface="Times New Roman"/>
                <a:cs typeface="Times New Roman"/>
              </a:rPr>
              <a:t>generate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to support </a:t>
            </a:r>
            <a:r>
              <a:rPr sz="3600" spc="-5" dirty="0">
                <a:latin typeface="Times New Roman"/>
                <a:cs typeface="Times New Roman"/>
              </a:rPr>
              <a:t>management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decisions.</a:t>
            </a:r>
            <a:endParaRPr sz="3600" dirty="0">
              <a:latin typeface="Times New Roman"/>
              <a:cs typeface="Times New Roman"/>
            </a:endParaRPr>
          </a:p>
          <a:p>
            <a:pPr marL="338455" marR="944880" indent="-326390">
              <a:lnSpc>
                <a:spcPct val="99600"/>
              </a:lnSpc>
              <a:spcBef>
                <a:spcPts val="1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spc="-130" dirty="0">
                <a:latin typeface="Times New Roman"/>
                <a:cs typeface="Times New Roman"/>
              </a:rPr>
              <a:t>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analyze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employee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performance</a:t>
            </a:r>
            <a:r>
              <a:rPr sz="3600" dirty="0">
                <a:latin typeface="Times New Roman"/>
                <a:cs typeface="Times New Roman"/>
              </a:rPr>
              <a:t> using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available 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dataset in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to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provide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actionable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support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fair and</a:t>
            </a:r>
            <a:r>
              <a:rPr sz="3600" spc="-5" dirty="0">
                <a:latin typeface="Times New Roman"/>
                <a:cs typeface="Times New Roman"/>
              </a:rPr>
              <a:t> objective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evaluations.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9715" y="807262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687300" y="4000500"/>
            <a:ext cx="5300980" cy="5715000"/>
            <a:chOff x="12687300" y="4000500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3729716" y="8872728"/>
              <a:ext cx="273050" cy="271780"/>
            </a:xfrm>
            <a:custGeom>
              <a:avLst/>
              <a:gdLst/>
              <a:ahLst/>
              <a:cxnLst/>
              <a:rect l="l" t="t" r="r" b="b"/>
              <a:pathLst>
                <a:path w="273050" h="271779">
                  <a:moveTo>
                    <a:pt x="272796" y="0"/>
                  </a:moveTo>
                  <a:lnTo>
                    <a:pt x="0" y="0"/>
                  </a:lnTo>
                  <a:lnTo>
                    <a:pt x="0" y="271272"/>
                  </a:lnTo>
                  <a:lnTo>
                    <a:pt x="272796" y="271272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87300" y="4000500"/>
              <a:ext cx="5300472" cy="57150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4501" y="3057270"/>
            <a:ext cx="13025755" cy="3851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4"/>
              </a:spcBef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project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involves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creating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Excel-based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analysis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system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 assess 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enhance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employee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effectiveness.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Using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Excel,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we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will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collect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analyze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data,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identify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patterns,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 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generate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reports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that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highlight both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individual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team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performance.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ts val="4290"/>
              </a:lnSpc>
            </a:pP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goal</a:t>
            </a:r>
            <a:r>
              <a:rPr sz="3600" spc="-5" dirty="0">
                <a:latin typeface="Times New Roman"/>
                <a:cs typeface="Times New Roman"/>
              </a:rPr>
              <a:t> is</a:t>
            </a:r>
            <a:r>
              <a:rPr sz="3600" dirty="0">
                <a:latin typeface="Times New Roman"/>
                <a:cs typeface="Times New Roman"/>
              </a:rPr>
              <a:t> to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provide actionable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insights</a:t>
            </a:r>
            <a:r>
              <a:rPr sz="3600" dirty="0">
                <a:latin typeface="Times New Roman"/>
                <a:cs typeface="Times New Roman"/>
              </a:rPr>
              <a:t> that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can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lead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better</a:t>
            </a:r>
            <a:endParaRPr sz="3600">
              <a:latin typeface="Times New Roman"/>
              <a:cs typeface="Times New Roman"/>
            </a:endParaRPr>
          </a:p>
          <a:p>
            <a:pPr marL="12700" marR="1252220">
              <a:lnSpc>
                <a:spcPts val="4300"/>
              </a:lnSpc>
              <a:spcBef>
                <a:spcPts val="114"/>
              </a:spcBef>
            </a:pPr>
            <a:r>
              <a:rPr sz="3600" spc="-5" dirty="0">
                <a:latin typeface="Times New Roman"/>
                <a:cs typeface="Times New Roman"/>
              </a:rPr>
              <a:t>decision-making,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targeted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training,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and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improved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organizational </a:t>
            </a:r>
            <a:r>
              <a:rPr sz="3600" spc="-88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outcomes.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0ADD154-5F29-1FBD-13B1-71085326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726" y="1275968"/>
            <a:ext cx="7105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latin typeface="Trebuchet MS"/>
                <a:cs typeface="Trebuchet MS"/>
              </a:rPr>
              <a:t>WHO</a:t>
            </a:r>
            <a:r>
              <a:rPr sz="4800" b="0" spc="-31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ARE</a:t>
            </a:r>
            <a:r>
              <a:rPr sz="4800" b="0" spc="-12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THE</a:t>
            </a:r>
            <a:r>
              <a:rPr sz="4800" b="0" spc="-55" dirty="0">
                <a:latin typeface="Trebuchet MS"/>
                <a:cs typeface="Trebuchet MS"/>
              </a:rPr>
              <a:t> </a:t>
            </a:r>
            <a:r>
              <a:rPr sz="4800" b="0" spc="-10" dirty="0">
                <a:latin typeface="Trebuchet MS"/>
                <a:cs typeface="Trebuchet MS"/>
              </a:rPr>
              <a:t>END</a:t>
            </a:r>
            <a:r>
              <a:rPr sz="4800" b="0" spc="-45" dirty="0">
                <a:latin typeface="Trebuchet MS"/>
                <a:cs typeface="Trebuchet MS"/>
              </a:rPr>
              <a:t> </a:t>
            </a:r>
            <a:r>
              <a:rPr sz="4800" b="0" spc="-20" dirty="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7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611" y="9258300"/>
            <a:ext cx="3270504" cy="7284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62429" y="3659504"/>
            <a:ext cx="3131820" cy="2218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indent="-326390">
              <a:lnSpc>
                <a:spcPts val="4310"/>
              </a:lnSpc>
              <a:spcBef>
                <a:spcPts val="100"/>
              </a:spcBef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TEAM</a:t>
            </a:r>
            <a:r>
              <a:rPr sz="3600" spc="-9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LEADER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ORGANISERS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0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spc="-5" dirty="0">
                <a:latin typeface="Trebuchet MS"/>
                <a:cs typeface="Trebuchet MS"/>
              </a:rPr>
              <a:t>HR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5" dirty="0">
                <a:latin typeface="Trebuchet MS"/>
                <a:cs typeface="Trebuchet MS"/>
              </a:rPr>
              <a:t>MANAGER</a:t>
            </a:r>
            <a:endParaRPr sz="3600" dirty="0">
              <a:latin typeface="Trebuchet MS"/>
              <a:cs typeface="Trebuchet MS"/>
            </a:endParaRPr>
          </a:p>
          <a:p>
            <a:pPr marL="338455" indent="-326390">
              <a:lnSpc>
                <a:spcPts val="4310"/>
              </a:lnSpc>
              <a:buFont typeface="Arial MT"/>
              <a:buChar char="•"/>
              <a:tabLst>
                <a:tab pos="339090" algn="l"/>
              </a:tabLst>
            </a:pPr>
            <a:r>
              <a:rPr sz="3600" dirty="0">
                <a:latin typeface="Trebuchet MS"/>
                <a:cs typeface="Trebuchet MS"/>
              </a:rPr>
              <a:t>EMPLOYERS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372"/>
            <a:ext cx="4043172" cy="48722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29943" y="804367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799"/>
                </a:lnTo>
                <a:lnTo>
                  <a:pt x="685800" y="685799"/>
                </a:lnTo>
                <a:lnTo>
                  <a:pt x="6858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683" y="2543555"/>
            <a:ext cx="471170" cy="486409"/>
          </a:xfrm>
          <a:custGeom>
            <a:avLst/>
            <a:gdLst/>
            <a:ahLst/>
            <a:cxnLst/>
            <a:rect l="l" t="t" r="r" b="b"/>
            <a:pathLst>
              <a:path w="471170" h="486410">
                <a:moveTo>
                  <a:pt x="470916" y="0"/>
                </a:moveTo>
                <a:lnTo>
                  <a:pt x="0" y="0"/>
                </a:lnTo>
                <a:lnTo>
                  <a:pt x="0" y="486155"/>
                </a:lnTo>
                <a:lnTo>
                  <a:pt x="470916" y="486155"/>
                </a:lnTo>
                <a:lnTo>
                  <a:pt x="4709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29943" y="884377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271" y="0"/>
                </a:moveTo>
                <a:lnTo>
                  <a:pt x="0" y="0"/>
                </a:lnTo>
                <a:lnTo>
                  <a:pt x="0" y="271271"/>
                </a:lnTo>
                <a:lnTo>
                  <a:pt x="271271" y="271271"/>
                </a:lnTo>
                <a:lnTo>
                  <a:pt x="2712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24585" y="1210766"/>
            <a:ext cx="137198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5" dirty="0">
                <a:latin typeface="Trebuchet MS"/>
                <a:cs typeface="Trebuchet MS"/>
              </a:rPr>
              <a:t>OUR</a:t>
            </a:r>
            <a:r>
              <a:rPr b="0" spc="50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SOLUTION</a:t>
            </a:r>
            <a:r>
              <a:rPr b="0" spc="-210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AND</a:t>
            </a:r>
            <a:r>
              <a:rPr b="0" spc="75" dirty="0">
                <a:latin typeface="Trebuchet MS"/>
                <a:cs typeface="Trebuchet MS"/>
              </a:rPr>
              <a:t> </a:t>
            </a:r>
            <a:r>
              <a:rPr b="0" spc="15" dirty="0">
                <a:latin typeface="Trebuchet MS"/>
                <a:cs typeface="Trebuchet MS"/>
              </a:rPr>
              <a:t>ITS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-90" dirty="0">
                <a:latin typeface="Trebuchet MS"/>
                <a:cs typeface="Trebuchet MS"/>
              </a:rPr>
              <a:t>VALUE</a:t>
            </a:r>
            <a:r>
              <a:rPr b="0" spc="65" dirty="0">
                <a:latin typeface="Trebuchet MS"/>
                <a:cs typeface="Trebuchet MS"/>
              </a:rPr>
              <a:t> </a:t>
            </a:r>
            <a:r>
              <a:rPr b="0" spc="20" dirty="0">
                <a:latin typeface="Trebuchet MS"/>
                <a:cs typeface="Trebuchet MS"/>
              </a:rPr>
              <a:t>PROPOSITION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07186" y="9031020"/>
            <a:ext cx="1162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5FCAEE"/>
                </a:solidFill>
                <a:latin typeface="Trebuchet MS"/>
                <a:cs typeface="Trebuchet MS"/>
              </a:rPr>
              <a:t>8</a:t>
            </a:r>
            <a:endParaRPr sz="13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665" y="9701783"/>
            <a:ext cx="262376" cy="26686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4585" marR="5080" indent="-27432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395220" algn="l"/>
              </a:tabLst>
            </a:pPr>
            <a:r>
              <a:rPr b="1" spc="10" dirty="0">
                <a:latin typeface="Times New Roman"/>
                <a:cs typeface="Times New Roman"/>
              </a:rPr>
              <a:t>Filtering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spc="10" dirty="0"/>
              <a:t>in</a:t>
            </a:r>
            <a:r>
              <a:rPr spc="5" dirty="0"/>
              <a:t> </a:t>
            </a:r>
            <a:r>
              <a:rPr spc="10" dirty="0"/>
              <a:t>Excel</a:t>
            </a:r>
            <a:r>
              <a:rPr spc="20" dirty="0"/>
              <a:t> </a:t>
            </a:r>
            <a:r>
              <a:rPr spc="10" dirty="0"/>
              <a:t>allows</a:t>
            </a:r>
            <a:r>
              <a:rPr spc="5" dirty="0"/>
              <a:t> </a:t>
            </a:r>
            <a:r>
              <a:rPr spc="10" dirty="0"/>
              <a:t>you</a:t>
            </a:r>
            <a:r>
              <a:rPr spc="15" dirty="0"/>
              <a:t> </a:t>
            </a:r>
            <a:r>
              <a:rPr spc="10" dirty="0"/>
              <a:t>to</a:t>
            </a:r>
            <a:r>
              <a:rPr spc="5" dirty="0"/>
              <a:t> selectively</a:t>
            </a:r>
            <a:r>
              <a:rPr spc="20" dirty="0"/>
              <a:t> </a:t>
            </a:r>
            <a:r>
              <a:rPr spc="10" dirty="0"/>
              <a:t>display and</a:t>
            </a:r>
            <a:r>
              <a:rPr spc="5" dirty="0"/>
              <a:t> </a:t>
            </a:r>
            <a:r>
              <a:rPr spc="10" dirty="0"/>
              <a:t>analyze </a:t>
            </a:r>
            <a:r>
              <a:rPr spc="15" dirty="0"/>
              <a:t> </a:t>
            </a:r>
            <a:r>
              <a:rPr spc="5" dirty="0"/>
              <a:t>specific</a:t>
            </a:r>
            <a:r>
              <a:rPr spc="35" dirty="0"/>
              <a:t> </a:t>
            </a:r>
            <a:r>
              <a:rPr spc="5" dirty="0"/>
              <a:t>subsets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0" dirty="0"/>
              <a:t>data</a:t>
            </a:r>
            <a:r>
              <a:rPr spc="20" dirty="0"/>
              <a:t> </a:t>
            </a:r>
            <a:r>
              <a:rPr spc="10" dirty="0"/>
              <a:t>based</a:t>
            </a:r>
            <a:r>
              <a:rPr spc="35" dirty="0"/>
              <a:t> </a:t>
            </a:r>
            <a:r>
              <a:rPr spc="10" dirty="0"/>
              <a:t>on </a:t>
            </a:r>
            <a:r>
              <a:rPr spc="5" dirty="0"/>
              <a:t>criteria,</a:t>
            </a:r>
            <a:r>
              <a:rPr spc="45" dirty="0"/>
              <a:t> </a:t>
            </a:r>
            <a:r>
              <a:rPr spc="10" dirty="0"/>
              <a:t>enabling</a:t>
            </a:r>
            <a:r>
              <a:rPr spc="20" dirty="0"/>
              <a:t> </a:t>
            </a:r>
            <a:r>
              <a:rPr spc="10" dirty="0"/>
              <a:t>focused</a:t>
            </a:r>
            <a:r>
              <a:rPr spc="35" dirty="0"/>
              <a:t> </a:t>
            </a:r>
            <a:r>
              <a:rPr spc="5" dirty="0"/>
              <a:t>insights </a:t>
            </a:r>
            <a:r>
              <a:rPr spc="-735" dirty="0"/>
              <a:t> </a:t>
            </a:r>
            <a:r>
              <a:rPr spc="10" dirty="0"/>
              <a:t>and streamlined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15" dirty="0"/>
              <a:t> </a:t>
            </a:r>
            <a:r>
              <a:rPr spc="10" dirty="0"/>
              <a:t>management.</a:t>
            </a:r>
          </a:p>
          <a:p>
            <a:pPr marL="2394585" marR="393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b="1" dirty="0">
                <a:latin typeface="Times New Roman"/>
                <a:cs typeface="Times New Roman"/>
              </a:rPr>
              <a:t>Groups</a:t>
            </a:r>
            <a:r>
              <a:rPr b="1" spc="40" dirty="0">
                <a:latin typeface="Times New Roman"/>
                <a:cs typeface="Times New Roman"/>
              </a:rPr>
              <a:t> </a:t>
            </a:r>
            <a:r>
              <a:rPr spc="5" dirty="0"/>
              <a:t>in</a:t>
            </a:r>
            <a:r>
              <a:rPr dirty="0"/>
              <a:t> </a:t>
            </a:r>
            <a:r>
              <a:rPr spc="10" dirty="0"/>
              <a:t>Excel</a:t>
            </a:r>
            <a:r>
              <a:rPr spc="15" dirty="0"/>
              <a:t> </a:t>
            </a:r>
            <a:r>
              <a:rPr spc="10" dirty="0"/>
              <a:t>help</a:t>
            </a:r>
            <a:r>
              <a:rPr spc="15" dirty="0"/>
              <a:t> </a:t>
            </a:r>
            <a:r>
              <a:rPr dirty="0"/>
              <a:t>organize</a:t>
            </a:r>
            <a:r>
              <a:rPr spc="40"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manage</a:t>
            </a:r>
            <a:r>
              <a:rPr spc="30" dirty="0"/>
              <a:t> </a:t>
            </a:r>
            <a:r>
              <a:rPr spc="10" dirty="0"/>
              <a:t>data</a:t>
            </a:r>
            <a:r>
              <a:rPr spc="30" dirty="0"/>
              <a:t> </a:t>
            </a:r>
            <a:r>
              <a:rPr spc="10" dirty="0"/>
              <a:t>by</a:t>
            </a:r>
            <a:r>
              <a:rPr spc="5" dirty="0"/>
              <a:t> </a:t>
            </a:r>
            <a:r>
              <a:rPr spc="10" dirty="0"/>
              <a:t>allowing</a:t>
            </a:r>
            <a:r>
              <a:rPr spc="15" dirty="0"/>
              <a:t> </a:t>
            </a:r>
            <a:r>
              <a:rPr spc="5" dirty="0"/>
              <a:t>users </a:t>
            </a:r>
            <a:r>
              <a:rPr spc="-735" dirty="0"/>
              <a:t> </a:t>
            </a:r>
            <a:r>
              <a:rPr spc="5" dirty="0"/>
              <a:t>to collapse</a:t>
            </a:r>
            <a:r>
              <a:rPr spc="2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expand</a:t>
            </a:r>
            <a:r>
              <a:rPr spc="35" dirty="0"/>
              <a:t> </a:t>
            </a:r>
            <a:r>
              <a:rPr spc="5" dirty="0"/>
              <a:t>sections</a:t>
            </a:r>
            <a:r>
              <a:rPr spc="15" dirty="0"/>
              <a:t> </a:t>
            </a:r>
            <a:r>
              <a:rPr spc="10" dirty="0"/>
              <a:t>of</a:t>
            </a:r>
            <a:r>
              <a:rPr spc="15" dirty="0"/>
              <a:t> </a:t>
            </a:r>
            <a:r>
              <a:rPr spc="5" dirty="0"/>
              <a:t>related</a:t>
            </a:r>
            <a:r>
              <a:rPr spc="35" dirty="0"/>
              <a:t> </a:t>
            </a:r>
            <a:r>
              <a:rPr spc="10" dirty="0"/>
              <a:t>rows</a:t>
            </a:r>
            <a:r>
              <a:rPr spc="15" dirty="0"/>
              <a:t> </a:t>
            </a:r>
            <a:r>
              <a:rPr spc="10" dirty="0"/>
              <a:t>or</a:t>
            </a:r>
            <a:r>
              <a:rPr spc="15" dirty="0"/>
              <a:t> </a:t>
            </a:r>
            <a:r>
              <a:rPr spc="10" dirty="0"/>
              <a:t>columns, </a:t>
            </a:r>
            <a:r>
              <a:rPr spc="15" dirty="0"/>
              <a:t> </a:t>
            </a:r>
            <a:r>
              <a:rPr spc="5" dirty="0"/>
              <a:t>facilitating</a:t>
            </a:r>
            <a:r>
              <a:rPr dirty="0"/>
              <a:t> </a:t>
            </a:r>
            <a:r>
              <a:rPr spc="10" dirty="0"/>
              <a:t>better</a:t>
            </a:r>
            <a:r>
              <a:rPr spc="20" dirty="0"/>
              <a:t> </a:t>
            </a:r>
            <a:r>
              <a:rPr spc="10" dirty="0"/>
              <a:t>data navigation</a:t>
            </a:r>
            <a:r>
              <a:rPr spc="5" dirty="0"/>
              <a:t> </a:t>
            </a:r>
            <a:r>
              <a:rPr spc="10" dirty="0"/>
              <a:t>and analysis.</a:t>
            </a:r>
          </a:p>
          <a:p>
            <a:pPr marL="2108200"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/>
          </a:p>
          <a:p>
            <a:pPr marL="2394585" marR="115570" indent="-274320">
              <a:lnSpc>
                <a:spcPct val="100000"/>
              </a:lnSpc>
              <a:buFont typeface="Arial MT"/>
              <a:buChar char="•"/>
              <a:tabLst>
                <a:tab pos="2395220" algn="l"/>
              </a:tabLst>
            </a:pPr>
            <a:r>
              <a:rPr spc="15" dirty="0"/>
              <a:t>A </a:t>
            </a:r>
            <a:r>
              <a:rPr b="1" spc="10" dirty="0">
                <a:latin typeface="Times New Roman"/>
                <a:cs typeface="Times New Roman"/>
              </a:rPr>
              <a:t>Pivot </a:t>
            </a:r>
            <a:r>
              <a:rPr b="1" spc="-45" dirty="0">
                <a:latin typeface="Times New Roman"/>
                <a:cs typeface="Times New Roman"/>
              </a:rPr>
              <a:t>Table </a:t>
            </a:r>
            <a:r>
              <a:rPr spc="5" dirty="0"/>
              <a:t>in </a:t>
            </a:r>
            <a:r>
              <a:rPr spc="10" dirty="0"/>
              <a:t>Excel </a:t>
            </a:r>
            <a:r>
              <a:rPr spc="5" dirty="0"/>
              <a:t>is </a:t>
            </a:r>
            <a:r>
              <a:rPr spc="10" dirty="0"/>
              <a:t>a powerful </a:t>
            </a:r>
            <a:r>
              <a:rPr spc="5" dirty="0"/>
              <a:t>tool that </a:t>
            </a:r>
            <a:r>
              <a:rPr spc="10" dirty="0"/>
              <a:t>summarizes, </a:t>
            </a:r>
            <a:r>
              <a:rPr spc="15" dirty="0"/>
              <a:t> </a:t>
            </a:r>
            <a:r>
              <a:rPr spc="5" dirty="0"/>
              <a:t>analyzes,</a:t>
            </a:r>
            <a:r>
              <a:rPr spc="50" dirty="0"/>
              <a:t> </a:t>
            </a:r>
            <a:r>
              <a:rPr spc="10" dirty="0"/>
              <a:t>and</a:t>
            </a:r>
            <a:r>
              <a:rPr spc="25" dirty="0"/>
              <a:t> </a:t>
            </a:r>
            <a:r>
              <a:rPr spc="5" dirty="0"/>
              <a:t>presents</a:t>
            </a:r>
            <a:r>
              <a:rPr spc="40" dirty="0"/>
              <a:t> </a:t>
            </a:r>
            <a:r>
              <a:rPr spc="-5" dirty="0"/>
              <a:t>large</a:t>
            </a:r>
            <a:r>
              <a:rPr spc="35" dirty="0"/>
              <a:t> </a:t>
            </a:r>
            <a:r>
              <a:rPr spc="5" dirty="0"/>
              <a:t>datasets</a:t>
            </a:r>
            <a:r>
              <a:rPr spc="25" dirty="0"/>
              <a:t> </a:t>
            </a:r>
            <a:r>
              <a:rPr spc="10" dirty="0"/>
              <a:t>by</a:t>
            </a:r>
            <a:r>
              <a:rPr spc="25" dirty="0"/>
              <a:t> </a:t>
            </a:r>
            <a:r>
              <a:rPr dirty="0"/>
              <a:t>organizing</a:t>
            </a:r>
            <a:r>
              <a:rPr spc="35" dirty="0"/>
              <a:t> </a:t>
            </a:r>
            <a:r>
              <a:rPr spc="10" dirty="0"/>
              <a:t>data</a:t>
            </a:r>
            <a:r>
              <a:rPr spc="40" dirty="0"/>
              <a:t> </a:t>
            </a:r>
            <a:r>
              <a:rPr spc="5" dirty="0"/>
              <a:t>into</a:t>
            </a:r>
            <a:r>
              <a:rPr spc="15" dirty="0"/>
              <a:t> </a:t>
            </a:r>
            <a:r>
              <a:rPr spc="10" dirty="0"/>
              <a:t>rows, </a:t>
            </a:r>
            <a:r>
              <a:rPr spc="-735" dirty="0"/>
              <a:t> </a:t>
            </a:r>
            <a:r>
              <a:rPr spc="10" dirty="0"/>
              <a:t>columns,</a:t>
            </a:r>
            <a:r>
              <a:rPr dirty="0"/>
              <a:t> </a:t>
            </a:r>
            <a:r>
              <a:rPr spc="10" dirty="0"/>
              <a:t>and</a:t>
            </a:r>
            <a:r>
              <a:rPr spc="15" dirty="0"/>
              <a:t> </a:t>
            </a:r>
            <a:r>
              <a:rPr spc="10" dirty="0"/>
              <a:t>values</a:t>
            </a:r>
            <a:r>
              <a:rPr spc="15" dirty="0"/>
              <a:t> </a:t>
            </a:r>
            <a:r>
              <a:rPr spc="10" dirty="0"/>
              <a:t>for</a:t>
            </a:r>
            <a:r>
              <a:rPr spc="15" dirty="0"/>
              <a:t> </a:t>
            </a:r>
            <a:r>
              <a:rPr spc="10" dirty="0"/>
              <a:t>dynamic</a:t>
            </a:r>
            <a:r>
              <a:rPr spc="5" dirty="0"/>
              <a:t> </a:t>
            </a:r>
            <a:r>
              <a:rPr spc="10" dirty="0"/>
              <a:t>and interactive</a:t>
            </a:r>
            <a:r>
              <a:rPr spc="30" dirty="0"/>
              <a:t> </a:t>
            </a:r>
            <a:r>
              <a:rPr spc="10" dirty="0"/>
              <a:t>reporting.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3847" y="534364"/>
            <a:ext cx="60305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Trebuchet MS"/>
                <a:cs typeface="Trebuchet MS"/>
              </a:rPr>
              <a:t>Dataset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881885"/>
            <a:ext cx="14987905" cy="606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latin typeface="Times New Roman"/>
                <a:cs typeface="Times New Roman"/>
              </a:rPr>
              <a:t>There </a:t>
            </a:r>
            <a:r>
              <a:rPr sz="3600" b="1" dirty="0">
                <a:latin typeface="Times New Roman"/>
                <a:cs typeface="Times New Roman"/>
              </a:rPr>
              <a:t>is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5</a:t>
            </a:r>
            <a:r>
              <a:rPr sz="3600" b="1" spc="-10" dirty="0">
                <a:latin typeface="Times New Roman"/>
                <a:cs typeface="Times New Roman"/>
              </a:rPr>
              <a:t> features </a:t>
            </a:r>
            <a:r>
              <a:rPr sz="3600" b="1" dirty="0">
                <a:latin typeface="Times New Roman"/>
                <a:cs typeface="Times New Roman"/>
              </a:rPr>
              <a:t>in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employee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dataset.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554990" marR="709295" indent="-2717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Business</a:t>
            </a:r>
            <a:r>
              <a:rPr sz="3000" b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unit</a:t>
            </a:r>
            <a:r>
              <a:rPr sz="3000" b="1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</a:t>
            </a:r>
            <a:r>
              <a:rPr sz="3000" b="1" spc="-5" dirty="0">
                <a:latin typeface="Times New Roman"/>
                <a:cs typeface="Times New Roman"/>
              </a:rPr>
              <a:t>Business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Unit</a:t>
            </a:r>
            <a:r>
              <a:rPr sz="3000" spc="-5" dirty="0">
                <a:latin typeface="Times New Roman"/>
                <a:cs typeface="Times New Roman"/>
              </a:rPr>
              <a:t>,"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"Revenue,"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"Expenses,"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"Profit,"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"Market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Share"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clearly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present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compare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metrics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each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unit.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5080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score</a:t>
            </a:r>
            <a:r>
              <a:rPr sz="3000" b="1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: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Conditional</a:t>
            </a:r>
            <a:r>
              <a:rPr sz="3000" b="1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Formatting</a:t>
            </a:r>
            <a:r>
              <a:rPr sz="3000" b="1" spc="-1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Apply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conditional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formatting</a:t>
            </a:r>
            <a:r>
              <a:rPr sz="3000" spc="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highlight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high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low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performance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scores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for better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visualization.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342265" indent="-271780">
              <a:lnSpc>
                <a:spcPct val="100000"/>
              </a:lnSpc>
              <a:buFont typeface="Arial MT"/>
              <a:buChar char="•"/>
              <a:tabLst>
                <a:tab pos="555625" algn="l"/>
              </a:tabLst>
            </a:pPr>
            <a:r>
              <a:rPr sz="30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Current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employee</a:t>
            </a:r>
            <a:r>
              <a:rPr sz="3000" b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rating</a:t>
            </a:r>
            <a:r>
              <a:rPr sz="3000" b="1" spc="-4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: </a:t>
            </a:r>
            <a:r>
              <a:rPr sz="3000" b="1" spc="-5" dirty="0">
                <a:latin typeface="Times New Roman"/>
                <a:cs typeface="Times New Roman"/>
              </a:rPr>
              <a:t>Number</a:t>
            </a:r>
            <a:r>
              <a:rPr sz="3000" b="1" spc="-5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Format </a:t>
            </a:r>
            <a:r>
              <a:rPr sz="3000" dirty="0">
                <a:latin typeface="Times New Roman"/>
                <a:cs typeface="Times New Roman"/>
              </a:rPr>
              <a:t>Ensure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Rating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column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formatted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show</a:t>
            </a:r>
            <a:r>
              <a:rPr sz="3000" dirty="0">
                <a:latin typeface="Times New Roman"/>
                <a:cs typeface="Times New Roman"/>
              </a:rPr>
              <a:t> numbers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 a rating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scale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if applicable.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554990" marR="1037590" indent="-271780">
              <a:lnSpc>
                <a:spcPct val="100000"/>
              </a:lnSpc>
              <a:buFont typeface="Arial MT"/>
              <a:buChar char="•"/>
              <a:tabLst>
                <a:tab pos="649605" algn="l"/>
                <a:tab pos="650240" algn="l"/>
              </a:tabLst>
            </a:pPr>
            <a:r>
              <a:rPr dirty="0"/>
              <a:t>	</a:t>
            </a:r>
            <a:r>
              <a:rPr sz="30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performance</a:t>
            </a:r>
            <a:r>
              <a:rPr sz="3000" b="1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level</a:t>
            </a:r>
            <a:r>
              <a:rPr sz="3000" b="1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gender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:Create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5" dirty="0">
                <a:latin typeface="Times New Roman"/>
                <a:cs typeface="Times New Roman"/>
              </a:rPr>
              <a:t>summary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analyze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performance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levels</a:t>
            </a:r>
            <a:r>
              <a:rPr sz="3000" b="1" spc="2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by </a:t>
            </a:r>
            <a:r>
              <a:rPr sz="3000" b="1" spc="-73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gender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r>
              <a:rPr sz="3000" spc="-5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This </a:t>
            </a:r>
            <a:r>
              <a:rPr sz="3000" spc="-5" dirty="0">
                <a:latin typeface="Times New Roman"/>
                <a:cs typeface="Times New Roman"/>
              </a:rPr>
              <a:t>table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</a:t>
            </a:r>
            <a:r>
              <a:rPr sz="3000" dirty="0">
                <a:latin typeface="Times New Roman"/>
                <a:cs typeface="Times New Roman"/>
              </a:rPr>
              <a:t> help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you </a:t>
            </a:r>
            <a:r>
              <a:rPr sz="3000" spc="-5" dirty="0">
                <a:latin typeface="Times New Roman"/>
                <a:cs typeface="Times New Roman"/>
              </a:rPr>
              <a:t>visualize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data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more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Times New Roman"/>
                <a:cs typeface="Times New Roman"/>
              </a:rPr>
              <a:t>effectively.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PowerPoint Presentation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Bharath Kumar</cp:lastModifiedBy>
  <cp:revision>4</cp:revision>
  <dcterms:created xsi:type="dcterms:W3CDTF">2024-09-04T16:55:08Z</dcterms:created>
  <dcterms:modified xsi:type="dcterms:W3CDTF">2024-09-05T04:07:26Z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</Properties>
</file>