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7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76320" y="76200"/>
            <a:ext cx="8915040" cy="1295400"/>
          </a:xfrm>
          <a:prstGeom prst="rect">
            <a:avLst/>
          </a:prstGeom>
          <a:noFill/>
          <a:ln>
            <a:noFill/>
          </a:ln>
        </p:spPr>
        <p:txBody>
          <a:bodyPr lIns="90000" tIns="45000" rIns="90000" bIns="45000"/>
          <a:lstStyle/>
          <a:p>
            <a:pPr algn="ctr"/>
            <a:r>
              <a:rPr lang="en-US" sz="2300" b="1" dirty="0" smtClean="0">
                <a:latin typeface="Times New Roman" pitchFamily="18" charset="0"/>
                <a:cs typeface="Times New Roman" pitchFamily="18" charset="0"/>
              </a:rPr>
              <a:t> </a:t>
            </a:r>
            <a:r>
              <a:rPr lang="en-US" sz="2300" b="1" dirty="0" smtClean="0">
                <a:solidFill>
                  <a:srgbClr val="3A16D4"/>
                </a:solidFill>
                <a:latin typeface="Times New Roman"/>
                <a:cs typeface="Times New Roman" pitchFamily="18" charset="0"/>
              </a:rPr>
              <a:t>SECURE DATA ACCESS CONTROL OF FOG COMPUTING FOR</a:t>
            </a:r>
          </a:p>
          <a:p>
            <a:pPr algn="ctr"/>
            <a:r>
              <a:rPr lang="en-US" sz="2300" b="1" dirty="0" smtClean="0">
                <a:solidFill>
                  <a:srgbClr val="3A16D4"/>
                </a:solidFill>
                <a:latin typeface="Times New Roman"/>
                <a:ea typeface="Times New Roman"/>
                <a:cs typeface="Times New Roman" pitchFamily="18" charset="0"/>
              </a:rPr>
              <a:t>INTERNET OF THINGS</a:t>
            </a:r>
            <a:endParaRPr lang="en-US" sz="2300" b="1" dirty="0">
              <a:solidFill>
                <a:srgbClr val="3A16D4"/>
              </a:solidFill>
              <a:latin typeface="Times New Roman"/>
              <a:ea typeface="Times New Roman"/>
            </a:endParaRPr>
          </a:p>
        </p:txBody>
      </p:sp>
      <p:sp>
        <p:nvSpPr>
          <p:cNvPr id="5" name="CustomShape 2"/>
          <p:cNvSpPr/>
          <p:nvPr/>
        </p:nvSpPr>
        <p:spPr>
          <a:xfrm>
            <a:off x="228600" y="1066800"/>
            <a:ext cx="8762760" cy="1828800"/>
          </a:xfrm>
          <a:prstGeom prst="rect">
            <a:avLst/>
          </a:prstGeom>
          <a:noFill/>
          <a:ln>
            <a:noFill/>
          </a:ln>
        </p:spPr>
        <p:txBody>
          <a:bodyPr lIns="90000" tIns="45000" rIns="90000" bIns="45000"/>
          <a:lstStyle/>
          <a:p>
            <a:pPr algn="ctr">
              <a:lnSpc>
                <a:spcPct val="100000"/>
              </a:lnSpc>
            </a:pPr>
            <a:r>
              <a:rPr lang="en-IN" dirty="0" smtClean="0">
                <a:solidFill>
                  <a:srgbClr val="000000"/>
                </a:solidFill>
                <a:latin typeface="Times New Roman"/>
              </a:rPr>
              <a:t>By</a:t>
            </a:r>
          </a:p>
          <a:p>
            <a:pPr algn="ctr">
              <a:lnSpc>
                <a:spcPct val="100000"/>
              </a:lnSpc>
            </a:pPr>
            <a:endParaRPr sz="100" dirty="0"/>
          </a:p>
          <a:p>
            <a:pPr algn="ctr">
              <a:lnSpc>
                <a:spcPct val="100000"/>
              </a:lnSpc>
            </a:pPr>
            <a:r>
              <a:rPr lang="en-US" sz="2400" b="1" dirty="0" smtClean="0">
                <a:latin typeface="Times New Roman"/>
              </a:rPr>
              <a:t>K. </a:t>
            </a:r>
            <a:r>
              <a:rPr lang="en-US" sz="2400" b="1" dirty="0" err="1" smtClean="0">
                <a:latin typeface="Times New Roman"/>
              </a:rPr>
              <a:t>Bharath</a:t>
            </a:r>
            <a:endParaRPr sz="2400" dirty="0"/>
          </a:p>
          <a:p>
            <a:pPr algn="ctr">
              <a:lnSpc>
                <a:spcPct val="100000"/>
              </a:lnSpc>
            </a:pPr>
            <a:r>
              <a:rPr lang="en-IN" dirty="0" smtClean="0">
                <a:solidFill>
                  <a:srgbClr val="002060"/>
                </a:solidFill>
                <a:latin typeface="Times New Roman"/>
              </a:rPr>
              <a:t>14121A1247</a:t>
            </a:r>
            <a:endParaRPr dirty="0"/>
          </a:p>
          <a:p>
            <a:pPr algn="ctr">
              <a:lnSpc>
                <a:spcPct val="100000"/>
              </a:lnSpc>
            </a:pPr>
            <a:r>
              <a:rPr lang="en-IN" dirty="0" smtClean="0">
                <a:solidFill>
                  <a:srgbClr val="000000"/>
                </a:solidFill>
                <a:latin typeface="Times New Roman"/>
              </a:rPr>
              <a:t>IV B.Tech (I-Semester</a:t>
            </a:r>
            <a:r>
              <a:rPr lang="en-IN" dirty="0">
                <a:solidFill>
                  <a:srgbClr val="000000"/>
                </a:solidFill>
                <a:latin typeface="Times New Roman"/>
              </a:rPr>
              <a:t>)</a:t>
            </a:r>
            <a:endParaRPr dirty="0"/>
          </a:p>
          <a:p>
            <a:pPr algn="ctr">
              <a:lnSpc>
                <a:spcPct val="100000"/>
              </a:lnSpc>
            </a:pPr>
            <a:r>
              <a:rPr lang="en-IN" dirty="0" smtClean="0">
                <a:solidFill>
                  <a:srgbClr val="000000"/>
                </a:solidFill>
                <a:latin typeface="Times New Roman"/>
                <a:ea typeface="Verdana"/>
              </a:rPr>
              <a:t>Department of </a:t>
            </a:r>
            <a:r>
              <a:rPr lang="en-IN" dirty="0">
                <a:solidFill>
                  <a:srgbClr val="000000"/>
                </a:solidFill>
                <a:latin typeface="Times New Roman"/>
                <a:ea typeface="Verdana"/>
              </a:rPr>
              <a:t>Information Technology</a:t>
            </a:r>
            <a:endParaRPr dirty="0"/>
          </a:p>
          <a:p>
            <a:pPr algn="ctr">
              <a:lnSpc>
                <a:spcPct val="100000"/>
              </a:lnSpc>
            </a:pPr>
            <a:endParaRPr dirty="0"/>
          </a:p>
        </p:txBody>
      </p:sp>
      <p:pic>
        <p:nvPicPr>
          <p:cNvPr id="6" name="Picture 6"/>
          <p:cNvPicPr/>
          <p:nvPr/>
        </p:nvPicPr>
        <p:blipFill>
          <a:blip r:embed="rId2" cstate="print"/>
          <a:stretch>
            <a:fillRect/>
          </a:stretch>
        </p:blipFill>
        <p:spPr>
          <a:xfrm>
            <a:off x="3468720" y="2895600"/>
            <a:ext cx="2398680" cy="1447800"/>
          </a:xfrm>
          <a:prstGeom prst="rect">
            <a:avLst/>
          </a:prstGeom>
          <a:ln w="9360">
            <a:noFill/>
          </a:ln>
        </p:spPr>
      </p:pic>
      <p:sp>
        <p:nvSpPr>
          <p:cNvPr id="7" name="CustomShape 3"/>
          <p:cNvSpPr/>
          <p:nvPr/>
        </p:nvSpPr>
        <p:spPr>
          <a:xfrm>
            <a:off x="76320" y="4669920"/>
            <a:ext cx="8915040" cy="1278720"/>
          </a:xfrm>
          <a:prstGeom prst="rect">
            <a:avLst/>
          </a:prstGeom>
          <a:noFill/>
          <a:ln>
            <a:noFill/>
          </a:ln>
        </p:spPr>
        <p:txBody>
          <a:bodyPr lIns="90000" tIns="45000" rIns="90000" bIns="45000"/>
          <a:lstStyle/>
          <a:p>
            <a:pPr algn="ctr">
              <a:lnSpc>
                <a:spcPct val="100000"/>
              </a:lnSpc>
            </a:pPr>
            <a:r>
              <a:rPr lang="en-IN" sz="2400" b="1" dirty="0">
                <a:solidFill>
                  <a:srgbClr val="000000"/>
                </a:solidFill>
                <a:latin typeface="Bahamas"/>
                <a:ea typeface="Verdana"/>
              </a:rPr>
              <a:t>SREE VIDYANIKETHAN ENGINEERING COLLEGE </a:t>
            </a:r>
            <a:endParaRPr lang="en-IN" sz="2400" b="1" dirty="0" smtClean="0">
              <a:solidFill>
                <a:srgbClr val="000000"/>
              </a:solidFill>
              <a:latin typeface="Bahamas"/>
              <a:ea typeface="Verdana"/>
            </a:endParaRPr>
          </a:p>
          <a:p>
            <a:pPr algn="ctr">
              <a:lnSpc>
                <a:spcPct val="100000"/>
              </a:lnSpc>
            </a:pPr>
            <a:r>
              <a:rPr lang="en-IN" sz="1600" b="1" dirty="0" smtClean="0">
                <a:solidFill>
                  <a:srgbClr val="000000"/>
                </a:solidFill>
                <a:latin typeface="Bahamas"/>
                <a:ea typeface="Verdana"/>
              </a:rPr>
              <a:t>(</a:t>
            </a:r>
            <a:r>
              <a:rPr lang="en-IN" sz="1600" b="1" dirty="0">
                <a:solidFill>
                  <a:srgbClr val="000000"/>
                </a:solidFill>
                <a:latin typeface="Bahamas"/>
                <a:ea typeface="Verdana"/>
              </a:rPr>
              <a:t>AUTONOMOUS)</a:t>
            </a:r>
            <a:endParaRPr sz="1600" dirty="0">
              <a:latin typeface="Bahamas"/>
            </a:endParaRPr>
          </a:p>
          <a:p>
            <a:pPr algn="ctr">
              <a:lnSpc>
                <a:spcPct val="100000"/>
              </a:lnSpc>
            </a:pPr>
            <a:r>
              <a:rPr lang="en-IN" b="1" dirty="0">
                <a:solidFill>
                  <a:srgbClr val="17375E"/>
                </a:solidFill>
                <a:latin typeface="Times New Roman"/>
                <a:ea typeface="Verdana"/>
              </a:rPr>
              <a:t>(</a:t>
            </a:r>
            <a:r>
              <a:rPr lang="en-IN" sz="1600" b="1" dirty="0">
                <a:solidFill>
                  <a:srgbClr val="17375E"/>
                </a:solidFill>
                <a:latin typeface="Times New Roman"/>
                <a:ea typeface="Verdana"/>
              </a:rPr>
              <a:t>Approved by AICTE, Accredited by NBA and Affiliated to JNTUA, Anantapur)</a:t>
            </a:r>
            <a:endParaRPr sz="1600" dirty="0"/>
          </a:p>
          <a:p>
            <a:pPr algn="ctr">
              <a:lnSpc>
                <a:spcPct val="100000"/>
              </a:lnSpc>
            </a:pPr>
            <a:r>
              <a:rPr lang="en-IN" sz="1600" b="1" dirty="0" smtClean="0">
                <a:solidFill>
                  <a:srgbClr val="17375E"/>
                </a:solidFill>
                <a:latin typeface="Times New Roman"/>
                <a:ea typeface="Verdana"/>
              </a:rPr>
              <a:t>2017-2018</a:t>
            </a:r>
            <a:endParaRPr sz="1600" dirty="0"/>
          </a:p>
        </p:txBody>
      </p:sp>
      <p:sp>
        <p:nvSpPr>
          <p:cNvPr id="8" name="CustomShape 4"/>
          <p:cNvSpPr/>
          <p:nvPr/>
        </p:nvSpPr>
        <p:spPr>
          <a:xfrm>
            <a:off x="228600" y="5815080"/>
            <a:ext cx="8762760" cy="912240"/>
          </a:xfrm>
          <a:prstGeom prst="rect">
            <a:avLst/>
          </a:prstGeom>
          <a:noFill/>
          <a:ln>
            <a:noFill/>
          </a:ln>
        </p:spPr>
        <p:txBody>
          <a:bodyPr lIns="90000" tIns="45000" rIns="90000" bIns="45000"/>
          <a:lstStyle/>
          <a:p>
            <a:pPr>
              <a:lnSpc>
                <a:spcPct val="100000"/>
              </a:lnSpc>
            </a:pPr>
            <a:r>
              <a:rPr lang="en-IN" b="1" dirty="0">
                <a:solidFill>
                  <a:srgbClr val="000000"/>
                </a:solidFill>
                <a:latin typeface="Times New Roman"/>
              </a:rPr>
              <a:t>     </a:t>
            </a:r>
            <a:r>
              <a:rPr lang="en-IN" b="1" dirty="0" smtClean="0">
                <a:solidFill>
                  <a:srgbClr val="C00000"/>
                </a:solidFill>
                <a:latin typeface="Times New Roman"/>
              </a:rPr>
              <a:t>Guide.</a:t>
            </a:r>
            <a:r>
              <a:rPr lang="en-IN" b="1" dirty="0">
                <a:solidFill>
                  <a:srgbClr val="C00000"/>
                </a:solidFill>
                <a:latin typeface="Times New Roman"/>
              </a:rPr>
              <a:t>			 </a:t>
            </a:r>
            <a:r>
              <a:rPr lang="en-IN" b="1" dirty="0" smtClean="0">
                <a:solidFill>
                  <a:srgbClr val="C00000"/>
                </a:solidFill>
                <a:latin typeface="Times New Roman"/>
              </a:rPr>
              <a:t>		             Head </a:t>
            </a:r>
            <a:r>
              <a:rPr lang="en-IN" b="1" dirty="0">
                <a:solidFill>
                  <a:srgbClr val="C00000"/>
                </a:solidFill>
                <a:latin typeface="Times New Roman"/>
              </a:rPr>
              <a:t>o</a:t>
            </a:r>
            <a:r>
              <a:rPr lang="en-IN" b="1" dirty="0" smtClean="0">
                <a:solidFill>
                  <a:srgbClr val="C00000"/>
                </a:solidFill>
                <a:latin typeface="Times New Roman"/>
              </a:rPr>
              <a:t>f </a:t>
            </a:r>
            <a:r>
              <a:rPr lang="en-IN" b="1" dirty="0">
                <a:solidFill>
                  <a:srgbClr val="C00000"/>
                </a:solidFill>
                <a:latin typeface="Times New Roman"/>
              </a:rPr>
              <a:t>the Dept</a:t>
            </a:r>
            <a:r>
              <a:rPr lang="en-IN" b="1" dirty="0" smtClean="0">
                <a:solidFill>
                  <a:srgbClr val="C00000"/>
                </a:solidFill>
                <a:latin typeface="Times New Roman"/>
              </a:rPr>
              <a:t>.</a:t>
            </a:r>
          </a:p>
          <a:p>
            <a:pPr>
              <a:lnSpc>
                <a:spcPct val="100000"/>
              </a:lnSpc>
            </a:pPr>
            <a:r>
              <a:rPr lang="en-IN" sz="1600" dirty="0" smtClean="0">
                <a:solidFill>
                  <a:srgbClr val="000000"/>
                </a:solidFill>
                <a:latin typeface="Times New Roman"/>
                <a:ea typeface="Verdana"/>
              </a:rPr>
              <a:t>      Mr. B. </a:t>
            </a:r>
            <a:r>
              <a:rPr lang="en-IN" sz="1600" dirty="0" err="1" smtClean="0">
                <a:solidFill>
                  <a:srgbClr val="000000"/>
                </a:solidFill>
                <a:latin typeface="Times New Roman"/>
                <a:ea typeface="Verdana"/>
              </a:rPr>
              <a:t>Bhaskar</a:t>
            </a:r>
            <a:r>
              <a:rPr lang="en-IN" sz="1600" dirty="0" smtClean="0">
                <a:solidFill>
                  <a:srgbClr val="000000"/>
                </a:solidFill>
                <a:latin typeface="Times New Roman"/>
                <a:ea typeface="Verdana"/>
              </a:rPr>
              <a:t>  Kumar </a:t>
            </a:r>
            <a:r>
              <a:rPr lang="en-IN" sz="1600" dirty="0" err="1" smtClean="0">
                <a:solidFill>
                  <a:srgbClr val="000000"/>
                </a:solidFill>
                <a:latin typeface="Times New Roman"/>
                <a:ea typeface="Verdana"/>
              </a:rPr>
              <a:t>Rao</a:t>
            </a:r>
            <a:r>
              <a:rPr lang="en-IN" sz="1600" dirty="0" smtClean="0">
                <a:solidFill>
                  <a:srgbClr val="000000"/>
                </a:solidFill>
                <a:latin typeface="Times New Roman"/>
                <a:ea typeface="Verdana"/>
              </a:rPr>
              <a:t>, </a:t>
            </a:r>
            <a:r>
              <a:rPr lang="en-IN" sz="1200" dirty="0" smtClean="0">
                <a:solidFill>
                  <a:srgbClr val="000000"/>
                </a:solidFill>
                <a:latin typeface="Times New Roman"/>
                <a:ea typeface="Verdana"/>
              </a:rPr>
              <a:t>M. Tech., (Ph.D.)</a:t>
            </a:r>
            <a:r>
              <a:rPr lang="en-IN" sz="1600" dirty="0">
                <a:solidFill>
                  <a:srgbClr val="000000"/>
                </a:solidFill>
                <a:latin typeface="Times New Roman"/>
                <a:ea typeface="Verdana"/>
              </a:rPr>
              <a:t>	 </a:t>
            </a:r>
            <a:r>
              <a:rPr lang="en-IN" sz="1600" dirty="0" smtClean="0">
                <a:solidFill>
                  <a:srgbClr val="000000"/>
                </a:solidFill>
                <a:latin typeface="Times New Roman"/>
                <a:ea typeface="Verdana"/>
              </a:rPr>
              <a:t>	               Dr</a:t>
            </a:r>
            <a:r>
              <a:rPr lang="en-IN" sz="1600" dirty="0">
                <a:solidFill>
                  <a:srgbClr val="000000"/>
                </a:solidFill>
                <a:latin typeface="Times New Roman"/>
                <a:ea typeface="Verdana"/>
              </a:rPr>
              <a:t>. K. Ramani, </a:t>
            </a:r>
            <a:r>
              <a:rPr lang="en-IN" sz="1200" dirty="0">
                <a:solidFill>
                  <a:srgbClr val="000000"/>
                </a:solidFill>
                <a:latin typeface="Times New Roman"/>
                <a:ea typeface="Verdana"/>
              </a:rPr>
              <a:t>M </a:t>
            </a:r>
            <a:r>
              <a:rPr lang="en-IN" sz="1200" dirty="0" smtClean="0">
                <a:solidFill>
                  <a:srgbClr val="000000"/>
                </a:solidFill>
                <a:latin typeface="Times New Roman"/>
                <a:ea typeface="Verdana"/>
              </a:rPr>
              <a:t>.Tech., </a:t>
            </a:r>
            <a:r>
              <a:rPr lang="en-IN" sz="1200" dirty="0">
                <a:solidFill>
                  <a:srgbClr val="000000"/>
                </a:solidFill>
                <a:latin typeface="Times New Roman"/>
                <a:ea typeface="Verdana"/>
              </a:rPr>
              <a:t>Ph.D</a:t>
            </a:r>
            <a:r>
              <a:rPr lang="en-IN" sz="1600" dirty="0" smtClean="0">
                <a:solidFill>
                  <a:srgbClr val="000000"/>
                </a:solidFill>
                <a:latin typeface="Times New Roman"/>
                <a:ea typeface="Verdana"/>
              </a:rPr>
              <a:t>.</a:t>
            </a:r>
          </a:p>
          <a:p>
            <a:pPr>
              <a:lnSpc>
                <a:spcPct val="100000"/>
              </a:lnSpc>
            </a:pPr>
            <a:r>
              <a:rPr lang="en-IN" sz="1600" dirty="0" smtClean="0">
                <a:solidFill>
                  <a:srgbClr val="000000"/>
                </a:solidFill>
                <a:latin typeface="Times New Roman"/>
                <a:ea typeface="Verdana"/>
              </a:rPr>
              <a:t>      Associate Professor				               Professor and HOD</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304800"/>
            <a:ext cx="7086600" cy="769441"/>
          </a:xfrm>
          <a:prstGeom prst="rect">
            <a:avLst/>
          </a:prstGeom>
        </p:spPr>
        <p:txBody>
          <a:bodyPr wrap="square">
            <a:spAutoFit/>
          </a:bodyPr>
          <a:lstStyle/>
          <a:p>
            <a:pPr lvl="0" algn="ctr">
              <a:spcBef>
                <a:spcPct val="0"/>
              </a:spcBef>
              <a:defRPr/>
            </a:pPr>
            <a:r>
              <a:rPr lang="en-US" b="1" dirty="0" smtClean="0">
                <a:solidFill>
                  <a:srgbClr val="0000CC"/>
                </a:solidFill>
                <a:latin typeface="Times New Roman" pitchFamily="18" charset="0"/>
                <a:cs typeface="Times New Roman" pitchFamily="18" charset="0"/>
              </a:rPr>
              <a:t>  </a:t>
            </a:r>
            <a:r>
              <a:rPr lang="en-US" sz="4400" b="1" dirty="0" smtClean="0">
                <a:solidFill>
                  <a:srgbClr val="0000CC"/>
                </a:solidFill>
                <a:latin typeface="Times New Roman" pitchFamily="18" charset="0"/>
                <a:cs typeface="Times New Roman" pitchFamily="18" charset="0"/>
              </a:rPr>
              <a:t>PROPOSED SYSTEMS</a:t>
            </a:r>
          </a:p>
        </p:txBody>
      </p:sp>
      <p:sp>
        <p:nvSpPr>
          <p:cNvPr id="3" name="Rectangle 2"/>
          <p:cNvSpPr/>
          <p:nvPr/>
        </p:nvSpPr>
        <p:spPr>
          <a:xfrm>
            <a:off x="685800" y="1371600"/>
            <a:ext cx="7696199" cy="5447645"/>
          </a:xfrm>
          <a:prstGeom prst="rect">
            <a:avLst/>
          </a:prstGeom>
        </p:spPr>
        <p:txBody>
          <a:bodyPr wrap="square">
            <a:spAutoFit/>
          </a:bodyPr>
          <a:lstStyle/>
          <a:p>
            <a:pPr lvl="0" algn="just">
              <a:spcBef>
                <a:spcPct val="0"/>
              </a:spcBef>
              <a:buFont typeface="Wingdings" pitchFamily="2" charset="2"/>
              <a:buChar char="ü"/>
              <a:defRPr/>
            </a:pPr>
            <a:r>
              <a:rPr lang="en-IN" sz="2400" b="1" dirty="0" smtClean="0">
                <a:latin typeface="Times New Roman" pitchFamily="18" charset="0"/>
                <a:cs typeface="Times New Roman" pitchFamily="18" charset="0"/>
              </a:rPr>
              <a:t>System Model</a:t>
            </a:r>
            <a:r>
              <a:rPr lang="en-IN" sz="2400" b="1" dirty="0" smtClean="0"/>
              <a:t>:</a:t>
            </a:r>
          </a:p>
          <a:p>
            <a:pPr algn="just">
              <a:spcBef>
                <a:spcPct val="0"/>
              </a:spcBef>
              <a:defRPr/>
            </a:pP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system model of our proposed scheme consists of attribute authority, CSP, fog nodes, data owners and users, as shown in Fig</a:t>
            </a:r>
          </a:p>
          <a:p>
            <a:pPr algn="just">
              <a:spcBef>
                <a:spcPct val="0"/>
              </a:spcBef>
              <a:defRPr/>
            </a:pPr>
            <a:endParaRPr lang="en-IN" sz="2400" dirty="0" smtClean="0">
              <a:latin typeface="Times New Roman" pitchFamily="18" charset="0"/>
              <a:cs typeface="Times New Roman" pitchFamily="18" charset="0"/>
            </a:endParaRPr>
          </a:p>
          <a:p>
            <a:pPr algn="just">
              <a:spcBef>
                <a:spcPct val="0"/>
              </a:spcBef>
              <a:defRPr/>
            </a:pPr>
            <a:r>
              <a:rPr lang="en-IN" sz="2400" dirty="0" smtClean="0">
                <a:latin typeface="Times New Roman" pitchFamily="18" charset="0"/>
                <a:cs typeface="Times New Roman" pitchFamily="18" charset="0"/>
              </a:rPr>
              <a:t>              </a:t>
            </a:r>
          </a:p>
          <a:p>
            <a:pPr algn="just">
              <a:spcBef>
                <a:spcPct val="0"/>
              </a:spcBef>
              <a:defRPr/>
            </a:pPr>
            <a:endParaRPr lang="en-IN" sz="2400" dirty="0" smtClean="0">
              <a:latin typeface="Times New Roman" pitchFamily="18" charset="0"/>
              <a:cs typeface="Times New Roman" pitchFamily="18" charset="0"/>
            </a:endParaRPr>
          </a:p>
          <a:p>
            <a:pPr algn="just">
              <a:spcBef>
                <a:spcPct val="0"/>
              </a:spcBef>
              <a:defRPr/>
            </a:pPr>
            <a:endParaRPr lang="en-IN" sz="2400" dirty="0" smtClean="0">
              <a:latin typeface="Times New Roman" pitchFamily="18" charset="0"/>
              <a:cs typeface="Times New Roman" pitchFamily="18" charset="0"/>
            </a:endParaRPr>
          </a:p>
          <a:p>
            <a:pPr algn="just">
              <a:spcBef>
                <a:spcPct val="0"/>
              </a:spcBef>
              <a:defRPr/>
            </a:pPr>
            <a:endParaRPr lang="en-IN" sz="2400" dirty="0" smtClean="0">
              <a:latin typeface="Times New Roman" pitchFamily="18" charset="0"/>
              <a:cs typeface="Times New Roman" pitchFamily="18" charset="0"/>
            </a:endParaRPr>
          </a:p>
          <a:p>
            <a:pPr algn="just">
              <a:spcBef>
                <a:spcPct val="0"/>
              </a:spcBef>
              <a:defRPr/>
            </a:pPr>
            <a:endParaRPr lang="en-IN" sz="2400" dirty="0" smtClean="0">
              <a:latin typeface="Times New Roman" pitchFamily="18" charset="0"/>
              <a:cs typeface="Times New Roman" pitchFamily="18" charset="0"/>
            </a:endParaRPr>
          </a:p>
          <a:p>
            <a:pPr algn="just">
              <a:spcBef>
                <a:spcPct val="0"/>
              </a:spcBef>
              <a:defRPr/>
            </a:pPr>
            <a:endParaRPr lang="en-IN" sz="2400" dirty="0" smtClean="0">
              <a:latin typeface="Times New Roman" pitchFamily="18" charset="0"/>
              <a:cs typeface="Times New Roman" pitchFamily="18" charset="0"/>
            </a:endParaRPr>
          </a:p>
          <a:p>
            <a:pPr algn="just">
              <a:spcBef>
                <a:spcPct val="0"/>
              </a:spcBef>
              <a:defRPr/>
            </a:pPr>
            <a:endParaRPr lang="en-IN" sz="2400" dirty="0" smtClean="0">
              <a:latin typeface="Times New Roman" pitchFamily="18" charset="0"/>
              <a:cs typeface="Times New Roman" pitchFamily="18" charset="0"/>
            </a:endParaRPr>
          </a:p>
          <a:p>
            <a:pPr lvl="0" algn="just">
              <a:spcBef>
                <a:spcPct val="0"/>
              </a:spcBef>
              <a:defRPr/>
            </a:pPr>
            <a:endParaRPr lang="en-US" sz="2400" b="1" dirty="0" smtClean="0">
              <a:latin typeface="Times New Roman" pitchFamily="18" charset="0"/>
              <a:cs typeface="Times New Roman" pitchFamily="18" charset="0"/>
            </a:endParaRPr>
          </a:p>
          <a:p>
            <a:pPr lvl="0" algn="ctr">
              <a:spcBef>
                <a:spcPct val="0"/>
              </a:spcBef>
              <a:defRPr/>
            </a:pPr>
            <a:endParaRPr lang="en-US" b="1" dirty="0" smtClean="0">
              <a:solidFill>
                <a:srgbClr val="0000CC"/>
              </a:solidFill>
              <a:latin typeface="Times New Roman" pitchFamily="18" charset="0"/>
              <a:cs typeface="Times New Roman" pitchFamily="18" charset="0"/>
            </a:endParaRPr>
          </a:p>
          <a:p>
            <a:pPr lvl="0" algn="ctr">
              <a:spcBef>
                <a:spcPct val="0"/>
              </a:spcBef>
              <a:defRPr/>
            </a:pPr>
            <a:endParaRPr lang="en-US" b="1" dirty="0">
              <a:solidFill>
                <a:srgbClr val="0000CC"/>
              </a:soli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447800" y="3124200"/>
            <a:ext cx="5334000" cy="33604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828800" y="304800"/>
            <a:ext cx="5326380" cy="5638800"/>
          </a:xfrm>
          <a:prstGeom prst="rect">
            <a:avLst/>
          </a:prstGeom>
          <a:noFill/>
          <a:ln w="9525">
            <a:noFill/>
            <a:miter lim="800000"/>
            <a:headEnd/>
            <a:tailEnd/>
          </a:ln>
        </p:spPr>
      </p:pic>
      <p:sp>
        <p:nvSpPr>
          <p:cNvPr id="3" name="Rectangle 2"/>
          <p:cNvSpPr/>
          <p:nvPr/>
        </p:nvSpPr>
        <p:spPr>
          <a:xfrm>
            <a:off x="2971800" y="6019800"/>
            <a:ext cx="2721867" cy="369332"/>
          </a:xfrm>
          <a:prstGeom prst="rect">
            <a:avLst/>
          </a:prstGeom>
        </p:spPr>
        <p:txBody>
          <a:bodyPr wrap="square">
            <a:spAutoFit/>
          </a:bodyPr>
          <a:lstStyle/>
          <a:p>
            <a:r>
              <a:rPr lang="en-IN" dirty="0" smtClean="0"/>
              <a:t>Work flow of our scheme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399" y="304800"/>
            <a:ext cx="8229601" cy="7663636"/>
          </a:xfrm>
          <a:prstGeom prst="rect">
            <a:avLst/>
          </a:prstGeom>
        </p:spPr>
        <p:txBody>
          <a:bodyPr wrap="square">
            <a:spAutoFit/>
          </a:bodyPr>
          <a:lstStyle/>
          <a:p>
            <a:r>
              <a:rPr lang="en-US" b="1" dirty="0" smtClean="0">
                <a:solidFill>
                  <a:srgbClr val="0000CC"/>
                </a:solidFill>
                <a:latin typeface="Times New Roman" pitchFamily="18" charset="0"/>
                <a:cs typeface="Times New Roman" pitchFamily="18" charset="0"/>
              </a:rPr>
              <a:t>                            </a:t>
            </a:r>
            <a:r>
              <a:rPr lang="en-US" sz="4400" b="1" dirty="0" smtClean="0">
                <a:solidFill>
                  <a:srgbClr val="0000CC"/>
                </a:solidFill>
                <a:latin typeface="Times New Roman" pitchFamily="18" charset="0"/>
                <a:cs typeface="Times New Roman" pitchFamily="18" charset="0"/>
              </a:rPr>
              <a:t>ALGORITHM</a:t>
            </a:r>
          </a:p>
          <a:p>
            <a:endParaRPr lang="en-US" sz="2400" b="1" dirty="0" smtClean="0">
              <a:solidFill>
                <a:srgbClr val="FF0000"/>
              </a:solidFill>
              <a:latin typeface="Times New Roman" pitchFamily="18" charset="0"/>
              <a:cs typeface="Times New Roman" pitchFamily="18" charset="0"/>
            </a:endParaRPr>
          </a:p>
          <a:p>
            <a:r>
              <a:rPr lang="en-US" sz="2400" b="1" dirty="0" err="1" smtClean="0">
                <a:solidFill>
                  <a:srgbClr val="FF0000"/>
                </a:solidFill>
                <a:latin typeface="Times New Roman" pitchFamily="18" charset="0"/>
                <a:cs typeface="Times New Roman" pitchFamily="18" charset="0"/>
              </a:rPr>
              <a:t>Ciphertext</a:t>
            </a:r>
            <a:r>
              <a:rPr lang="en-US" sz="2400" b="1" dirty="0" smtClean="0">
                <a:solidFill>
                  <a:srgbClr val="FF0000"/>
                </a:solidFill>
                <a:latin typeface="Times New Roman" pitchFamily="18" charset="0"/>
                <a:cs typeface="Times New Roman" pitchFamily="18" charset="0"/>
              </a:rPr>
              <a:t>-Policy Attribute-Based Encryption(CP-ABE)</a:t>
            </a:r>
          </a:p>
          <a:p>
            <a:endParaRPr lang="en-US" sz="2400" b="1" dirty="0" smtClean="0">
              <a:solidFill>
                <a:srgbClr val="FF0000"/>
              </a:solidFill>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Key Generations:</a:t>
            </a:r>
          </a:p>
          <a:p>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By using bilinear maps</a:t>
            </a:r>
          </a:p>
          <a:p>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 e:G</a:t>
            </a:r>
            <a:r>
              <a:rPr lang="en-IN" sz="2400" baseline="-25000" dirty="0" smtClean="0">
                <a:latin typeface="Times New Roman" pitchFamily="18" charset="0"/>
                <a:cs typeface="Times New Roman" pitchFamily="18" charset="0"/>
              </a:rPr>
              <a:t>O </a:t>
            </a:r>
            <a:r>
              <a:rPr lang="en-IN" sz="2400" dirty="0" smtClean="0">
                <a:latin typeface="Times New Roman" pitchFamily="18" charset="0"/>
                <a:cs typeface="Times New Roman" pitchFamily="18" charset="0"/>
              </a:rPr>
              <a:t>* G</a:t>
            </a:r>
            <a:r>
              <a:rPr lang="en-IN" sz="2400" baseline="-25000" dirty="0" smtClean="0">
                <a:latin typeface="Times New Roman" pitchFamily="18" charset="0"/>
                <a:cs typeface="Times New Roman" pitchFamily="18" charset="0"/>
              </a:rPr>
              <a:t>O </a:t>
            </a:r>
            <a:r>
              <a:rPr lang="en-IN" sz="2400" dirty="0" smtClean="0">
                <a:latin typeface="Times New Roman" pitchFamily="18" charset="0"/>
                <a:cs typeface="Times New Roman" pitchFamily="18" charset="0"/>
              </a:rPr>
              <a:t>-&gt;G</a:t>
            </a:r>
            <a:r>
              <a:rPr lang="en-IN" sz="2400" baseline="-25000" dirty="0" smtClean="0">
                <a:latin typeface="Times New Roman" pitchFamily="18" charset="0"/>
                <a:cs typeface="Times New Roman" pitchFamily="18" charset="0"/>
              </a:rPr>
              <a:t>T</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where G</a:t>
            </a:r>
            <a:r>
              <a:rPr lang="en-IN" sz="2400" baseline="-25000" dirty="0" smtClean="0">
                <a:latin typeface="Times New Roman" pitchFamily="18" charset="0"/>
                <a:cs typeface="Times New Roman" pitchFamily="18" charset="0"/>
              </a:rPr>
              <a:t>O</a:t>
            </a:r>
            <a:r>
              <a:rPr lang="en-IN" sz="2400" dirty="0" smtClean="0">
                <a:latin typeface="Times New Roman" pitchFamily="18" charset="0"/>
                <a:cs typeface="Times New Roman" pitchFamily="18" charset="0"/>
              </a:rPr>
              <a:t> and G</a:t>
            </a:r>
            <a:r>
              <a:rPr lang="en-IN" sz="2400" baseline="-25000" dirty="0" smtClean="0">
                <a:latin typeface="Times New Roman" pitchFamily="18" charset="0"/>
                <a:cs typeface="Times New Roman" pitchFamily="18" charset="0"/>
              </a:rPr>
              <a:t>T</a:t>
            </a:r>
            <a:r>
              <a:rPr lang="en-IN" sz="2400" dirty="0" smtClean="0">
                <a:latin typeface="Times New Roman" pitchFamily="18" charset="0"/>
                <a:cs typeface="Times New Roman" pitchFamily="18" charset="0"/>
              </a:rPr>
              <a:t> are two multiplicative groups with prime order </a:t>
            </a:r>
            <a:r>
              <a:rPr lang="en-IN" sz="2400" i="1" dirty="0" smtClean="0">
                <a:latin typeface="Times New Roman" pitchFamily="18" charset="0"/>
                <a:cs typeface="Times New Roman" pitchFamily="18" charset="0"/>
              </a:rPr>
              <a:t>p</a:t>
            </a:r>
            <a:r>
              <a:rPr lang="en-IN" sz="2400" dirty="0" smtClean="0">
                <a:latin typeface="Times New Roman" pitchFamily="18" charset="0"/>
                <a:cs typeface="Times New Roman" pitchFamily="18" charset="0"/>
              </a:rPr>
              <a:t>, and </a:t>
            </a:r>
            <a:r>
              <a:rPr lang="en-IN" sz="2400" i="1" dirty="0" smtClean="0">
                <a:latin typeface="Times New Roman" pitchFamily="18" charset="0"/>
                <a:cs typeface="Times New Roman" pitchFamily="18" charset="0"/>
              </a:rPr>
              <a:t>g </a:t>
            </a:r>
            <a:r>
              <a:rPr lang="en-IN" sz="2400" dirty="0" smtClean="0">
                <a:latin typeface="Times New Roman" pitchFamily="18" charset="0"/>
                <a:cs typeface="Times New Roman" pitchFamily="18" charset="0"/>
              </a:rPr>
              <a:t>is the generator of G</a:t>
            </a:r>
            <a:r>
              <a:rPr lang="en-IN" sz="2400" baseline="-25000" dirty="0" smtClean="0">
                <a:latin typeface="Times New Roman" pitchFamily="18" charset="0"/>
                <a:cs typeface="Times New Roman" pitchFamily="18" charset="0"/>
              </a:rPr>
              <a:t>O</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Then , it  generates the public key and Secret key and master secret key as follows</a:t>
            </a:r>
          </a:p>
          <a:p>
            <a:r>
              <a:rPr lang="en-US" sz="2400" dirty="0" smtClean="0">
                <a:latin typeface="Times New Roman" pitchFamily="18" charset="0"/>
                <a:cs typeface="Times New Roman" pitchFamily="18" charset="0"/>
              </a:rPr>
              <a:t>                          </a:t>
            </a:r>
            <a:r>
              <a:rPr lang="en-IN" sz="2400" dirty="0" smtClean="0"/>
              <a:t>PK=(g, h, g </a:t>
            </a:r>
            <a:r>
              <a:rPr lang="en-IN" sz="2400" baseline="30000" dirty="0" smtClean="0"/>
              <a:t>α</a:t>
            </a:r>
            <a:r>
              <a:rPr lang="en-IN" sz="2400" dirty="0" smtClean="0"/>
              <a:t> ,g </a:t>
            </a:r>
            <a:r>
              <a:rPr lang="en-IN" sz="2400" baseline="30000" dirty="0" smtClean="0"/>
              <a:t>β </a:t>
            </a:r>
            <a:r>
              <a:rPr lang="en-IN" sz="2400" dirty="0" smtClean="0"/>
              <a:t>,h </a:t>
            </a:r>
            <a:r>
              <a:rPr lang="en-IN" sz="2400" baseline="30000" dirty="0" smtClean="0"/>
              <a:t>β</a:t>
            </a:r>
            <a:r>
              <a:rPr lang="en-IN" sz="2400" dirty="0" smtClean="0"/>
              <a:t> ,e(g, g)</a:t>
            </a:r>
            <a:r>
              <a:rPr lang="en-IN" sz="2400" baseline="30000" dirty="0" err="1" smtClean="0"/>
              <a:t>αβ</a:t>
            </a:r>
            <a:r>
              <a:rPr lang="en-IN" sz="2400" dirty="0" smtClean="0"/>
              <a:t> ) </a:t>
            </a:r>
          </a:p>
          <a:p>
            <a:r>
              <a:rPr lang="en-IN" sz="2400" dirty="0" smtClean="0"/>
              <a:t>                             MK=(α, β)                                     </a:t>
            </a:r>
          </a:p>
          <a:p>
            <a:r>
              <a:rPr lang="en-IN" sz="2400" dirty="0" smtClean="0"/>
              <a:t>                             SK= (D= g</a:t>
            </a:r>
            <a:r>
              <a:rPr lang="en-IN" sz="2400" baseline="30000" dirty="0" smtClean="0"/>
              <a:t>(</a:t>
            </a:r>
            <a:r>
              <a:rPr lang="en-IN" sz="2400" baseline="30000" dirty="0" err="1" smtClean="0"/>
              <a:t>α+β</a:t>
            </a:r>
            <a:r>
              <a:rPr lang="en-IN" sz="2400" baseline="30000" dirty="0" smtClean="0"/>
              <a:t>)</a:t>
            </a:r>
            <a:r>
              <a:rPr lang="en-IN" sz="2400" dirty="0" smtClean="0"/>
              <a:t>)                              </a:t>
            </a:r>
          </a:p>
          <a:p>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endParaRPr lang="en-US" sz="2400" b="1" dirty="0" smtClean="0">
              <a:solidFill>
                <a:srgbClr val="0000CC"/>
              </a:solidFill>
              <a:latin typeface="Times New Roman" pitchFamily="18" charset="0"/>
              <a:cs typeface="Times New Roman" pitchFamily="18" charset="0"/>
            </a:endParaRPr>
          </a:p>
          <a:p>
            <a:r>
              <a:rPr lang="en-IN" sz="4400" dirty="0" smtClean="0"/>
              <a:t>        </a:t>
            </a:r>
            <a:endParaRPr lang="en-IN"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1"/>
            <a:ext cx="8305800" cy="6001643"/>
          </a:xfrm>
          <a:prstGeom prst="rect">
            <a:avLst/>
          </a:prstGeom>
        </p:spPr>
        <p:txBody>
          <a:bodyPr wrap="square">
            <a:spAutoFit/>
          </a:bodyPr>
          <a:lstStyle/>
          <a:p>
            <a:r>
              <a:rPr lang="en-IN" dirty="0" smtClean="0"/>
              <a:t> </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2.Data encryption:</a:t>
            </a:r>
          </a:p>
          <a:p>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Before uploading data to the CSP, data owner first chooses a random DK=</a:t>
            </a:r>
            <a:r>
              <a:rPr lang="en-IN" sz="2400" dirty="0" err="1" smtClean="0">
                <a:latin typeface="Times New Roman" pitchFamily="18" charset="0"/>
                <a:cs typeface="Times New Roman" pitchFamily="18" charset="0"/>
              </a:rPr>
              <a:t>Zp</a:t>
            </a:r>
            <a:r>
              <a:rPr lang="en-IN" sz="2400" dirty="0" smtClean="0">
                <a:latin typeface="Times New Roman" pitchFamily="18" charset="0"/>
                <a:cs typeface="Times New Roman" pitchFamily="18" charset="0"/>
              </a:rPr>
              <a:t>, and encrypts the data M with DK using symmetric encryption algorithm, denoted as  C = SE</a:t>
            </a:r>
            <a:r>
              <a:rPr lang="en-IN" sz="2400" baseline="-25000" dirty="0" smtClean="0">
                <a:latin typeface="Times New Roman" pitchFamily="18" charset="0"/>
                <a:cs typeface="Times New Roman" pitchFamily="18" charset="0"/>
              </a:rPr>
              <a:t>DK</a:t>
            </a:r>
            <a:r>
              <a:rPr lang="en-IN" sz="2400" dirty="0" smtClean="0">
                <a:latin typeface="Times New Roman" pitchFamily="18" charset="0"/>
                <a:cs typeface="Times New Roman" pitchFamily="18" charset="0"/>
              </a:rPr>
              <a:t> (M)Then data owner defines an access policy Ta and an update policy </a:t>
            </a:r>
            <a:r>
              <a:rPr lang="en-IN" sz="2400" dirty="0" err="1" smtClean="0">
                <a:latin typeface="Times New Roman" pitchFamily="18" charset="0"/>
                <a:cs typeface="Times New Roman" pitchFamily="18" charset="0"/>
              </a:rPr>
              <a:t>Tu</a:t>
            </a:r>
            <a:r>
              <a:rPr lang="en-IN" sz="2400" dirty="0" smtClean="0">
                <a:latin typeface="Times New Roman" pitchFamily="18" charset="0"/>
                <a:cs typeface="Times New Roman" pitchFamily="18" charset="0"/>
              </a:rPr>
              <a:t> , and sends to  Ta fog nodes.</a:t>
            </a:r>
          </a:p>
          <a:p>
            <a:pPr algn="just"/>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                        </a:t>
            </a:r>
          </a:p>
          <a:p>
            <a:pPr algn="just"/>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                          </a:t>
            </a:r>
          </a:p>
          <a:p>
            <a:r>
              <a:rPr lang="en-IN" sz="2400" b="1" dirty="0" smtClean="0">
                <a:latin typeface="Times New Roman" pitchFamily="18" charset="0"/>
                <a:cs typeface="Times New Roman" pitchFamily="18" charset="0"/>
              </a:rPr>
              <a:t>          </a:t>
            </a:r>
          </a:p>
          <a:p>
            <a:r>
              <a:rPr lang="en-IN" sz="2400" b="1"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a:t>
            </a:r>
          </a:p>
        </p:txBody>
      </p:sp>
      <p:pic>
        <p:nvPicPr>
          <p:cNvPr id="5" name="Picture 4" descr="fig19.PNG"/>
          <p:cNvPicPr>
            <a:picLocks noChangeAspect="1"/>
          </p:cNvPicPr>
          <p:nvPr/>
        </p:nvPicPr>
        <p:blipFill>
          <a:blip r:embed="rId2"/>
          <a:stretch>
            <a:fillRect/>
          </a:stretch>
        </p:blipFill>
        <p:spPr>
          <a:xfrm>
            <a:off x="1981200" y="3657600"/>
            <a:ext cx="4214225" cy="2438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010400" cy="6555641"/>
          </a:xfrm>
          <a:prstGeom prst="rect">
            <a:avLst/>
          </a:prstGeom>
        </p:spPr>
        <p:txBody>
          <a:bodyPr wrap="square">
            <a:spAutoFit/>
          </a:bodyPr>
          <a:lstStyle/>
          <a:p>
            <a:r>
              <a:rPr lang="en-IN" sz="2400" b="1" dirty="0" smtClean="0">
                <a:latin typeface="Times New Roman" pitchFamily="18" charset="0"/>
                <a:cs typeface="Times New Roman" pitchFamily="18" charset="0"/>
              </a:rPr>
              <a:t>3.Data Decryption:</a:t>
            </a:r>
          </a:p>
          <a:p>
            <a:endParaRPr lang="en-IN" sz="24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If attributes of the user satisfy the access policy Ta, he can decrypt CT successfully by running the following decryption algorithm </a:t>
            </a: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b="1" dirty="0" smtClean="0">
              <a:latin typeface="Times New Roman" pitchFamily="18" charset="0"/>
              <a:cs typeface="Times New Roman" pitchFamily="18" charset="0"/>
            </a:endParaRPr>
          </a:p>
          <a:p>
            <a:pPr algn="just"/>
            <a:r>
              <a:rPr lang="en-IN" sz="2400" b="1"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here CT = Ciphertext , </a:t>
            </a:r>
            <a:r>
              <a:rPr lang="en-IN" dirty="0" err="1" smtClean="0">
                <a:latin typeface="Times New Roman" pitchFamily="18" charset="0"/>
                <a:cs typeface="Times New Roman" pitchFamily="18" charset="0"/>
              </a:rPr>
              <a:t>Sk</a:t>
            </a:r>
            <a:r>
              <a:rPr lang="en-IN" dirty="0" smtClean="0">
                <a:latin typeface="Times New Roman" pitchFamily="18" charset="0"/>
                <a:cs typeface="Times New Roman" pitchFamily="18" charset="0"/>
              </a:rPr>
              <a:t>=secret key , x=node(end user having IOT device)</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if </a:t>
            </a:r>
            <a:r>
              <a:rPr lang="en-IN" dirty="0" err="1" smtClean="0">
                <a:latin typeface="Times New Roman" pitchFamily="18" charset="0"/>
                <a:cs typeface="Times New Roman" pitchFamily="18" charset="0"/>
              </a:rPr>
              <a:t>pk</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sk</a:t>
            </a:r>
            <a:r>
              <a:rPr lang="en-IN" dirty="0" smtClean="0">
                <a:latin typeface="Times New Roman" pitchFamily="18" charset="0"/>
                <a:cs typeface="Times New Roman" pitchFamily="18" charset="0"/>
              </a:rPr>
              <a:t> at end user node x</a:t>
            </a:r>
          </a:p>
          <a:p>
            <a:r>
              <a:rPr lang="en-IN" dirty="0" smtClean="0">
                <a:latin typeface="Times New Roman" pitchFamily="18" charset="0"/>
                <a:cs typeface="Times New Roman" pitchFamily="18" charset="0"/>
              </a:rPr>
              <a:t>        then </a:t>
            </a:r>
          </a:p>
          <a:p>
            <a:r>
              <a:rPr lang="en-IN" dirty="0" smtClean="0">
                <a:latin typeface="Times New Roman" pitchFamily="18" charset="0"/>
                <a:cs typeface="Times New Roman" pitchFamily="18" charset="0"/>
              </a:rPr>
              <a:t>             Decrypted  text opens successfully</a:t>
            </a:r>
          </a:p>
          <a:p>
            <a:r>
              <a:rPr lang="en-IN" dirty="0" smtClean="0">
                <a:latin typeface="Times New Roman" pitchFamily="18" charset="0"/>
                <a:cs typeface="Times New Roman" pitchFamily="18" charset="0"/>
              </a:rPr>
              <a:t>  else</a:t>
            </a:r>
          </a:p>
          <a:p>
            <a:r>
              <a:rPr lang="en-IN" dirty="0" smtClean="0">
                <a:latin typeface="Times New Roman" pitchFamily="18" charset="0"/>
                <a:cs typeface="Times New Roman" pitchFamily="18" charset="0"/>
              </a:rPr>
              <a:t>      key doesn’t match</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295400" y="2743200"/>
            <a:ext cx="5448300" cy="147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534400" cy="7786747"/>
          </a:xfrm>
          <a:prstGeom prst="rect">
            <a:avLst/>
          </a:prstGeom>
        </p:spPr>
        <p:txBody>
          <a:bodyPr wrap="square">
            <a:spAutoFit/>
          </a:bodyPr>
          <a:lstStyle/>
          <a:p>
            <a:r>
              <a:rPr lang="en-US" sz="4400" b="1" dirty="0" smtClean="0">
                <a:solidFill>
                  <a:srgbClr val="0000CC"/>
                </a:solidFill>
                <a:latin typeface="Times New Roman" pitchFamily="18" charset="0"/>
                <a:cs typeface="Times New Roman" pitchFamily="18" charset="0"/>
              </a:rPr>
              <a:t>           OBSERVATIONS</a:t>
            </a:r>
          </a:p>
          <a:p>
            <a:endParaRPr lang="en-IN" sz="2400" i="1" dirty="0" smtClean="0"/>
          </a:p>
          <a:p>
            <a:pPr>
              <a:buFont typeface="Wingdings" pitchFamily="2" charset="2"/>
              <a:buChar char="ü"/>
            </a:pPr>
            <a:r>
              <a:rPr lang="en-IN" sz="2400" i="1" dirty="0" smtClean="0"/>
              <a:t> </a:t>
            </a:r>
            <a:r>
              <a:rPr lang="en-IN" sz="2400" b="1" i="1" dirty="0" smtClean="0"/>
              <a:t>Data Confidentiality:</a:t>
            </a:r>
          </a:p>
          <a:p>
            <a:pPr algn="just"/>
            <a:r>
              <a:rPr lang="en-IN" sz="2400" b="1" i="1" dirty="0" smtClean="0">
                <a:solidFill>
                  <a:srgbClr val="0000CC"/>
                </a:solidFill>
                <a:latin typeface="Times New Roman" pitchFamily="18" charset="0"/>
                <a:cs typeface="Times New Roman" pitchFamily="18" charset="0"/>
              </a:rPr>
              <a:t>                    </a:t>
            </a:r>
            <a:r>
              <a:rPr lang="en-IN" sz="2400" dirty="0" smtClean="0">
                <a:latin typeface="Times New Roman" pitchFamily="18" charset="0"/>
                <a:cs typeface="Times New Roman" pitchFamily="18" charset="0"/>
              </a:rPr>
              <a:t>Confidentiality of the data can be guaranteed and secure while transforming</a:t>
            </a:r>
          </a:p>
          <a:p>
            <a:endParaRPr lang="en-IN" sz="2400" dirty="0" smtClean="0">
              <a:latin typeface="Times New Roman" pitchFamily="18" charset="0"/>
              <a:cs typeface="Times New Roman" pitchFamily="18" charset="0"/>
            </a:endParaRPr>
          </a:p>
          <a:p>
            <a:pPr>
              <a:buFont typeface="Wingdings" pitchFamily="2" charset="2"/>
              <a:buChar char="ü"/>
            </a:pPr>
            <a:r>
              <a:rPr lang="en-IN" sz="2400" i="1" dirty="0" smtClean="0"/>
              <a:t> </a:t>
            </a:r>
            <a:r>
              <a:rPr lang="en-IN" sz="2400" b="1" dirty="0" smtClean="0">
                <a:latin typeface="Times New Roman" pitchFamily="18" charset="0"/>
                <a:cs typeface="Times New Roman" pitchFamily="18" charset="0"/>
              </a:rPr>
              <a:t>Fine-Grained Access Control:</a:t>
            </a:r>
          </a:p>
          <a:p>
            <a:pPr algn="just"/>
            <a:r>
              <a:rPr lang="en-IN" sz="2400" dirty="0" smtClean="0">
                <a:latin typeface="Times New Roman" pitchFamily="18" charset="0"/>
                <a:cs typeface="Times New Roman" pitchFamily="18" charset="0"/>
              </a:rPr>
              <a:t>                 Fine-grained access control allows flexibility in specifying differential access rights of individual users</a:t>
            </a:r>
          </a:p>
          <a:p>
            <a:endParaRPr lang="en-IN" sz="2400" b="1" i="1" dirty="0" smtClean="0">
              <a:latin typeface="Times New Roman" pitchFamily="18" charset="0"/>
              <a:cs typeface="Times New Roman" pitchFamily="18" charset="0"/>
            </a:endParaRPr>
          </a:p>
          <a:p>
            <a:r>
              <a:rPr lang="en-IN" sz="2400" b="1" i="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There will be no miss match the public key and the secret key</a:t>
            </a: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ü"/>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Performance Efficiency:</a:t>
            </a:r>
          </a:p>
          <a:p>
            <a:pPr algn="just"/>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Performance efficiency is high in these type of processing  data</a:t>
            </a: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458200" cy="7478970"/>
          </a:xfrm>
          <a:prstGeom prst="rect">
            <a:avLst/>
          </a:prstGeom>
        </p:spPr>
        <p:txBody>
          <a:bodyPr wrap="square">
            <a:spAutoFit/>
          </a:bodyPr>
          <a:lstStyle/>
          <a:p>
            <a:r>
              <a:rPr lang="en-US" sz="3600" b="1" dirty="0" smtClean="0">
                <a:solidFill>
                  <a:srgbClr val="0000CC"/>
                </a:solidFill>
                <a:latin typeface="Times New Roman" pitchFamily="18" charset="0"/>
                <a:cs typeface="Times New Roman" pitchFamily="18" charset="0"/>
              </a:rPr>
              <a:t>                     CONCLUSION</a:t>
            </a:r>
          </a:p>
          <a:p>
            <a:pPr>
              <a:buFont typeface="Wingdings" pitchFamily="2" charset="2"/>
              <a:buChar char="ü"/>
            </a:pPr>
            <a:endParaRPr lang="en-IN" sz="2400" dirty="0" smtClean="0"/>
          </a:p>
          <a:p>
            <a:pPr>
              <a:buFont typeface="Wingdings" pitchFamily="2" charset="2"/>
              <a:buChar char="ü"/>
            </a:pPr>
            <a:endParaRPr lang="en-IN" sz="2400" dirty="0" smtClean="0"/>
          </a:p>
          <a:p>
            <a:pPr algn="just">
              <a:buFont typeface="Wingdings" pitchFamily="2" charset="2"/>
              <a:buChar char="ü"/>
            </a:pPr>
            <a:r>
              <a:rPr lang="en-IN" sz="2400" dirty="0" smtClean="0"/>
              <a:t> </a:t>
            </a:r>
            <a:r>
              <a:rPr lang="en-IN" sz="2400" dirty="0" smtClean="0">
                <a:latin typeface="Times New Roman" pitchFamily="18" charset="0"/>
                <a:cs typeface="Times New Roman" pitchFamily="18" charset="0"/>
              </a:rPr>
              <a:t>secure data access control scheme in fog computing for </a:t>
            </a:r>
            <a:r>
              <a:rPr lang="en-IN" sz="2400" dirty="0" err="1" smtClean="0">
                <a:latin typeface="Times New Roman" pitchFamily="18" charset="0"/>
                <a:cs typeface="Times New Roman" pitchFamily="18" charset="0"/>
              </a:rPr>
              <a:t>IoT</a:t>
            </a:r>
            <a:r>
              <a:rPr lang="en-IN" sz="2400" dirty="0" smtClean="0">
                <a:latin typeface="Times New Roman" pitchFamily="18" charset="0"/>
                <a:cs typeface="Times New Roman" pitchFamily="18" charset="0"/>
              </a:rPr>
              <a:t> based on CP-ABE</a:t>
            </a:r>
          </a:p>
          <a:p>
            <a:pPr algn="just">
              <a:buFont typeface="Wingdings" pitchFamily="2" charset="2"/>
              <a:buChar char="ü"/>
            </a:pPr>
            <a:endParaRPr lang="en-IN" sz="2400" b="1" dirty="0" smtClean="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The sensitive data of users are first encrypted  then outsourced to cloud servers through fog nodes</a:t>
            </a:r>
          </a:p>
          <a:p>
            <a:pPr algn="just">
              <a:buFont typeface="Wingdings" pitchFamily="2" charset="2"/>
              <a:buChar char="ü"/>
            </a:pPr>
            <a:endParaRPr lang="en-IN" sz="2400" b="1" dirty="0" smtClean="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Thus, the users whose attributes satisfy the access policy can decrypt the ciphertext</a:t>
            </a:r>
          </a:p>
          <a:p>
            <a:pPr algn="just">
              <a:buFont typeface="Wingdings" pitchFamily="2" charset="2"/>
              <a:buChar char="ü"/>
            </a:pPr>
            <a:endParaRPr lang="en-IN" sz="2400" b="1" dirty="0" smtClean="0">
              <a:latin typeface="Times New Roman" pitchFamily="18" charset="0"/>
              <a:cs typeface="Times New Roman" pitchFamily="18" charset="0"/>
            </a:endParaRPr>
          </a:p>
          <a:p>
            <a:pPr algn="just">
              <a:buFont typeface="Wingdings" pitchFamily="2" charset="2"/>
              <a:buChar char="ü"/>
            </a:pPr>
            <a:r>
              <a:rPr lang="en-IN" sz="2400" dirty="0" smtClean="0">
                <a:latin typeface="Times New Roman" pitchFamily="18" charset="0"/>
                <a:cs typeface="Times New Roman" pitchFamily="18" charset="0"/>
              </a:rPr>
              <a:t>Hence, our scheme achieves both fine-grained data access control and secure ciphertext update.</a:t>
            </a:r>
            <a:r>
              <a:rPr lang="en-IN" sz="2400" dirty="0" smtClean="0"/>
              <a:t> </a:t>
            </a:r>
          </a:p>
          <a:p>
            <a:pPr algn="just">
              <a:buFont typeface="Wingdings" pitchFamily="2" charset="2"/>
              <a:buChar char="ü"/>
            </a:pPr>
            <a:endParaRPr lang="en-US" sz="2400" b="1" dirty="0" smtClean="0">
              <a:latin typeface="Times New Roman" pitchFamily="18" charset="0"/>
              <a:cs typeface="Times New Roman" pitchFamily="18" charset="0"/>
            </a:endParaRPr>
          </a:p>
          <a:p>
            <a:endParaRPr lang="en-IN" i="1" dirty="0" smtClean="0"/>
          </a:p>
          <a:p>
            <a:pPr>
              <a:buFont typeface="Wingdings" pitchFamily="2" charset="2"/>
              <a:buChar char="ü"/>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8902"/>
            <a:ext cx="8305800" cy="5786199"/>
          </a:xfrm>
          <a:prstGeom prst="rect">
            <a:avLst/>
          </a:prstGeom>
        </p:spPr>
        <p:txBody>
          <a:bodyPr wrap="square">
            <a:spAutoFit/>
          </a:bodyPr>
          <a:lstStyle/>
          <a:p>
            <a:r>
              <a:rPr lang="en-US" sz="2800" b="1" dirty="0" smtClean="0">
                <a:solidFill>
                  <a:srgbClr val="0000CC"/>
                </a:solidFill>
                <a:latin typeface="Times New Roman" pitchFamily="18" charset="0"/>
                <a:cs typeface="Times New Roman" pitchFamily="18" charset="0"/>
              </a:rPr>
              <a:t>                          REFERENCES</a:t>
            </a:r>
          </a:p>
          <a:p>
            <a:pPr>
              <a:buFont typeface="Wingdings" pitchFamily="2" charset="2"/>
              <a:buChar char="ü"/>
            </a:pPr>
            <a:endParaRPr lang="en-IN" dirty="0" smtClean="0"/>
          </a:p>
          <a:p>
            <a:pPr>
              <a:buFont typeface="Wingdings" pitchFamily="2" charset="2"/>
              <a:buChar char="ü"/>
            </a:pPr>
            <a:endParaRPr lang="en-IN" dirty="0" smtClean="0"/>
          </a:p>
          <a:p>
            <a:pPr>
              <a:buFont typeface="Wingdings" pitchFamily="2" charset="2"/>
              <a:buChar char="ü"/>
            </a:pPr>
            <a:r>
              <a:rPr lang="en-IN" dirty="0" smtClean="0">
                <a:latin typeface="Times New Roman" pitchFamily="18" charset="0"/>
                <a:cs typeface="Times New Roman" pitchFamily="18" charset="0"/>
              </a:rPr>
              <a:t> [1] C. </a:t>
            </a:r>
            <a:r>
              <a:rPr lang="en-IN" dirty="0" err="1" smtClean="0">
                <a:latin typeface="Times New Roman" pitchFamily="18" charset="0"/>
                <a:cs typeface="Times New Roman" pitchFamily="18" charset="0"/>
              </a:rPr>
              <a:t>Rong</a:t>
            </a:r>
            <a:r>
              <a:rPr lang="en-IN" dirty="0" smtClean="0">
                <a:latin typeface="Times New Roman" pitchFamily="18" charset="0"/>
                <a:cs typeface="Times New Roman" pitchFamily="18" charset="0"/>
              </a:rPr>
              <a:t>, S.T. Nguyen, and M.G. </a:t>
            </a:r>
            <a:r>
              <a:rPr lang="en-IN" dirty="0" err="1" smtClean="0">
                <a:latin typeface="Times New Roman" pitchFamily="18" charset="0"/>
                <a:cs typeface="Times New Roman" pitchFamily="18" charset="0"/>
              </a:rPr>
              <a:t>Jaatun</a:t>
            </a:r>
            <a:r>
              <a:rPr lang="en-IN" dirty="0" smtClean="0">
                <a:latin typeface="Times New Roman" pitchFamily="18" charset="0"/>
                <a:cs typeface="Times New Roman" pitchFamily="18" charset="0"/>
              </a:rPr>
              <a:t>, “Beyond lightning: A survey on security challenges in cloud computing,” </a:t>
            </a:r>
            <a:r>
              <a:rPr lang="en-IN" i="1" dirty="0" smtClean="0">
                <a:latin typeface="Times New Roman" pitchFamily="18" charset="0"/>
                <a:cs typeface="Times New Roman" pitchFamily="18" charset="0"/>
              </a:rPr>
              <a:t>Computers &amp; Electrical Engineering</a:t>
            </a:r>
            <a:r>
              <a:rPr lang="en-IN" dirty="0" smtClean="0">
                <a:latin typeface="Times New Roman" pitchFamily="18" charset="0"/>
                <a:cs typeface="Times New Roman" pitchFamily="18" charset="0"/>
              </a:rPr>
              <a:t>, vol. 39, no. 1, pp. 47-54, 2013.</a:t>
            </a:r>
          </a:p>
          <a:p>
            <a:r>
              <a:rPr lang="en-IN" dirty="0" smtClean="0">
                <a:latin typeface="Times New Roman" pitchFamily="18" charset="0"/>
                <a:cs typeface="Times New Roman" pitchFamily="18" charset="0"/>
              </a:rPr>
              <a:t> </a:t>
            </a:r>
          </a:p>
          <a:p>
            <a:pPr>
              <a:buFont typeface="Wingdings" pitchFamily="2" charset="2"/>
              <a:buChar char="ü"/>
            </a:pPr>
            <a:r>
              <a:rPr lang="en-IN" dirty="0" smtClean="0">
                <a:latin typeface="Times New Roman" pitchFamily="18" charset="0"/>
                <a:cs typeface="Times New Roman" pitchFamily="18" charset="0"/>
              </a:rPr>
              <a:t>[2] G. </a:t>
            </a:r>
            <a:r>
              <a:rPr lang="en-IN" dirty="0" err="1" smtClean="0">
                <a:latin typeface="Times New Roman" pitchFamily="18" charset="0"/>
                <a:cs typeface="Times New Roman" pitchFamily="18" charset="0"/>
              </a:rPr>
              <a:t>Fortino</a:t>
            </a:r>
            <a:r>
              <a:rPr lang="en-IN" dirty="0" smtClean="0">
                <a:latin typeface="Times New Roman" pitchFamily="18" charset="0"/>
                <a:cs typeface="Times New Roman" pitchFamily="18" charset="0"/>
              </a:rPr>
              <a:t>, A. </a:t>
            </a:r>
            <a:r>
              <a:rPr lang="en-IN" dirty="0" err="1" smtClean="0">
                <a:latin typeface="Times New Roman" pitchFamily="18" charset="0"/>
                <a:cs typeface="Times New Roman" pitchFamily="18" charset="0"/>
              </a:rPr>
              <a:t>Guerrieri</a:t>
            </a:r>
            <a:r>
              <a:rPr lang="en-IN" dirty="0" smtClean="0">
                <a:latin typeface="Times New Roman" pitchFamily="18" charset="0"/>
                <a:cs typeface="Times New Roman" pitchFamily="18" charset="0"/>
              </a:rPr>
              <a:t>, W. Russo, and C. </a:t>
            </a:r>
            <a:r>
              <a:rPr lang="en-IN" dirty="0" err="1" smtClean="0">
                <a:latin typeface="Times New Roman" pitchFamily="18" charset="0"/>
                <a:cs typeface="Times New Roman" pitchFamily="18" charset="0"/>
              </a:rPr>
              <a:t>Savaglio</a:t>
            </a:r>
            <a:r>
              <a:rPr lang="en-IN" dirty="0" smtClean="0">
                <a:latin typeface="Times New Roman" pitchFamily="18" charset="0"/>
                <a:cs typeface="Times New Roman" pitchFamily="18" charset="0"/>
              </a:rPr>
              <a:t>, “Integration of agent-based and cloud computing for the smart objects-oriented </a:t>
            </a:r>
            <a:r>
              <a:rPr lang="en-IN" dirty="0" err="1" smtClean="0">
                <a:latin typeface="Times New Roman" pitchFamily="18" charset="0"/>
                <a:cs typeface="Times New Roman" pitchFamily="18" charset="0"/>
              </a:rPr>
              <a:t>IoT</a:t>
            </a:r>
            <a:r>
              <a:rPr lang="en-IN" dirty="0" smtClean="0">
                <a:latin typeface="Times New Roman" pitchFamily="18" charset="0"/>
                <a:cs typeface="Times New Roman" pitchFamily="18" charset="0"/>
              </a:rPr>
              <a:t>,” in </a:t>
            </a:r>
            <a:r>
              <a:rPr lang="en-IN" i="1" dirty="0" smtClean="0">
                <a:latin typeface="Times New Roman" pitchFamily="18" charset="0"/>
                <a:cs typeface="Times New Roman" pitchFamily="18" charset="0"/>
              </a:rPr>
              <a:t>Proc. IEEE International Conference on Computer Supported Cooperative Work in Design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Hsinchu</a:t>
            </a:r>
            <a:r>
              <a:rPr lang="en-IN" dirty="0" smtClean="0">
                <a:latin typeface="Times New Roman" pitchFamily="18" charset="0"/>
                <a:cs typeface="Times New Roman" pitchFamily="18" charset="0"/>
              </a:rPr>
              <a:t>, Taiwan, 2014, pp. 493-498.</a:t>
            </a:r>
          </a:p>
          <a:p>
            <a:r>
              <a:rPr lang="en-IN" dirty="0" smtClean="0">
                <a:latin typeface="Times New Roman" pitchFamily="18" charset="0"/>
                <a:cs typeface="Times New Roman" pitchFamily="18" charset="0"/>
              </a:rPr>
              <a:t> </a:t>
            </a:r>
          </a:p>
          <a:p>
            <a:pPr>
              <a:buFont typeface="Wingdings" pitchFamily="2" charset="2"/>
              <a:buChar char="ü"/>
            </a:pPr>
            <a:r>
              <a:rPr lang="en-IN" dirty="0" smtClean="0">
                <a:latin typeface="Times New Roman" pitchFamily="18" charset="0"/>
                <a:cs typeface="Times New Roman" pitchFamily="18" charset="0"/>
              </a:rPr>
              <a:t>[3] J. </a:t>
            </a:r>
            <a:r>
              <a:rPr lang="en-IN" dirty="0" err="1" smtClean="0">
                <a:latin typeface="Times New Roman" pitchFamily="18" charset="0"/>
                <a:cs typeface="Times New Roman" pitchFamily="18" charset="0"/>
              </a:rPr>
              <a:t>Gubbi</a:t>
            </a:r>
            <a:r>
              <a:rPr lang="en-IN" dirty="0" smtClean="0">
                <a:latin typeface="Times New Roman" pitchFamily="18" charset="0"/>
                <a:cs typeface="Times New Roman" pitchFamily="18" charset="0"/>
              </a:rPr>
              <a:t>, R. </a:t>
            </a:r>
            <a:r>
              <a:rPr lang="en-IN" dirty="0" err="1" smtClean="0">
                <a:latin typeface="Times New Roman" pitchFamily="18" charset="0"/>
                <a:cs typeface="Times New Roman" pitchFamily="18" charset="0"/>
              </a:rPr>
              <a:t>Buyya</a:t>
            </a:r>
            <a:r>
              <a:rPr lang="en-IN" dirty="0" smtClean="0">
                <a:latin typeface="Times New Roman" pitchFamily="18" charset="0"/>
                <a:cs typeface="Times New Roman" pitchFamily="18" charset="0"/>
              </a:rPr>
              <a:t>, S. </a:t>
            </a:r>
            <a:r>
              <a:rPr lang="en-IN" dirty="0" err="1" smtClean="0">
                <a:latin typeface="Times New Roman" pitchFamily="18" charset="0"/>
                <a:cs typeface="Times New Roman" pitchFamily="18" charset="0"/>
              </a:rPr>
              <a:t>Marusic</a:t>
            </a:r>
            <a:r>
              <a:rPr lang="en-IN" dirty="0" smtClean="0">
                <a:latin typeface="Times New Roman" pitchFamily="18" charset="0"/>
                <a:cs typeface="Times New Roman" pitchFamily="18" charset="0"/>
              </a:rPr>
              <a:t>, and M. </a:t>
            </a:r>
            <a:r>
              <a:rPr lang="en-IN" dirty="0" err="1" smtClean="0">
                <a:latin typeface="Times New Roman" pitchFamily="18" charset="0"/>
                <a:cs typeface="Times New Roman" pitchFamily="18" charset="0"/>
              </a:rPr>
              <a:t>Palaniswami</a:t>
            </a:r>
            <a:r>
              <a:rPr lang="en-IN" dirty="0" smtClean="0">
                <a:latin typeface="Times New Roman" pitchFamily="18" charset="0"/>
                <a:cs typeface="Times New Roman" pitchFamily="18" charset="0"/>
              </a:rPr>
              <a:t>, “Internet of Things (</a:t>
            </a:r>
            <a:r>
              <a:rPr lang="en-IN" dirty="0" err="1" smtClean="0">
                <a:latin typeface="Times New Roman" pitchFamily="18" charset="0"/>
                <a:cs typeface="Times New Roman" pitchFamily="18" charset="0"/>
              </a:rPr>
              <a:t>IoT</a:t>
            </a:r>
            <a:r>
              <a:rPr lang="en-IN" dirty="0" smtClean="0">
                <a:latin typeface="Times New Roman" pitchFamily="18" charset="0"/>
                <a:cs typeface="Times New Roman" pitchFamily="18" charset="0"/>
              </a:rPr>
              <a:t>): a vision, architectural elements, and future directions,” </a:t>
            </a:r>
            <a:r>
              <a:rPr lang="en-IN" i="1" dirty="0" smtClean="0">
                <a:latin typeface="Times New Roman" pitchFamily="18" charset="0"/>
                <a:cs typeface="Times New Roman" pitchFamily="18" charset="0"/>
              </a:rPr>
              <a:t>Future Generation Computer Systems</a:t>
            </a:r>
            <a:r>
              <a:rPr lang="en-IN" dirty="0" smtClean="0">
                <a:latin typeface="Times New Roman" pitchFamily="18" charset="0"/>
                <a:cs typeface="Times New Roman" pitchFamily="18" charset="0"/>
              </a:rPr>
              <a:t>, vol. 29, no. 7, pp. 1645-1660, 2013. </a:t>
            </a:r>
          </a:p>
          <a:p>
            <a:pPr>
              <a:buFont typeface="Wingdings" pitchFamily="2" charset="2"/>
              <a:buChar char="ü"/>
            </a:pPr>
            <a:endParaRPr lang="en-IN" dirty="0" smtClean="0">
              <a:latin typeface="Times New Roman" pitchFamily="18" charset="0"/>
              <a:cs typeface="Times New Roman" pitchFamily="18" charset="0"/>
            </a:endParaRPr>
          </a:p>
          <a:p>
            <a:pPr>
              <a:buFont typeface="Wingdings" pitchFamily="2" charset="2"/>
              <a:buChar char="ü"/>
            </a:pPr>
            <a:r>
              <a:rPr lang="en-IN" dirty="0" smtClean="0">
                <a:latin typeface="Times New Roman" pitchFamily="18" charset="0"/>
                <a:cs typeface="Times New Roman" pitchFamily="18" charset="0"/>
              </a:rPr>
              <a:t>[4] F. </a:t>
            </a:r>
            <a:r>
              <a:rPr lang="en-IN" dirty="0" err="1" smtClean="0">
                <a:latin typeface="Times New Roman" pitchFamily="18" charset="0"/>
                <a:cs typeface="Times New Roman" pitchFamily="18" charset="0"/>
              </a:rPr>
              <a:t>Bonomi</a:t>
            </a:r>
            <a:r>
              <a:rPr lang="en-IN" dirty="0" smtClean="0">
                <a:latin typeface="Times New Roman" pitchFamily="18" charset="0"/>
                <a:cs typeface="Times New Roman" pitchFamily="18" charset="0"/>
              </a:rPr>
              <a:t>, R. </a:t>
            </a:r>
            <a:r>
              <a:rPr lang="en-IN" dirty="0" err="1" smtClean="0">
                <a:latin typeface="Times New Roman" pitchFamily="18" charset="0"/>
                <a:cs typeface="Times New Roman" pitchFamily="18" charset="0"/>
              </a:rPr>
              <a:t>Milito</a:t>
            </a:r>
            <a:r>
              <a:rPr lang="en-IN" dirty="0" smtClean="0">
                <a:latin typeface="Times New Roman" pitchFamily="18" charset="0"/>
                <a:cs typeface="Times New Roman" pitchFamily="18" charset="0"/>
              </a:rPr>
              <a:t>, J. Zhu, and S. </a:t>
            </a:r>
            <a:r>
              <a:rPr lang="en-IN" dirty="0" err="1" smtClean="0">
                <a:latin typeface="Times New Roman" pitchFamily="18" charset="0"/>
                <a:cs typeface="Times New Roman" pitchFamily="18" charset="0"/>
              </a:rPr>
              <a:t>Addepalli</a:t>
            </a:r>
            <a:r>
              <a:rPr lang="en-IN" dirty="0" smtClean="0">
                <a:latin typeface="Times New Roman" pitchFamily="18" charset="0"/>
                <a:cs typeface="Times New Roman" pitchFamily="18" charset="0"/>
              </a:rPr>
              <a:t>, “Fog computing and its role in the Internet of things,” in </a:t>
            </a:r>
            <a:r>
              <a:rPr lang="en-IN" i="1" dirty="0" smtClean="0">
                <a:latin typeface="Times New Roman" pitchFamily="18" charset="0"/>
                <a:cs typeface="Times New Roman" pitchFamily="18" charset="0"/>
              </a:rPr>
              <a:t>Proc. First Edition of the MCC Workshop on Mobile Cloud Computing</a:t>
            </a:r>
            <a:r>
              <a:rPr lang="en-IN" dirty="0" smtClean="0">
                <a:latin typeface="Times New Roman" pitchFamily="18" charset="0"/>
                <a:cs typeface="Times New Roman" pitchFamily="18" charset="0"/>
              </a:rPr>
              <a:t>, Helsinki, Finland, 2012, pp. 13-16. </a:t>
            </a:r>
          </a:p>
          <a:p>
            <a:r>
              <a:rPr lang="en-IN"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8847"/>
            <a:ext cx="8077200" cy="7848302"/>
          </a:xfrm>
          <a:prstGeom prst="rect">
            <a:avLst/>
          </a:prstGeom>
        </p:spPr>
        <p:txBody>
          <a:bodyPr wrap="square">
            <a:spAutoFit/>
          </a:bodyPr>
          <a:lstStyle/>
          <a:p>
            <a:pPr algn="just">
              <a:buFont typeface="Wingdings" pitchFamily="2" charset="2"/>
              <a:buChar char="ü"/>
            </a:pPr>
            <a:r>
              <a:rPr lang="en-IN" dirty="0" smtClean="0"/>
              <a:t> </a:t>
            </a:r>
            <a:r>
              <a:rPr lang="en-IN" dirty="0" smtClean="0">
                <a:latin typeface="Times New Roman" pitchFamily="18" charset="0"/>
                <a:cs typeface="Times New Roman" pitchFamily="18" charset="0"/>
              </a:rPr>
              <a:t>[5] P. </a:t>
            </a:r>
            <a:r>
              <a:rPr lang="en-IN" dirty="0" err="1" smtClean="0">
                <a:latin typeface="Times New Roman" pitchFamily="18" charset="0"/>
                <a:cs typeface="Times New Roman" pitchFamily="18" charset="0"/>
              </a:rPr>
              <a:t>Hu</a:t>
            </a:r>
            <a:r>
              <a:rPr lang="en-IN" dirty="0" smtClean="0">
                <a:latin typeface="Times New Roman" pitchFamily="18" charset="0"/>
                <a:cs typeface="Times New Roman" pitchFamily="18" charset="0"/>
              </a:rPr>
              <a:t>, H. </a:t>
            </a:r>
            <a:r>
              <a:rPr lang="en-IN" dirty="0" err="1" smtClean="0">
                <a:latin typeface="Times New Roman" pitchFamily="18" charset="0"/>
                <a:cs typeface="Times New Roman" pitchFamily="18" charset="0"/>
              </a:rPr>
              <a:t>Ning</a:t>
            </a:r>
            <a:r>
              <a:rPr lang="en-IN" dirty="0" smtClean="0">
                <a:latin typeface="Times New Roman" pitchFamily="18" charset="0"/>
                <a:cs typeface="Times New Roman" pitchFamily="18" charset="0"/>
              </a:rPr>
              <a:t>, T. </a:t>
            </a:r>
            <a:r>
              <a:rPr lang="en-IN" dirty="0" err="1" smtClean="0">
                <a:latin typeface="Times New Roman" pitchFamily="18" charset="0"/>
                <a:cs typeface="Times New Roman" pitchFamily="18" charset="0"/>
              </a:rPr>
              <a:t>Qiu</a:t>
            </a:r>
            <a:r>
              <a:rPr lang="en-IN" dirty="0" smtClean="0">
                <a:latin typeface="Times New Roman" pitchFamily="18" charset="0"/>
                <a:cs typeface="Times New Roman" pitchFamily="18" charset="0"/>
              </a:rPr>
              <a:t>, H. Song, Y. Wang, and X. Yao. (2017, Jan.). Security and privacy preservation scheme of face identification and resolution framework using fog computing in internet of things. </a:t>
            </a:r>
            <a:r>
              <a:rPr lang="en-IN" i="1" dirty="0" smtClean="0">
                <a:latin typeface="Times New Roman" pitchFamily="18" charset="0"/>
                <a:cs typeface="Times New Roman" pitchFamily="18" charset="0"/>
              </a:rPr>
              <a:t>IEEE Internet of Things Journal</a:t>
            </a:r>
            <a:r>
              <a:rPr lang="en-IN" dirty="0" smtClean="0">
                <a:latin typeface="Times New Roman" pitchFamily="18" charset="0"/>
                <a:cs typeface="Times New Roman" pitchFamily="18" charset="0"/>
              </a:rPr>
              <a:t>. [Online]. </a:t>
            </a:r>
          </a:p>
          <a:p>
            <a:pPr algn="just"/>
            <a:r>
              <a:rPr lang="en-IN" dirty="0" smtClean="0">
                <a:latin typeface="Times New Roman" pitchFamily="18" charset="0"/>
                <a:cs typeface="Times New Roman" pitchFamily="18" charset="0"/>
              </a:rPr>
              <a:t> </a:t>
            </a:r>
          </a:p>
          <a:p>
            <a:pPr algn="just"/>
            <a:endParaRPr lang="en-IN" dirty="0" smtClean="0">
              <a:latin typeface="Times New Roman" pitchFamily="18" charset="0"/>
              <a:cs typeface="Times New Roman" pitchFamily="18" charset="0"/>
            </a:endParaRPr>
          </a:p>
          <a:p>
            <a:pPr algn="just">
              <a:buFont typeface="Wingdings" pitchFamily="2" charset="2"/>
              <a:buChar char="ü"/>
            </a:pPr>
            <a:r>
              <a:rPr lang="en-IN" dirty="0" smtClean="0">
                <a:latin typeface="Times New Roman" pitchFamily="18" charset="0"/>
                <a:cs typeface="Times New Roman" pitchFamily="18" charset="0"/>
              </a:rPr>
              <a:t> [7] Q. Huang, L. Wang, and Y. Yang. (2017, May). DECENT: secure and fine-grained data access control with policy updating for constrained </a:t>
            </a:r>
            <a:r>
              <a:rPr lang="en-IN" dirty="0" err="1" smtClean="0">
                <a:latin typeface="Times New Roman" pitchFamily="18" charset="0"/>
                <a:cs typeface="Times New Roman" pitchFamily="18" charset="0"/>
              </a:rPr>
              <a:t>IoT</a:t>
            </a:r>
            <a:r>
              <a:rPr lang="en-IN" dirty="0" smtClean="0">
                <a:latin typeface="Times New Roman" pitchFamily="18" charset="0"/>
                <a:cs typeface="Times New Roman" pitchFamily="18" charset="0"/>
              </a:rPr>
              <a:t> devices. </a:t>
            </a:r>
            <a:r>
              <a:rPr lang="en-IN" i="1" dirty="0" smtClean="0">
                <a:latin typeface="Times New Roman" pitchFamily="18" charset="0"/>
                <a:cs typeface="Times New Roman" pitchFamily="18" charset="0"/>
              </a:rPr>
              <a:t>World Wide Web Journal</a:t>
            </a:r>
            <a:r>
              <a:rPr lang="en-IN" dirty="0" smtClean="0">
                <a:latin typeface="Times New Roman" pitchFamily="18" charset="0"/>
                <a:cs typeface="Times New Roman" pitchFamily="18" charset="0"/>
              </a:rPr>
              <a:t>. [Online]. Available: https://doi.org/ 10.1007/s11280-017-0462-0</a:t>
            </a:r>
          </a:p>
          <a:p>
            <a:pPr algn="just"/>
            <a:r>
              <a:rPr lang="en-IN" dirty="0" smtClean="0">
                <a:latin typeface="Times New Roman" pitchFamily="18" charset="0"/>
                <a:cs typeface="Times New Roman" pitchFamily="18" charset="0"/>
              </a:rPr>
              <a:t> </a:t>
            </a:r>
          </a:p>
          <a:p>
            <a:pPr algn="just">
              <a:buFont typeface="Wingdings" pitchFamily="2" charset="2"/>
              <a:buChar char="ü"/>
            </a:pPr>
            <a:r>
              <a:rPr lang="en-IN" dirty="0" smtClean="0">
                <a:latin typeface="Times New Roman" pitchFamily="18" charset="0"/>
                <a:cs typeface="Times New Roman" pitchFamily="18" charset="0"/>
              </a:rPr>
              <a:t>  [8] X. Dong, J. Yu, Y. </a:t>
            </a:r>
            <a:r>
              <a:rPr lang="en-IN" dirty="0" err="1" smtClean="0">
                <a:latin typeface="Times New Roman" pitchFamily="18" charset="0"/>
                <a:cs typeface="Times New Roman" pitchFamily="18" charset="0"/>
              </a:rPr>
              <a:t>Luo</a:t>
            </a:r>
            <a:r>
              <a:rPr lang="en-IN" dirty="0" smtClean="0">
                <a:latin typeface="Times New Roman" pitchFamily="18" charset="0"/>
                <a:cs typeface="Times New Roman" pitchFamily="18" charset="0"/>
              </a:rPr>
              <a:t>, Y. Chen, G. </a:t>
            </a:r>
            <a:r>
              <a:rPr lang="en-IN" dirty="0" err="1" smtClean="0">
                <a:latin typeface="Times New Roman" pitchFamily="18" charset="0"/>
                <a:cs typeface="Times New Roman" pitchFamily="18" charset="0"/>
              </a:rPr>
              <a:t>Xue</a:t>
            </a:r>
            <a:r>
              <a:rPr lang="en-IN" dirty="0" smtClean="0">
                <a:latin typeface="Times New Roman" pitchFamily="18" charset="0"/>
                <a:cs typeface="Times New Roman" pitchFamily="18" charset="0"/>
              </a:rPr>
              <a:t>, and M. Li, “Achieving secure and efficient data collaboration in cloud computing,” in </a:t>
            </a:r>
            <a:r>
              <a:rPr lang="en-IN" i="1" dirty="0" smtClean="0">
                <a:latin typeface="Times New Roman" pitchFamily="18" charset="0"/>
                <a:cs typeface="Times New Roman" pitchFamily="18" charset="0"/>
              </a:rPr>
              <a:t>Proc. IEEE/ACM 21st International Symposium on Quality of Service</a:t>
            </a:r>
            <a:r>
              <a:rPr lang="en-IN" dirty="0" smtClean="0">
                <a:latin typeface="Times New Roman" pitchFamily="18" charset="0"/>
                <a:cs typeface="Times New Roman" pitchFamily="18" charset="0"/>
              </a:rPr>
              <a:t>, Montreal, QC, 2013, pp. 195-200.</a:t>
            </a:r>
          </a:p>
          <a:p>
            <a:pPr algn="just"/>
            <a:endParaRPr lang="en-IN" dirty="0" smtClean="0"/>
          </a:p>
          <a:p>
            <a:pPr algn="just">
              <a:buFont typeface="Wingdings" pitchFamily="2" charset="2"/>
              <a:buChar char="ü"/>
            </a:pPr>
            <a:r>
              <a:rPr lang="en-IN" dirty="0" smtClean="0">
                <a:latin typeface="Times New Roman" pitchFamily="18" charset="0"/>
                <a:cs typeface="Times New Roman" pitchFamily="18" charset="0"/>
              </a:rPr>
              <a:t>  [9] F. Zhao, T. </a:t>
            </a:r>
            <a:r>
              <a:rPr lang="en-IN" dirty="0" err="1" smtClean="0">
                <a:latin typeface="Times New Roman" pitchFamily="18" charset="0"/>
                <a:cs typeface="Times New Roman" pitchFamily="18" charset="0"/>
              </a:rPr>
              <a:t>Nishide</a:t>
            </a:r>
            <a:r>
              <a:rPr lang="en-IN" dirty="0" smtClean="0">
                <a:latin typeface="Times New Roman" pitchFamily="18" charset="0"/>
                <a:cs typeface="Times New Roman" pitchFamily="18" charset="0"/>
              </a:rPr>
              <a:t>, and K. Sakurai, “Realizing fine-grained and flexible access control to outsourced data with attribute-based cryptosystems,” in </a:t>
            </a:r>
            <a:r>
              <a:rPr lang="en-IN" i="1" dirty="0" smtClean="0">
                <a:latin typeface="Times New Roman" pitchFamily="18" charset="0"/>
                <a:cs typeface="Times New Roman" pitchFamily="18" charset="0"/>
              </a:rPr>
              <a:t>Proc. Information Security Practice and Experience - 7th International Conference</a:t>
            </a:r>
            <a:r>
              <a:rPr lang="en-IN" dirty="0" smtClean="0">
                <a:latin typeface="Times New Roman" pitchFamily="18" charset="0"/>
                <a:cs typeface="Times New Roman" pitchFamily="18" charset="0"/>
              </a:rPr>
              <a:t>, Guangzhou, China, 2011, pp. 83-97. </a:t>
            </a:r>
          </a:p>
          <a:p>
            <a:pPr algn="just"/>
            <a:endParaRPr lang="en-IN" dirty="0" smtClean="0">
              <a:latin typeface="Times New Roman" pitchFamily="18" charset="0"/>
              <a:cs typeface="Times New Roman" pitchFamily="18" charset="0"/>
            </a:endParaRPr>
          </a:p>
          <a:p>
            <a:pPr algn="just">
              <a:buFont typeface="Wingdings" pitchFamily="2" charset="2"/>
              <a:buChar char="ü"/>
            </a:pPr>
            <a:r>
              <a:rPr lang="en-IN" dirty="0" smtClean="0">
                <a:latin typeface="Times New Roman" pitchFamily="18" charset="0"/>
                <a:cs typeface="Times New Roman" pitchFamily="18" charset="0"/>
              </a:rPr>
              <a:t>  [10] J. Li, M.H. Au, W. </a:t>
            </a:r>
            <a:r>
              <a:rPr lang="en-IN" dirty="0" err="1" smtClean="0">
                <a:latin typeface="Times New Roman" pitchFamily="18" charset="0"/>
                <a:cs typeface="Times New Roman" pitchFamily="18" charset="0"/>
              </a:rPr>
              <a:t>Susilo</a:t>
            </a:r>
            <a:r>
              <a:rPr lang="en-IN" dirty="0" smtClean="0">
                <a:latin typeface="Times New Roman" pitchFamily="18" charset="0"/>
                <a:cs typeface="Times New Roman" pitchFamily="18" charset="0"/>
              </a:rPr>
              <a:t>, D. </a:t>
            </a:r>
            <a:r>
              <a:rPr lang="en-IN" dirty="0" err="1" smtClean="0">
                <a:latin typeface="Times New Roman" pitchFamily="18" charset="0"/>
                <a:cs typeface="Times New Roman" pitchFamily="18" charset="0"/>
              </a:rPr>
              <a:t>Xie</a:t>
            </a:r>
            <a:r>
              <a:rPr lang="en-IN" dirty="0" smtClean="0">
                <a:latin typeface="Times New Roman" pitchFamily="18" charset="0"/>
                <a:cs typeface="Times New Roman" pitchFamily="18" charset="0"/>
              </a:rPr>
              <a:t>, and K. </a:t>
            </a:r>
            <a:r>
              <a:rPr lang="en-IN" dirty="0" err="1" smtClean="0">
                <a:latin typeface="Times New Roman" pitchFamily="18" charset="0"/>
                <a:cs typeface="Times New Roman" pitchFamily="18" charset="0"/>
              </a:rPr>
              <a:t>Ren</a:t>
            </a:r>
            <a:r>
              <a:rPr lang="en-IN" dirty="0" smtClean="0">
                <a:latin typeface="Times New Roman" pitchFamily="18" charset="0"/>
                <a:cs typeface="Times New Roman" pitchFamily="18" charset="0"/>
              </a:rPr>
              <a:t>, “Attribute-based signature and its applications,” in </a:t>
            </a:r>
            <a:r>
              <a:rPr lang="en-IN" i="1" dirty="0" smtClean="0">
                <a:latin typeface="Times New Roman" pitchFamily="18" charset="0"/>
                <a:cs typeface="Times New Roman" pitchFamily="18" charset="0"/>
              </a:rPr>
              <a:t>Proc. 5th International Symposium on Information, Computer and Communications Security</a:t>
            </a:r>
            <a:r>
              <a:rPr lang="en-IN" dirty="0" smtClean="0">
                <a:latin typeface="Times New Roman" pitchFamily="18" charset="0"/>
                <a:cs typeface="Times New Roman" pitchFamily="18" charset="0"/>
              </a:rPr>
              <a:t>, Guangzhou, China, 2010, pp. 60-69. </a:t>
            </a:r>
          </a:p>
          <a:p>
            <a:pPr algn="just"/>
            <a:endParaRPr lang="en-IN" dirty="0" smtClean="0"/>
          </a:p>
          <a:p>
            <a:pPr algn="just"/>
            <a:endParaRPr lang="en-IN" dirty="0" smtClean="0"/>
          </a:p>
          <a:p>
            <a:pPr algn="just"/>
            <a:endParaRPr lang="en-IN" dirty="0" smtClean="0"/>
          </a:p>
          <a:p>
            <a:pPr algn="just"/>
            <a:endParaRPr lang="en-IN" dirty="0" smtClean="0"/>
          </a:p>
          <a:p>
            <a:pPr algn="just"/>
            <a:endParaRPr lang="en-IN" dirty="0" smtClean="0"/>
          </a:p>
          <a:p>
            <a:pPr algn="just"/>
            <a:endParaRPr lang="en-IN" dirty="0" smtClean="0"/>
          </a:p>
          <a:p>
            <a:pPr algn="just"/>
            <a:r>
              <a:rPr lang="en-IN" dirty="0" smtClean="0"/>
              <a:t>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2286000"/>
            <a:ext cx="4419600" cy="830997"/>
          </a:xfrm>
          <a:prstGeom prst="rect">
            <a:avLst/>
          </a:prstGeom>
        </p:spPr>
        <p:txBody>
          <a:bodyPr wrap="square">
            <a:spAutoFit/>
          </a:bodyPr>
          <a:lstStyle/>
          <a:p>
            <a:r>
              <a:rPr lang="en-US" b="1" dirty="0" smtClean="0">
                <a:solidFill>
                  <a:srgbClr val="0000CC"/>
                </a:solidFill>
                <a:latin typeface="AR DARLING" pitchFamily="2" charset="0"/>
                <a:cs typeface="Times New Roman" pitchFamily="18" charset="0"/>
              </a:rPr>
              <a:t> </a:t>
            </a:r>
            <a:r>
              <a:rPr lang="en-US" sz="4800" dirty="0" smtClean="0">
                <a:solidFill>
                  <a:srgbClr val="0000CC"/>
                </a:solidFill>
                <a:latin typeface="AR DARLING" pitchFamily="2" charset="0"/>
              </a:rPr>
              <a:t> THANK   YOU</a:t>
            </a:r>
            <a:endParaRPr lang="en-IN" sz="4800" dirty="0">
              <a:latin typeface="AR DARLING"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6200"/>
            <a:ext cx="8229600" cy="762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rgbClr val="0000CC"/>
                </a:solidFill>
                <a:effectLst/>
                <a:uLnTx/>
                <a:uFillTx/>
                <a:latin typeface="Times New Roman" pitchFamily="18" charset="0"/>
                <a:ea typeface="+mj-ea"/>
                <a:cs typeface="Times New Roman" pitchFamily="18" charset="0"/>
              </a:rPr>
              <a:t>CONTENTS</a:t>
            </a:r>
            <a:endParaRPr kumimoji="0" lang="en-US" sz="3600" b="1" i="0" u="none" strike="noStrike" kern="1200" cap="none" spc="0" normalizeH="0" baseline="0" noProof="0" dirty="0">
              <a:ln>
                <a:noFill/>
              </a:ln>
              <a:solidFill>
                <a:srgbClr val="0000CC"/>
              </a:solidFill>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762000" y="1143000"/>
            <a:ext cx="8153400" cy="5486400"/>
          </a:xfrm>
          <a:prstGeom prst="rect">
            <a:avLst/>
          </a:prstGeom>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Abstract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Introduction</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Literature Survey</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Proposed system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Algorithm</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Observations</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Conclusion</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References</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8229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00CC"/>
                </a:solidFill>
                <a:effectLst/>
                <a:uLnTx/>
                <a:uFillTx/>
                <a:latin typeface="Times New Roman" pitchFamily="18" charset="0"/>
                <a:ea typeface="+mj-ea"/>
                <a:cs typeface="Times New Roman" pitchFamily="18" charset="0"/>
              </a:rPr>
              <a:t>ABSTRACT</a:t>
            </a:r>
            <a:endParaRPr kumimoji="0" lang="en-US" sz="4400" b="1" i="0" u="none" strike="noStrike" kern="1200" cap="none" spc="0" normalizeH="0" baseline="0" noProof="0" dirty="0">
              <a:ln>
                <a:noFill/>
              </a:ln>
              <a:solidFill>
                <a:srgbClr val="0000CC"/>
              </a:solidFill>
              <a:effectLst/>
              <a:uLnTx/>
              <a:uFillTx/>
              <a:latin typeface="Times New Roman" pitchFamily="18" charset="0"/>
              <a:ea typeface="+mj-ea"/>
              <a:cs typeface="Times New Roman" pitchFamily="18" charset="0"/>
            </a:endParaRPr>
          </a:p>
        </p:txBody>
      </p:sp>
      <p:sp>
        <p:nvSpPr>
          <p:cNvPr id="6" name="Content Placeholder 2"/>
          <p:cNvSpPr txBox="1">
            <a:spLocks/>
          </p:cNvSpPr>
          <p:nvPr/>
        </p:nvSpPr>
        <p:spPr>
          <a:xfrm>
            <a:off x="152400" y="990600"/>
            <a:ext cx="8763000" cy="5105400"/>
          </a:xfrm>
          <a:prstGeom prst="rect">
            <a:avLst/>
          </a:prstGeom>
        </p:spPr>
        <p:txBody>
          <a:bodyPr>
            <a:noAutofit/>
          </a:bodyPr>
          <a:lstStyle/>
          <a:p>
            <a:pPr marL="342900" lvl="0" indent="-342900" algn="just">
              <a:buFont typeface="Wingdings" pitchFamily="2" charset="2"/>
              <a:buChar char="ü"/>
            </a:pPr>
            <a:r>
              <a:rPr lang="en-US" sz="2400" dirty="0" smtClean="0">
                <a:latin typeface="Times New Roman" pitchFamily="18" charset="0"/>
                <a:cs typeface="Times New Roman" pitchFamily="18" charset="0"/>
              </a:rPr>
              <a:t>Now-a-days the secure data is very important for any transactions without knowing the third parties, so these model is useful to secure the data especially in the field of fog computing that connected to the Internet of Things</a:t>
            </a:r>
          </a:p>
          <a:p>
            <a:pPr marL="342900" lvl="0" indent="-342900" algn="just"/>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Fog</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Computing is the another type of computing ,that extends the cloud computing .It works at the edge of the network</a:t>
            </a:r>
          </a:p>
          <a:p>
            <a:pPr marL="342900" marR="0" lvl="0" indent="-342900" algn="just"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itchFamily="2" charset="2"/>
              <a:buChar char="ü"/>
              <a:tabLst/>
              <a:defRPr/>
            </a:pPr>
            <a:r>
              <a:rPr lang="en-US" sz="2400" baseline="0" dirty="0" smtClean="0">
                <a:latin typeface="Times New Roman" pitchFamily="18" charset="0"/>
                <a:cs typeface="Times New Roman" pitchFamily="18" charset="0"/>
              </a:rPr>
              <a:t>Which</a:t>
            </a:r>
            <a:r>
              <a:rPr lang="en-US" sz="2400" dirty="0" smtClean="0">
                <a:latin typeface="Times New Roman" pitchFamily="18" charset="0"/>
                <a:cs typeface="Times New Roman" pitchFamily="18" charset="0"/>
              </a:rPr>
              <a:t> place a crucial role in internet of things for fast accessing the data</a:t>
            </a:r>
          </a:p>
          <a:p>
            <a:pPr marL="342900" marR="0" lvl="0" indent="-342900" algn="just" defTabSz="914400" rtl="0" eaLnBrk="1" fontAlgn="auto" latinLnBrk="0" hangingPunct="1">
              <a:lnSpc>
                <a:spcPct val="100000"/>
              </a:lnSpc>
              <a:spcBef>
                <a:spcPts val="0"/>
              </a:spcBef>
              <a:spcAft>
                <a:spcPts val="0"/>
              </a:spcAft>
              <a:buClrTx/>
              <a:buSzTx/>
              <a:tabLst/>
              <a:defRPr/>
            </a:pPr>
            <a:endParaRPr lang="en-US" sz="2400" dirty="0" smtClean="0">
              <a:latin typeface="Times New Roman" pitchFamily="18" charset="0"/>
              <a:cs typeface="Times New Roman" pitchFamily="18" charset="0"/>
            </a:endParaRPr>
          </a:p>
          <a:p>
            <a:pPr marL="342900" lvl="0" indent="-342900" algn="just">
              <a:buFont typeface="Wingdings" pitchFamily="2" charset="2"/>
              <a:buChar char="ü"/>
            </a:pPr>
            <a:r>
              <a:rPr lang="en-US" sz="2400" dirty="0" smtClean="0">
                <a:latin typeface="Times New Roman" pitchFamily="18" charset="0"/>
                <a:cs typeface="Times New Roman" pitchFamily="18" charset="0"/>
              </a:rPr>
              <a:t>Attribute-based cryptography is a well-known technology to guarantee data confidentiality and data access control. </a:t>
            </a:r>
          </a:p>
          <a:p>
            <a:pPr marL="342900" lvl="0" indent="-342900" algn="just"/>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474345"/>
            <a:ext cx="8305800" cy="3416320"/>
          </a:xfrm>
          <a:prstGeom prst="rect">
            <a:avLst/>
          </a:prstGeom>
        </p:spPr>
        <p:txBody>
          <a:bodyPr wrap="square">
            <a:spAutoFit/>
          </a:bodyPr>
          <a:lstStyle/>
          <a:p>
            <a:pPr marL="342900" indent="-342900" algn="just">
              <a:buFont typeface="Wingdings" pitchFamily="2" charset="2"/>
              <a:buChar char="ü"/>
            </a:pPr>
            <a:r>
              <a:rPr lang="en-US" sz="2400" dirty="0" smtClean="0">
                <a:latin typeface="Times New Roman" pitchFamily="18" charset="0"/>
                <a:cs typeface="Times New Roman" pitchFamily="18" charset="0"/>
              </a:rPr>
              <a:t>The crucial data at the owner side is encryption with the help of the attribute-based  encryption with many policies and then outsourced to cloud storage. </a:t>
            </a:r>
          </a:p>
          <a:p>
            <a:pPr marL="342900" lvl="0" indent="-342900" algn="just"/>
            <a:endParaRPr lang="en-US" sz="2400" dirty="0" smtClean="0"/>
          </a:p>
          <a:p>
            <a:pPr marL="342900" lvl="0" indent="-342900" algn="just">
              <a:buFont typeface="Wingdings" pitchFamily="2" charset="2"/>
              <a:buChar char="ü"/>
            </a:pPr>
            <a:r>
              <a:rPr lang="en-US" sz="2400" dirty="0" smtClean="0">
                <a:latin typeface="Times New Roman" pitchFamily="18" charset="0"/>
                <a:cs typeface="Times New Roman" pitchFamily="18" charset="0"/>
              </a:rPr>
              <a:t>These data is transfer to the resulted devices at that time the data is to be decrypted with the help of the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  called as the cryptography</a:t>
            </a:r>
          </a:p>
          <a:p>
            <a:pPr marL="342900" lvl="0" indent="-342900" algn="just">
              <a:buFont typeface="Wingdings" pitchFamily="2" charset="2"/>
              <a:buChar char="ü"/>
            </a:pPr>
            <a:endParaRPr lang="en-US" sz="2400" dirty="0" smtClean="0">
              <a:latin typeface="Times New Roman" pitchFamily="18" charset="0"/>
              <a:cs typeface="Times New Roman" pitchFamily="18" charset="0"/>
            </a:endParaRPr>
          </a:p>
          <a:p>
            <a:pPr marL="342900" lvl="0" indent="-342900" algn="just">
              <a:buFont typeface="Wingdings" pitchFamily="2" charset="2"/>
              <a:buChar char="ü"/>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533400"/>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00CC"/>
                </a:solidFill>
                <a:effectLst/>
                <a:uLnTx/>
                <a:uFillTx/>
                <a:latin typeface="Times New Roman" pitchFamily="18" charset="0"/>
                <a:ea typeface="+mj-ea"/>
                <a:cs typeface="Times New Roman" pitchFamily="18" charset="0"/>
              </a:rPr>
              <a:t>INTRODUCTION</a:t>
            </a:r>
            <a:endParaRPr kumimoji="0" lang="en-US" sz="4400" b="1" i="0" u="none" strike="noStrike" kern="1200" cap="none" spc="0" normalizeH="0" baseline="0" noProof="0" dirty="0">
              <a:ln>
                <a:noFill/>
              </a:ln>
              <a:solidFill>
                <a:srgbClr val="0000CC"/>
              </a:solidFill>
              <a:effectLst/>
              <a:uLnTx/>
              <a:uFillTx/>
              <a:latin typeface="Times New Roman" pitchFamily="18" charset="0"/>
              <a:ea typeface="+mj-ea"/>
              <a:cs typeface="Times New Roman" pitchFamily="18" charset="0"/>
            </a:endParaRPr>
          </a:p>
        </p:txBody>
      </p:sp>
      <p:sp>
        <p:nvSpPr>
          <p:cNvPr id="3" name="Content Placeholder 2"/>
          <p:cNvSpPr txBox="1">
            <a:spLocks/>
          </p:cNvSpPr>
          <p:nvPr/>
        </p:nvSpPr>
        <p:spPr>
          <a:xfrm>
            <a:off x="152400" y="1066800"/>
            <a:ext cx="8763000" cy="5638800"/>
          </a:xfrm>
          <a:prstGeom prst="rect">
            <a:avLst/>
          </a:prstGeom>
        </p:spPr>
        <p:txBody>
          <a:bodyPr>
            <a:normAutofit/>
          </a:bodyPr>
          <a:lstStyle/>
          <a:p>
            <a:pPr marL="342900" lvl="0" indent="-342900" algn="just">
              <a:lnSpc>
                <a:spcPct val="150000"/>
              </a:lnSpc>
              <a:spcBef>
                <a:spcPct val="20000"/>
              </a:spcBef>
              <a:buFont typeface="Wingdings" pitchFamily="2" charset="2"/>
              <a:buChar char="ü"/>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lang="en-US" sz="2400" dirty="0" smtClean="0">
                <a:latin typeface="Times New Roman" pitchFamily="18" charset="0"/>
                <a:cs typeface="Times New Roman" pitchFamily="18" charset="0"/>
              </a:rPr>
              <a:t>H</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ere introduction of </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how the data is transform to the end devices using the  Internet of </a:t>
            </a:r>
            <a:r>
              <a:rPr lang="en-US" sz="2400" dirty="0" smtClean="0">
                <a:latin typeface="Times New Roman" pitchFamily="18" charset="0"/>
                <a:cs typeface="Times New Roman" pitchFamily="18" charset="0"/>
              </a:rPr>
              <a:t>Things securely.</a:t>
            </a:r>
            <a:endPar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50000"/>
              </a:lnSpc>
              <a:spcBef>
                <a:spcPct val="20000"/>
              </a:spcBef>
              <a:spcAft>
                <a:spcPts val="0"/>
              </a:spcAft>
              <a:buClrTx/>
              <a:buSzTx/>
              <a:buFont typeface="Wingdings" pitchFamily="2" charset="2"/>
              <a:buChar char="ü"/>
              <a:tabLst/>
              <a:defRPr/>
            </a:pPr>
            <a:r>
              <a:rPr lang="en-US" sz="2400" baseline="0" dirty="0" smtClean="0">
                <a:latin typeface="Times New Roman" pitchFamily="18" charset="0"/>
                <a:cs typeface="Times New Roman" pitchFamily="18" charset="0"/>
              </a:rPr>
              <a:t>Mainly,</a:t>
            </a:r>
            <a:r>
              <a:rPr lang="en-US" sz="2400" dirty="0" smtClean="0">
                <a:latin typeface="Times New Roman" pitchFamily="18" charset="0"/>
                <a:cs typeface="Times New Roman" pitchFamily="18" charset="0"/>
              </a:rPr>
              <a:t> concentrate is about the Ciphertext-Policy Attribute-Based Encryption (CP-ABE).</a:t>
            </a:r>
          </a:p>
          <a:p>
            <a:pPr marL="342900" marR="0" lvl="0" indent="-342900" algn="just" defTabSz="914400" rtl="0" eaLnBrk="1" fontAlgn="auto" latinLnBrk="0" hangingPunct="1">
              <a:lnSpc>
                <a:spcPct val="150000"/>
              </a:lnSpc>
              <a:spcBef>
                <a:spcPct val="20000"/>
              </a:spcBef>
              <a:spcAft>
                <a:spcPts val="0"/>
              </a:spcAft>
              <a:buClrTx/>
              <a:buSzTx/>
              <a:buFont typeface="Wingdings" pitchFamily="2" charset="2"/>
              <a:buChar char="ü"/>
              <a:tabLst/>
              <a:defRPr/>
            </a:pPr>
            <a:r>
              <a:rPr lang="en-US" sz="2400" dirty="0" smtClean="0">
                <a:latin typeface="Times New Roman" pitchFamily="18" charset="0"/>
                <a:cs typeface="Times New Roman" pitchFamily="18" charset="0"/>
              </a:rPr>
              <a:t>System setup, Key generation, Data encryption , Data decryption and Ciphertext update  are the Important terms for processing the data from Data owner to the user</a:t>
            </a:r>
          </a:p>
          <a:p>
            <a:pPr marL="342900" marR="0" lvl="0" indent="-342900" algn="just" defTabSz="914400" rtl="0" eaLnBrk="1" fontAlgn="auto" latinLnBrk="0" hangingPunct="1">
              <a:lnSpc>
                <a:spcPct val="150000"/>
              </a:lnSpc>
              <a:spcBef>
                <a:spcPct val="20000"/>
              </a:spcBef>
              <a:spcAft>
                <a:spcPts val="0"/>
              </a:spcAft>
              <a:buClrTx/>
              <a:buSzTx/>
              <a:buFont typeface="Wingdings" pitchFamily="2" charset="2"/>
              <a:buChar char="ü"/>
              <a:tabLst/>
              <a:defRPr/>
            </a:pPr>
            <a:r>
              <a:rPr lang="en-US" sz="2400" dirty="0" smtClean="0">
                <a:latin typeface="Times New Roman" pitchFamily="18" charset="0"/>
                <a:cs typeface="Times New Roman" pitchFamily="18" charset="0"/>
              </a:rPr>
              <a:t>Fog computing for processing the data to the Internet of Things  is used here.</a:t>
            </a:r>
          </a:p>
          <a:p>
            <a:pPr marL="342900" marR="0" lvl="0" indent="-342900" algn="just" defTabSz="914400" rtl="0" eaLnBrk="1" fontAlgn="auto" latinLnBrk="0" hangingPunct="1">
              <a:lnSpc>
                <a:spcPct val="100000"/>
              </a:lnSpc>
              <a:spcBef>
                <a:spcPct val="20000"/>
              </a:spcBef>
              <a:spcAft>
                <a:spcPts val="0"/>
              </a:spcAft>
              <a:buClrTx/>
              <a:buSzTx/>
              <a:tabLst/>
              <a:defRPr/>
            </a:pPr>
            <a:endParaRPr lang="en-US" sz="2400" dirty="0" smtClean="0">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ü"/>
              <a:tabLst/>
              <a:defRPr/>
            </a:pPr>
            <a:endParaRPr lang="en-US" sz="2400" dirty="0" smtClean="0">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ü"/>
              <a:tabLst/>
              <a:defRPr/>
            </a:pPr>
            <a:endParaRPr lang="en-US" sz="2400" dirty="0" smtClean="0">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itchFamily="2" charset="2"/>
              <a:buChar char="ü"/>
              <a:tabLst/>
              <a:defRP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152400"/>
            <a:ext cx="8229600" cy="533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00CC"/>
                </a:solidFill>
                <a:effectLst/>
                <a:uLnTx/>
                <a:uFillTx/>
                <a:latin typeface="Times New Roman" pitchFamily="18" charset="0"/>
                <a:ea typeface="+mj-ea"/>
                <a:cs typeface="Times New Roman" pitchFamily="18" charset="0"/>
              </a:rPr>
              <a:t>LITERATURE SURVEY</a:t>
            </a:r>
            <a:endParaRPr kumimoji="0" lang="en-US" sz="3600" b="1" i="0" u="none" strike="noStrike" kern="1200" cap="none" spc="0" normalizeH="0" baseline="0" noProof="0" dirty="0">
              <a:ln>
                <a:noFill/>
              </a:ln>
              <a:solidFill>
                <a:srgbClr val="0000CC"/>
              </a:solidFill>
              <a:effectLst/>
              <a:uLnTx/>
              <a:uFillTx/>
              <a:latin typeface="Times New Roman" pitchFamily="18" charset="0"/>
              <a:ea typeface="+mj-ea"/>
              <a:cs typeface="Times New Roman" pitchFamily="18" charset="0"/>
            </a:endParaRPr>
          </a:p>
        </p:txBody>
      </p:sp>
      <p:sp>
        <p:nvSpPr>
          <p:cNvPr id="4" name="Content Placeholder 2"/>
          <p:cNvSpPr txBox="1">
            <a:spLocks/>
          </p:cNvSpPr>
          <p:nvPr/>
        </p:nvSpPr>
        <p:spPr>
          <a:xfrm>
            <a:off x="152400" y="1066800"/>
            <a:ext cx="8763000" cy="5638800"/>
          </a:xfrm>
          <a:prstGeom prst="rect">
            <a:avLst/>
          </a:prstGeom>
        </p:spPr>
        <p:txBody>
          <a:bodyPr>
            <a:normAutofit/>
          </a:bodyPr>
          <a:lstStyle/>
          <a:p>
            <a:pPr marL="342900" indent="-342900" algn="just">
              <a:spcBef>
                <a:spcPct val="20000"/>
              </a:spcBef>
              <a:buFont typeface="Wingdings" pitchFamily="2" charset="2"/>
              <a:buChar char="ü"/>
            </a:pPr>
            <a:r>
              <a:rPr lang="en-IN" sz="2400" b="1" dirty="0" smtClean="0">
                <a:solidFill>
                  <a:srgbClr val="FF0000"/>
                </a:solidFill>
                <a:latin typeface="Times New Roman" pitchFamily="18" charset="0"/>
                <a:cs typeface="Times New Roman" pitchFamily="18" charset="0"/>
              </a:rPr>
              <a:t>[1] G. </a:t>
            </a:r>
            <a:r>
              <a:rPr lang="en-IN" sz="2400" b="1" dirty="0" err="1" smtClean="0">
                <a:solidFill>
                  <a:srgbClr val="FF0000"/>
                </a:solidFill>
                <a:latin typeface="Times New Roman" pitchFamily="18" charset="0"/>
                <a:cs typeface="Times New Roman" pitchFamily="18" charset="0"/>
              </a:rPr>
              <a:t>Fortino</a:t>
            </a:r>
            <a:r>
              <a:rPr lang="en-IN" sz="2400" b="1" dirty="0" smtClean="0">
                <a:solidFill>
                  <a:srgbClr val="FF0000"/>
                </a:solidFill>
                <a:latin typeface="Times New Roman" pitchFamily="18" charset="0"/>
                <a:cs typeface="Times New Roman" pitchFamily="18" charset="0"/>
              </a:rPr>
              <a:t>, A. </a:t>
            </a:r>
            <a:r>
              <a:rPr lang="en-IN" sz="2400" b="1" dirty="0" err="1" smtClean="0">
                <a:solidFill>
                  <a:srgbClr val="FF0000"/>
                </a:solidFill>
                <a:latin typeface="Times New Roman" pitchFamily="18" charset="0"/>
                <a:cs typeface="Times New Roman" pitchFamily="18" charset="0"/>
              </a:rPr>
              <a:t>Guerrieri</a:t>
            </a:r>
            <a:r>
              <a:rPr lang="en-IN" sz="2400" b="1" dirty="0" smtClean="0">
                <a:solidFill>
                  <a:srgbClr val="FF0000"/>
                </a:solidFill>
                <a:latin typeface="Times New Roman" pitchFamily="18" charset="0"/>
                <a:cs typeface="Times New Roman" pitchFamily="18" charset="0"/>
              </a:rPr>
              <a:t>, W. Russo, and C. </a:t>
            </a:r>
            <a:r>
              <a:rPr lang="en-IN" sz="2400" b="1" dirty="0" err="1" smtClean="0">
                <a:solidFill>
                  <a:srgbClr val="FF0000"/>
                </a:solidFill>
                <a:latin typeface="Times New Roman" pitchFamily="18" charset="0"/>
                <a:cs typeface="Times New Roman" pitchFamily="18" charset="0"/>
              </a:rPr>
              <a:t>Savaglio</a:t>
            </a:r>
            <a:r>
              <a:rPr lang="en-IN" sz="2400" b="1" dirty="0" smtClean="0">
                <a:solidFill>
                  <a:srgbClr val="FF0000"/>
                </a:solidFill>
                <a:latin typeface="Times New Roman" pitchFamily="18" charset="0"/>
                <a:cs typeface="Times New Roman" pitchFamily="18" charset="0"/>
              </a:rPr>
              <a:t>, “Integration of agent-based and cloud computing for the smart objects-oriented </a:t>
            </a:r>
            <a:r>
              <a:rPr lang="en-IN" sz="2400" b="1" dirty="0" err="1" smtClean="0">
                <a:solidFill>
                  <a:srgbClr val="FF0000"/>
                </a:solidFill>
                <a:latin typeface="Times New Roman" pitchFamily="18" charset="0"/>
                <a:cs typeface="Times New Roman" pitchFamily="18" charset="0"/>
              </a:rPr>
              <a:t>IoT</a:t>
            </a:r>
            <a:r>
              <a:rPr lang="en-IN" sz="2400" b="1" dirty="0" smtClean="0">
                <a:solidFill>
                  <a:srgbClr val="FF0000"/>
                </a:solidFill>
                <a:latin typeface="Times New Roman" pitchFamily="18" charset="0"/>
                <a:cs typeface="Times New Roman" pitchFamily="18" charset="0"/>
              </a:rPr>
              <a:t>,” in </a:t>
            </a:r>
            <a:r>
              <a:rPr lang="en-IN" sz="2400" b="1" i="1" dirty="0" smtClean="0">
                <a:solidFill>
                  <a:srgbClr val="FF0000"/>
                </a:solidFill>
                <a:latin typeface="Times New Roman" pitchFamily="18" charset="0"/>
                <a:cs typeface="Times New Roman" pitchFamily="18" charset="0"/>
              </a:rPr>
              <a:t>Proc. IEEE International Conference on Computer Supported Cooperative Work in Design</a:t>
            </a:r>
            <a:r>
              <a:rPr lang="en-IN" sz="2400" b="1" dirty="0" smtClean="0">
                <a:solidFill>
                  <a:srgbClr val="FF0000"/>
                </a:solidFill>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Hsinchu</a:t>
            </a:r>
            <a:r>
              <a:rPr lang="en-IN" sz="2400" b="1" dirty="0" smtClean="0">
                <a:solidFill>
                  <a:srgbClr val="FF0000"/>
                </a:solidFill>
                <a:latin typeface="Times New Roman" pitchFamily="18" charset="0"/>
                <a:cs typeface="Times New Roman" pitchFamily="18" charset="0"/>
              </a:rPr>
              <a:t>, Taiwan, 2014, pp. 493-498.</a:t>
            </a:r>
          </a:p>
          <a:p>
            <a:pPr marL="342900" indent="-342900" algn="just">
              <a:spcBef>
                <a:spcPct val="20000"/>
              </a:spcBef>
              <a:buFont typeface="Wingdings" pitchFamily="2" charset="2"/>
              <a:buChar char="ü"/>
            </a:pPr>
            <a:endParaRPr lang="en-IN" sz="2400" b="1" dirty="0" smtClean="0"/>
          </a:p>
          <a:p>
            <a:pPr marL="342900" indent="-342900" algn="just">
              <a:spcBef>
                <a:spcPct val="20000"/>
              </a:spcBef>
              <a:buFont typeface="Wingdings" pitchFamily="2" charset="2"/>
              <a:buChar char="ü"/>
            </a:pPr>
            <a:r>
              <a:rPr lang="en-IN" sz="2400" dirty="0" smtClean="0">
                <a:latin typeface="Times New Roman" pitchFamily="18" charset="0"/>
                <a:cs typeface="Times New Roman" pitchFamily="18" charset="0"/>
              </a:rPr>
              <a:t>The Internet of Things (</a:t>
            </a:r>
            <a:r>
              <a:rPr lang="en-IN" sz="2400" dirty="0" err="1" smtClean="0">
                <a:latin typeface="Times New Roman" pitchFamily="18" charset="0"/>
                <a:cs typeface="Times New Roman" pitchFamily="18" charset="0"/>
              </a:rPr>
              <a:t>IoT</a:t>
            </a:r>
            <a:r>
              <a:rPr lang="en-IN" sz="2400" dirty="0" smtClean="0">
                <a:latin typeface="Times New Roman" pitchFamily="18" charset="0"/>
                <a:cs typeface="Times New Roman" pitchFamily="18" charset="0"/>
              </a:rPr>
              <a:t>) represents a world-wide network of heterogeneous physical objects such as sensors, actuators, smart devices, smart objects, RFID, embedded computers.</a:t>
            </a:r>
          </a:p>
          <a:p>
            <a:pPr marL="342900" indent="-342900" algn="just">
              <a:spcBef>
                <a:spcPct val="20000"/>
              </a:spcBef>
            </a:pPr>
            <a:endParaRPr lang="en-IN" sz="2400" dirty="0" smtClean="0">
              <a:latin typeface="Times New Roman" pitchFamily="18" charset="0"/>
              <a:cs typeface="Times New Roman" pitchFamily="18" charset="0"/>
            </a:endParaRPr>
          </a:p>
          <a:p>
            <a:pPr marL="342900" indent="-342900" algn="just">
              <a:spcBef>
                <a:spcPct val="20000"/>
              </a:spcBef>
              <a:buFont typeface="Wingdings" pitchFamily="2" charset="2"/>
              <a:buChar char="ü"/>
            </a:pPr>
            <a:r>
              <a:rPr lang="en-IN" sz="2400" dirty="0" smtClean="0">
                <a:latin typeface="Times New Roman" pitchFamily="18" charset="0"/>
                <a:cs typeface="Times New Roman" pitchFamily="18" charset="0"/>
              </a:rPr>
              <a:t>The Cloud Computing paradigm provides flexible, robust and powerful storage and computing resources, which supports extreme scale computation through virtualization, dynamic data integration and fusion from multiple data sources </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153400" cy="9787295"/>
          </a:xfrm>
          <a:prstGeom prst="rect">
            <a:avLst/>
          </a:prstGeom>
        </p:spPr>
        <p:txBody>
          <a:bodyPr wrap="square">
            <a:spAutoFit/>
          </a:bodyPr>
          <a:lstStyle/>
          <a:p>
            <a:pPr marL="342900" indent="-342900" algn="just">
              <a:buFont typeface="Wingdings" pitchFamily="2" charset="2"/>
              <a:buChar char="ü"/>
            </a:pPr>
            <a:r>
              <a:rPr lang="en-IN" sz="2400" b="1" dirty="0" smtClean="0">
                <a:solidFill>
                  <a:srgbClr val="FF0000"/>
                </a:solidFill>
                <a:latin typeface="Times New Roman" pitchFamily="18" charset="0"/>
                <a:cs typeface="Times New Roman" pitchFamily="18" charset="0"/>
              </a:rPr>
              <a:t>[2] F. </a:t>
            </a:r>
            <a:r>
              <a:rPr lang="en-IN" sz="2400" b="1" dirty="0" err="1" smtClean="0">
                <a:solidFill>
                  <a:srgbClr val="FF0000"/>
                </a:solidFill>
                <a:latin typeface="Times New Roman" pitchFamily="18" charset="0"/>
                <a:cs typeface="Times New Roman" pitchFamily="18" charset="0"/>
              </a:rPr>
              <a:t>Bonomi</a:t>
            </a:r>
            <a:r>
              <a:rPr lang="en-IN" sz="2400" b="1" dirty="0" smtClean="0">
                <a:solidFill>
                  <a:srgbClr val="FF0000"/>
                </a:solidFill>
                <a:latin typeface="Times New Roman" pitchFamily="18" charset="0"/>
                <a:cs typeface="Times New Roman" pitchFamily="18" charset="0"/>
              </a:rPr>
              <a:t>, R. </a:t>
            </a:r>
            <a:r>
              <a:rPr lang="en-IN" sz="2400" b="1" dirty="0" err="1" smtClean="0">
                <a:solidFill>
                  <a:srgbClr val="FF0000"/>
                </a:solidFill>
                <a:latin typeface="Times New Roman" pitchFamily="18" charset="0"/>
                <a:cs typeface="Times New Roman" pitchFamily="18" charset="0"/>
              </a:rPr>
              <a:t>Milito</a:t>
            </a:r>
            <a:r>
              <a:rPr lang="en-IN" sz="2400" b="1" dirty="0" smtClean="0">
                <a:solidFill>
                  <a:srgbClr val="FF0000"/>
                </a:solidFill>
                <a:latin typeface="Times New Roman" pitchFamily="18" charset="0"/>
                <a:cs typeface="Times New Roman" pitchFamily="18" charset="0"/>
              </a:rPr>
              <a:t>, J. Zhu, and S. </a:t>
            </a:r>
            <a:r>
              <a:rPr lang="en-IN" sz="2400" b="1" dirty="0" err="1" smtClean="0">
                <a:solidFill>
                  <a:srgbClr val="FF0000"/>
                </a:solidFill>
                <a:latin typeface="Times New Roman" pitchFamily="18" charset="0"/>
                <a:cs typeface="Times New Roman" pitchFamily="18" charset="0"/>
              </a:rPr>
              <a:t>Addepalli</a:t>
            </a:r>
            <a:r>
              <a:rPr lang="en-IN" sz="2400" b="1" dirty="0" smtClean="0">
                <a:solidFill>
                  <a:srgbClr val="FF0000"/>
                </a:solidFill>
                <a:latin typeface="Times New Roman" pitchFamily="18" charset="0"/>
                <a:cs typeface="Times New Roman" pitchFamily="18" charset="0"/>
              </a:rPr>
              <a:t>, “Fog computing and its role in the Internet of things,” in </a:t>
            </a:r>
            <a:r>
              <a:rPr lang="en-IN" sz="2400" b="1" i="1" dirty="0" smtClean="0">
                <a:solidFill>
                  <a:srgbClr val="FF0000"/>
                </a:solidFill>
                <a:latin typeface="Times New Roman" pitchFamily="18" charset="0"/>
                <a:cs typeface="Times New Roman" pitchFamily="18" charset="0"/>
              </a:rPr>
              <a:t>Proc. First Edition of the MCC Workshop on Mobile Cloud Computing</a:t>
            </a:r>
            <a:r>
              <a:rPr lang="en-IN" sz="2400" b="1" dirty="0" smtClean="0">
                <a:solidFill>
                  <a:srgbClr val="FF0000"/>
                </a:solidFill>
                <a:latin typeface="Times New Roman" pitchFamily="18" charset="0"/>
                <a:cs typeface="Times New Roman" pitchFamily="18" charset="0"/>
              </a:rPr>
              <a:t>, Helsinki, Finland, 2012, pp. 13-16.</a:t>
            </a:r>
          </a:p>
          <a:p>
            <a:pPr marL="342900" indent="-342900" algn="just">
              <a:buFont typeface="Wingdings" pitchFamily="2" charset="2"/>
              <a:buChar char="ü"/>
            </a:pPr>
            <a:endParaRPr lang="en-IN" sz="2400" b="1" dirty="0" smtClean="0">
              <a:solidFill>
                <a:srgbClr val="FF0000"/>
              </a:solidFill>
              <a:latin typeface="Times New Roman" pitchFamily="18" charset="0"/>
              <a:cs typeface="Times New Roman" pitchFamily="18" charset="0"/>
            </a:endParaRPr>
          </a:p>
          <a:p>
            <a:pPr marL="342900" indent="-342900" algn="just">
              <a:buFont typeface="Wingdings" pitchFamily="2" charset="2"/>
              <a:buChar char="ü"/>
            </a:pPr>
            <a:r>
              <a:rPr lang="en-IN" sz="2400" b="1" dirty="0" smtClean="0">
                <a:solidFill>
                  <a:srgbClr val="0070C0"/>
                </a:solidFill>
                <a:latin typeface="Times New Roman" pitchFamily="18" charset="0"/>
                <a:cs typeface="Times New Roman" pitchFamily="18" charset="0"/>
              </a:rPr>
              <a:t>Benefits of Fog computing</a:t>
            </a:r>
          </a:p>
          <a:p>
            <a:pPr marL="342900" indent="-342900" algn="just">
              <a:buFont typeface="Wingdings" pitchFamily="2" charset="2"/>
              <a:buChar char="ü"/>
            </a:pPr>
            <a:endParaRPr lang="en-IN" sz="2400" b="1" dirty="0" smtClean="0">
              <a:latin typeface="Times New Roman" pitchFamily="18" charset="0"/>
              <a:cs typeface="Times New Roman" pitchFamily="18" charset="0"/>
            </a:endParaRPr>
          </a:p>
          <a:p>
            <a:pPr marL="342900" indent="-342900" algn="just">
              <a:buFont typeface="Wingdings" pitchFamily="2" charset="2"/>
              <a:buChar char="ü"/>
            </a:pPr>
            <a:r>
              <a:rPr lang="en-IN" sz="2400" dirty="0" smtClean="0">
                <a:latin typeface="Times New Roman" pitchFamily="18" charset="0"/>
                <a:cs typeface="Times New Roman" pitchFamily="18" charset="0"/>
              </a:rPr>
              <a:t>Real-time interactions:</a:t>
            </a:r>
          </a:p>
          <a:p>
            <a:pPr marL="342900" indent="-342900" algn="just"/>
            <a:r>
              <a:rPr lang="en-IN" sz="2400" dirty="0" smtClean="0">
                <a:latin typeface="Times New Roman" pitchFamily="18" charset="0"/>
                <a:cs typeface="Times New Roman" pitchFamily="18" charset="0"/>
              </a:rPr>
              <a:t>          Important Fog applications involve real-time interactions       rather than batch processing</a:t>
            </a:r>
          </a:p>
          <a:p>
            <a:pPr marL="342900" indent="-342900" algn="just"/>
            <a:endParaRPr lang="en-IN" sz="2400" dirty="0" smtClean="0">
              <a:latin typeface="Times New Roman" pitchFamily="18" charset="0"/>
              <a:cs typeface="Times New Roman" pitchFamily="18" charset="0"/>
            </a:endParaRPr>
          </a:p>
          <a:p>
            <a:pPr marL="342900" indent="-342900" algn="just">
              <a:buFont typeface="Wingdings" pitchFamily="2" charset="2"/>
              <a:buChar char="ü"/>
            </a:pPr>
            <a:r>
              <a:rPr lang="en-IN" sz="2400" dirty="0" smtClean="0">
                <a:latin typeface="Times New Roman" pitchFamily="18" charset="0"/>
                <a:cs typeface="Times New Roman" pitchFamily="18" charset="0"/>
              </a:rPr>
              <a:t>Heterogeneity:</a:t>
            </a:r>
          </a:p>
          <a:p>
            <a:pPr marL="342900" indent="-342900" algn="just"/>
            <a:r>
              <a:rPr lang="en-IN" sz="2400" dirty="0" smtClean="0">
                <a:latin typeface="Times New Roman" pitchFamily="18" charset="0"/>
                <a:cs typeface="Times New Roman" pitchFamily="18" charset="0"/>
              </a:rPr>
              <a:t>            Fog nodes come in different form factors, and will be deployed in a wide variety of environments</a:t>
            </a:r>
            <a:endParaRPr lang="en-IN" sz="2400" dirty="0" smtClean="0"/>
          </a:p>
          <a:p>
            <a:pPr marL="342900" indent="-342900" algn="just"/>
            <a:endParaRPr lang="en-IN" sz="2400" dirty="0" smtClean="0">
              <a:latin typeface="Times New Roman" pitchFamily="18" charset="0"/>
              <a:cs typeface="Times New Roman" pitchFamily="18" charset="0"/>
            </a:endParaRPr>
          </a:p>
          <a:p>
            <a:pPr marL="342900" indent="-342900" algn="just">
              <a:buFont typeface="Wingdings" pitchFamily="2" charset="2"/>
              <a:buChar char="ü"/>
            </a:pPr>
            <a:r>
              <a:rPr lang="en-IN" sz="2400" dirty="0" smtClean="0">
                <a:latin typeface="Times New Roman" pitchFamily="18" charset="0"/>
                <a:cs typeface="Times New Roman" pitchFamily="18" charset="0"/>
              </a:rPr>
              <a:t>Predominance of wireless access</a:t>
            </a:r>
          </a:p>
          <a:p>
            <a:pPr marL="342900" indent="-342900" algn="just">
              <a:buFont typeface="Wingdings" pitchFamily="2" charset="2"/>
              <a:buChar char="ü"/>
            </a:pPr>
            <a:endParaRPr lang="en-IN" sz="2400" dirty="0" smtClean="0">
              <a:latin typeface="Times New Roman" pitchFamily="18" charset="0"/>
              <a:cs typeface="Times New Roman" pitchFamily="18" charset="0"/>
            </a:endParaRPr>
          </a:p>
          <a:p>
            <a:pPr marL="342900" indent="-342900" algn="just"/>
            <a:endParaRPr lang="en-IN" sz="2400" dirty="0" smtClean="0"/>
          </a:p>
          <a:p>
            <a:pPr marL="342900" indent="-342900" algn="just">
              <a:buFont typeface="Wingdings" pitchFamily="2" charset="2"/>
              <a:buChar char="ü"/>
            </a:pPr>
            <a:endParaRPr lang="en-IN" sz="2400" dirty="0" smtClean="0">
              <a:latin typeface="Times New Roman" pitchFamily="18" charset="0"/>
              <a:cs typeface="Times New Roman" pitchFamily="18" charset="0"/>
            </a:endParaRPr>
          </a:p>
          <a:p>
            <a:pPr marL="342900" indent="-342900" algn="just"/>
            <a:r>
              <a:rPr lang="en-IN" sz="2400" dirty="0" smtClean="0"/>
              <a:t>    </a:t>
            </a:r>
          </a:p>
          <a:p>
            <a:pPr marL="342900" indent="-342900" algn="just"/>
            <a:r>
              <a:rPr lang="en-IN" sz="2400" dirty="0" smtClean="0"/>
              <a:t>  </a:t>
            </a:r>
          </a:p>
          <a:p>
            <a:pPr marL="342900" indent="-342900" algn="just">
              <a:buFont typeface="Wingdings" pitchFamily="2" charset="2"/>
              <a:buChar char="ü"/>
            </a:pPr>
            <a:endParaRPr lang="en-IN" sz="2400" b="1" dirty="0" smtClean="0">
              <a:latin typeface="Times New Roman" pitchFamily="18" charset="0"/>
              <a:cs typeface="Times New Roman" pitchFamily="18" charset="0"/>
            </a:endParaRPr>
          </a:p>
          <a:p>
            <a:pPr marL="342900" indent="-342900" algn="just">
              <a:buFont typeface="Wingdings" pitchFamily="2" charset="2"/>
              <a:buChar char="ü"/>
            </a:pPr>
            <a:endParaRPr lang="en-IN" sz="2400" b="1" dirty="0" smtClean="0">
              <a:latin typeface="Times New Roman" pitchFamily="18" charset="0"/>
              <a:cs typeface="Times New Roman" pitchFamily="18" charset="0"/>
            </a:endParaRPr>
          </a:p>
          <a:p>
            <a:pPr marL="342900" indent="-342900" algn="just">
              <a:buFont typeface="Wingdings" pitchFamily="2" charset="2"/>
              <a:buChar char="ü"/>
            </a:pPr>
            <a:endParaRPr lang="en-IN" sz="2400" dirty="0" smtClean="0">
              <a:latin typeface="Times New Roman" pitchFamily="18" charset="0"/>
              <a:cs typeface="Times New Roman" pitchFamily="18" charset="0"/>
            </a:endParaRPr>
          </a:p>
          <a:p>
            <a:pPr marL="342900" indent="-342900" algn="just">
              <a:buFont typeface="Wingdings" pitchFamily="2" charset="2"/>
              <a:buChar char="ü"/>
            </a:pPr>
            <a:endParaRPr lang="en-US" dirty="0" smtClean="0">
              <a:latin typeface="Times New Roman" pitchFamily="18" charset="0"/>
              <a:cs typeface="Times New Roman" pitchFamily="18" charset="0"/>
            </a:endParaRPr>
          </a:p>
          <a:p>
            <a:pPr marL="342900" lvl="0" indent="-342900" algn="just">
              <a:buFont typeface="Wingdings" pitchFamily="2" charset="2"/>
              <a:buChar char="ü"/>
            </a:pPr>
            <a:endParaRPr lang="en-US" dirty="0" smtClean="0">
              <a:latin typeface="Times New Roman" pitchFamily="18" charset="0"/>
              <a:cs typeface="Times New Roman" pitchFamily="18" charset="0"/>
            </a:endParaRPr>
          </a:p>
          <a:p>
            <a:pPr marL="342900" lvl="0" indent="-342900" algn="just">
              <a:buFont typeface="Wingdings" pitchFamily="2" charset="2"/>
              <a:buChar char="ü"/>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8229600" cy="9510296"/>
          </a:xfrm>
          <a:prstGeom prst="rect">
            <a:avLst/>
          </a:prstGeom>
        </p:spPr>
        <p:txBody>
          <a:bodyPr wrap="square">
            <a:spAutoFit/>
          </a:bodyPr>
          <a:lstStyle/>
          <a:p>
            <a:pPr algn="just">
              <a:spcBef>
                <a:spcPct val="0"/>
              </a:spcBef>
              <a:buFont typeface="Wingdings" pitchFamily="2" charset="2"/>
              <a:buChar char="ü"/>
              <a:defRPr/>
            </a:pPr>
            <a:r>
              <a:rPr lang="en-IN" sz="2400" b="1" dirty="0" smtClean="0">
                <a:solidFill>
                  <a:srgbClr val="FF0000"/>
                </a:solidFill>
                <a:latin typeface="Times New Roman" pitchFamily="18" charset="0"/>
                <a:cs typeface="Times New Roman" pitchFamily="18" charset="0"/>
              </a:rPr>
              <a:t>[3]</a:t>
            </a:r>
            <a:r>
              <a:rPr lang="en-IN" sz="2400" b="1" dirty="0" err="1" smtClean="0">
                <a:solidFill>
                  <a:srgbClr val="FF0000"/>
                </a:solidFill>
                <a:latin typeface="Times New Roman" pitchFamily="18" charset="0"/>
                <a:cs typeface="Times New Roman" pitchFamily="18" charset="0"/>
              </a:rPr>
              <a:t>Mithu</a:t>
            </a:r>
            <a:r>
              <a:rPr lang="en-IN" sz="2400" b="1" dirty="0" smtClean="0">
                <a:solidFill>
                  <a:srgbClr val="FF0000"/>
                </a:solidFill>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Mukherjee</a:t>
            </a:r>
            <a:r>
              <a:rPr lang="en-IN" sz="2400" b="1" dirty="0" smtClean="0">
                <a:solidFill>
                  <a:srgbClr val="FF0000"/>
                </a:solidFill>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Rakesh</a:t>
            </a:r>
            <a:r>
              <a:rPr lang="en-IN" sz="2400" b="1" dirty="0" smtClean="0">
                <a:solidFill>
                  <a:srgbClr val="FF0000"/>
                </a:solidFill>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Matam</a:t>
            </a:r>
            <a:r>
              <a:rPr lang="en-IN" sz="2400" b="1" dirty="0" smtClean="0">
                <a:solidFill>
                  <a:srgbClr val="FF0000"/>
                </a:solidFill>
                <a:latin typeface="Times New Roman" pitchFamily="18" charset="0"/>
                <a:cs typeface="Times New Roman" pitchFamily="18" charset="0"/>
              </a:rPr>
              <a:t> ; Lei </a:t>
            </a:r>
            <a:r>
              <a:rPr lang="en-IN" sz="2400" b="1" dirty="0" err="1" smtClean="0">
                <a:solidFill>
                  <a:srgbClr val="FF0000"/>
                </a:solidFill>
                <a:latin typeface="Times New Roman" pitchFamily="18" charset="0"/>
                <a:cs typeface="Times New Roman" pitchFamily="18" charset="0"/>
              </a:rPr>
              <a:t>Shu</a:t>
            </a:r>
            <a:r>
              <a:rPr lang="en-IN" sz="2400" b="1" dirty="0" smtClean="0">
                <a:solidFill>
                  <a:srgbClr val="FF0000"/>
                </a:solidFill>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Leandros</a:t>
            </a:r>
            <a:r>
              <a:rPr lang="en-IN" sz="2400" b="1" dirty="0" smtClean="0">
                <a:solidFill>
                  <a:srgbClr val="FF0000"/>
                </a:solidFill>
                <a:latin typeface="Times New Roman" pitchFamily="18" charset="0"/>
                <a:cs typeface="Times New Roman" pitchFamily="18" charset="0"/>
              </a:rPr>
              <a:t> </a:t>
            </a:r>
            <a:r>
              <a:rPr lang="en-IN" sz="2400" b="1" dirty="0" err="1" smtClean="0">
                <a:solidFill>
                  <a:srgbClr val="FF0000"/>
                </a:solidFill>
                <a:latin typeface="Times New Roman" pitchFamily="18" charset="0"/>
                <a:cs typeface="Times New Roman" pitchFamily="18" charset="0"/>
              </a:rPr>
              <a:t>Maglaras;MohamedAmineFerrag;NikumaniChoudhury</a:t>
            </a:r>
            <a:r>
              <a:rPr lang="en-IN" sz="2400" b="1" dirty="0" smtClean="0">
                <a:solidFill>
                  <a:srgbClr val="FF0000"/>
                </a:solidFill>
                <a:latin typeface="Times New Roman" pitchFamily="18" charset="0"/>
                <a:cs typeface="Times New Roman" pitchFamily="18" charset="0"/>
              </a:rPr>
              <a:t>;</a:t>
            </a:r>
          </a:p>
          <a:p>
            <a:pPr algn="just">
              <a:spcBef>
                <a:spcPct val="0"/>
              </a:spcBef>
              <a:defRPr/>
            </a:pPr>
            <a:r>
              <a:rPr lang="en-IN" sz="2400" b="1" dirty="0" smtClean="0">
                <a:solidFill>
                  <a:srgbClr val="FF0000"/>
                </a:solidFill>
                <a:latin typeface="Times New Roman" pitchFamily="18" charset="0"/>
                <a:cs typeface="Times New Roman" pitchFamily="18" charset="0"/>
              </a:rPr>
              <a:t>  "Security and Privacy in Fog Computing : Challenges“</a:t>
            </a:r>
          </a:p>
          <a:p>
            <a:pPr algn="just">
              <a:spcBef>
                <a:spcPct val="0"/>
              </a:spcBef>
              <a:defRPr/>
            </a:pPr>
            <a:endParaRPr lang="en-IN" sz="2400" b="1" dirty="0" smtClean="0">
              <a:solidFill>
                <a:srgbClr val="0070C0"/>
              </a:solidFill>
              <a:latin typeface="Times New Roman" pitchFamily="18" charset="0"/>
              <a:cs typeface="Times New Roman" pitchFamily="18" charset="0"/>
            </a:endParaRPr>
          </a:p>
          <a:p>
            <a:pPr algn="just">
              <a:spcBef>
                <a:spcPct val="0"/>
              </a:spcBef>
              <a:buFont typeface="Wingdings" pitchFamily="2" charset="2"/>
              <a:buChar char="ü"/>
              <a:defRPr/>
            </a:pPr>
            <a:r>
              <a:rPr lang="en-IN" sz="2400" b="1" dirty="0" smtClean="0">
                <a:solidFill>
                  <a:srgbClr val="0070C0"/>
                </a:solidFill>
                <a:latin typeface="Times New Roman" pitchFamily="18" charset="0"/>
                <a:cs typeface="Times New Roman" pitchFamily="18" charset="0"/>
              </a:rPr>
              <a:t>Security and Privacy Issues in Fog Computing</a:t>
            </a:r>
          </a:p>
          <a:p>
            <a:pPr algn="just">
              <a:spcBef>
                <a:spcPct val="0"/>
              </a:spcBef>
              <a:buFont typeface="Wingdings" pitchFamily="2" charset="2"/>
              <a:buChar char="ü"/>
              <a:defRPr/>
            </a:pPr>
            <a:endParaRPr lang="en-IN" sz="2400" b="1" dirty="0" smtClean="0">
              <a:solidFill>
                <a:srgbClr val="0070C0"/>
              </a:solidFill>
              <a:latin typeface="Times New Roman" pitchFamily="18" charset="0"/>
              <a:cs typeface="Times New Roman" pitchFamily="18" charset="0"/>
            </a:endParaRPr>
          </a:p>
          <a:p>
            <a:pPr algn="just">
              <a:spcBef>
                <a:spcPct val="0"/>
              </a:spcBef>
              <a:buFont typeface="Wingdings" pitchFamily="2" charset="2"/>
              <a:buChar char="ü"/>
              <a:defRPr/>
            </a:pPr>
            <a:r>
              <a:rPr lang="en-IN" sz="2400" b="1" dirty="0" smtClean="0">
                <a:latin typeface="Times New Roman" pitchFamily="18" charset="0"/>
                <a:cs typeface="Times New Roman" pitchFamily="18" charset="0"/>
              </a:rPr>
              <a:t>Trust:</a:t>
            </a:r>
          </a:p>
          <a:p>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Fog network to have a certain level of trust on one</a:t>
            </a:r>
          </a:p>
          <a:p>
            <a:r>
              <a:rPr lang="en-IN" sz="2400" dirty="0" smtClean="0">
                <a:latin typeface="Times New Roman" pitchFamily="18" charset="0"/>
                <a:cs typeface="Times New Roman" pitchFamily="18" charset="0"/>
              </a:rPr>
              <a:t>another</a:t>
            </a:r>
          </a:p>
          <a:p>
            <a:endParaRPr lang="en-IN" sz="2400" dirty="0" smtClean="0">
              <a:latin typeface="Times New Roman" pitchFamily="18" charset="0"/>
              <a:cs typeface="Times New Roman" pitchFamily="18" charset="0"/>
            </a:endParaRPr>
          </a:p>
          <a:p>
            <a:pPr>
              <a:buFont typeface="Wingdings" pitchFamily="2" charset="2"/>
              <a:buChar char="ü"/>
            </a:pPr>
            <a:r>
              <a:rPr lang="en-IN" sz="2400" b="1" dirty="0" smtClean="0">
                <a:latin typeface="Times New Roman" pitchFamily="18" charset="0"/>
                <a:cs typeface="Times New Roman" pitchFamily="18" charset="0"/>
              </a:rPr>
              <a:t>Authentication:</a:t>
            </a:r>
          </a:p>
          <a:p>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To access the services of a fog network, a device has to</a:t>
            </a:r>
          </a:p>
          <a:p>
            <a:r>
              <a:rPr lang="en-IN" sz="2400" dirty="0" smtClean="0">
                <a:latin typeface="Times New Roman" pitchFamily="18" charset="0"/>
                <a:cs typeface="Times New Roman" pitchFamily="18" charset="0"/>
              </a:rPr>
              <a:t> first become part of the network by authenticating itself to the      fog network.</a:t>
            </a:r>
          </a:p>
          <a:p>
            <a:endParaRPr lang="en-IN" sz="2400" dirty="0" smtClean="0">
              <a:latin typeface="Times New Roman" pitchFamily="18" charset="0"/>
              <a:cs typeface="Times New Roman" pitchFamily="18" charset="0"/>
            </a:endParaRPr>
          </a:p>
          <a:p>
            <a:endParaRPr lang="en-IN" sz="2400" b="1" dirty="0" smtClean="0">
              <a:latin typeface="Times New Roman" pitchFamily="18" charset="0"/>
              <a:cs typeface="Times New Roman" pitchFamily="18" charset="0"/>
            </a:endParaRPr>
          </a:p>
          <a:p>
            <a:endParaRPr lang="en-IN" sz="2400" b="1" dirty="0" smtClean="0">
              <a:latin typeface="Times New Roman" pitchFamily="18" charset="0"/>
              <a:cs typeface="Times New Roman" pitchFamily="18" charset="0"/>
            </a:endParaRPr>
          </a:p>
          <a:p>
            <a:endParaRPr lang="en-IN" sz="2400" b="1" dirty="0" smtClean="0">
              <a:latin typeface="Times New Roman" pitchFamily="18" charset="0"/>
              <a:cs typeface="Times New Roman" pitchFamily="18" charset="0"/>
            </a:endParaRPr>
          </a:p>
          <a:p>
            <a:endParaRPr lang="en-IN" sz="2400" b="1" dirty="0" smtClean="0">
              <a:latin typeface="Times New Roman" pitchFamily="18" charset="0"/>
              <a:cs typeface="Times New Roman" pitchFamily="18" charset="0"/>
            </a:endParaRPr>
          </a:p>
          <a:p>
            <a:pPr algn="just">
              <a:spcBef>
                <a:spcPct val="0"/>
              </a:spcBef>
              <a:buFont typeface="Wingdings" pitchFamily="2" charset="2"/>
              <a:buChar char="ü"/>
              <a:defRPr/>
            </a:pPr>
            <a:endParaRPr lang="en-IN" sz="2400" b="1" dirty="0" smtClean="0">
              <a:latin typeface="Times New Roman" pitchFamily="18" charset="0"/>
              <a:cs typeface="Times New Roman" pitchFamily="18" charset="0"/>
            </a:endParaRPr>
          </a:p>
          <a:p>
            <a:pPr algn="just">
              <a:spcBef>
                <a:spcPct val="0"/>
              </a:spcBef>
              <a:buFont typeface="Wingdings" pitchFamily="2" charset="2"/>
              <a:buChar char="ü"/>
              <a:defRPr/>
            </a:pPr>
            <a:endParaRPr lang="en-IN" sz="2400" b="1" dirty="0" smtClean="0">
              <a:latin typeface="Times New Roman" pitchFamily="18" charset="0"/>
              <a:cs typeface="Times New Roman" pitchFamily="18" charset="0"/>
            </a:endParaRPr>
          </a:p>
          <a:p>
            <a:pPr algn="ctr">
              <a:spcBef>
                <a:spcPct val="0"/>
              </a:spcBef>
              <a:buFont typeface="Wingdings" pitchFamily="2" charset="2"/>
              <a:buChar char="ü"/>
              <a:defRPr/>
            </a:pPr>
            <a:endParaRPr lang="en-IN" b="1" dirty="0" smtClean="0">
              <a:solidFill>
                <a:srgbClr val="FF0000"/>
              </a:solidFill>
            </a:endParaRPr>
          </a:p>
          <a:p>
            <a:pPr algn="ctr">
              <a:spcBef>
                <a:spcPct val="0"/>
              </a:spcBef>
              <a:buFont typeface="Wingdings" pitchFamily="2" charset="2"/>
              <a:buChar char="ü"/>
              <a:defRPr/>
            </a:pPr>
            <a:endParaRPr lang="en-IN" b="1" dirty="0" smtClean="0">
              <a:solidFill>
                <a:srgbClr val="FF0000"/>
              </a:solidFill>
            </a:endParaRPr>
          </a:p>
          <a:p>
            <a:pPr algn="ctr">
              <a:spcBef>
                <a:spcPct val="0"/>
              </a:spcBef>
              <a:buFont typeface="Wingdings" pitchFamily="2" charset="2"/>
              <a:buChar char="ü"/>
              <a:defRPr/>
            </a:pPr>
            <a:endParaRPr lang="en-IN" b="1" dirty="0" smtClean="0">
              <a:solidFill>
                <a:srgbClr val="FF0000"/>
              </a:solidFill>
            </a:endParaRPr>
          </a:p>
          <a:p>
            <a:pPr algn="ctr">
              <a:spcBef>
                <a:spcPct val="0"/>
              </a:spcBef>
              <a:buFont typeface="Wingdings" pitchFamily="2" charset="2"/>
              <a:buChar char="ü"/>
              <a:defRPr/>
            </a:pPr>
            <a:endParaRPr lang="en-IN" b="1" dirty="0" smtClean="0">
              <a:solidFill>
                <a:srgbClr val="FF0000"/>
              </a:solidFill>
            </a:endParaRPr>
          </a:p>
          <a:p>
            <a:pPr algn="ctr">
              <a:spcBef>
                <a:spcPct val="0"/>
              </a:spcBef>
              <a:buFont typeface="Wingdings" pitchFamily="2" charset="2"/>
              <a:buChar char="ü"/>
              <a:defRPr/>
            </a:pPr>
            <a:endParaRPr lang="en-IN" dirty="0" smtClean="0">
              <a:solidFill>
                <a:srgbClr val="FF0000"/>
              </a:solidFill>
            </a:endParaRPr>
          </a:p>
          <a:p>
            <a:pPr lvl="0" algn="ctr">
              <a:spcBef>
                <a:spcPct val="0"/>
              </a:spcBef>
              <a:buFont typeface="Wingdings" pitchFamily="2" charset="2"/>
              <a:buChar char="ü"/>
              <a:defRPr/>
            </a:pPr>
            <a:endParaRPr lang="en-US" b="1" dirty="0">
              <a:solidFill>
                <a:srgbClr val="0000CC"/>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800"/>
            <a:ext cx="8229600" cy="2308324"/>
          </a:xfrm>
          <a:prstGeom prst="rect">
            <a:avLst/>
          </a:prstGeom>
        </p:spPr>
        <p:txBody>
          <a:bodyPr wrap="square">
            <a:spAutoFit/>
          </a:bodyPr>
          <a:lstStyle/>
          <a:p>
            <a:pPr lvl="0" algn="just">
              <a:spcBef>
                <a:spcPct val="0"/>
              </a:spcBef>
              <a:buFont typeface="Wingdings" pitchFamily="2" charset="2"/>
              <a:buChar char="ü"/>
              <a:defRPr/>
            </a:pPr>
            <a:r>
              <a:rPr lang="en-US"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Malicious Attacks:</a:t>
            </a:r>
          </a:p>
          <a:p>
            <a:pPr lvl="0" algn="just">
              <a:spcBef>
                <a:spcPct val="0"/>
              </a:spcBef>
              <a:buFont typeface="Wingdings" pitchFamily="2" charset="2"/>
              <a:buChar char="ü"/>
              <a:defRPr/>
            </a:pPr>
            <a:endParaRPr lang="en-US" sz="2400" b="1" dirty="0" smtClean="0">
              <a:latin typeface="Times New Roman" pitchFamily="18" charset="0"/>
              <a:cs typeface="Times New Roman" pitchFamily="18" charset="0"/>
            </a:endParaRPr>
          </a:p>
          <a:p>
            <a:pPr lvl="0" algn="just">
              <a:spcBef>
                <a:spcPct val="0"/>
              </a:spcBef>
              <a:defRPr/>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Attacks like Denial-of-service (Dos) are attacked due to the </a:t>
            </a:r>
          </a:p>
          <a:p>
            <a:pPr algn="just"/>
            <a:r>
              <a:rPr lang="en-IN" sz="2400" dirty="0" smtClean="0">
                <a:latin typeface="Times New Roman" pitchFamily="18" charset="0"/>
                <a:cs typeface="Times New Roman" pitchFamily="18" charset="0"/>
              </a:rPr>
              <a:t>majority of the devices connected to the networks are not mutually authenticated, launching a </a:t>
            </a:r>
            <a:r>
              <a:rPr lang="en-IN" sz="2400" dirty="0" err="1" smtClean="0">
                <a:latin typeface="Times New Roman" pitchFamily="18" charset="0"/>
                <a:cs typeface="Times New Roman" pitchFamily="18" charset="0"/>
              </a:rPr>
              <a:t>DoS</a:t>
            </a:r>
            <a:r>
              <a:rPr lang="en-IN" sz="2400" dirty="0" smtClean="0">
                <a:latin typeface="Times New Roman" pitchFamily="18" charset="0"/>
                <a:cs typeface="Times New Roman" pitchFamily="18" charset="0"/>
              </a:rPr>
              <a:t> attack becomes straight forward</a:t>
            </a:r>
            <a:r>
              <a:rPr lang="en-US" sz="2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1455</Words>
  <Application>Microsoft Office PowerPoint</Application>
  <PresentationFormat>On-screen Show (4:3)</PresentationFormat>
  <Paragraphs>210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Bharath kumar</dc:creator>
  <cp:lastModifiedBy>user</cp:lastModifiedBy>
  <cp:revision>48</cp:revision>
  <dcterms:created xsi:type="dcterms:W3CDTF">2006-08-16T00:00:00Z</dcterms:created>
  <dcterms:modified xsi:type="dcterms:W3CDTF">2017-10-30T13:28:39Z</dcterms:modified>
</cp:coreProperties>
</file>