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 AND SECURITY</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3117529" y="4586365"/>
            <a:ext cx="7980183"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1. </a:t>
            </a:r>
            <a:r>
              <a:rPr b="1" lang="en-IN" sz="2000">
                <a:solidFill>
                  <a:srgbClr val="1482AB"/>
                </a:solidFill>
              </a:rPr>
              <a:t>Bharath U </a:t>
            </a:r>
            <a:r>
              <a:rPr b="1" i="0" lang="en-IN" sz="2000" u="none" cap="none" strike="noStrike">
                <a:solidFill>
                  <a:srgbClr val="1482AB"/>
                </a:solidFill>
                <a:latin typeface="Arial"/>
                <a:ea typeface="Arial"/>
                <a:cs typeface="Arial"/>
                <a:sym typeface="Arial"/>
              </a:rPr>
              <a:t>-Kings Engineering College-AI &amp; 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56" name="Google Shape;156;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20000"/>
          </a:bodyPr>
          <a:lstStyle/>
          <a:p>
            <a:pPr indent="-306000" lvl="0" marL="306000" rtl="0" algn="l">
              <a:lnSpc>
                <a:spcPct val="110000"/>
              </a:lnSpc>
              <a:spcBef>
                <a:spcPts val="0"/>
              </a:spcBef>
              <a:spcAft>
                <a:spcPts val="0"/>
              </a:spcAft>
              <a:buSzPts val="1840"/>
              <a:buFont typeface="Franklin Gothic"/>
              <a:buChar char="◼"/>
            </a:pPr>
            <a:r>
              <a:rPr lang="en-IN" sz="2000">
                <a:solidFill>
                  <a:schemeClr val="dk1"/>
                </a:solidFill>
              </a:rPr>
              <a:t>A Survey on Keylogger and its Detection Techniques by Vishal Bharti, Aditya Kumar Gupta, and Shailendra Mishra </a:t>
            </a:r>
            <a:r>
              <a:rPr lang="en-IN" sz="2000">
                <a:solidFill>
                  <a:schemeClr val="dk1"/>
                </a:solidFill>
                <a:latin typeface="Arial"/>
                <a:ea typeface="Arial"/>
                <a:cs typeface="Arial"/>
                <a:sym typeface="Arial"/>
              </a:rPr>
              <a:t>https://www.ijcaonline.org/archives/volume75/number5/12835-1514</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Analysis of Keylogger Attacks and Countermeasures by Hongliang Liu, Ruiying Du, and Quansheng Zhuang </a:t>
            </a:r>
            <a:r>
              <a:rPr lang="en-IN" sz="2000">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Detection of Keyloggers:  A Review by Shukor Abd Razak, Ku Ruhana Ku-Mahamud, and Ramlan Mahmod </a:t>
            </a:r>
            <a:r>
              <a:rPr lang="en-IN" sz="2000">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A Comprehensive Study on Keylogger Attack and Defense by Shuo Chen, Rui Wang, XiaoFeng Wang, and Kehuan Zhang </a:t>
            </a:r>
            <a:r>
              <a:rPr lang="en-IN" sz="2000">
                <a:solidFill>
                  <a:schemeClr val="dk1"/>
                </a:solidFill>
                <a:latin typeface="Arial"/>
                <a:ea typeface="Arial"/>
                <a:cs typeface="Arial"/>
                <a:sym typeface="Arial"/>
              </a:rPr>
              <a:t>https://www.usenix.org/legacy/events/sec11/tech/full_papers/Chen.pdf</a:t>
            </a:r>
            <a:endParaRPr sz="2000">
              <a:solidFill>
                <a:schemeClr val="dk1"/>
              </a:solidFill>
            </a:endParaRPr>
          </a:p>
          <a:p>
            <a:pPr indent="0" lvl="0" marL="306000" rtl="0" algn="l">
              <a:lnSpc>
                <a:spcPct val="110000"/>
              </a:lnSpc>
              <a:spcBef>
                <a:spcPts val="0"/>
              </a:spcBef>
              <a:spcAft>
                <a:spcPts val="0"/>
              </a:spcAft>
              <a:buSzPts val="1656"/>
              <a:buNone/>
            </a:pPr>
            <a:r>
              <a:t/>
            </a:r>
            <a:endParaRPr sz="240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chemeClr val="dk1"/>
              </a:buClr>
              <a:buSzPts val="2944"/>
              <a:buFont typeface="Arial"/>
              <a:buNone/>
            </a:pPr>
            <a:r>
              <a:rPr lang="en-IN" sz="2800">
                <a:solidFill>
                  <a:srgbClr val="0F0F0F"/>
                </a:solidFill>
              </a:rPr>
              <a:t>  </a:t>
            </a:r>
            <a:r>
              <a:rPr lang="en-IN" sz="19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800"/>
          </a:p>
          <a:p>
            <a:pPr indent="-206121" lvl="0" marL="305435" rtl="0" algn="l">
              <a:lnSpc>
                <a:spcPct val="110000"/>
              </a:lnSpc>
              <a:spcBef>
                <a:spcPts val="940"/>
              </a:spcBef>
              <a:spcAft>
                <a:spcPts val="0"/>
              </a:spcAft>
              <a:buSzPts val="1564"/>
              <a:buNone/>
            </a:pPr>
            <a:r>
              <a:t/>
            </a:r>
            <a:endParaRPr sz="2800">
              <a:solidFill>
                <a:srgbClr val="0F0F0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277298" lvl="0" marL="306000" rtl="0" algn="l">
              <a:lnSpc>
                <a:spcPct val="110000"/>
              </a:lnSpc>
              <a:spcBef>
                <a:spcPts val="0"/>
              </a:spcBef>
              <a:spcAft>
                <a:spcPts val="0"/>
              </a:spcAft>
              <a:buSzPts val="1204"/>
              <a:buChar char="◼"/>
            </a:pPr>
            <a:r>
              <a:rPr b="1" lang="en-IN" sz="1300">
                <a:latin typeface="Calibri"/>
                <a:ea typeface="Calibri"/>
                <a:cs typeface="Calibri"/>
                <a:sym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endParaRPr sz="1800"/>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Project Goal Definition:</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Clearly define the purpose of the keylogger project. Is it for educational purposes, security testing, or something else? Ensure the purpose is ethical and legal.</a:t>
            </a:r>
            <a:endParaRPr sz="1800"/>
          </a:p>
          <a:p>
            <a:pPr indent="-235329" lvl="0" marL="305435" rtl="0" algn="l">
              <a:lnSpc>
                <a:spcPct val="110000"/>
              </a:lnSpc>
              <a:spcBef>
                <a:spcPts val="840"/>
              </a:spcBef>
              <a:spcAft>
                <a:spcPts val="0"/>
              </a:spcAft>
              <a:buClr>
                <a:schemeClr val="dk1"/>
              </a:buClr>
              <a:buSzPts val="1104"/>
              <a:buFont typeface="Arial"/>
              <a:buNone/>
            </a:pPr>
            <a:r>
              <a:t/>
            </a:r>
            <a:endParaRPr b="1" sz="1300">
              <a:latin typeface="Calibri"/>
              <a:ea typeface="Calibri"/>
              <a:cs typeface="Calibri"/>
              <a:sym typeface="Calibri"/>
            </a:endParaRPr>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Technical Implementation:</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Choose a programming language: Common choices include Python, C++, or Java.</a:t>
            </a:r>
            <a:endParaRPr sz="1800"/>
          </a:p>
          <a:p>
            <a:pPr indent="0" lvl="0" marL="0" rtl="0" algn="l">
              <a:lnSpc>
                <a:spcPct val="110000"/>
              </a:lnSpc>
              <a:spcBef>
                <a:spcPts val="840"/>
              </a:spcBef>
              <a:spcAft>
                <a:spcPts val="0"/>
              </a:spcAft>
              <a:buSzPts val="1656"/>
              <a:buNone/>
            </a:pPr>
            <a:r>
              <a:rPr b="1" lang="en-IN" sz="1300">
                <a:latin typeface="Calibri"/>
                <a:ea typeface="Calibri"/>
                <a:cs typeface="Calibri"/>
                <a:sym typeface="Calibri"/>
              </a:rPr>
              <a:t>           - Select appropriate libraries or frameworks for keyboard input monitoring. For example, in Python, you might use libraries like `pynput` or `keyboard`.</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Implement code to capture keystrokes: Set up listeners for keyboard events and record the keys pressed by the user.</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Decide on the method of storing captured keystrokes: Options include storing them in memory, writing to a file, or transmitting them over a network connection.</a:t>
            </a:r>
            <a:endParaRPr sz="1800"/>
          </a:p>
          <a:p>
            <a:pPr indent="-235329" lvl="0" marL="305435" rtl="0" algn="l">
              <a:lnSpc>
                <a:spcPct val="110000"/>
              </a:lnSpc>
              <a:spcBef>
                <a:spcPts val="840"/>
              </a:spcBef>
              <a:spcAft>
                <a:spcPts val="0"/>
              </a:spcAft>
              <a:buSzPts val="1104"/>
              <a:buNone/>
            </a:pPr>
            <a:r>
              <a:t/>
            </a:r>
            <a:endParaRPr b="1" sz="1300">
              <a:latin typeface="Calibri"/>
              <a:ea typeface="Calibri"/>
              <a:cs typeface="Calibri"/>
              <a:sym typeface="Calibri"/>
            </a:endParaRPr>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Security Considerations: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Ensure that the keylogger code is secure and cannot be easily detected or misused by unauthorized parties.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Implement measures to protect captured data, such as encryption or obfuscation techniques.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Include features to prevent the keylogger from logging sensitive information like passwords or credit card numbers.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Respect user privacy and only capture keystrokes with proper consent.</a:t>
            </a:r>
            <a:endParaRPr sz="1800"/>
          </a:p>
          <a:p>
            <a:pPr indent="0" lvl="0" marL="0" rtl="0" algn="l">
              <a:lnSpc>
                <a:spcPct val="110000"/>
              </a:lnSpc>
              <a:spcBef>
                <a:spcPts val="940"/>
              </a:spcBef>
              <a:spcAft>
                <a:spcPts val="0"/>
              </a:spcAft>
              <a:buSzPts val="1564"/>
              <a:buNone/>
            </a:pPr>
            <a:r>
              <a:t/>
            </a:r>
            <a:endParaRPr b="1" sz="13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Clr>
                <a:schemeClr val="dk1"/>
              </a:buClr>
              <a:buSzPts val="1840"/>
              <a:buFont typeface="Arial"/>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a:p>
            <a:pPr indent="0" lvl="0" marL="306000" rtl="0" algn="l">
              <a:lnSpc>
                <a:spcPct val="100000"/>
              </a:lnSpc>
              <a:spcBef>
                <a:spcPts val="960"/>
              </a:spcBef>
              <a:spcAft>
                <a:spcPts val="0"/>
              </a:spcAft>
              <a:buSzPts val="1656"/>
              <a:buNone/>
            </a:pPr>
            <a:r>
              <a:t/>
            </a:r>
            <a:endParaRPr b="1" sz="2642">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280600" lvl="0" marL="306000" rtl="0" algn="l">
              <a:lnSpc>
                <a:spcPct val="90000"/>
              </a:lnSpc>
              <a:spcBef>
                <a:spcPts val="0"/>
              </a:spcBef>
              <a:spcAft>
                <a:spcPts val="0"/>
              </a:spcAft>
              <a:buSzPts val="1808"/>
              <a:buChar char="◼"/>
            </a:pPr>
            <a:r>
              <a:rPr b="1" lang="en-IN" sz="2000">
                <a:solidFill>
                  <a:schemeClr val="dk1"/>
                </a:solidFill>
                <a:latin typeface="Arial"/>
                <a:ea typeface="Arial"/>
                <a:cs typeface="Arial"/>
                <a:sym typeface="Arial"/>
              </a:rPr>
              <a:t>Initialization:</a:t>
            </a:r>
            <a:r>
              <a:rPr lang="en-IN" sz="2000">
                <a:solidFill>
                  <a:schemeClr val="dk1"/>
                </a:solidFill>
                <a:latin typeface="Arial"/>
                <a:ea typeface="Arial"/>
                <a:cs typeface="Arial"/>
                <a:sym typeface="Arial"/>
              </a:rPr>
              <a:t> Initialize necessary variables and flags.</a:t>
            </a:r>
            <a:endParaRPr sz="13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Event Handling:</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on_press(key):</a:t>
            </a:r>
            <a:r>
              <a:rPr lang="en-IN" sz="1600">
                <a:solidFill>
                  <a:schemeClr val="dk1"/>
                </a:solidFill>
                <a:latin typeface="Arial"/>
                <a:ea typeface="Arial"/>
                <a:cs typeface="Arial"/>
                <a:sym typeface="Arial"/>
              </a:rPr>
              <a:t> Records pressed and held keys.</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on_release(key):</a:t>
            </a:r>
            <a:r>
              <a:rPr lang="en-IN" sz="1600">
                <a:solidFill>
                  <a:schemeClr val="dk1"/>
                </a:solidFill>
                <a:latin typeface="Arial"/>
                <a:ea typeface="Arial"/>
                <a:cs typeface="Arial"/>
                <a:sym typeface="Arial"/>
              </a:rPr>
              <a:t> Records released keys and manages flag state.</a:t>
            </a:r>
            <a:endParaRPr sz="10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Logging:</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generate_text_log(key):</a:t>
            </a:r>
            <a:r>
              <a:rPr lang="en-IN" sz="1600">
                <a:solidFill>
                  <a:schemeClr val="dk1"/>
                </a:solidFill>
                <a:latin typeface="Arial"/>
                <a:ea typeface="Arial"/>
                <a:cs typeface="Arial"/>
                <a:sym typeface="Arial"/>
              </a:rPr>
              <a:t> Saves keystrokes in a text file.</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generate_json_file(keys_used):</a:t>
            </a:r>
            <a:r>
              <a:rPr lang="en-IN" sz="1600">
                <a:solidFill>
                  <a:schemeClr val="dk1"/>
                </a:solidFill>
                <a:latin typeface="Arial"/>
                <a:ea typeface="Arial"/>
                <a:cs typeface="Arial"/>
                <a:sym typeface="Arial"/>
              </a:rPr>
              <a:t> Saves keystrokes in a JSON file.</a:t>
            </a:r>
            <a:endParaRPr sz="10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Keylogger Control:</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start_keylogger():</a:t>
            </a:r>
            <a:r>
              <a:rPr lang="en-IN" sz="1600">
                <a:solidFill>
                  <a:schemeClr val="dk1"/>
                </a:solidFill>
                <a:latin typeface="Arial"/>
                <a:ea typeface="Arial"/>
                <a:cs typeface="Arial"/>
                <a:sym typeface="Arial"/>
              </a:rPr>
              <a:t> Initiates keylogging process.</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stop_keylogger():</a:t>
            </a:r>
            <a:r>
              <a:rPr lang="en-IN" sz="1600">
                <a:solidFill>
                  <a:schemeClr val="dk1"/>
                </a:solidFill>
                <a:latin typeface="Arial"/>
                <a:ea typeface="Arial"/>
                <a:cs typeface="Arial"/>
                <a:sym typeface="Arial"/>
              </a:rPr>
              <a:t> Stops keylogging.</a:t>
            </a:r>
            <a:endParaRPr sz="1000"/>
          </a:p>
          <a:p>
            <a:pPr indent="-206121" lvl="0" marL="305435" rtl="0" algn="l">
              <a:lnSpc>
                <a:spcPct val="90000"/>
              </a:lnSpc>
              <a:spcBef>
                <a:spcPts val="940"/>
              </a:spcBef>
              <a:spcAft>
                <a:spcPts val="0"/>
              </a:spcAft>
              <a:buSzPts val="1564"/>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221575" y="1282950"/>
            <a:ext cx="11029500" cy="19440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a:p>
            <a:pPr indent="0" lvl="0" marL="0" rtl="0" algn="l">
              <a:lnSpc>
                <a:spcPct val="110000"/>
              </a:lnSpc>
              <a:spcBef>
                <a:spcPts val="0"/>
              </a:spcBef>
              <a:spcAft>
                <a:spcPts val="0"/>
              </a:spcAft>
              <a:buSzPts val="2208"/>
              <a:buNone/>
            </a:pPr>
            <a:r>
              <a:t/>
            </a:r>
            <a:endParaRPr sz="2400">
              <a:solidFill>
                <a:srgbClr val="0F0F0F"/>
              </a:solidFill>
            </a:endParaRPr>
          </a:p>
        </p:txBody>
      </p:sp>
      <p:pic>
        <p:nvPicPr>
          <p:cNvPr id="135" name="Google Shape;135;p19"/>
          <p:cNvPicPr preferRelativeResize="0"/>
          <p:nvPr/>
        </p:nvPicPr>
        <p:blipFill rotWithShape="1">
          <a:blip r:embed="rId3">
            <a:alphaModFix/>
          </a:blip>
          <a:srcRect b="0" l="0" r="0" t="0"/>
          <a:stretch/>
        </p:blipFill>
        <p:spPr>
          <a:xfrm>
            <a:off x="791151" y="3277451"/>
            <a:ext cx="2362405" cy="2636748"/>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4433977" y="3277462"/>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42" name="Google Shape;142;p20"/>
          <p:cNvSpPr txBox="1"/>
          <p:nvPr>
            <p:ph idx="1" type="body"/>
          </p:nvPr>
        </p:nvSpPr>
        <p:spPr>
          <a:xfrm>
            <a:off x="581200" y="1302025"/>
            <a:ext cx="11029500" cy="266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rgbClr val="0D0D0D"/>
                </a:solidFill>
                <a:latin typeface="Arial"/>
                <a:ea typeface="Arial"/>
                <a:cs typeface="Arial"/>
                <a:sym typeface="Arial"/>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sz="2000"/>
          </a:p>
          <a:p>
            <a:pPr indent="0" lvl="0" marL="306000" rtl="0" algn="l">
              <a:lnSpc>
                <a:spcPct val="110000"/>
              </a:lnSpc>
              <a:spcBef>
                <a:spcPts val="0"/>
              </a:spcBef>
              <a:spcAft>
                <a:spcPts val="0"/>
              </a:spcAft>
              <a:buSzPts val="1656"/>
              <a:buNone/>
            </a:pPr>
            <a:r>
              <a:t/>
            </a:r>
            <a:endParaRPr sz="2000">
              <a:solidFill>
                <a:srgbClr val="0F0F0F"/>
              </a:solidFill>
            </a:endParaRPr>
          </a:p>
        </p:txBody>
      </p:sp>
      <p:pic>
        <p:nvPicPr>
          <p:cNvPr id="143" name="Google Shape;143;p20"/>
          <p:cNvPicPr preferRelativeResize="0"/>
          <p:nvPr/>
        </p:nvPicPr>
        <p:blipFill rotWithShape="1">
          <a:blip r:embed="rId3">
            <a:alphaModFix/>
          </a:blip>
          <a:srcRect b="0" l="0" r="0" t="0"/>
          <a:stretch/>
        </p:blipFill>
        <p:spPr>
          <a:xfrm>
            <a:off x="0" y="3427750"/>
            <a:ext cx="11887203" cy="997831"/>
          </a:xfrm>
          <a:prstGeom prst="rect">
            <a:avLst/>
          </a:prstGeom>
          <a:noFill/>
          <a:ln>
            <a:noFill/>
          </a:ln>
        </p:spPr>
      </p:pic>
      <p:pic>
        <p:nvPicPr>
          <p:cNvPr id="144" name="Google Shape;144;p20"/>
          <p:cNvPicPr preferRelativeResize="0"/>
          <p:nvPr/>
        </p:nvPicPr>
        <p:blipFill rotWithShape="1">
          <a:blip r:embed="rId4">
            <a:alphaModFix/>
          </a:blip>
          <a:srcRect b="0" l="0" r="0" t="0"/>
          <a:stretch/>
        </p:blipFill>
        <p:spPr>
          <a:xfrm>
            <a:off x="194375" y="4587706"/>
            <a:ext cx="11887199" cy="10043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lnSpc>
                <a:spcPct val="110000"/>
              </a:lnSpc>
              <a:spcBef>
                <a:spcPts val="1000"/>
              </a:spcBef>
              <a:spcAft>
                <a:spcPts val="0"/>
              </a:spcAft>
              <a:buSzPts val="1840"/>
              <a:buChar char="◼"/>
            </a:pPr>
            <a:r>
              <a:rPr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lnSpc>
                <a:spcPct val="110000"/>
              </a:lnSpc>
              <a:spcBef>
                <a:spcPts val="1000"/>
              </a:spcBef>
              <a:spcAft>
                <a:spcPts val="0"/>
              </a:spcAft>
              <a:buSzPts val="1840"/>
              <a:buChar char="◼"/>
            </a:pPr>
            <a:r>
              <a:rPr lang="en-IN" sz="2000">
                <a:solidFill>
                  <a:schemeClr val="dk1"/>
                </a:solidFill>
                <a:latin typeface="Arial"/>
                <a:ea typeface="Arial"/>
                <a:cs typeface="Arial"/>
                <a:sym typeface="Arial"/>
              </a:rPr>
              <a:t>Advanced Logging: Implement advanced logging features, such as timestamping and window tracking.</a:t>
            </a:r>
            <a:endParaRPr/>
          </a:p>
          <a:p>
            <a:pPr indent="-206121" lvl="0" marL="305435" rtl="0" algn="l">
              <a:lnSpc>
                <a:spcPct val="110000"/>
              </a:lnSpc>
              <a:spcBef>
                <a:spcPts val="940"/>
              </a:spcBef>
              <a:spcAft>
                <a:spcPts val="0"/>
              </a:spcAft>
              <a:buSzPts val="1564"/>
              <a:buNone/>
            </a:pPr>
            <a:r>
              <a:t/>
            </a:r>
            <a:endParaRPr b="1" sz="2000"/>
          </a:p>
        </p:txBody>
      </p:sp>
      <p:sp>
        <p:nvSpPr>
          <p:cNvPr id="150" name="Google Shape;150;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