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9" r:id="rId3"/>
    <p:sldId id="260" r:id="rId4"/>
    <p:sldId id="261" r:id="rId5"/>
    <p:sldId id="258" r:id="rId6"/>
    <p:sldId id="257" r:id="rId7"/>
    <p:sldId id="262" r:id="rId8"/>
    <p:sldId id="263" r:id="rId9"/>
    <p:sldId id="266" r:id="rId10"/>
    <p:sldId id="265" r:id="rId11"/>
    <p:sldId id="264" r:id="rId12"/>
    <p:sldId id="267" r:id="rId13"/>
    <p:sldId id="268" r:id="rId14"/>
    <p:sldId id="270"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AEFC1-0EAB-4473-B150-BB52E7E0D384}" type="doc">
      <dgm:prSet loTypeId="urn:microsoft.com/office/officeart/2005/8/layout/matrix3" loCatId="matrix" qsTypeId="urn:microsoft.com/office/officeart/2005/8/quickstyle/3d2" qsCatId="3D" csTypeId="urn:microsoft.com/office/officeart/2005/8/colors/accent0_3" csCatId="mainScheme" phldr="1"/>
      <dgm:spPr/>
      <dgm:t>
        <a:bodyPr/>
        <a:lstStyle/>
        <a:p>
          <a:endParaRPr lang="en-IN"/>
        </a:p>
      </dgm:t>
    </dgm:pt>
    <dgm:pt modelId="{2E45DE58-AD09-4DC0-81AA-3B8E0DD64E0E}">
      <dgm:prSet phldrT="[Text]"/>
      <dgm:spPr/>
      <dgm:t>
        <a:bodyPr/>
        <a:lstStyle/>
        <a:p>
          <a:r>
            <a:rPr lang="en-IN" dirty="0"/>
            <a:t>3045</a:t>
          </a:r>
        </a:p>
      </dgm:t>
    </dgm:pt>
    <dgm:pt modelId="{F83E20BE-F345-4470-9FD7-BDAD9B921A14}" type="parTrans" cxnId="{3AF7F90F-2A3D-4881-9C83-A6782E255570}">
      <dgm:prSet/>
      <dgm:spPr/>
      <dgm:t>
        <a:bodyPr/>
        <a:lstStyle/>
        <a:p>
          <a:endParaRPr lang="en-IN"/>
        </a:p>
      </dgm:t>
    </dgm:pt>
    <dgm:pt modelId="{5FCB67CC-043E-497B-9A67-4FD3306D3859}" type="sibTrans" cxnId="{3AF7F90F-2A3D-4881-9C83-A6782E255570}">
      <dgm:prSet/>
      <dgm:spPr/>
      <dgm:t>
        <a:bodyPr/>
        <a:lstStyle/>
        <a:p>
          <a:endParaRPr lang="en-IN"/>
        </a:p>
      </dgm:t>
    </dgm:pt>
    <dgm:pt modelId="{2EE13F16-EDE4-4C79-9D8D-F207F63D128B}">
      <dgm:prSet phldrT="[Text]" phldr="1"/>
      <dgm:spPr/>
      <dgm:t>
        <a:bodyPr/>
        <a:lstStyle/>
        <a:p>
          <a:endParaRPr lang="en-IN"/>
        </a:p>
      </dgm:t>
    </dgm:pt>
    <dgm:pt modelId="{CA0F1484-9587-497A-988D-988725B16E5B}" type="parTrans" cxnId="{FD837B3D-511A-4D96-BD2F-3FAB6C04084F}">
      <dgm:prSet/>
      <dgm:spPr/>
      <dgm:t>
        <a:bodyPr/>
        <a:lstStyle/>
        <a:p>
          <a:endParaRPr lang="en-IN"/>
        </a:p>
      </dgm:t>
    </dgm:pt>
    <dgm:pt modelId="{7C503C31-D5D9-4662-AA4D-F04A037EE92B}" type="sibTrans" cxnId="{FD837B3D-511A-4D96-BD2F-3FAB6C04084F}">
      <dgm:prSet/>
      <dgm:spPr/>
      <dgm:t>
        <a:bodyPr/>
        <a:lstStyle/>
        <a:p>
          <a:endParaRPr lang="en-IN"/>
        </a:p>
      </dgm:t>
    </dgm:pt>
    <dgm:pt modelId="{64A91FB5-F4A8-478B-95B6-B8EC7F5308AF}">
      <dgm:prSet phldrT="[Text]" phldr="1"/>
      <dgm:spPr/>
      <dgm:t>
        <a:bodyPr/>
        <a:lstStyle/>
        <a:p>
          <a:endParaRPr lang="en-IN"/>
        </a:p>
      </dgm:t>
    </dgm:pt>
    <dgm:pt modelId="{526779E8-9E93-4C28-93D5-CE9B57B04832}" type="parTrans" cxnId="{5A5DADCA-4CF1-496D-9C7D-EE0330B481A9}">
      <dgm:prSet/>
      <dgm:spPr/>
      <dgm:t>
        <a:bodyPr/>
        <a:lstStyle/>
        <a:p>
          <a:endParaRPr lang="en-IN"/>
        </a:p>
      </dgm:t>
    </dgm:pt>
    <dgm:pt modelId="{226DF33F-4202-4EE2-A04A-5622113D6231}" type="sibTrans" cxnId="{5A5DADCA-4CF1-496D-9C7D-EE0330B481A9}">
      <dgm:prSet/>
      <dgm:spPr/>
      <dgm:t>
        <a:bodyPr/>
        <a:lstStyle/>
        <a:p>
          <a:endParaRPr lang="en-IN"/>
        </a:p>
      </dgm:t>
    </dgm:pt>
    <dgm:pt modelId="{C9DB8753-944A-4270-8434-9464E3591E7D}">
      <dgm:prSet phldrT="[Text]" phldr="1"/>
      <dgm:spPr/>
      <dgm:t>
        <a:bodyPr/>
        <a:lstStyle/>
        <a:p>
          <a:endParaRPr lang="en-IN" dirty="0"/>
        </a:p>
      </dgm:t>
    </dgm:pt>
    <dgm:pt modelId="{CBA8195A-3656-4CBF-8092-318A2459D5AE}" type="parTrans" cxnId="{A2ACE58E-41F6-48C8-BEB5-35130EF2F0F3}">
      <dgm:prSet/>
      <dgm:spPr/>
      <dgm:t>
        <a:bodyPr/>
        <a:lstStyle/>
        <a:p>
          <a:endParaRPr lang="en-IN"/>
        </a:p>
      </dgm:t>
    </dgm:pt>
    <dgm:pt modelId="{9A4F0516-EED7-4883-B8BE-D06EA8E5BBAB}" type="sibTrans" cxnId="{A2ACE58E-41F6-48C8-BEB5-35130EF2F0F3}">
      <dgm:prSet/>
      <dgm:spPr/>
      <dgm:t>
        <a:bodyPr/>
        <a:lstStyle/>
        <a:p>
          <a:endParaRPr lang="en-IN"/>
        </a:p>
      </dgm:t>
    </dgm:pt>
    <dgm:pt modelId="{86EC8E3D-07FD-4EA2-BA80-A776F35F32BC}">
      <dgm:prSet phldrT="[Text]"/>
      <dgm:spPr/>
      <dgm:t>
        <a:bodyPr/>
        <a:lstStyle/>
        <a:p>
          <a:r>
            <a:rPr lang="en-IN" dirty="0"/>
            <a:t>808</a:t>
          </a:r>
        </a:p>
      </dgm:t>
    </dgm:pt>
    <dgm:pt modelId="{32987E18-43B0-4ABF-A289-60BE4A61837F}" type="parTrans" cxnId="{722BC7F9-1CC1-4E8A-B45A-94CE91782C48}">
      <dgm:prSet/>
      <dgm:spPr/>
      <dgm:t>
        <a:bodyPr/>
        <a:lstStyle/>
        <a:p>
          <a:endParaRPr lang="en-IN"/>
        </a:p>
      </dgm:t>
    </dgm:pt>
    <dgm:pt modelId="{F767A0ED-C4F6-405F-9C05-8A09C49E4E72}" type="sibTrans" cxnId="{722BC7F9-1CC1-4E8A-B45A-94CE91782C48}">
      <dgm:prSet/>
      <dgm:spPr/>
      <dgm:t>
        <a:bodyPr/>
        <a:lstStyle/>
        <a:p>
          <a:endParaRPr lang="en-IN"/>
        </a:p>
      </dgm:t>
    </dgm:pt>
    <dgm:pt modelId="{9151B907-A047-4DD0-8BE0-5431F4D23B61}">
      <dgm:prSet phldrT="[Text]"/>
      <dgm:spPr/>
      <dgm:t>
        <a:bodyPr/>
        <a:lstStyle/>
        <a:p>
          <a:r>
            <a:rPr lang="en-IN" dirty="0"/>
            <a:t>484</a:t>
          </a:r>
        </a:p>
      </dgm:t>
    </dgm:pt>
    <dgm:pt modelId="{1ABEEF87-52CD-4CE4-87CB-0FCBBF0FD4CF}" type="parTrans" cxnId="{EA386A3E-BA5F-4C0E-8B5F-69FDD6798A84}">
      <dgm:prSet/>
      <dgm:spPr/>
      <dgm:t>
        <a:bodyPr/>
        <a:lstStyle/>
        <a:p>
          <a:endParaRPr lang="en-IN"/>
        </a:p>
      </dgm:t>
    </dgm:pt>
    <dgm:pt modelId="{17411BF0-5B10-4D3C-9B03-6800F133533B}" type="sibTrans" cxnId="{EA386A3E-BA5F-4C0E-8B5F-69FDD6798A84}">
      <dgm:prSet/>
      <dgm:spPr/>
      <dgm:t>
        <a:bodyPr/>
        <a:lstStyle/>
        <a:p>
          <a:endParaRPr lang="en-IN"/>
        </a:p>
      </dgm:t>
    </dgm:pt>
    <dgm:pt modelId="{21F20A90-E7AF-4A3C-9386-5722C8E0EE79}">
      <dgm:prSet phldrT="[Text]"/>
      <dgm:spPr/>
      <dgm:t>
        <a:bodyPr/>
        <a:lstStyle/>
        <a:p>
          <a:r>
            <a:rPr lang="en-IN" dirty="0"/>
            <a:t>1887</a:t>
          </a:r>
        </a:p>
      </dgm:t>
    </dgm:pt>
    <dgm:pt modelId="{C229DF51-BBE6-4DF5-9939-FC367C3EADE3}" type="parTrans" cxnId="{6560103D-2032-4EDE-BD62-17C654C2E124}">
      <dgm:prSet/>
      <dgm:spPr/>
      <dgm:t>
        <a:bodyPr/>
        <a:lstStyle/>
        <a:p>
          <a:endParaRPr lang="en-IN"/>
        </a:p>
      </dgm:t>
    </dgm:pt>
    <dgm:pt modelId="{894A66A8-23BE-46B9-919C-F85D666F770E}" type="sibTrans" cxnId="{6560103D-2032-4EDE-BD62-17C654C2E124}">
      <dgm:prSet/>
      <dgm:spPr/>
      <dgm:t>
        <a:bodyPr/>
        <a:lstStyle/>
        <a:p>
          <a:endParaRPr lang="en-IN"/>
        </a:p>
      </dgm:t>
    </dgm:pt>
    <dgm:pt modelId="{DA45F491-68BA-41C6-AB15-72F60E5E5C30}" type="pres">
      <dgm:prSet presAssocID="{255AEFC1-0EAB-4473-B150-BB52E7E0D384}" presName="matrix" presStyleCnt="0">
        <dgm:presLayoutVars>
          <dgm:chMax val="1"/>
          <dgm:dir/>
          <dgm:resizeHandles val="exact"/>
        </dgm:presLayoutVars>
      </dgm:prSet>
      <dgm:spPr/>
    </dgm:pt>
    <dgm:pt modelId="{D27CAE7B-641A-4A57-9ECE-1DD64525B914}" type="pres">
      <dgm:prSet presAssocID="{255AEFC1-0EAB-4473-B150-BB52E7E0D384}" presName="diamond" presStyleLbl="bgShp" presStyleIdx="0" presStyleCnt="1"/>
      <dgm:spPr/>
    </dgm:pt>
    <dgm:pt modelId="{66330FA5-26A3-4AF0-983F-AB0DE227ACC6}" type="pres">
      <dgm:prSet presAssocID="{255AEFC1-0EAB-4473-B150-BB52E7E0D384}" presName="quad1" presStyleLbl="node1" presStyleIdx="0" presStyleCnt="4">
        <dgm:presLayoutVars>
          <dgm:chMax val="0"/>
          <dgm:chPref val="0"/>
          <dgm:bulletEnabled val="1"/>
        </dgm:presLayoutVars>
      </dgm:prSet>
      <dgm:spPr/>
    </dgm:pt>
    <dgm:pt modelId="{A0883CBF-575D-46EE-9B54-7221A9E20CF2}" type="pres">
      <dgm:prSet presAssocID="{255AEFC1-0EAB-4473-B150-BB52E7E0D384}" presName="quad2" presStyleLbl="node1" presStyleIdx="1" presStyleCnt="4">
        <dgm:presLayoutVars>
          <dgm:chMax val="0"/>
          <dgm:chPref val="0"/>
          <dgm:bulletEnabled val="1"/>
        </dgm:presLayoutVars>
      </dgm:prSet>
      <dgm:spPr/>
    </dgm:pt>
    <dgm:pt modelId="{F433EA61-906A-4769-88F7-87E1EDF7075E}" type="pres">
      <dgm:prSet presAssocID="{255AEFC1-0EAB-4473-B150-BB52E7E0D384}" presName="quad3" presStyleLbl="node1" presStyleIdx="2" presStyleCnt="4">
        <dgm:presLayoutVars>
          <dgm:chMax val="0"/>
          <dgm:chPref val="0"/>
          <dgm:bulletEnabled val="1"/>
        </dgm:presLayoutVars>
      </dgm:prSet>
      <dgm:spPr/>
    </dgm:pt>
    <dgm:pt modelId="{A6F50892-9D67-4616-8E2F-7DF8223E3005}" type="pres">
      <dgm:prSet presAssocID="{255AEFC1-0EAB-4473-B150-BB52E7E0D384}" presName="quad4" presStyleLbl="node1" presStyleIdx="3" presStyleCnt="4">
        <dgm:presLayoutVars>
          <dgm:chMax val="0"/>
          <dgm:chPref val="0"/>
          <dgm:bulletEnabled val="1"/>
        </dgm:presLayoutVars>
      </dgm:prSet>
      <dgm:spPr/>
    </dgm:pt>
  </dgm:ptLst>
  <dgm:cxnLst>
    <dgm:cxn modelId="{8398C201-EF87-4E46-968F-4508A6D4D013}" type="presOf" srcId="{21F20A90-E7AF-4A3C-9386-5722C8E0EE79}" destId="{A6F50892-9D67-4616-8E2F-7DF8223E3005}" srcOrd="0" destOrd="0" presId="urn:microsoft.com/office/officeart/2005/8/layout/matrix3"/>
    <dgm:cxn modelId="{3AF7F90F-2A3D-4881-9C83-A6782E255570}" srcId="{255AEFC1-0EAB-4473-B150-BB52E7E0D384}" destId="{2E45DE58-AD09-4DC0-81AA-3B8E0DD64E0E}" srcOrd="0" destOrd="0" parTransId="{F83E20BE-F345-4470-9FD7-BDAD9B921A14}" sibTransId="{5FCB67CC-043E-497B-9A67-4FD3306D3859}"/>
    <dgm:cxn modelId="{84E14514-9DB0-4801-A121-90BE972BBAD5}" type="presOf" srcId="{255AEFC1-0EAB-4473-B150-BB52E7E0D384}" destId="{DA45F491-68BA-41C6-AB15-72F60E5E5C30}" srcOrd="0" destOrd="0" presId="urn:microsoft.com/office/officeart/2005/8/layout/matrix3"/>
    <dgm:cxn modelId="{A4B81C3A-C451-4B67-88F5-A13D994B3FA4}" type="presOf" srcId="{86EC8E3D-07FD-4EA2-BA80-A776F35F32BC}" destId="{A0883CBF-575D-46EE-9B54-7221A9E20CF2}" srcOrd="0" destOrd="0" presId="urn:microsoft.com/office/officeart/2005/8/layout/matrix3"/>
    <dgm:cxn modelId="{6560103D-2032-4EDE-BD62-17C654C2E124}" srcId="{255AEFC1-0EAB-4473-B150-BB52E7E0D384}" destId="{21F20A90-E7AF-4A3C-9386-5722C8E0EE79}" srcOrd="3" destOrd="0" parTransId="{C229DF51-BBE6-4DF5-9939-FC367C3EADE3}" sibTransId="{894A66A8-23BE-46B9-919C-F85D666F770E}"/>
    <dgm:cxn modelId="{FD837B3D-511A-4D96-BD2F-3FAB6C04084F}" srcId="{255AEFC1-0EAB-4473-B150-BB52E7E0D384}" destId="{2EE13F16-EDE4-4C79-9D8D-F207F63D128B}" srcOrd="4" destOrd="0" parTransId="{CA0F1484-9587-497A-988D-988725B16E5B}" sibTransId="{7C503C31-D5D9-4662-AA4D-F04A037EE92B}"/>
    <dgm:cxn modelId="{EA386A3E-BA5F-4C0E-8B5F-69FDD6798A84}" srcId="{255AEFC1-0EAB-4473-B150-BB52E7E0D384}" destId="{9151B907-A047-4DD0-8BE0-5431F4D23B61}" srcOrd="2" destOrd="0" parTransId="{1ABEEF87-52CD-4CE4-87CB-0FCBBF0FD4CF}" sibTransId="{17411BF0-5B10-4D3C-9B03-6800F133533B}"/>
    <dgm:cxn modelId="{B9AD2B6A-957F-4BF8-9511-1793AB3F51CB}" type="presOf" srcId="{2E45DE58-AD09-4DC0-81AA-3B8E0DD64E0E}" destId="{66330FA5-26A3-4AF0-983F-AB0DE227ACC6}" srcOrd="0" destOrd="0" presId="urn:microsoft.com/office/officeart/2005/8/layout/matrix3"/>
    <dgm:cxn modelId="{A2ACE58E-41F6-48C8-BEB5-35130EF2F0F3}" srcId="{255AEFC1-0EAB-4473-B150-BB52E7E0D384}" destId="{C9DB8753-944A-4270-8434-9464E3591E7D}" srcOrd="6" destOrd="0" parTransId="{CBA8195A-3656-4CBF-8092-318A2459D5AE}" sibTransId="{9A4F0516-EED7-4883-B8BE-D06EA8E5BBAB}"/>
    <dgm:cxn modelId="{A7B8F1AC-E74F-4CE6-9C5B-4A183070708D}" type="presOf" srcId="{9151B907-A047-4DD0-8BE0-5431F4D23B61}" destId="{F433EA61-906A-4769-88F7-87E1EDF7075E}" srcOrd="0" destOrd="0" presId="urn:microsoft.com/office/officeart/2005/8/layout/matrix3"/>
    <dgm:cxn modelId="{5A5DADCA-4CF1-496D-9C7D-EE0330B481A9}" srcId="{255AEFC1-0EAB-4473-B150-BB52E7E0D384}" destId="{64A91FB5-F4A8-478B-95B6-B8EC7F5308AF}" srcOrd="5" destOrd="0" parTransId="{526779E8-9E93-4C28-93D5-CE9B57B04832}" sibTransId="{226DF33F-4202-4EE2-A04A-5622113D6231}"/>
    <dgm:cxn modelId="{722BC7F9-1CC1-4E8A-B45A-94CE91782C48}" srcId="{255AEFC1-0EAB-4473-B150-BB52E7E0D384}" destId="{86EC8E3D-07FD-4EA2-BA80-A776F35F32BC}" srcOrd="1" destOrd="0" parTransId="{32987E18-43B0-4ABF-A289-60BE4A61837F}" sibTransId="{F767A0ED-C4F6-405F-9C05-8A09C49E4E72}"/>
    <dgm:cxn modelId="{E3A01F15-A817-4C56-9FAB-6E42E6A1E25E}" type="presParOf" srcId="{DA45F491-68BA-41C6-AB15-72F60E5E5C30}" destId="{D27CAE7B-641A-4A57-9ECE-1DD64525B914}" srcOrd="0" destOrd="0" presId="urn:microsoft.com/office/officeart/2005/8/layout/matrix3"/>
    <dgm:cxn modelId="{25799C8C-9D28-4EC4-89DC-4709406D0AC7}" type="presParOf" srcId="{DA45F491-68BA-41C6-AB15-72F60E5E5C30}" destId="{66330FA5-26A3-4AF0-983F-AB0DE227ACC6}" srcOrd="1" destOrd="0" presId="urn:microsoft.com/office/officeart/2005/8/layout/matrix3"/>
    <dgm:cxn modelId="{1FEE3260-506A-4656-9FD4-57C1B28FE163}" type="presParOf" srcId="{DA45F491-68BA-41C6-AB15-72F60E5E5C30}" destId="{A0883CBF-575D-46EE-9B54-7221A9E20CF2}" srcOrd="2" destOrd="0" presId="urn:microsoft.com/office/officeart/2005/8/layout/matrix3"/>
    <dgm:cxn modelId="{54A00648-2B7D-4C75-B7CC-13C9A4FA068D}" type="presParOf" srcId="{DA45F491-68BA-41C6-AB15-72F60E5E5C30}" destId="{F433EA61-906A-4769-88F7-87E1EDF7075E}" srcOrd="3" destOrd="0" presId="urn:microsoft.com/office/officeart/2005/8/layout/matrix3"/>
    <dgm:cxn modelId="{0FCE48EE-80C0-4F6D-92C8-702DAF16FFF8}" type="presParOf" srcId="{DA45F491-68BA-41C6-AB15-72F60E5E5C30}" destId="{A6F50892-9D67-4616-8E2F-7DF8223E300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55AEFC1-0EAB-4473-B150-BB52E7E0D384}" type="doc">
      <dgm:prSet loTypeId="urn:microsoft.com/office/officeart/2005/8/layout/matrix3" loCatId="matrix" qsTypeId="urn:microsoft.com/office/officeart/2005/8/quickstyle/3d2" qsCatId="3D" csTypeId="urn:microsoft.com/office/officeart/2005/8/colors/accent0_3" csCatId="mainScheme" phldr="1"/>
      <dgm:spPr/>
      <dgm:t>
        <a:bodyPr/>
        <a:lstStyle/>
        <a:p>
          <a:endParaRPr lang="en-IN"/>
        </a:p>
      </dgm:t>
    </dgm:pt>
    <dgm:pt modelId="{2E45DE58-AD09-4DC0-81AA-3B8E0DD64E0E}">
      <dgm:prSet phldrT="[Text]"/>
      <dgm:spPr/>
      <dgm:t>
        <a:bodyPr/>
        <a:lstStyle/>
        <a:p>
          <a:r>
            <a:rPr lang="en-IN" dirty="0"/>
            <a:t>1325</a:t>
          </a:r>
        </a:p>
      </dgm:t>
    </dgm:pt>
    <dgm:pt modelId="{F83E20BE-F345-4470-9FD7-BDAD9B921A14}" type="parTrans" cxnId="{3AF7F90F-2A3D-4881-9C83-A6782E255570}">
      <dgm:prSet/>
      <dgm:spPr/>
      <dgm:t>
        <a:bodyPr/>
        <a:lstStyle/>
        <a:p>
          <a:endParaRPr lang="en-IN"/>
        </a:p>
      </dgm:t>
    </dgm:pt>
    <dgm:pt modelId="{5FCB67CC-043E-497B-9A67-4FD3306D3859}" type="sibTrans" cxnId="{3AF7F90F-2A3D-4881-9C83-A6782E255570}">
      <dgm:prSet/>
      <dgm:spPr/>
      <dgm:t>
        <a:bodyPr/>
        <a:lstStyle/>
        <a:p>
          <a:endParaRPr lang="en-IN"/>
        </a:p>
      </dgm:t>
    </dgm:pt>
    <dgm:pt modelId="{2EE13F16-EDE4-4C79-9D8D-F207F63D128B}">
      <dgm:prSet phldrT="[Text]" phldr="1"/>
      <dgm:spPr/>
      <dgm:t>
        <a:bodyPr/>
        <a:lstStyle/>
        <a:p>
          <a:endParaRPr lang="en-IN"/>
        </a:p>
      </dgm:t>
    </dgm:pt>
    <dgm:pt modelId="{CA0F1484-9587-497A-988D-988725B16E5B}" type="parTrans" cxnId="{FD837B3D-511A-4D96-BD2F-3FAB6C04084F}">
      <dgm:prSet/>
      <dgm:spPr/>
      <dgm:t>
        <a:bodyPr/>
        <a:lstStyle/>
        <a:p>
          <a:endParaRPr lang="en-IN"/>
        </a:p>
      </dgm:t>
    </dgm:pt>
    <dgm:pt modelId="{7C503C31-D5D9-4662-AA4D-F04A037EE92B}" type="sibTrans" cxnId="{FD837B3D-511A-4D96-BD2F-3FAB6C04084F}">
      <dgm:prSet/>
      <dgm:spPr/>
      <dgm:t>
        <a:bodyPr/>
        <a:lstStyle/>
        <a:p>
          <a:endParaRPr lang="en-IN"/>
        </a:p>
      </dgm:t>
    </dgm:pt>
    <dgm:pt modelId="{64A91FB5-F4A8-478B-95B6-B8EC7F5308AF}">
      <dgm:prSet phldrT="[Text]" phldr="1"/>
      <dgm:spPr/>
      <dgm:t>
        <a:bodyPr/>
        <a:lstStyle/>
        <a:p>
          <a:endParaRPr lang="en-IN"/>
        </a:p>
      </dgm:t>
    </dgm:pt>
    <dgm:pt modelId="{526779E8-9E93-4C28-93D5-CE9B57B04832}" type="parTrans" cxnId="{5A5DADCA-4CF1-496D-9C7D-EE0330B481A9}">
      <dgm:prSet/>
      <dgm:spPr/>
      <dgm:t>
        <a:bodyPr/>
        <a:lstStyle/>
        <a:p>
          <a:endParaRPr lang="en-IN"/>
        </a:p>
      </dgm:t>
    </dgm:pt>
    <dgm:pt modelId="{226DF33F-4202-4EE2-A04A-5622113D6231}" type="sibTrans" cxnId="{5A5DADCA-4CF1-496D-9C7D-EE0330B481A9}">
      <dgm:prSet/>
      <dgm:spPr/>
      <dgm:t>
        <a:bodyPr/>
        <a:lstStyle/>
        <a:p>
          <a:endParaRPr lang="en-IN"/>
        </a:p>
      </dgm:t>
    </dgm:pt>
    <dgm:pt modelId="{C9DB8753-944A-4270-8434-9464E3591E7D}">
      <dgm:prSet phldrT="[Text]" phldr="1"/>
      <dgm:spPr/>
      <dgm:t>
        <a:bodyPr/>
        <a:lstStyle/>
        <a:p>
          <a:endParaRPr lang="en-IN" dirty="0"/>
        </a:p>
      </dgm:t>
    </dgm:pt>
    <dgm:pt modelId="{CBA8195A-3656-4CBF-8092-318A2459D5AE}" type="parTrans" cxnId="{A2ACE58E-41F6-48C8-BEB5-35130EF2F0F3}">
      <dgm:prSet/>
      <dgm:spPr/>
      <dgm:t>
        <a:bodyPr/>
        <a:lstStyle/>
        <a:p>
          <a:endParaRPr lang="en-IN"/>
        </a:p>
      </dgm:t>
    </dgm:pt>
    <dgm:pt modelId="{9A4F0516-EED7-4883-B8BE-D06EA8E5BBAB}" type="sibTrans" cxnId="{A2ACE58E-41F6-48C8-BEB5-35130EF2F0F3}">
      <dgm:prSet/>
      <dgm:spPr/>
      <dgm:t>
        <a:bodyPr/>
        <a:lstStyle/>
        <a:p>
          <a:endParaRPr lang="en-IN"/>
        </a:p>
      </dgm:t>
    </dgm:pt>
    <dgm:pt modelId="{86EC8E3D-07FD-4EA2-BA80-A776F35F32BC}">
      <dgm:prSet phldrT="[Text]"/>
      <dgm:spPr/>
      <dgm:t>
        <a:bodyPr/>
        <a:lstStyle/>
        <a:p>
          <a:r>
            <a:rPr lang="en-IN" dirty="0"/>
            <a:t>337</a:t>
          </a:r>
        </a:p>
      </dgm:t>
    </dgm:pt>
    <dgm:pt modelId="{32987E18-43B0-4ABF-A289-60BE4A61837F}" type="parTrans" cxnId="{722BC7F9-1CC1-4E8A-B45A-94CE91782C48}">
      <dgm:prSet/>
      <dgm:spPr/>
      <dgm:t>
        <a:bodyPr/>
        <a:lstStyle/>
        <a:p>
          <a:endParaRPr lang="en-IN"/>
        </a:p>
      </dgm:t>
    </dgm:pt>
    <dgm:pt modelId="{F767A0ED-C4F6-405F-9C05-8A09C49E4E72}" type="sibTrans" cxnId="{722BC7F9-1CC1-4E8A-B45A-94CE91782C48}">
      <dgm:prSet/>
      <dgm:spPr/>
      <dgm:t>
        <a:bodyPr/>
        <a:lstStyle/>
        <a:p>
          <a:endParaRPr lang="en-IN"/>
        </a:p>
      </dgm:t>
    </dgm:pt>
    <dgm:pt modelId="{9151B907-A047-4DD0-8BE0-5431F4D23B61}">
      <dgm:prSet phldrT="[Text]"/>
      <dgm:spPr/>
      <dgm:t>
        <a:bodyPr/>
        <a:lstStyle/>
        <a:p>
          <a:r>
            <a:rPr lang="en-IN" dirty="0"/>
            <a:t>193</a:t>
          </a:r>
        </a:p>
      </dgm:t>
    </dgm:pt>
    <dgm:pt modelId="{1ABEEF87-52CD-4CE4-87CB-0FCBBF0FD4CF}" type="parTrans" cxnId="{EA386A3E-BA5F-4C0E-8B5F-69FDD6798A84}">
      <dgm:prSet/>
      <dgm:spPr/>
      <dgm:t>
        <a:bodyPr/>
        <a:lstStyle/>
        <a:p>
          <a:endParaRPr lang="en-IN"/>
        </a:p>
      </dgm:t>
    </dgm:pt>
    <dgm:pt modelId="{17411BF0-5B10-4D3C-9B03-6800F133533B}" type="sibTrans" cxnId="{EA386A3E-BA5F-4C0E-8B5F-69FDD6798A84}">
      <dgm:prSet/>
      <dgm:spPr/>
      <dgm:t>
        <a:bodyPr/>
        <a:lstStyle/>
        <a:p>
          <a:endParaRPr lang="en-IN"/>
        </a:p>
      </dgm:t>
    </dgm:pt>
    <dgm:pt modelId="{21F20A90-E7AF-4A3C-9386-5722C8E0EE79}">
      <dgm:prSet phldrT="[Text]"/>
      <dgm:spPr/>
      <dgm:t>
        <a:bodyPr/>
        <a:lstStyle/>
        <a:p>
          <a:r>
            <a:rPr lang="en-IN" dirty="0"/>
            <a:t>813</a:t>
          </a:r>
        </a:p>
      </dgm:t>
    </dgm:pt>
    <dgm:pt modelId="{C229DF51-BBE6-4DF5-9939-FC367C3EADE3}" type="parTrans" cxnId="{6560103D-2032-4EDE-BD62-17C654C2E124}">
      <dgm:prSet/>
      <dgm:spPr/>
      <dgm:t>
        <a:bodyPr/>
        <a:lstStyle/>
        <a:p>
          <a:endParaRPr lang="en-IN"/>
        </a:p>
      </dgm:t>
    </dgm:pt>
    <dgm:pt modelId="{894A66A8-23BE-46B9-919C-F85D666F770E}" type="sibTrans" cxnId="{6560103D-2032-4EDE-BD62-17C654C2E124}">
      <dgm:prSet/>
      <dgm:spPr/>
      <dgm:t>
        <a:bodyPr/>
        <a:lstStyle/>
        <a:p>
          <a:endParaRPr lang="en-IN"/>
        </a:p>
      </dgm:t>
    </dgm:pt>
    <dgm:pt modelId="{DA45F491-68BA-41C6-AB15-72F60E5E5C30}" type="pres">
      <dgm:prSet presAssocID="{255AEFC1-0EAB-4473-B150-BB52E7E0D384}" presName="matrix" presStyleCnt="0">
        <dgm:presLayoutVars>
          <dgm:chMax val="1"/>
          <dgm:dir/>
          <dgm:resizeHandles val="exact"/>
        </dgm:presLayoutVars>
      </dgm:prSet>
      <dgm:spPr/>
    </dgm:pt>
    <dgm:pt modelId="{D27CAE7B-641A-4A57-9ECE-1DD64525B914}" type="pres">
      <dgm:prSet presAssocID="{255AEFC1-0EAB-4473-B150-BB52E7E0D384}" presName="diamond" presStyleLbl="bgShp" presStyleIdx="0" presStyleCnt="1"/>
      <dgm:spPr/>
    </dgm:pt>
    <dgm:pt modelId="{66330FA5-26A3-4AF0-983F-AB0DE227ACC6}" type="pres">
      <dgm:prSet presAssocID="{255AEFC1-0EAB-4473-B150-BB52E7E0D384}" presName="quad1" presStyleLbl="node1" presStyleIdx="0" presStyleCnt="4">
        <dgm:presLayoutVars>
          <dgm:chMax val="0"/>
          <dgm:chPref val="0"/>
          <dgm:bulletEnabled val="1"/>
        </dgm:presLayoutVars>
      </dgm:prSet>
      <dgm:spPr/>
    </dgm:pt>
    <dgm:pt modelId="{A0883CBF-575D-46EE-9B54-7221A9E20CF2}" type="pres">
      <dgm:prSet presAssocID="{255AEFC1-0EAB-4473-B150-BB52E7E0D384}" presName="quad2" presStyleLbl="node1" presStyleIdx="1" presStyleCnt="4">
        <dgm:presLayoutVars>
          <dgm:chMax val="0"/>
          <dgm:chPref val="0"/>
          <dgm:bulletEnabled val="1"/>
        </dgm:presLayoutVars>
      </dgm:prSet>
      <dgm:spPr/>
    </dgm:pt>
    <dgm:pt modelId="{F433EA61-906A-4769-88F7-87E1EDF7075E}" type="pres">
      <dgm:prSet presAssocID="{255AEFC1-0EAB-4473-B150-BB52E7E0D384}" presName="quad3" presStyleLbl="node1" presStyleIdx="2" presStyleCnt="4">
        <dgm:presLayoutVars>
          <dgm:chMax val="0"/>
          <dgm:chPref val="0"/>
          <dgm:bulletEnabled val="1"/>
        </dgm:presLayoutVars>
      </dgm:prSet>
      <dgm:spPr/>
    </dgm:pt>
    <dgm:pt modelId="{A6F50892-9D67-4616-8E2F-7DF8223E3005}" type="pres">
      <dgm:prSet presAssocID="{255AEFC1-0EAB-4473-B150-BB52E7E0D384}" presName="quad4" presStyleLbl="node1" presStyleIdx="3" presStyleCnt="4">
        <dgm:presLayoutVars>
          <dgm:chMax val="0"/>
          <dgm:chPref val="0"/>
          <dgm:bulletEnabled val="1"/>
        </dgm:presLayoutVars>
      </dgm:prSet>
      <dgm:spPr/>
    </dgm:pt>
  </dgm:ptLst>
  <dgm:cxnLst>
    <dgm:cxn modelId="{8398C201-EF87-4E46-968F-4508A6D4D013}" type="presOf" srcId="{21F20A90-E7AF-4A3C-9386-5722C8E0EE79}" destId="{A6F50892-9D67-4616-8E2F-7DF8223E3005}" srcOrd="0" destOrd="0" presId="urn:microsoft.com/office/officeart/2005/8/layout/matrix3"/>
    <dgm:cxn modelId="{3AF7F90F-2A3D-4881-9C83-A6782E255570}" srcId="{255AEFC1-0EAB-4473-B150-BB52E7E0D384}" destId="{2E45DE58-AD09-4DC0-81AA-3B8E0DD64E0E}" srcOrd="0" destOrd="0" parTransId="{F83E20BE-F345-4470-9FD7-BDAD9B921A14}" sibTransId="{5FCB67CC-043E-497B-9A67-4FD3306D3859}"/>
    <dgm:cxn modelId="{84E14514-9DB0-4801-A121-90BE972BBAD5}" type="presOf" srcId="{255AEFC1-0EAB-4473-B150-BB52E7E0D384}" destId="{DA45F491-68BA-41C6-AB15-72F60E5E5C30}" srcOrd="0" destOrd="0" presId="urn:microsoft.com/office/officeart/2005/8/layout/matrix3"/>
    <dgm:cxn modelId="{A4B81C3A-C451-4B67-88F5-A13D994B3FA4}" type="presOf" srcId="{86EC8E3D-07FD-4EA2-BA80-A776F35F32BC}" destId="{A0883CBF-575D-46EE-9B54-7221A9E20CF2}" srcOrd="0" destOrd="0" presId="urn:microsoft.com/office/officeart/2005/8/layout/matrix3"/>
    <dgm:cxn modelId="{6560103D-2032-4EDE-BD62-17C654C2E124}" srcId="{255AEFC1-0EAB-4473-B150-BB52E7E0D384}" destId="{21F20A90-E7AF-4A3C-9386-5722C8E0EE79}" srcOrd="3" destOrd="0" parTransId="{C229DF51-BBE6-4DF5-9939-FC367C3EADE3}" sibTransId="{894A66A8-23BE-46B9-919C-F85D666F770E}"/>
    <dgm:cxn modelId="{FD837B3D-511A-4D96-BD2F-3FAB6C04084F}" srcId="{255AEFC1-0EAB-4473-B150-BB52E7E0D384}" destId="{2EE13F16-EDE4-4C79-9D8D-F207F63D128B}" srcOrd="4" destOrd="0" parTransId="{CA0F1484-9587-497A-988D-988725B16E5B}" sibTransId="{7C503C31-D5D9-4662-AA4D-F04A037EE92B}"/>
    <dgm:cxn modelId="{EA386A3E-BA5F-4C0E-8B5F-69FDD6798A84}" srcId="{255AEFC1-0EAB-4473-B150-BB52E7E0D384}" destId="{9151B907-A047-4DD0-8BE0-5431F4D23B61}" srcOrd="2" destOrd="0" parTransId="{1ABEEF87-52CD-4CE4-87CB-0FCBBF0FD4CF}" sibTransId="{17411BF0-5B10-4D3C-9B03-6800F133533B}"/>
    <dgm:cxn modelId="{B9AD2B6A-957F-4BF8-9511-1793AB3F51CB}" type="presOf" srcId="{2E45DE58-AD09-4DC0-81AA-3B8E0DD64E0E}" destId="{66330FA5-26A3-4AF0-983F-AB0DE227ACC6}" srcOrd="0" destOrd="0" presId="urn:microsoft.com/office/officeart/2005/8/layout/matrix3"/>
    <dgm:cxn modelId="{A2ACE58E-41F6-48C8-BEB5-35130EF2F0F3}" srcId="{255AEFC1-0EAB-4473-B150-BB52E7E0D384}" destId="{C9DB8753-944A-4270-8434-9464E3591E7D}" srcOrd="6" destOrd="0" parTransId="{CBA8195A-3656-4CBF-8092-318A2459D5AE}" sibTransId="{9A4F0516-EED7-4883-B8BE-D06EA8E5BBAB}"/>
    <dgm:cxn modelId="{A7B8F1AC-E74F-4CE6-9C5B-4A183070708D}" type="presOf" srcId="{9151B907-A047-4DD0-8BE0-5431F4D23B61}" destId="{F433EA61-906A-4769-88F7-87E1EDF7075E}" srcOrd="0" destOrd="0" presId="urn:microsoft.com/office/officeart/2005/8/layout/matrix3"/>
    <dgm:cxn modelId="{5A5DADCA-4CF1-496D-9C7D-EE0330B481A9}" srcId="{255AEFC1-0EAB-4473-B150-BB52E7E0D384}" destId="{64A91FB5-F4A8-478B-95B6-B8EC7F5308AF}" srcOrd="5" destOrd="0" parTransId="{526779E8-9E93-4C28-93D5-CE9B57B04832}" sibTransId="{226DF33F-4202-4EE2-A04A-5622113D6231}"/>
    <dgm:cxn modelId="{722BC7F9-1CC1-4E8A-B45A-94CE91782C48}" srcId="{255AEFC1-0EAB-4473-B150-BB52E7E0D384}" destId="{86EC8E3D-07FD-4EA2-BA80-A776F35F32BC}" srcOrd="1" destOrd="0" parTransId="{32987E18-43B0-4ABF-A289-60BE4A61837F}" sibTransId="{F767A0ED-C4F6-405F-9C05-8A09C49E4E72}"/>
    <dgm:cxn modelId="{E3A01F15-A817-4C56-9FAB-6E42E6A1E25E}" type="presParOf" srcId="{DA45F491-68BA-41C6-AB15-72F60E5E5C30}" destId="{D27CAE7B-641A-4A57-9ECE-1DD64525B914}" srcOrd="0" destOrd="0" presId="urn:microsoft.com/office/officeart/2005/8/layout/matrix3"/>
    <dgm:cxn modelId="{25799C8C-9D28-4EC4-89DC-4709406D0AC7}" type="presParOf" srcId="{DA45F491-68BA-41C6-AB15-72F60E5E5C30}" destId="{66330FA5-26A3-4AF0-983F-AB0DE227ACC6}" srcOrd="1" destOrd="0" presId="urn:microsoft.com/office/officeart/2005/8/layout/matrix3"/>
    <dgm:cxn modelId="{1FEE3260-506A-4656-9FD4-57C1B28FE163}" type="presParOf" srcId="{DA45F491-68BA-41C6-AB15-72F60E5E5C30}" destId="{A0883CBF-575D-46EE-9B54-7221A9E20CF2}" srcOrd="2" destOrd="0" presId="urn:microsoft.com/office/officeart/2005/8/layout/matrix3"/>
    <dgm:cxn modelId="{54A00648-2B7D-4C75-B7CC-13C9A4FA068D}" type="presParOf" srcId="{DA45F491-68BA-41C6-AB15-72F60E5E5C30}" destId="{F433EA61-906A-4769-88F7-87E1EDF7075E}" srcOrd="3" destOrd="0" presId="urn:microsoft.com/office/officeart/2005/8/layout/matrix3"/>
    <dgm:cxn modelId="{0FCE48EE-80C0-4F6D-92C8-702DAF16FFF8}" type="presParOf" srcId="{DA45F491-68BA-41C6-AB15-72F60E5E5C30}" destId="{A6F50892-9D67-4616-8E2F-7DF8223E300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CAE7B-641A-4A57-9ECE-1DD64525B914}">
      <dsp:nvSpPr>
        <dsp:cNvPr id="0" name=""/>
        <dsp:cNvSpPr/>
      </dsp:nvSpPr>
      <dsp:spPr>
        <a:xfrm>
          <a:off x="750255" y="0"/>
          <a:ext cx="3335694" cy="3335694"/>
        </a:xfrm>
        <a:prstGeom prst="diamond">
          <a:avLst/>
        </a:prstGeom>
        <a:solidFill>
          <a:schemeClr val="dk2">
            <a:tint val="40000"/>
            <a:hueOff val="0"/>
            <a:satOff val="0"/>
            <a:lumOff val="0"/>
            <a:alphaOff val="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66330FA5-26A3-4AF0-983F-AB0DE227ACC6}">
      <dsp:nvSpPr>
        <dsp:cNvPr id="0" name=""/>
        <dsp:cNvSpPr/>
      </dsp:nvSpPr>
      <dsp:spPr>
        <a:xfrm>
          <a:off x="1067146" y="316890"/>
          <a:ext cx="1300920" cy="1300920"/>
        </a:xfrm>
        <a:prstGeom prst="roundRect">
          <a:avLst/>
        </a:prstGeom>
        <a:solidFill>
          <a:schemeClr val="dk2">
            <a:hueOff val="0"/>
            <a:satOff val="0"/>
            <a:lumOff val="0"/>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3045</a:t>
          </a:r>
        </a:p>
      </dsp:txBody>
      <dsp:txXfrm>
        <a:off x="1130652" y="380396"/>
        <a:ext cx="1173908" cy="1173908"/>
      </dsp:txXfrm>
    </dsp:sp>
    <dsp:sp modelId="{A0883CBF-575D-46EE-9B54-7221A9E20CF2}">
      <dsp:nvSpPr>
        <dsp:cNvPr id="0" name=""/>
        <dsp:cNvSpPr/>
      </dsp:nvSpPr>
      <dsp:spPr>
        <a:xfrm>
          <a:off x="2468138" y="316890"/>
          <a:ext cx="1300920" cy="1300920"/>
        </a:xfrm>
        <a:prstGeom prst="roundRect">
          <a:avLst/>
        </a:prstGeom>
        <a:solidFill>
          <a:schemeClr val="dk2">
            <a:hueOff val="0"/>
            <a:satOff val="0"/>
            <a:lumOff val="0"/>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808</a:t>
          </a:r>
        </a:p>
      </dsp:txBody>
      <dsp:txXfrm>
        <a:off x="2531644" y="380396"/>
        <a:ext cx="1173908" cy="1173908"/>
      </dsp:txXfrm>
    </dsp:sp>
    <dsp:sp modelId="{F433EA61-906A-4769-88F7-87E1EDF7075E}">
      <dsp:nvSpPr>
        <dsp:cNvPr id="0" name=""/>
        <dsp:cNvSpPr/>
      </dsp:nvSpPr>
      <dsp:spPr>
        <a:xfrm>
          <a:off x="1067146" y="1717882"/>
          <a:ext cx="1300920" cy="1300920"/>
        </a:xfrm>
        <a:prstGeom prst="roundRect">
          <a:avLst/>
        </a:prstGeom>
        <a:solidFill>
          <a:schemeClr val="dk2">
            <a:hueOff val="0"/>
            <a:satOff val="0"/>
            <a:lumOff val="0"/>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484</a:t>
          </a:r>
        </a:p>
      </dsp:txBody>
      <dsp:txXfrm>
        <a:off x="1130652" y="1781388"/>
        <a:ext cx="1173908" cy="1173908"/>
      </dsp:txXfrm>
    </dsp:sp>
    <dsp:sp modelId="{A6F50892-9D67-4616-8E2F-7DF8223E3005}">
      <dsp:nvSpPr>
        <dsp:cNvPr id="0" name=""/>
        <dsp:cNvSpPr/>
      </dsp:nvSpPr>
      <dsp:spPr>
        <a:xfrm>
          <a:off x="2468138" y="1717882"/>
          <a:ext cx="1300920" cy="1300920"/>
        </a:xfrm>
        <a:prstGeom prst="roundRect">
          <a:avLst/>
        </a:prstGeom>
        <a:solidFill>
          <a:schemeClr val="dk2">
            <a:hueOff val="0"/>
            <a:satOff val="0"/>
            <a:lumOff val="0"/>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1887</a:t>
          </a:r>
        </a:p>
      </dsp:txBody>
      <dsp:txXfrm>
        <a:off x="2531644" y="1781388"/>
        <a:ext cx="1173908" cy="1173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CAE7B-641A-4A57-9ECE-1DD64525B914}">
      <dsp:nvSpPr>
        <dsp:cNvPr id="0" name=""/>
        <dsp:cNvSpPr/>
      </dsp:nvSpPr>
      <dsp:spPr>
        <a:xfrm>
          <a:off x="750255" y="0"/>
          <a:ext cx="3335694" cy="3335694"/>
        </a:xfrm>
        <a:prstGeom prst="diamond">
          <a:avLst/>
        </a:prstGeom>
        <a:solidFill>
          <a:schemeClr val="dk2">
            <a:tint val="40000"/>
            <a:hueOff val="0"/>
            <a:satOff val="0"/>
            <a:lumOff val="0"/>
            <a:alphaOff val="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66330FA5-26A3-4AF0-983F-AB0DE227ACC6}">
      <dsp:nvSpPr>
        <dsp:cNvPr id="0" name=""/>
        <dsp:cNvSpPr/>
      </dsp:nvSpPr>
      <dsp:spPr>
        <a:xfrm>
          <a:off x="1067146" y="316890"/>
          <a:ext cx="1300920" cy="1300920"/>
        </a:xfrm>
        <a:prstGeom prst="roundRect">
          <a:avLst/>
        </a:prstGeom>
        <a:solidFill>
          <a:schemeClr val="dk2">
            <a:hueOff val="0"/>
            <a:satOff val="0"/>
            <a:lumOff val="0"/>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1325</a:t>
          </a:r>
        </a:p>
      </dsp:txBody>
      <dsp:txXfrm>
        <a:off x="1130652" y="380396"/>
        <a:ext cx="1173908" cy="1173908"/>
      </dsp:txXfrm>
    </dsp:sp>
    <dsp:sp modelId="{A0883CBF-575D-46EE-9B54-7221A9E20CF2}">
      <dsp:nvSpPr>
        <dsp:cNvPr id="0" name=""/>
        <dsp:cNvSpPr/>
      </dsp:nvSpPr>
      <dsp:spPr>
        <a:xfrm>
          <a:off x="2468138" y="316890"/>
          <a:ext cx="1300920" cy="1300920"/>
        </a:xfrm>
        <a:prstGeom prst="roundRect">
          <a:avLst/>
        </a:prstGeom>
        <a:solidFill>
          <a:schemeClr val="dk2">
            <a:hueOff val="0"/>
            <a:satOff val="0"/>
            <a:lumOff val="0"/>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337</a:t>
          </a:r>
        </a:p>
      </dsp:txBody>
      <dsp:txXfrm>
        <a:off x="2531644" y="380396"/>
        <a:ext cx="1173908" cy="1173908"/>
      </dsp:txXfrm>
    </dsp:sp>
    <dsp:sp modelId="{F433EA61-906A-4769-88F7-87E1EDF7075E}">
      <dsp:nvSpPr>
        <dsp:cNvPr id="0" name=""/>
        <dsp:cNvSpPr/>
      </dsp:nvSpPr>
      <dsp:spPr>
        <a:xfrm>
          <a:off x="1067146" y="1717882"/>
          <a:ext cx="1300920" cy="1300920"/>
        </a:xfrm>
        <a:prstGeom prst="roundRect">
          <a:avLst/>
        </a:prstGeom>
        <a:solidFill>
          <a:schemeClr val="dk2">
            <a:hueOff val="0"/>
            <a:satOff val="0"/>
            <a:lumOff val="0"/>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193</a:t>
          </a:r>
        </a:p>
      </dsp:txBody>
      <dsp:txXfrm>
        <a:off x="1130652" y="1781388"/>
        <a:ext cx="1173908" cy="1173908"/>
      </dsp:txXfrm>
    </dsp:sp>
    <dsp:sp modelId="{A6F50892-9D67-4616-8E2F-7DF8223E3005}">
      <dsp:nvSpPr>
        <dsp:cNvPr id="0" name=""/>
        <dsp:cNvSpPr/>
      </dsp:nvSpPr>
      <dsp:spPr>
        <a:xfrm>
          <a:off x="2468138" y="1717882"/>
          <a:ext cx="1300920" cy="1300920"/>
        </a:xfrm>
        <a:prstGeom prst="roundRect">
          <a:avLst/>
        </a:prstGeom>
        <a:solidFill>
          <a:schemeClr val="dk2">
            <a:hueOff val="0"/>
            <a:satOff val="0"/>
            <a:lumOff val="0"/>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813</a:t>
          </a:r>
        </a:p>
      </dsp:txBody>
      <dsp:txXfrm>
        <a:off x="2531644" y="1781388"/>
        <a:ext cx="1173908" cy="117390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2D881A5-E6DC-436A-885D-708B78969ACE}" type="datetimeFigureOut">
              <a:rPr lang="en-IN" smtClean="0"/>
              <a:t>17-05-2021</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6018CAE-B9AE-482F-BF6D-A78D988DA6A1}"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51160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881A5-E6DC-436A-885D-708B78969ACE}"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018CAE-B9AE-482F-BF6D-A78D988DA6A1}" type="slidenum">
              <a:rPr lang="en-IN" smtClean="0"/>
              <a:t>‹#›</a:t>
            </a:fld>
            <a:endParaRPr lang="en-IN"/>
          </a:p>
        </p:txBody>
      </p:sp>
    </p:spTree>
    <p:extLst>
      <p:ext uri="{BB962C8B-B14F-4D97-AF65-F5344CB8AC3E}">
        <p14:creationId xmlns:p14="http://schemas.microsoft.com/office/powerpoint/2010/main" val="158982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881A5-E6DC-436A-885D-708B78969ACE}"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018CAE-B9AE-482F-BF6D-A78D988DA6A1}" type="slidenum">
              <a:rPr lang="en-IN" smtClean="0"/>
              <a:t>‹#›</a:t>
            </a:fld>
            <a:endParaRPr lang="en-IN"/>
          </a:p>
        </p:txBody>
      </p:sp>
    </p:spTree>
    <p:extLst>
      <p:ext uri="{BB962C8B-B14F-4D97-AF65-F5344CB8AC3E}">
        <p14:creationId xmlns:p14="http://schemas.microsoft.com/office/powerpoint/2010/main" val="2537898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881A5-E6DC-436A-885D-708B78969ACE}"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018CAE-B9AE-482F-BF6D-A78D988DA6A1}" type="slidenum">
              <a:rPr lang="en-IN" smtClean="0"/>
              <a:t>‹#›</a:t>
            </a:fld>
            <a:endParaRPr lang="en-IN"/>
          </a:p>
        </p:txBody>
      </p:sp>
    </p:spTree>
    <p:extLst>
      <p:ext uri="{BB962C8B-B14F-4D97-AF65-F5344CB8AC3E}">
        <p14:creationId xmlns:p14="http://schemas.microsoft.com/office/powerpoint/2010/main" val="158582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881A5-E6DC-436A-885D-708B78969ACE}"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018CAE-B9AE-482F-BF6D-A78D988DA6A1}"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468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D881A5-E6DC-436A-885D-708B78969ACE}" type="datetimeFigureOut">
              <a:rPr lang="en-IN" smtClean="0"/>
              <a:t>17-05-2021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018CAE-B9AE-482F-BF6D-A78D988DA6A1}" type="slidenum">
              <a:rPr lang="en-IN" smtClean="0"/>
              <a:t>‹#›</a:t>
            </a:fld>
            <a:endParaRPr lang="en-IN"/>
          </a:p>
        </p:txBody>
      </p:sp>
    </p:spTree>
    <p:extLst>
      <p:ext uri="{BB962C8B-B14F-4D97-AF65-F5344CB8AC3E}">
        <p14:creationId xmlns:p14="http://schemas.microsoft.com/office/powerpoint/2010/main" val="348552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D881A5-E6DC-436A-885D-708B78969ACE}" type="datetimeFigureOut">
              <a:rPr lang="en-IN" smtClean="0"/>
              <a:t>17-05-2021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018CAE-B9AE-482F-BF6D-A78D988DA6A1}" type="slidenum">
              <a:rPr lang="en-IN" smtClean="0"/>
              <a:t>‹#›</a:t>
            </a:fld>
            <a:endParaRPr lang="en-IN"/>
          </a:p>
        </p:txBody>
      </p:sp>
    </p:spTree>
    <p:extLst>
      <p:ext uri="{BB962C8B-B14F-4D97-AF65-F5344CB8AC3E}">
        <p14:creationId xmlns:p14="http://schemas.microsoft.com/office/powerpoint/2010/main" val="265147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D881A5-E6DC-436A-885D-708B78969ACE}" type="datetimeFigureOut">
              <a:rPr lang="en-IN" smtClean="0"/>
              <a:t>17-05-2021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018CAE-B9AE-482F-BF6D-A78D988DA6A1}" type="slidenum">
              <a:rPr lang="en-IN" smtClean="0"/>
              <a:t>‹#›</a:t>
            </a:fld>
            <a:endParaRPr lang="en-IN"/>
          </a:p>
        </p:txBody>
      </p:sp>
    </p:spTree>
    <p:extLst>
      <p:ext uri="{BB962C8B-B14F-4D97-AF65-F5344CB8AC3E}">
        <p14:creationId xmlns:p14="http://schemas.microsoft.com/office/powerpoint/2010/main" val="228875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881A5-E6DC-436A-885D-708B78969ACE}" type="datetimeFigureOut">
              <a:rPr lang="en-IN" smtClean="0"/>
              <a:t>17-05-2021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018CAE-B9AE-482F-BF6D-A78D988DA6A1}" type="slidenum">
              <a:rPr lang="en-IN" smtClean="0"/>
              <a:t>‹#›</a:t>
            </a:fld>
            <a:endParaRPr lang="en-IN"/>
          </a:p>
        </p:txBody>
      </p:sp>
    </p:spTree>
    <p:extLst>
      <p:ext uri="{BB962C8B-B14F-4D97-AF65-F5344CB8AC3E}">
        <p14:creationId xmlns:p14="http://schemas.microsoft.com/office/powerpoint/2010/main" val="288768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D881A5-E6DC-436A-885D-708B78969ACE}" type="datetimeFigureOut">
              <a:rPr lang="en-IN" smtClean="0"/>
              <a:t>17-05-2021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018CAE-B9AE-482F-BF6D-A78D988DA6A1}" type="slidenum">
              <a:rPr lang="en-IN" smtClean="0"/>
              <a:t>‹#›</a:t>
            </a:fld>
            <a:endParaRPr lang="en-IN"/>
          </a:p>
        </p:txBody>
      </p:sp>
    </p:spTree>
    <p:extLst>
      <p:ext uri="{BB962C8B-B14F-4D97-AF65-F5344CB8AC3E}">
        <p14:creationId xmlns:p14="http://schemas.microsoft.com/office/powerpoint/2010/main" val="133502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D881A5-E6DC-436A-885D-708B78969ACE}" type="datetimeFigureOut">
              <a:rPr lang="en-IN" smtClean="0"/>
              <a:t>17-05-2021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018CAE-B9AE-482F-BF6D-A78D988DA6A1}" type="slidenum">
              <a:rPr lang="en-IN" smtClean="0"/>
              <a:t>‹#›</a:t>
            </a:fld>
            <a:endParaRPr lang="en-IN"/>
          </a:p>
        </p:txBody>
      </p:sp>
    </p:spTree>
    <p:extLst>
      <p:ext uri="{BB962C8B-B14F-4D97-AF65-F5344CB8AC3E}">
        <p14:creationId xmlns:p14="http://schemas.microsoft.com/office/powerpoint/2010/main" val="9544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2D881A5-E6DC-436A-885D-708B78969ACE}" type="datetimeFigureOut">
              <a:rPr lang="en-IN" smtClean="0"/>
              <a:t>17-05-2021</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6018CAE-B9AE-482F-BF6D-A78D988DA6A1}" type="slidenum">
              <a:rPr lang="en-IN" smtClean="0"/>
              <a:t>‹#›</a:t>
            </a:fld>
            <a:endParaRPr lang="en-IN"/>
          </a:p>
        </p:txBody>
      </p:sp>
    </p:spTree>
    <p:extLst>
      <p:ext uri="{BB962C8B-B14F-4D97-AF65-F5344CB8AC3E}">
        <p14:creationId xmlns:p14="http://schemas.microsoft.com/office/powerpoint/2010/main" val="68580943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A8041D7-1F65-4D50-8A53-7174F2B3C01B}"/>
              </a:ext>
            </a:extLst>
          </p:cNvPr>
          <p:cNvSpPr>
            <a:spLocks noGrp="1"/>
          </p:cNvSpPr>
          <p:nvPr>
            <p:ph type="ctrTitle"/>
          </p:nvPr>
        </p:nvSpPr>
        <p:spPr>
          <a:xfrm>
            <a:off x="1796728" y="1586204"/>
            <a:ext cx="8763485" cy="1250302"/>
          </a:xfrm>
        </p:spPr>
        <p:txBody>
          <a:bodyPr/>
          <a:lstStyle/>
          <a:p>
            <a:r>
              <a:rPr lang="en-IN" dirty="0">
                <a:latin typeface="Times New Roman" panose="02020603050405020304" pitchFamily="18" charset="0"/>
                <a:cs typeface="Times New Roman" panose="02020603050405020304" pitchFamily="18" charset="0"/>
              </a:rPr>
              <a:t>Lead Score Case Study</a:t>
            </a:r>
          </a:p>
        </p:txBody>
      </p:sp>
      <p:sp>
        <p:nvSpPr>
          <p:cNvPr id="8" name="Subtitle 7">
            <a:extLst>
              <a:ext uri="{FF2B5EF4-FFF2-40B4-BE49-F238E27FC236}">
                <a16:creationId xmlns:a16="http://schemas.microsoft.com/office/drawing/2014/main" id="{AB54E81A-6388-41AF-88A1-CE599C3CD9B6}"/>
              </a:ext>
            </a:extLst>
          </p:cNvPr>
          <p:cNvSpPr>
            <a:spLocks noGrp="1"/>
          </p:cNvSpPr>
          <p:nvPr>
            <p:ph type="subTitle" idx="1"/>
          </p:nvPr>
        </p:nvSpPr>
        <p:spPr>
          <a:xfrm>
            <a:off x="572278" y="4907756"/>
            <a:ext cx="9144000" cy="1655762"/>
          </a:xfrm>
        </p:spPr>
        <p:txBody>
          <a:bodyPr/>
          <a:lstStyle/>
          <a:p>
            <a:r>
              <a:rPr lang="en-IN" dirty="0">
                <a:latin typeface="Times New Roman" panose="02020603050405020304" pitchFamily="18" charset="0"/>
                <a:cs typeface="Times New Roman" panose="02020603050405020304" pitchFamily="18" charset="0"/>
              </a:rPr>
              <a:t>By</a:t>
            </a:r>
          </a:p>
          <a:p>
            <a:r>
              <a:rPr lang="en-IN" dirty="0">
                <a:latin typeface="Times New Roman" panose="02020603050405020304" pitchFamily="18" charset="0"/>
                <a:cs typeface="Times New Roman" panose="02020603050405020304" pitchFamily="18" charset="0"/>
              </a:rPr>
              <a:t>ANJALI MISHRA</a:t>
            </a:r>
          </a:p>
          <a:p>
            <a:r>
              <a:rPr lang="en-IN" dirty="0">
                <a:latin typeface="Times New Roman" panose="02020603050405020304" pitchFamily="18" charset="0"/>
                <a:cs typeface="Times New Roman" panose="02020603050405020304" pitchFamily="18" charset="0"/>
              </a:rPr>
              <a:t>B.BHARATH REDDY</a:t>
            </a:r>
          </a:p>
        </p:txBody>
      </p:sp>
    </p:spTree>
    <p:extLst>
      <p:ext uri="{BB962C8B-B14F-4D97-AF65-F5344CB8AC3E}">
        <p14:creationId xmlns:p14="http://schemas.microsoft.com/office/powerpoint/2010/main" val="138517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86D7-C0D6-4CE1-B953-1C7559A544C8}"/>
              </a:ext>
            </a:extLst>
          </p:cNvPr>
          <p:cNvSpPr>
            <a:spLocks noGrp="1"/>
          </p:cNvSpPr>
          <p:nvPr>
            <p:ph type="title"/>
          </p:nvPr>
        </p:nvSpPr>
        <p:spPr>
          <a:xfrm>
            <a:off x="841248" y="457201"/>
            <a:ext cx="3200400" cy="671804"/>
          </a:xfrm>
        </p:spPr>
        <p:txBody>
          <a:bodyPr/>
          <a:lstStyle/>
          <a:p>
            <a:r>
              <a:rPr lang="en-IN" dirty="0"/>
              <a:t>Model Selected</a:t>
            </a:r>
          </a:p>
        </p:txBody>
      </p:sp>
      <p:pic>
        <p:nvPicPr>
          <p:cNvPr id="6" name="Content Placeholder 5">
            <a:extLst>
              <a:ext uri="{FF2B5EF4-FFF2-40B4-BE49-F238E27FC236}">
                <a16:creationId xmlns:a16="http://schemas.microsoft.com/office/drawing/2014/main" id="{FE945328-B44C-4712-AEC1-E64E5060137F}"/>
              </a:ext>
            </a:extLst>
          </p:cNvPr>
          <p:cNvPicPr>
            <a:picLocks noGrp="1" noChangeAspect="1"/>
          </p:cNvPicPr>
          <p:nvPr>
            <p:ph idx="1"/>
          </p:nvPr>
        </p:nvPicPr>
        <p:blipFill>
          <a:blip r:embed="rId2"/>
          <a:stretch>
            <a:fillRect/>
          </a:stretch>
        </p:blipFill>
        <p:spPr>
          <a:xfrm>
            <a:off x="4954624" y="439234"/>
            <a:ext cx="5318380" cy="5979532"/>
          </a:xfrm>
        </p:spPr>
      </p:pic>
      <p:sp>
        <p:nvSpPr>
          <p:cNvPr id="4" name="Text Placeholder 3">
            <a:extLst>
              <a:ext uri="{FF2B5EF4-FFF2-40B4-BE49-F238E27FC236}">
                <a16:creationId xmlns:a16="http://schemas.microsoft.com/office/drawing/2014/main" id="{9E98E47D-3197-4FBE-9829-93E0BFD71EB3}"/>
              </a:ext>
            </a:extLst>
          </p:cNvPr>
          <p:cNvSpPr>
            <a:spLocks noGrp="1"/>
          </p:cNvSpPr>
          <p:nvPr>
            <p:ph type="body" sz="half" idx="2"/>
          </p:nvPr>
        </p:nvSpPr>
        <p:spPr>
          <a:xfrm>
            <a:off x="466531" y="1492898"/>
            <a:ext cx="4366726" cy="4416837"/>
          </a:xfrm>
        </p:spPr>
        <p:txBody>
          <a:bodyPr>
            <a:normAutofit/>
          </a:bodyPr>
          <a:lstStyle/>
          <a:p>
            <a:pPr marL="228600" algn="just">
              <a:lnSpc>
                <a:spcPct val="115000"/>
              </a:lnSpc>
            </a:pPr>
            <a:r>
              <a:rPr lang="en-IN" sz="1800" dirty="0">
                <a:effectLst/>
                <a:latin typeface="Times New Roman" panose="02020603050405020304" pitchFamily="18" charset="0"/>
                <a:ea typeface="Arial" panose="020B0604020202020204" pitchFamily="34" charset="0"/>
              </a:rPr>
              <a:t>These are the top categorical/dummy variables in the model which should be focused the most on in order to increase the probability of lead conversion.</a:t>
            </a:r>
            <a:endParaRPr lang="en-IN" sz="1800" dirty="0">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IN" sz="1800" dirty="0">
                <a:effectLst/>
                <a:latin typeface="Times New Roman" panose="02020603050405020304" pitchFamily="18" charset="0"/>
                <a:ea typeface="Arial" panose="020B0604020202020204" pitchFamily="34" charset="0"/>
              </a:rPr>
              <a:t>Lead Origin with Lead Add Form (coefficient – 4.356)</a:t>
            </a:r>
            <a:endParaRPr lang="en-IN" sz="1800" dirty="0">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IN" sz="1800" dirty="0">
                <a:effectLst/>
                <a:latin typeface="Times New Roman" panose="02020603050405020304" pitchFamily="18" charset="0"/>
                <a:ea typeface="Arial" panose="020B0604020202020204" pitchFamily="34" charset="0"/>
              </a:rPr>
              <a:t>Last activity with Had a Phone Conversation (coefficient – 2.031)</a:t>
            </a:r>
            <a:endParaRPr lang="en-IN" sz="1800" dirty="0">
              <a:effectLst/>
              <a:latin typeface="Arial" panose="020B0604020202020204" pitchFamily="34" charset="0"/>
              <a:ea typeface="Arial" panose="020B0604020202020204" pitchFamily="34" charset="0"/>
            </a:endParaRPr>
          </a:p>
          <a:p>
            <a:pPr marL="342900" lvl="0" indent="-342900">
              <a:lnSpc>
                <a:spcPct val="115000"/>
              </a:lnSpc>
              <a:buFont typeface="Symbol" panose="05050102010706020507" pitchFamily="18" charset="2"/>
              <a:buChar char=""/>
            </a:pPr>
            <a:r>
              <a:rPr lang="en-IN" sz="1800" dirty="0">
                <a:effectLst/>
                <a:latin typeface="Times New Roman" panose="02020603050405020304" pitchFamily="18" charset="0"/>
                <a:ea typeface="Arial" panose="020B0604020202020204" pitchFamily="34" charset="0"/>
              </a:rPr>
              <a:t>Last Notable Activity with Unreachable (coefficient – 1.661)</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056430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C09B-6C2C-44D9-93A4-4384F60BCC62}"/>
              </a:ext>
            </a:extLst>
          </p:cNvPr>
          <p:cNvSpPr>
            <a:spLocks noGrp="1"/>
          </p:cNvSpPr>
          <p:nvPr>
            <p:ph type="title"/>
          </p:nvPr>
        </p:nvSpPr>
        <p:spPr>
          <a:xfrm>
            <a:off x="841247" y="457201"/>
            <a:ext cx="8657315" cy="755780"/>
          </a:xfrm>
        </p:spPr>
        <p:txBody>
          <a:bodyPr/>
          <a:lstStyle/>
          <a:p>
            <a:r>
              <a:rPr lang="en-IN" dirty="0"/>
              <a:t>Model Evaluation - </a:t>
            </a:r>
            <a:r>
              <a:rPr lang="en-IN" sz="2400" dirty="0"/>
              <a:t>ROC Curve</a:t>
            </a:r>
            <a:r>
              <a:rPr lang="en-IN" dirty="0"/>
              <a:t>.</a:t>
            </a:r>
          </a:p>
        </p:txBody>
      </p:sp>
      <p:sp>
        <p:nvSpPr>
          <p:cNvPr id="4" name="Text Placeholder 3">
            <a:extLst>
              <a:ext uri="{FF2B5EF4-FFF2-40B4-BE49-F238E27FC236}">
                <a16:creationId xmlns:a16="http://schemas.microsoft.com/office/drawing/2014/main" id="{49491A9A-3819-4BB2-A4EE-161787C38470}"/>
              </a:ext>
            </a:extLst>
          </p:cNvPr>
          <p:cNvSpPr>
            <a:spLocks noGrp="1"/>
          </p:cNvSpPr>
          <p:nvPr>
            <p:ph type="body" sz="half" idx="2"/>
          </p:nvPr>
        </p:nvSpPr>
        <p:spPr>
          <a:xfrm>
            <a:off x="1149157" y="5794311"/>
            <a:ext cx="8983887" cy="485191"/>
          </a:xfrm>
        </p:spPr>
        <p:txBody>
          <a:bodyPr>
            <a:normAutofit/>
          </a:bodyPr>
          <a:lstStyle/>
          <a:p>
            <a:r>
              <a:rPr lang="en-IN" sz="1800" dirty="0"/>
              <a:t>Area under ROC curve is 0.86 which is a good indicator for the model</a:t>
            </a:r>
          </a:p>
        </p:txBody>
      </p:sp>
      <p:pic>
        <p:nvPicPr>
          <p:cNvPr id="7170" name="Picture 2">
            <a:extLst>
              <a:ext uri="{FF2B5EF4-FFF2-40B4-BE49-F238E27FC236}">
                <a16:creationId xmlns:a16="http://schemas.microsoft.com/office/drawing/2014/main" id="{F7BB92BB-B42D-4459-B51B-BDE9C4896D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0341" y="1388614"/>
            <a:ext cx="4293578" cy="42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262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09A4-F02B-409F-AF55-1426C4ADC63E}"/>
              </a:ext>
            </a:extLst>
          </p:cNvPr>
          <p:cNvSpPr>
            <a:spLocks noGrp="1"/>
          </p:cNvSpPr>
          <p:nvPr>
            <p:ph type="title"/>
          </p:nvPr>
        </p:nvSpPr>
        <p:spPr>
          <a:xfrm>
            <a:off x="841247" y="457201"/>
            <a:ext cx="9814311" cy="914400"/>
          </a:xfrm>
        </p:spPr>
        <p:txBody>
          <a:bodyPr>
            <a:normAutofit fontScale="90000"/>
          </a:bodyPr>
          <a:lstStyle/>
          <a:p>
            <a:r>
              <a:rPr lang="en-IN" dirty="0"/>
              <a:t>Model Evaluation Optimal Cut-off Point</a:t>
            </a:r>
            <a:br>
              <a:rPr lang="en-IN" b="1" i="0" dirty="0">
                <a:solidFill>
                  <a:srgbClr val="000000"/>
                </a:solidFill>
                <a:effectLst/>
                <a:latin typeface="Helvetica Neue"/>
              </a:rPr>
            </a:br>
            <a:endParaRPr lang="en-IN" dirty="0"/>
          </a:p>
        </p:txBody>
      </p:sp>
      <p:sp>
        <p:nvSpPr>
          <p:cNvPr id="4" name="Text Placeholder 3">
            <a:extLst>
              <a:ext uri="{FF2B5EF4-FFF2-40B4-BE49-F238E27FC236}">
                <a16:creationId xmlns:a16="http://schemas.microsoft.com/office/drawing/2014/main" id="{FA9EEC76-13BC-4DCE-93C1-67C5A2D1466C}"/>
              </a:ext>
            </a:extLst>
          </p:cNvPr>
          <p:cNvSpPr>
            <a:spLocks noGrp="1"/>
          </p:cNvSpPr>
          <p:nvPr>
            <p:ph type="body" sz="half" idx="2"/>
          </p:nvPr>
        </p:nvSpPr>
        <p:spPr>
          <a:xfrm>
            <a:off x="1017036" y="5085184"/>
            <a:ext cx="8285584" cy="662473"/>
          </a:xfrm>
        </p:spPr>
        <p:txBody>
          <a:bodyPr>
            <a:normAutofit fontScale="40000" lnSpcReduction="20000"/>
          </a:bodyPr>
          <a:lstStyle/>
          <a:p>
            <a:r>
              <a:rPr lang="en-US" sz="4600" spc="-50" dirty="0">
                <a:latin typeface="+mj-lt"/>
                <a:ea typeface="+mj-ea"/>
                <a:cs typeface="+mj-cs"/>
              </a:rPr>
              <a:t>From the curve above, 0.35 is the optimum point to take it as a cutoff probability.</a:t>
            </a:r>
          </a:p>
          <a:p>
            <a:endParaRPr lang="en-IN" sz="2000" dirty="0"/>
          </a:p>
        </p:txBody>
      </p:sp>
      <p:pic>
        <p:nvPicPr>
          <p:cNvPr id="8194" name="Picture 2">
            <a:extLst>
              <a:ext uri="{FF2B5EF4-FFF2-40B4-BE49-F238E27FC236}">
                <a16:creationId xmlns:a16="http://schemas.microsoft.com/office/drawing/2014/main" id="{7E0B324B-3AA4-472B-839A-F6D03FADAD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6442" y="1371601"/>
            <a:ext cx="4725477" cy="332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538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0A48B-21B9-49C6-A3AC-3BD2C7101BDD}"/>
              </a:ext>
            </a:extLst>
          </p:cNvPr>
          <p:cNvSpPr>
            <a:spLocks noGrp="1"/>
          </p:cNvSpPr>
          <p:nvPr>
            <p:ph type="title"/>
          </p:nvPr>
        </p:nvSpPr>
        <p:spPr>
          <a:xfrm>
            <a:off x="841248" y="1019371"/>
            <a:ext cx="9080142" cy="489854"/>
          </a:xfrm>
        </p:spPr>
        <p:txBody>
          <a:bodyPr>
            <a:normAutofit fontScale="90000"/>
          </a:bodyPr>
          <a:lstStyle/>
          <a:p>
            <a:r>
              <a:rPr lang="en-IN" dirty="0"/>
              <a:t>Model Evaluation – Confusion Matrix of Train Data</a:t>
            </a:r>
          </a:p>
        </p:txBody>
      </p:sp>
      <p:graphicFrame>
        <p:nvGraphicFramePr>
          <p:cNvPr id="5" name="Content Placeholder 4">
            <a:extLst>
              <a:ext uri="{FF2B5EF4-FFF2-40B4-BE49-F238E27FC236}">
                <a16:creationId xmlns:a16="http://schemas.microsoft.com/office/drawing/2014/main" id="{8BFDCA4F-7377-44F5-8C64-08A4102A060B}"/>
              </a:ext>
            </a:extLst>
          </p:cNvPr>
          <p:cNvGraphicFramePr>
            <a:graphicFrameLocks noGrp="1"/>
          </p:cNvGraphicFramePr>
          <p:nvPr>
            <p:ph idx="1"/>
            <p:extLst>
              <p:ext uri="{D42A27DB-BD31-4B8C-83A1-F6EECF244321}">
                <p14:modId xmlns:p14="http://schemas.microsoft.com/office/powerpoint/2010/main" val="3878434363"/>
              </p:ext>
            </p:extLst>
          </p:nvPr>
        </p:nvGraphicFramePr>
        <p:xfrm>
          <a:off x="5085184" y="2258008"/>
          <a:ext cx="4836206" cy="3335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2A66BA07-B3AE-4B33-95A8-4701DF9AA36B}"/>
              </a:ext>
            </a:extLst>
          </p:cNvPr>
          <p:cNvSpPr>
            <a:spLocks noGrp="1"/>
          </p:cNvSpPr>
          <p:nvPr>
            <p:ph type="body" sz="half" idx="2"/>
          </p:nvPr>
        </p:nvSpPr>
        <p:spPr>
          <a:xfrm>
            <a:off x="841248" y="2099734"/>
            <a:ext cx="4402556" cy="3810001"/>
          </a:xfrm>
        </p:spPr>
        <p:txBody>
          <a:bodyPr>
            <a:normAutofit/>
          </a:bodyPr>
          <a:lstStyle/>
          <a:p>
            <a:r>
              <a:rPr lang="en-IN" sz="1400" dirty="0"/>
              <a:t>Evaluation Metrics on Train Data</a:t>
            </a:r>
          </a:p>
          <a:p>
            <a:pPr marL="285750" indent="-285750" algn="l">
              <a:buFont typeface="Wingdings" panose="05000000000000000000" pitchFamily="2" charset="2"/>
              <a:buChar char="Ø"/>
            </a:pPr>
            <a:r>
              <a:rPr lang="en-US" sz="1400" dirty="0"/>
              <a:t>Accuracy – 79.24%</a:t>
            </a:r>
          </a:p>
          <a:p>
            <a:pPr marL="285750" indent="-285750" algn="l">
              <a:buFont typeface="Wingdings" panose="05000000000000000000" pitchFamily="2" charset="2"/>
              <a:buChar char="Ø"/>
            </a:pPr>
            <a:r>
              <a:rPr lang="en-US" sz="1400" dirty="0"/>
              <a:t>sensitivity – 79.58%</a:t>
            </a:r>
          </a:p>
          <a:p>
            <a:pPr marL="285750" indent="-285750" algn="l">
              <a:buFont typeface="Wingdings" panose="05000000000000000000" pitchFamily="2" charset="2"/>
              <a:buChar char="Ø"/>
            </a:pPr>
            <a:r>
              <a:rPr lang="en-US" sz="1400" dirty="0"/>
              <a:t>specificity – 79.02%</a:t>
            </a:r>
          </a:p>
          <a:p>
            <a:pPr marL="285750" indent="-285750" algn="l">
              <a:buFont typeface="Wingdings" panose="05000000000000000000" pitchFamily="2" charset="2"/>
              <a:buChar char="Ø"/>
            </a:pPr>
            <a:r>
              <a:rPr lang="en-US" sz="1400" dirty="0"/>
              <a:t>false positive rate – 20.97%</a:t>
            </a:r>
          </a:p>
          <a:p>
            <a:pPr marL="285750" indent="-285750" algn="l">
              <a:buFont typeface="Wingdings" panose="05000000000000000000" pitchFamily="2" charset="2"/>
              <a:buChar char="Ø"/>
            </a:pPr>
            <a:r>
              <a:rPr lang="en-US" sz="1400" dirty="0"/>
              <a:t>positive predictive value - 70%</a:t>
            </a:r>
          </a:p>
          <a:p>
            <a:pPr marL="285750" indent="-285750" algn="l">
              <a:buFont typeface="Wingdings" panose="05000000000000000000" pitchFamily="2" charset="2"/>
              <a:buChar char="Ø"/>
            </a:pPr>
            <a:r>
              <a:rPr lang="en-US" sz="1400" dirty="0"/>
              <a:t>Negative predictive value – 86.28%</a:t>
            </a:r>
          </a:p>
          <a:p>
            <a:pPr marL="285750" indent="-285750" algn="l">
              <a:buFont typeface="Wingdings" panose="05000000000000000000" pitchFamily="2" charset="2"/>
              <a:buChar char="Ø"/>
            </a:pPr>
            <a:r>
              <a:rPr lang="en-US" sz="1400" dirty="0"/>
              <a:t>Overall conversion rate predicted – 80%</a:t>
            </a:r>
          </a:p>
          <a:p>
            <a:endParaRPr lang="en-IN" sz="1400" dirty="0"/>
          </a:p>
        </p:txBody>
      </p:sp>
    </p:spTree>
    <p:extLst>
      <p:ext uri="{BB962C8B-B14F-4D97-AF65-F5344CB8AC3E}">
        <p14:creationId xmlns:p14="http://schemas.microsoft.com/office/powerpoint/2010/main" val="895209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0A48B-21B9-49C6-A3AC-3BD2C7101BDD}"/>
              </a:ext>
            </a:extLst>
          </p:cNvPr>
          <p:cNvSpPr>
            <a:spLocks noGrp="1"/>
          </p:cNvSpPr>
          <p:nvPr>
            <p:ph type="title"/>
          </p:nvPr>
        </p:nvSpPr>
        <p:spPr>
          <a:xfrm>
            <a:off x="841248" y="1019371"/>
            <a:ext cx="9080142" cy="489854"/>
          </a:xfrm>
        </p:spPr>
        <p:txBody>
          <a:bodyPr>
            <a:normAutofit fontScale="90000"/>
          </a:bodyPr>
          <a:lstStyle/>
          <a:p>
            <a:r>
              <a:rPr lang="en-IN" dirty="0"/>
              <a:t>Model Evaluation – Confusion Matrix of Test Data</a:t>
            </a:r>
          </a:p>
        </p:txBody>
      </p:sp>
      <p:graphicFrame>
        <p:nvGraphicFramePr>
          <p:cNvPr id="5" name="Content Placeholder 4">
            <a:extLst>
              <a:ext uri="{FF2B5EF4-FFF2-40B4-BE49-F238E27FC236}">
                <a16:creationId xmlns:a16="http://schemas.microsoft.com/office/drawing/2014/main" id="{8BFDCA4F-7377-44F5-8C64-08A4102A060B}"/>
              </a:ext>
            </a:extLst>
          </p:cNvPr>
          <p:cNvGraphicFramePr>
            <a:graphicFrameLocks noGrp="1"/>
          </p:cNvGraphicFramePr>
          <p:nvPr>
            <p:ph idx="1"/>
            <p:extLst>
              <p:ext uri="{D42A27DB-BD31-4B8C-83A1-F6EECF244321}">
                <p14:modId xmlns:p14="http://schemas.microsoft.com/office/powerpoint/2010/main" val="4015755238"/>
              </p:ext>
            </p:extLst>
          </p:nvPr>
        </p:nvGraphicFramePr>
        <p:xfrm>
          <a:off x="5085184" y="2258008"/>
          <a:ext cx="4836206" cy="3335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2A66BA07-B3AE-4B33-95A8-4701DF9AA36B}"/>
              </a:ext>
            </a:extLst>
          </p:cNvPr>
          <p:cNvSpPr>
            <a:spLocks noGrp="1"/>
          </p:cNvSpPr>
          <p:nvPr>
            <p:ph type="body" sz="half" idx="2"/>
          </p:nvPr>
        </p:nvSpPr>
        <p:spPr>
          <a:xfrm>
            <a:off x="841248" y="2099734"/>
            <a:ext cx="4402556" cy="3810001"/>
          </a:xfrm>
        </p:spPr>
        <p:txBody>
          <a:bodyPr>
            <a:normAutofit/>
          </a:bodyPr>
          <a:lstStyle/>
          <a:p>
            <a:r>
              <a:rPr lang="en-IN" sz="1400" dirty="0"/>
              <a:t>Evaluation Metrics on Train Data</a:t>
            </a:r>
          </a:p>
          <a:p>
            <a:pPr marL="285750" indent="-285750" algn="l">
              <a:buFont typeface="Wingdings" panose="05000000000000000000" pitchFamily="2" charset="2"/>
              <a:buChar char="Ø"/>
            </a:pPr>
            <a:r>
              <a:rPr lang="en-US" sz="1400" dirty="0"/>
              <a:t>Accuracy – 80.13%</a:t>
            </a:r>
          </a:p>
          <a:p>
            <a:pPr marL="285750" indent="-285750" algn="l">
              <a:buFont typeface="Wingdings" panose="05000000000000000000" pitchFamily="2" charset="2"/>
              <a:buChar char="Ø"/>
            </a:pPr>
            <a:r>
              <a:rPr lang="en-US" sz="1400" dirty="0"/>
              <a:t>sensitivity – 80.81%</a:t>
            </a:r>
          </a:p>
          <a:p>
            <a:pPr marL="285750" indent="-285750" algn="l">
              <a:buFont typeface="Wingdings" panose="05000000000000000000" pitchFamily="2" charset="2"/>
              <a:buChar char="Ø"/>
            </a:pPr>
            <a:r>
              <a:rPr lang="en-US" sz="1400" dirty="0"/>
              <a:t>specificity – 79.72%</a:t>
            </a:r>
          </a:p>
          <a:p>
            <a:pPr marL="285750" indent="-285750" algn="l">
              <a:buFont typeface="Wingdings" panose="05000000000000000000" pitchFamily="2" charset="2"/>
              <a:buChar char="Ø"/>
            </a:pPr>
            <a:r>
              <a:rPr lang="en-US" sz="1400" dirty="0"/>
              <a:t>Precision – 70.69%</a:t>
            </a:r>
          </a:p>
          <a:p>
            <a:pPr marL="285750" indent="-285750" algn="l">
              <a:buFont typeface="Wingdings" panose="05000000000000000000" pitchFamily="2" charset="2"/>
              <a:buChar char="Ø"/>
            </a:pPr>
            <a:r>
              <a:rPr lang="en-US" sz="1400" dirty="0"/>
              <a:t>Recall – 80.81%</a:t>
            </a:r>
          </a:p>
          <a:p>
            <a:pPr marL="285750" indent="-285750" algn="l">
              <a:buFont typeface="Wingdings" panose="05000000000000000000" pitchFamily="2" charset="2"/>
              <a:buChar char="Ø"/>
            </a:pPr>
            <a:r>
              <a:rPr lang="en-US" sz="1400" dirty="0"/>
              <a:t>Overall conversion rate predicted – 81%</a:t>
            </a:r>
          </a:p>
          <a:p>
            <a:endParaRPr lang="en-IN" sz="1400" dirty="0"/>
          </a:p>
        </p:txBody>
      </p:sp>
    </p:spTree>
    <p:extLst>
      <p:ext uri="{BB962C8B-B14F-4D97-AF65-F5344CB8AC3E}">
        <p14:creationId xmlns:p14="http://schemas.microsoft.com/office/powerpoint/2010/main" val="47181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D161613-D4EA-497D-B450-6266D0D1D21D}"/>
              </a:ext>
            </a:extLst>
          </p:cNvPr>
          <p:cNvSpPr>
            <a:spLocks noGrp="1"/>
          </p:cNvSpPr>
          <p:nvPr>
            <p:ph type="title"/>
          </p:nvPr>
        </p:nvSpPr>
        <p:spPr/>
        <p:txBody>
          <a:bodyPr/>
          <a:lstStyle/>
          <a:p>
            <a:r>
              <a:rPr lang="en-IN" dirty="0"/>
              <a:t>Conclusion</a:t>
            </a:r>
          </a:p>
        </p:txBody>
      </p:sp>
      <p:sp>
        <p:nvSpPr>
          <p:cNvPr id="8" name="Content Placeholder 7">
            <a:extLst>
              <a:ext uri="{FF2B5EF4-FFF2-40B4-BE49-F238E27FC236}">
                <a16:creationId xmlns:a16="http://schemas.microsoft.com/office/drawing/2014/main" id="{36269B52-2F33-4AC7-9019-4892EFE0E8F7}"/>
              </a:ext>
            </a:extLst>
          </p:cNvPr>
          <p:cNvSpPr>
            <a:spLocks noGrp="1"/>
          </p:cNvSpPr>
          <p:nvPr>
            <p:ph idx="1"/>
          </p:nvPr>
        </p:nvSpPr>
        <p:spPr/>
        <p:txBody>
          <a:bodyPr/>
          <a:lstStyle/>
          <a:p>
            <a:r>
              <a:rPr lang="en-US" dirty="0"/>
              <a:t>While we have checked both Sensitivity-Specificity as well as Precision and Recall Metrics, we have considered the optimal cut off based on Sensitivity and Specificity for calculating the final prediction.</a:t>
            </a:r>
          </a:p>
          <a:p>
            <a:r>
              <a:rPr lang="en-US" dirty="0"/>
              <a:t>Accuracy, Sensitivity and Specificity values of test set are around 80%, 81% and 79.7% which are approximately closer to the respective values calculated using trained set.</a:t>
            </a:r>
          </a:p>
          <a:p>
            <a:r>
              <a:rPr lang="en-US" dirty="0"/>
              <a:t>Also the lead score calculated in the trained set of data shows the conversion rate on the final predicted model is 80%</a:t>
            </a:r>
          </a:p>
          <a:p>
            <a:r>
              <a:rPr lang="en-US" dirty="0"/>
              <a:t>Hence overall this model seems to be good.</a:t>
            </a:r>
            <a:endParaRPr lang="en-IN" dirty="0"/>
          </a:p>
        </p:txBody>
      </p:sp>
    </p:spTree>
    <p:extLst>
      <p:ext uri="{BB962C8B-B14F-4D97-AF65-F5344CB8AC3E}">
        <p14:creationId xmlns:p14="http://schemas.microsoft.com/office/powerpoint/2010/main" val="1150197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A14974-D41F-49C4-81C8-D79DD01783A1}"/>
              </a:ext>
            </a:extLst>
          </p:cNvPr>
          <p:cNvSpPr>
            <a:spLocks noGrp="1"/>
          </p:cNvSpPr>
          <p:nvPr>
            <p:ph type="title"/>
          </p:nvPr>
        </p:nvSpPr>
        <p:spPr>
          <a:xfrm>
            <a:off x="1081729" y="1998617"/>
            <a:ext cx="6616026" cy="1325562"/>
          </a:xfrm>
        </p:spPr>
        <p:txBody>
          <a:bodyPr/>
          <a:lstStyle/>
          <a:p>
            <a:r>
              <a:rPr lang="en-IN" dirty="0"/>
              <a:t>THANK YOU</a:t>
            </a:r>
          </a:p>
        </p:txBody>
      </p:sp>
    </p:spTree>
    <p:extLst>
      <p:ext uri="{BB962C8B-B14F-4D97-AF65-F5344CB8AC3E}">
        <p14:creationId xmlns:p14="http://schemas.microsoft.com/office/powerpoint/2010/main" val="77860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0636C6-A386-4223-8E62-343F11ED7E08}"/>
              </a:ext>
            </a:extLst>
          </p:cNvPr>
          <p:cNvSpPr>
            <a:spLocks noGrp="1"/>
          </p:cNvSpPr>
          <p:nvPr>
            <p:ph idx="1"/>
          </p:nvPr>
        </p:nvSpPr>
        <p:spPr>
          <a:xfrm>
            <a:off x="289249" y="802433"/>
            <a:ext cx="10049853" cy="5455297"/>
          </a:xfrm>
        </p:spPr>
        <p:txBody>
          <a:bodyPr>
            <a:normAutofit/>
          </a:bodyPr>
          <a:lstStyle/>
          <a:p>
            <a:r>
              <a:rPr lang="en-US" sz="1800" dirty="0"/>
              <a:t>Problem Statement : </a:t>
            </a:r>
          </a:p>
          <a:p>
            <a:pPr marL="457200" lvl="1" indent="0" algn="just">
              <a:buNone/>
            </a:pPr>
            <a:r>
              <a:rPr lang="en-US" sz="1600" dirty="0"/>
              <a:t>X Education sells online courses to industry professionals. 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r>
              <a:rPr lang="en-US" sz="1800" dirty="0"/>
              <a:t>Business Goal: </a:t>
            </a:r>
          </a:p>
          <a:p>
            <a:pPr marL="457200" lvl="1" indent="0" algn="just">
              <a:buNone/>
            </a:pPr>
            <a:r>
              <a:rPr lang="en-US" sz="1600" dirty="0"/>
              <a:t>X Education needs help in selecting the most promising leads, i.e. the leads that are most likely to convert into paying customers. The company needs a model wherein you a lead score is assigned to each of the leads such that the customers with higher lead score have a higher conversion chance and the customers with lower lead score have a lower conversion chance. The CEO, in particular, has given a ballpark of the target lead conversion rate to be around 80%.</a:t>
            </a:r>
            <a:endParaRPr lang="en-IN" sz="1600" dirty="0"/>
          </a:p>
        </p:txBody>
      </p:sp>
    </p:spTree>
    <p:extLst>
      <p:ext uri="{BB962C8B-B14F-4D97-AF65-F5344CB8AC3E}">
        <p14:creationId xmlns:p14="http://schemas.microsoft.com/office/powerpoint/2010/main" val="1486153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0982-28DD-4001-8219-62858CDF56E7}"/>
              </a:ext>
            </a:extLst>
          </p:cNvPr>
          <p:cNvSpPr>
            <a:spLocks noGrp="1"/>
          </p:cNvSpPr>
          <p:nvPr>
            <p:ph type="title"/>
          </p:nvPr>
        </p:nvSpPr>
        <p:spPr>
          <a:xfrm>
            <a:off x="646111" y="452718"/>
            <a:ext cx="9404723" cy="732270"/>
          </a:xfrm>
        </p:spPr>
        <p:txBody>
          <a:bodyPr>
            <a:normAutofit fontScale="90000"/>
          </a:bodyPr>
          <a:lstStyle/>
          <a:p>
            <a:r>
              <a:rPr lang="en-US" sz="3200" b="1" i="0" dirty="0">
                <a:solidFill>
                  <a:schemeClr val="tx1"/>
                </a:solidFill>
                <a:effectLst/>
                <a:latin typeface="Helvetica Neue"/>
              </a:rPr>
              <a:t>Approach to be followed for the Model Building</a:t>
            </a:r>
            <a:br>
              <a:rPr lang="en-US" sz="3600" b="1" i="0" dirty="0">
                <a:solidFill>
                  <a:schemeClr val="tx1"/>
                </a:solidFill>
                <a:effectLst/>
                <a:latin typeface="Helvetica Neue"/>
              </a:rPr>
            </a:br>
            <a:endParaRPr lang="en-IN" sz="3600" dirty="0">
              <a:solidFill>
                <a:schemeClr val="tx1"/>
              </a:solidFill>
            </a:endParaRPr>
          </a:p>
        </p:txBody>
      </p:sp>
      <p:sp>
        <p:nvSpPr>
          <p:cNvPr id="3" name="Content Placeholder 2">
            <a:extLst>
              <a:ext uri="{FF2B5EF4-FFF2-40B4-BE49-F238E27FC236}">
                <a16:creationId xmlns:a16="http://schemas.microsoft.com/office/drawing/2014/main" id="{067E8FFA-0CEC-4249-BB80-EF6FF7EC024B}"/>
              </a:ext>
            </a:extLst>
          </p:cNvPr>
          <p:cNvSpPr>
            <a:spLocks noGrp="1"/>
          </p:cNvSpPr>
          <p:nvPr>
            <p:ph idx="1"/>
          </p:nvPr>
        </p:nvSpPr>
        <p:spPr>
          <a:xfrm>
            <a:off x="718458" y="1184988"/>
            <a:ext cx="9331396" cy="5063411"/>
          </a:xfrm>
        </p:spPr>
        <p:txBody>
          <a:bodyPr>
            <a:normAutofit fontScale="85000" lnSpcReduction="20000"/>
          </a:bodyPr>
          <a:lstStyle/>
          <a:p>
            <a:pPr algn="l">
              <a:buFont typeface="+mj-lt"/>
              <a:buAutoNum type="arabicPeriod"/>
            </a:pPr>
            <a:r>
              <a:rPr lang="en-US" sz="1400" b="0" i="0" dirty="0">
                <a:effectLst/>
                <a:latin typeface="Helvetica Neue"/>
              </a:rPr>
              <a:t>Read and understand historical lead data</a:t>
            </a:r>
          </a:p>
          <a:p>
            <a:pPr algn="l">
              <a:buFont typeface="+mj-lt"/>
              <a:buAutoNum type="arabicPeriod"/>
            </a:pPr>
            <a:r>
              <a:rPr lang="en-US" sz="1400" b="0" i="0" dirty="0">
                <a:effectLst/>
                <a:latin typeface="Helvetica Neue"/>
              </a:rPr>
              <a:t>Clean the data</a:t>
            </a:r>
          </a:p>
          <a:p>
            <a:pPr algn="l">
              <a:buFont typeface="+mj-lt"/>
              <a:buAutoNum type="arabicPeriod"/>
            </a:pPr>
            <a:r>
              <a:rPr lang="en-US" sz="1400" b="0" i="0" dirty="0">
                <a:effectLst/>
                <a:latin typeface="Helvetica Neue"/>
              </a:rPr>
              <a:t>Prepare data</a:t>
            </a:r>
          </a:p>
          <a:p>
            <a:pPr algn="l">
              <a:buFont typeface="+mj-lt"/>
              <a:buAutoNum type="arabicPeriod"/>
            </a:pPr>
            <a:r>
              <a:rPr lang="en-US" sz="1400" b="0" i="0" dirty="0">
                <a:effectLst/>
                <a:latin typeface="Helvetica Neue"/>
              </a:rPr>
              <a:t>Spilt Train &amp; Test data</a:t>
            </a:r>
          </a:p>
          <a:p>
            <a:pPr algn="l">
              <a:buFont typeface="+mj-lt"/>
              <a:buAutoNum type="arabicPeriod"/>
            </a:pPr>
            <a:r>
              <a:rPr lang="en-US" sz="1400" b="0" i="0" dirty="0">
                <a:effectLst/>
                <a:latin typeface="Helvetica Neue"/>
              </a:rPr>
              <a:t>Feature Scaling</a:t>
            </a:r>
          </a:p>
          <a:p>
            <a:pPr algn="l">
              <a:buFont typeface="+mj-lt"/>
              <a:buAutoNum type="arabicPeriod"/>
            </a:pPr>
            <a:r>
              <a:rPr lang="en-US" sz="1400" b="0" i="0" dirty="0">
                <a:effectLst/>
                <a:latin typeface="Helvetica Neue"/>
              </a:rPr>
              <a:t>Check for correlations between variables</a:t>
            </a:r>
          </a:p>
          <a:p>
            <a:pPr algn="l">
              <a:buFont typeface="+mj-lt"/>
              <a:buAutoNum type="arabicPeriod"/>
            </a:pPr>
            <a:r>
              <a:rPr lang="en-US" sz="1400" b="0" i="0" dirty="0">
                <a:effectLst/>
                <a:latin typeface="Helvetica Neue"/>
              </a:rPr>
              <a:t>Build the model</a:t>
            </a:r>
          </a:p>
          <a:p>
            <a:pPr algn="l">
              <a:buFont typeface="+mj-lt"/>
              <a:buAutoNum type="arabicPeriod"/>
            </a:pPr>
            <a:r>
              <a:rPr lang="en-US" sz="1400" b="0" i="0" dirty="0">
                <a:effectLst/>
                <a:latin typeface="Helvetica Neue"/>
              </a:rPr>
              <a:t>Feature Selection using RFE</a:t>
            </a:r>
          </a:p>
          <a:p>
            <a:pPr algn="l">
              <a:buFont typeface="+mj-lt"/>
              <a:buAutoNum type="arabicPeriod"/>
            </a:pPr>
            <a:r>
              <a:rPr lang="en-US" sz="1400" b="0" i="0" dirty="0">
                <a:effectLst/>
                <a:latin typeface="Helvetica Neue"/>
              </a:rPr>
              <a:t>Assessing the Model with </a:t>
            </a:r>
            <a:r>
              <a:rPr lang="en-US" sz="1400" b="0" i="0" dirty="0" err="1">
                <a:effectLst/>
                <a:latin typeface="Helvetica Neue"/>
              </a:rPr>
              <a:t>Statsmodel</a:t>
            </a:r>
            <a:endParaRPr lang="en-US" sz="1400" b="0" i="0" dirty="0">
              <a:effectLst/>
              <a:latin typeface="Helvetica Neue"/>
            </a:endParaRPr>
          </a:p>
          <a:p>
            <a:pPr algn="l">
              <a:buFont typeface="+mj-lt"/>
              <a:buAutoNum type="arabicPeriod"/>
            </a:pPr>
            <a:r>
              <a:rPr lang="en-US" sz="1400" b="0" i="0" dirty="0">
                <a:effectLst/>
                <a:latin typeface="Helvetica Neue"/>
              </a:rPr>
              <a:t>Verify model against metrics</a:t>
            </a:r>
          </a:p>
          <a:p>
            <a:pPr algn="l">
              <a:buFont typeface="+mj-lt"/>
              <a:buAutoNum type="arabicPeriod"/>
            </a:pPr>
            <a:r>
              <a:rPr lang="en-US" sz="1400" b="0" i="0" dirty="0">
                <a:effectLst/>
                <a:latin typeface="Helvetica Neue"/>
              </a:rPr>
              <a:t>Plot ROC Curve</a:t>
            </a:r>
          </a:p>
          <a:p>
            <a:pPr algn="l">
              <a:buFont typeface="+mj-lt"/>
              <a:buAutoNum type="arabicPeriod"/>
            </a:pPr>
            <a:r>
              <a:rPr lang="en-US" sz="1400" b="0" i="0" dirty="0">
                <a:effectLst/>
                <a:latin typeface="Helvetica Neue"/>
              </a:rPr>
              <a:t>Identify optimal cut-off points</a:t>
            </a:r>
          </a:p>
          <a:p>
            <a:pPr algn="l">
              <a:buFont typeface="+mj-lt"/>
              <a:buAutoNum type="arabicPeriod"/>
            </a:pPr>
            <a:r>
              <a:rPr lang="en-US" sz="1400" b="0" i="0" dirty="0">
                <a:effectLst/>
                <a:latin typeface="Helvetica Neue"/>
              </a:rPr>
              <a:t>Make predictions on the Test set</a:t>
            </a:r>
          </a:p>
          <a:p>
            <a:pPr algn="l">
              <a:buFont typeface="+mj-lt"/>
              <a:buAutoNum type="arabicPeriod"/>
            </a:pPr>
            <a:r>
              <a:rPr lang="en-US" sz="1400" b="0" i="0" dirty="0">
                <a:effectLst/>
                <a:latin typeface="Helvetica Neue"/>
              </a:rPr>
              <a:t>Assign Lead Scores</a:t>
            </a:r>
          </a:p>
          <a:p>
            <a:pPr algn="l">
              <a:buFont typeface="+mj-lt"/>
              <a:buAutoNum type="arabicPeriod"/>
            </a:pPr>
            <a:r>
              <a:rPr lang="en-US" sz="1400" b="0" i="0" dirty="0">
                <a:effectLst/>
                <a:latin typeface="Helvetica Neue"/>
              </a:rPr>
              <a:t>Conclude the analysis</a:t>
            </a:r>
          </a:p>
          <a:p>
            <a:endParaRPr lang="en-IN" sz="1400" dirty="0"/>
          </a:p>
        </p:txBody>
      </p:sp>
    </p:spTree>
    <p:extLst>
      <p:ext uri="{BB962C8B-B14F-4D97-AF65-F5344CB8AC3E}">
        <p14:creationId xmlns:p14="http://schemas.microsoft.com/office/powerpoint/2010/main" val="429017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0C21-DC41-49C2-901E-9E6BC121B08A}"/>
              </a:ext>
            </a:extLst>
          </p:cNvPr>
          <p:cNvSpPr>
            <a:spLocks noGrp="1"/>
          </p:cNvSpPr>
          <p:nvPr>
            <p:ph type="title"/>
          </p:nvPr>
        </p:nvSpPr>
        <p:spPr>
          <a:xfrm>
            <a:off x="746449" y="452718"/>
            <a:ext cx="9304385" cy="694947"/>
          </a:xfrm>
        </p:spPr>
        <p:txBody>
          <a:bodyPr/>
          <a:lstStyle/>
          <a:p>
            <a:r>
              <a:rPr lang="en-IN" sz="3600" b="1" dirty="0"/>
              <a:t>Initial observations from Data</a:t>
            </a:r>
          </a:p>
        </p:txBody>
      </p:sp>
      <p:sp>
        <p:nvSpPr>
          <p:cNvPr id="3" name="Content Placeholder 2">
            <a:extLst>
              <a:ext uri="{FF2B5EF4-FFF2-40B4-BE49-F238E27FC236}">
                <a16:creationId xmlns:a16="http://schemas.microsoft.com/office/drawing/2014/main" id="{4A545E85-4013-4F01-8FA8-4D76AADD212C}"/>
              </a:ext>
            </a:extLst>
          </p:cNvPr>
          <p:cNvSpPr>
            <a:spLocks noGrp="1"/>
          </p:cNvSpPr>
          <p:nvPr>
            <p:ph idx="1"/>
          </p:nvPr>
        </p:nvSpPr>
        <p:spPr>
          <a:xfrm>
            <a:off x="849085" y="1240971"/>
            <a:ext cx="9378049" cy="5097807"/>
          </a:xfrm>
        </p:spPr>
        <p:txBody>
          <a:bodyPr>
            <a:normAutofit/>
          </a:bodyPr>
          <a:lstStyle/>
          <a:p>
            <a:r>
              <a:rPr lang="en-US" sz="1600" b="0" i="0" dirty="0">
                <a:effectLst/>
                <a:latin typeface="Helvetica Neue"/>
              </a:rPr>
              <a:t>The Leads data provided by Education company has 9240 rows and 37 columns</a:t>
            </a:r>
          </a:p>
          <a:p>
            <a:r>
              <a:rPr lang="en-US" sz="1600" b="0" i="0" dirty="0">
                <a:effectLst/>
                <a:latin typeface="Helvetica Neue"/>
              </a:rPr>
              <a:t>There are a few rows with missing values, that needs attention. Such as</a:t>
            </a:r>
          </a:p>
          <a:p>
            <a:pPr marL="800100" lvl="1" indent="-342900">
              <a:buFont typeface="+mj-lt"/>
              <a:buAutoNum type="arabicPeriod"/>
            </a:pPr>
            <a:r>
              <a:rPr lang="en-US" sz="1200" b="0" i="0" dirty="0">
                <a:effectLst/>
                <a:latin typeface="Helvetica Neue"/>
              </a:rPr>
              <a:t>Lead Source</a:t>
            </a:r>
          </a:p>
          <a:p>
            <a:pPr marL="800100" lvl="1" indent="-342900">
              <a:buFont typeface="+mj-lt"/>
              <a:buAutoNum type="arabicPeriod"/>
            </a:pPr>
            <a:r>
              <a:rPr lang="en-US" sz="1200" b="0" i="0" dirty="0">
                <a:effectLst/>
                <a:latin typeface="Helvetica Neue"/>
              </a:rPr>
              <a:t>Total Visits</a:t>
            </a:r>
          </a:p>
          <a:p>
            <a:pPr marL="800100" lvl="1" indent="-342900">
              <a:buFont typeface="+mj-lt"/>
              <a:buAutoNum type="arabicPeriod"/>
            </a:pPr>
            <a:r>
              <a:rPr lang="en-US" sz="1200" b="0" i="0" dirty="0">
                <a:effectLst/>
                <a:latin typeface="Helvetica Neue"/>
              </a:rPr>
              <a:t>Page Views Per Visit</a:t>
            </a:r>
          </a:p>
          <a:p>
            <a:pPr marL="800100" lvl="1" indent="-342900">
              <a:buFont typeface="+mj-lt"/>
              <a:buAutoNum type="arabicPeriod"/>
            </a:pPr>
            <a:r>
              <a:rPr lang="en-US" sz="1200" b="0" i="0" dirty="0">
                <a:effectLst/>
                <a:latin typeface="Helvetica Neue"/>
              </a:rPr>
              <a:t>Country</a:t>
            </a:r>
          </a:p>
          <a:p>
            <a:pPr marL="800100" lvl="1" indent="-342900">
              <a:buFont typeface="+mj-lt"/>
              <a:buAutoNum type="arabicPeriod"/>
            </a:pPr>
            <a:r>
              <a:rPr lang="en-US" sz="1200" b="0" i="0" dirty="0">
                <a:effectLst/>
                <a:latin typeface="Helvetica Neue"/>
              </a:rPr>
              <a:t>Last Activity    </a:t>
            </a:r>
          </a:p>
          <a:p>
            <a:pPr marL="800100" lvl="1" indent="-342900">
              <a:buFont typeface="+mj-lt"/>
              <a:buAutoNum type="arabicPeriod"/>
            </a:pPr>
            <a:r>
              <a:rPr lang="en-US" sz="1200" b="0" i="0" dirty="0">
                <a:effectLst/>
                <a:latin typeface="Helvetica Neue"/>
              </a:rPr>
              <a:t>What is your current occupation</a:t>
            </a:r>
          </a:p>
          <a:p>
            <a:pPr marL="800100" lvl="1" indent="-342900">
              <a:buFont typeface="+mj-lt"/>
              <a:buAutoNum type="arabicPeriod"/>
            </a:pPr>
            <a:r>
              <a:rPr lang="en-US" sz="1200" b="0" i="0" dirty="0">
                <a:effectLst/>
                <a:latin typeface="Helvetica Neue"/>
              </a:rPr>
              <a:t>What matters most to you in choosing a course</a:t>
            </a:r>
          </a:p>
          <a:p>
            <a:r>
              <a:rPr lang="en-US" sz="1600" b="0" i="0" dirty="0">
                <a:effectLst/>
                <a:latin typeface="Helvetica Neue"/>
              </a:rPr>
              <a:t>There are certain columns that have ‘Select’ as label possibly because these are dropdown</a:t>
            </a:r>
            <a:r>
              <a:rPr lang="en-US" sz="1600" dirty="0">
                <a:latin typeface="Helvetica Neue"/>
              </a:rPr>
              <a:t>.</a:t>
            </a:r>
            <a:endParaRPr lang="en-US" sz="1600" b="0" i="0" dirty="0">
              <a:effectLst/>
              <a:latin typeface="Helvetica Neue"/>
            </a:endParaRPr>
          </a:p>
          <a:p>
            <a:r>
              <a:rPr lang="en-US" sz="1600" b="0" i="0" dirty="0">
                <a:effectLst/>
                <a:latin typeface="Helvetica Neue"/>
              </a:rPr>
              <a:t>It looks like there are outliers present in 'Total Time Spent on Website', '</a:t>
            </a:r>
            <a:r>
              <a:rPr lang="en-US" sz="1600" b="0" i="0" dirty="0" err="1">
                <a:effectLst/>
                <a:latin typeface="Helvetica Neue"/>
              </a:rPr>
              <a:t>TotalVisits</a:t>
            </a:r>
            <a:r>
              <a:rPr lang="en-US" sz="1600" b="0" i="0" dirty="0">
                <a:effectLst/>
                <a:latin typeface="Helvetica Neue"/>
              </a:rPr>
              <a:t>', 'Page Views Per Visit', since the mean is almost twice or more than 50th percentile</a:t>
            </a:r>
            <a:endParaRPr lang="en-IN" sz="1600" dirty="0"/>
          </a:p>
        </p:txBody>
      </p:sp>
    </p:spTree>
    <p:extLst>
      <p:ext uri="{BB962C8B-B14F-4D97-AF65-F5344CB8AC3E}">
        <p14:creationId xmlns:p14="http://schemas.microsoft.com/office/powerpoint/2010/main" val="377547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F7A4B6C-47AD-413E-A159-471045F22F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1135" y="1389141"/>
            <a:ext cx="10222457" cy="300557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6FC5B082-05AD-47E5-A98D-3391C8D04D68}"/>
              </a:ext>
            </a:extLst>
          </p:cNvPr>
          <p:cNvSpPr>
            <a:spLocks noGrp="1"/>
          </p:cNvSpPr>
          <p:nvPr>
            <p:ph type="body" sz="half" idx="2"/>
          </p:nvPr>
        </p:nvSpPr>
        <p:spPr>
          <a:xfrm>
            <a:off x="681135" y="4805265"/>
            <a:ext cx="10222457" cy="1334277"/>
          </a:xfrm>
        </p:spPr>
        <p:txBody>
          <a:bodyPr/>
          <a:lstStyle/>
          <a:p>
            <a:r>
              <a:rPr lang="en-US" sz="1400" dirty="0">
                <a:latin typeface="Helvetica Neue"/>
              </a:rPr>
              <a:t>O</a:t>
            </a:r>
            <a:r>
              <a:rPr lang="en-US" sz="1400" b="0" i="0" dirty="0">
                <a:effectLst/>
                <a:latin typeface="Helvetica Neue"/>
              </a:rPr>
              <a:t>utliers present in 'Total Time Spent on Website', '</a:t>
            </a:r>
            <a:r>
              <a:rPr lang="en-US" sz="1400" b="0" i="0" dirty="0" err="1">
                <a:effectLst/>
                <a:latin typeface="Helvetica Neue"/>
              </a:rPr>
              <a:t>TotalVisits</a:t>
            </a:r>
            <a:r>
              <a:rPr lang="en-US" sz="1400" b="0" i="0" dirty="0">
                <a:effectLst/>
                <a:latin typeface="Helvetica Neue"/>
              </a:rPr>
              <a:t>', 'Page Views Per Visit’ so any data above ’99</a:t>
            </a:r>
            <a:r>
              <a:rPr lang="en-US" sz="1400" b="0" i="0" baseline="30000" dirty="0">
                <a:effectLst/>
                <a:latin typeface="Helvetica Neue"/>
              </a:rPr>
              <a:t>th</a:t>
            </a:r>
            <a:r>
              <a:rPr lang="en-US" sz="1400" b="0" i="0" dirty="0">
                <a:effectLst/>
                <a:latin typeface="Helvetica Neue"/>
              </a:rPr>
              <a:t> percentile’ was omitted to limit data from skewing.</a:t>
            </a:r>
            <a:endParaRPr lang="en-IN" dirty="0"/>
          </a:p>
        </p:txBody>
      </p:sp>
      <p:sp>
        <p:nvSpPr>
          <p:cNvPr id="2" name="TextBox 1">
            <a:extLst>
              <a:ext uri="{FF2B5EF4-FFF2-40B4-BE49-F238E27FC236}">
                <a16:creationId xmlns:a16="http://schemas.microsoft.com/office/drawing/2014/main" id="{A8E5832B-BBE6-4857-AC49-4D510A3378AE}"/>
              </a:ext>
            </a:extLst>
          </p:cNvPr>
          <p:cNvSpPr txBox="1"/>
          <p:nvPr/>
        </p:nvSpPr>
        <p:spPr>
          <a:xfrm>
            <a:off x="886408" y="533792"/>
            <a:ext cx="10017184" cy="461665"/>
          </a:xfrm>
          <a:prstGeom prst="rect">
            <a:avLst/>
          </a:prstGeom>
          <a:noFill/>
        </p:spPr>
        <p:txBody>
          <a:bodyPr wrap="square" rtlCol="0">
            <a:spAutoFit/>
          </a:bodyPr>
          <a:lstStyle/>
          <a:p>
            <a:r>
              <a:rPr lang="en-IN" sz="2400" dirty="0"/>
              <a:t>Outlier Treatment</a:t>
            </a:r>
          </a:p>
        </p:txBody>
      </p:sp>
    </p:spTree>
    <p:extLst>
      <p:ext uri="{BB962C8B-B14F-4D97-AF65-F5344CB8AC3E}">
        <p14:creationId xmlns:p14="http://schemas.microsoft.com/office/powerpoint/2010/main" val="200531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38918F-C2FB-4DB0-A5BE-B8C1F3DE9413}"/>
              </a:ext>
            </a:extLst>
          </p:cNvPr>
          <p:cNvSpPr>
            <a:spLocks noGrp="1"/>
          </p:cNvSpPr>
          <p:nvPr>
            <p:ph type="title"/>
          </p:nvPr>
        </p:nvSpPr>
        <p:spPr/>
        <p:txBody>
          <a:bodyPr/>
          <a:lstStyle/>
          <a:p>
            <a:r>
              <a:rPr lang="en-IN" dirty="0"/>
              <a:t>Data Analysis</a:t>
            </a:r>
            <a:br>
              <a:rPr lang="en-IN" dirty="0"/>
            </a:br>
            <a:endParaRPr lang="en-IN" dirty="0"/>
          </a:p>
        </p:txBody>
      </p:sp>
      <p:sp>
        <p:nvSpPr>
          <p:cNvPr id="7" name="Text Placeholder 6">
            <a:extLst>
              <a:ext uri="{FF2B5EF4-FFF2-40B4-BE49-F238E27FC236}">
                <a16:creationId xmlns:a16="http://schemas.microsoft.com/office/drawing/2014/main" id="{74B55A7F-68C8-42B2-A773-0E1244D05C6A}"/>
              </a:ext>
            </a:extLst>
          </p:cNvPr>
          <p:cNvSpPr>
            <a:spLocks noGrp="1"/>
          </p:cNvSpPr>
          <p:nvPr>
            <p:ph type="body" sz="half" idx="2"/>
          </p:nvPr>
        </p:nvSpPr>
        <p:spPr/>
        <p:txBody>
          <a:bodyPr/>
          <a:lstStyle/>
          <a:p>
            <a:r>
              <a:rPr lang="en-US" sz="1600" b="0" i="0" dirty="0">
                <a:solidFill>
                  <a:srgbClr val="000000"/>
                </a:solidFill>
                <a:effectLst/>
                <a:latin typeface="Helvetica Neue"/>
              </a:rPr>
              <a:t>We have 38% conversion rate so there is no class imbalance.</a:t>
            </a:r>
          </a:p>
          <a:p>
            <a:endParaRPr lang="en-IN" dirty="0"/>
          </a:p>
        </p:txBody>
      </p:sp>
      <p:pic>
        <p:nvPicPr>
          <p:cNvPr id="3074" name="Picture 2">
            <a:extLst>
              <a:ext uri="{FF2B5EF4-FFF2-40B4-BE49-F238E27FC236}">
                <a16:creationId xmlns:a16="http://schemas.microsoft.com/office/drawing/2014/main" id="{3CFB0C83-F3EA-4E98-9CFA-DECA53DDDE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00116" y="1066261"/>
            <a:ext cx="4687368" cy="4725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DD73C-66B7-490D-82D3-B9675F14C699}"/>
              </a:ext>
            </a:extLst>
          </p:cNvPr>
          <p:cNvSpPr>
            <a:spLocks noGrp="1"/>
          </p:cNvSpPr>
          <p:nvPr>
            <p:ph type="title"/>
          </p:nvPr>
        </p:nvSpPr>
        <p:spPr/>
        <p:txBody>
          <a:bodyPr/>
          <a:lstStyle/>
          <a:p>
            <a:r>
              <a:rPr lang="en-IN" dirty="0"/>
              <a:t>Data Analysis</a:t>
            </a:r>
            <a:br>
              <a:rPr lang="en-IN" dirty="0"/>
            </a:br>
            <a:endParaRPr lang="en-IN" dirty="0"/>
          </a:p>
        </p:txBody>
      </p:sp>
      <p:sp>
        <p:nvSpPr>
          <p:cNvPr id="4" name="Text Placeholder 3">
            <a:extLst>
              <a:ext uri="{FF2B5EF4-FFF2-40B4-BE49-F238E27FC236}">
                <a16:creationId xmlns:a16="http://schemas.microsoft.com/office/drawing/2014/main" id="{FCAAECFD-3D0D-4E79-9136-95B0EB3B299A}"/>
              </a:ext>
            </a:extLst>
          </p:cNvPr>
          <p:cNvSpPr>
            <a:spLocks noGrp="1"/>
          </p:cNvSpPr>
          <p:nvPr>
            <p:ph type="body" sz="half" idx="2"/>
          </p:nvPr>
        </p:nvSpPr>
        <p:spPr/>
        <p:txBody>
          <a:bodyPr/>
          <a:lstStyle/>
          <a:p>
            <a:r>
              <a:rPr lang="en-US" sz="1800" b="0" i="0" dirty="0">
                <a:solidFill>
                  <a:srgbClr val="000000"/>
                </a:solidFill>
                <a:effectLst/>
                <a:latin typeface="Helvetica Neue"/>
              </a:rPr>
              <a:t>From the above graph, maximum conversion happened from 'Landing Page Submission' but 'API' has better </a:t>
            </a:r>
            <a:r>
              <a:rPr lang="en-US" sz="1800" b="0" i="0" dirty="0" err="1">
                <a:solidFill>
                  <a:srgbClr val="000000"/>
                </a:solidFill>
                <a:effectLst/>
                <a:latin typeface="Helvetica Neue"/>
              </a:rPr>
              <a:t>covertion</a:t>
            </a:r>
            <a:r>
              <a:rPr lang="en-US" sz="1800" b="0" i="0" dirty="0">
                <a:solidFill>
                  <a:srgbClr val="000000"/>
                </a:solidFill>
                <a:effectLst/>
                <a:latin typeface="Helvetica Neue"/>
              </a:rPr>
              <a:t> rate</a:t>
            </a:r>
          </a:p>
          <a:p>
            <a:endParaRPr lang="en-IN" dirty="0"/>
          </a:p>
        </p:txBody>
      </p:sp>
      <p:pic>
        <p:nvPicPr>
          <p:cNvPr id="4098" name="Picture 2">
            <a:extLst>
              <a:ext uri="{FF2B5EF4-FFF2-40B4-BE49-F238E27FC236}">
                <a16:creationId xmlns:a16="http://schemas.microsoft.com/office/drawing/2014/main" id="{9763966F-48A2-4825-A408-8CF8C5D90E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03738" y="1514886"/>
            <a:ext cx="6080125" cy="3828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95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6409-6B36-40F9-B3FA-0692B65935AA}"/>
              </a:ext>
            </a:extLst>
          </p:cNvPr>
          <p:cNvSpPr>
            <a:spLocks noGrp="1"/>
          </p:cNvSpPr>
          <p:nvPr>
            <p:ph type="title"/>
          </p:nvPr>
        </p:nvSpPr>
        <p:spPr/>
        <p:txBody>
          <a:bodyPr/>
          <a:lstStyle/>
          <a:p>
            <a:r>
              <a:rPr lang="en-IN" dirty="0"/>
              <a:t>Data Analysis</a:t>
            </a:r>
            <a:br>
              <a:rPr lang="en-IN" dirty="0"/>
            </a:br>
            <a:endParaRPr lang="en-IN" dirty="0"/>
          </a:p>
        </p:txBody>
      </p:sp>
      <p:sp>
        <p:nvSpPr>
          <p:cNvPr id="4" name="Text Placeholder 3">
            <a:extLst>
              <a:ext uri="{FF2B5EF4-FFF2-40B4-BE49-F238E27FC236}">
                <a16:creationId xmlns:a16="http://schemas.microsoft.com/office/drawing/2014/main" id="{63FB22D2-C1EE-48E5-BC3A-15F968E18936}"/>
              </a:ext>
            </a:extLst>
          </p:cNvPr>
          <p:cNvSpPr>
            <a:spLocks noGrp="1"/>
          </p:cNvSpPr>
          <p:nvPr>
            <p:ph type="body" sz="half" idx="2"/>
          </p:nvPr>
        </p:nvSpPr>
        <p:spPr/>
        <p:txBody>
          <a:bodyPr>
            <a:normAutofit/>
          </a:bodyPr>
          <a:lstStyle/>
          <a:p>
            <a:r>
              <a:rPr lang="en-US" sz="2000" b="0" i="0" dirty="0">
                <a:solidFill>
                  <a:srgbClr val="000000"/>
                </a:solidFill>
                <a:effectLst/>
                <a:latin typeface="Helvetica Neue"/>
              </a:rPr>
              <a:t>Major conversion in the lead source is from 'Google', 'Direct Traffic'.</a:t>
            </a:r>
          </a:p>
          <a:p>
            <a:endParaRPr lang="en-IN" sz="2000" dirty="0"/>
          </a:p>
        </p:txBody>
      </p:sp>
      <p:pic>
        <p:nvPicPr>
          <p:cNvPr id="5122" name="Picture 2">
            <a:extLst>
              <a:ext uri="{FF2B5EF4-FFF2-40B4-BE49-F238E27FC236}">
                <a16:creationId xmlns:a16="http://schemas.microsoft.com/office/drawing/2014/main" id="{80710E86-75D5-4C71-A56A-E16BB906D2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03738" y="1128148"/>
            <a:ext cx="6080125" cy="4601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31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E3341D-03AA-4A1D-957A-6124E413C3FB}"/>
              </a:ext>
            </a:extLst>
          </p:cNvPr>
          <p:cNvSpPr>
            <a:spLocks noGrp="1"/>
          </p:cNvSpPr>
          <p:nvPr>
            <p:ph type="body" sz="half" idx="2"/>
          </p:nvPr>
        </p:nvSpPr>
        <p:spPr>
          <a:xfrm>
            <a:off x="1054358" y="5206482"/>
            <a:ext cx="9838908" cy="703253"/>
          </a:xfrm>
        </p:spPr>
        <p:txBody>
          <a:bodyPr>
            <a:normAutofit/>
          </a:bodyPr>
          <a:lstStyle/>
          <a:p>
            <a:r>
              <a:rPr lang="en-IN" sz="1600" dirty="0"/>
              <a:t>We can observe that the Time spent on the website is good indicator for the conversion rate</a:t>
            </a:r>
          </a:p>
        </p:txBody>
      </p:sp>
      <p:pic>
        <p:nvPicPr>
          <p:cNvPr id="6146" name="Picture 2">
            <a:extLst>
              <a:ext uri="{FF2B5EF4-FFF2-40B4-BE49-F238E27FC236}">
                <a16:creationId xmlns:a16="http://schemas.microsoft.com/office/drawing/2014/main" id="{9B629654-C91F-4891-AA13-424B19E196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1248" y="1197453"/>
            <a:ext cx="10052018" cy="319562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8DD28DF5-7148-4C85-9BD1-11F0396F358C}"/>
              </a:ext>
            </a:extLst>
          </p:cNvPr>
          <p:cNvSpPr>
            <a:spLocks noGrp="1"/>
          </p:cNvSpPr>
          <p:nvPr>
            <p:ph type="title"/>
          </p:nvPr>
        </p:nvSpPr>
        <p:spPr>
          <a:xfrm>
            <a:off x="841247" y="457200"/>
            <a:ext cx="9347781" cy="625151"/>
          </a:xfrm>
        </p:spPr>
        <p:txBody>
          <a:bodyPr>
            <a:normAutofit/>
          </a:bodyPr>
          <a:lstStyle/>
          <a:p>
            <a:r>
              <a:rPr lang="en-IN" dirty="0"/>
              <a:t>Data Analysis – Numeric Variables</a:t>
            </a:r>
          </a:p>
        </p:txBody>
      </p:sp>
    </p:spTree>
    <p:extLst>
      <p:ext uri="{BB962C8B-B14F-4D97-AF65-F5344CB8AC3E}">
        <p14:creationId xmlns:p14="http://schemas.microsoft.com/office/powerpoint/2010/main" val="90632819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90</TotalTime>
  <Words>824</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Century Schoolbook</vt:lpstr>
      <vt:lpstr>Helvetica Neue</vt:lpstr>
      <vt:lpstr>Symbol</vt:lpstr>
      <vt:lpstr>Times New Roman</vt:lpstr>
      <vt:lpstr>Wingdings</vt:lpstr>
      <vt:lpstr>Wingdings 2</vt:lpstr>
      <vt:lpstr>View</vt:lpstr>
      <vt:lpstr>Lead Score Case Study</vt:lpstr>
      <vt:lpstr>PowerPoint Presentation</vt:lpstr>
      <vt:lpstr>Approach to be followed for the Model Building </vt:lpstr>
      <vt:lpstr>Initial observations from Data</vt:lpstr>
      <vt:lpstr>PowerPoint Presentation</vt:lpstr>
      <vt:lpstr>Data Analysis </vt:lpstr>
      <vt:lpstr>Data Analysis </vt:lpstr>
      <vt:lpstr>Data Analysis </vt:lpstr>
      <vt:lpstr>Data Analysis – Numeric Variables</vt:lpstr>
      <vt:lpstr>Model Selected</vt:lpstr>
      <vt:lpstr>Model Evaluation - ROC Curve.</vt:lpstr>
      <vt:lpstr>Model Evaluation Optimal Cut-off Point </vt:lpstr>
      <vt:lpstr>Model Evaluation – Confusion Matrix of Train Data</vt:lpstr>
      <vt:lpstr>Model Evaluation – Confusion Matrix of Test Data</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bharath reddy</dc:creator>
  <cp:lastModifiedBy>bharath reddy</cp:lastModifiedBy>
  <cp:revision>12</cp:revision>
  <dcterms:created xsi:type="dcterms:W3CDTF">2021-05-17T10:29:15Z</dcterms:created>
  <dcterms:modified xsi:type="dcterms:W3CDTF">2021-05-17T11:59:54Z</dcterms:modified>
</cp:coreProperties>
</file>